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375" r:id="rId2"/>
    <p:sldId id="381" r:id="rId3"/>
    <p:sldId id="385" r:id="rId4"/>
    <p:sldId id="386" r:id="rId5"/>
    <p:sldId id="387" r:id="rId6"/>
    <p:sldId id="388" r:id="rId7"/>
    <p:sldId id="390" r:id="rId8"/>
    <p:sldId id="395" r:id="rId9"/>
    <p:sldId id="396" r:id="rId10"/>
    <p:sldId id="389" r:id="rId11"/>
    <p:sldId id="394" r:id="rId12"/>
    <p:sldId id="391" r:id="rId13"/>
    <p:sldId id="397" r:id="rId14"/>
    <p:sldId id="392" r:id="rId15"/>
    <p:sldId id="393" r:id="rId16"/>
    <p:sldId id="384" r:id="rId17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88" d="100"/>
          <a:sy n="88" d="100"/>
        </p:scale>
        <p:origin x="143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29.06.2020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28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28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691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40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10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64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07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O7KUCpJ1y1elroVQ-jd3yp7UflEeO055&amp;post=-176585784_44&amp;el=snipp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764704"/>
            <a:ext cx="6505363" cy="927686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РАЗРАБОТКА РОБОТА ДЛЯ ПРОКЛАДКИ</a:t>
            </a:r>
          </a:p>
          <a:p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КАБЕЛЕЙ И ПРОВОДОВ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930" y="2204864"/>
            <a:ext cx="2689959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err="1"/>
              <a:t>Караськова</a:t>
            </a:r>
            <a:r>
              <a:rPr lang="ru-RU" sz="1400" dirty="0"/>
              <a:t> Юлия Алексеевна</a:t>
            </a:r>
          </a:p>
          <a:p>
            <a:r>
              <a:rPr lang="ru-RU" sz="1400" dirty="0"/>
              <a:t>Студент Московского </a:t>
            </a:r>
            <a:r>
              <a:rPr lang="ru-RU" sz="1400" dirty="0" err="1"/>
              <a:t>Политеха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57200" y="1489796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В ходе разработки приложения были выявлены некоторые трудности в реализации трансляции потокового видео. Для их решения использовались следующие библиотеки: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1.   </a:t>
            </a:r>
            <a:r>
              <a:rPr lang="ru-RU" altLang="ru-RU" sz="1800" dirty="0" err="1">
                <a:cs typeface="Arial"/>
              </a:rPr>
              <a:t>VideoView</a:t>
            </a:r>
            <a:r>
              <a:rPr lang="ru-RU" altLang="ru-RU" sz="1800" dirty="0">
                <a:cs typeface="Arial"/>
              </a:rPr>
              <a:t> (трансляции видео только в формате .mp4)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2.   </a:t>
            </a:r>
            <a:r>
              <a:rPr lang="ru-RU" altLang="ru-RU" sz="1800" dirty="0" err="1">
                <a:cs typeface="Arial"/>
              </a:rPr>
              <a:t>WebView</a:t>
            </a:r>
            <a:r>
              <a:rPr lang="ru-RU" altLang="ru-RU" sz="1800" dirty="0">
                <a:cs typeface="Arial"/>
              </a:rPr>
              <a:t> (трансляция видео из сети Интернет)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3. </a:t>
            </a:r>
            <a:r>
              <a:rPr lang="ru-RU" altLang="ru-RU" sz="1800" dirty="0" err="1">
                <a:cs typeface="Arial"/>
              </a:rPr>
              <a:t>ffmpeg</a:t>
            </a:r>
            <a:r>
              <a:rPr lang="ru-RU" altLang="ru-RU" sz="1800" dirty="0">
                <a:cs typeface="Arial"/>
              </a:rPr>
              <a:t> (итоговый набор свободных библиотек с открытым исходным кодом, которые позволяют записывать, конвертировать и передавать цифровые аудио- и видеозаписи в различных форматах)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Программа.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27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57200" y="1489796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В ходе разработки приложения были выявлены некоторые трудности в реализации трансляции потокового видео. Для их решения использовались следующие библиотеки: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1.   </a:t>
            </a:r>
            <a:r>
              <a:rPr lang="ru-RU" altLang="ru-RU" sz="1800" dirty="0" err="1">
                <a:cs typeface="Arial"/>
              </a:rPr>
              <a:t>VideoView</a:t>
            </a:r>
            <a:r>
              <a:rPr lang="ru-RU" altLang="ru-RU" sz="1800" dirty="0">
                <a:cs typeface="Arial"/>
              </a:rPr>
              <a:t> (трансляции видео только в формате .mp4)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2.   </a:t>
            </a:r>
            <a:r>
              <a:rPr lang="ru-RU" altLang="ru-RU" sz="1800" dirty="0" err="1">
                <a:cs typeface="Arial"/>
              </a:rPr>
              <a:t>WebView</a:t>
            </a:r>
            <a:r>
              <a:rPr lang="ru-RU" altLang="ru-RU" sz="1800" dirty="0">
                <a:cs typeface="Arial"/>
              </a:rPr>
              <a:t> (трансляция видео из сети Интернет)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3. </a:t>
            </a:r>
            <a:r>
              <a:rPr lang="ru-RU" altLang="ru-RU" sz="1800" dirty="0" err="1">
                <a:cs typeface="Arial"/>
              </a:rPr>
              <a:t>ffmpeg</a:t>
            </a:r>
            <a:r>
              <a:rPr lang="ru-RU" altLang="ru-RU" sz="1800" dirty="0">
                <a:cs typeface="Arial"/>
              </a:rPr>
              <a:t> (итоговый набор свободных библиотек с открытым исходным кодом, которые позволяют записывать, конвертировать и передавать цифровые аудио- и видеозаписи в различных форматах)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Программа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12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57200" y="1489796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На данный момент полностью подготовлена модель робота. Робот имеет круглую форму корпуса, что обеспечивает управляемость и поворотливость, шесть лап для наибольшей устойчивости, крутящийся держатель для камеры наверху для обзора на 360 градусов и держатель для проводов. Сам робот состоит из двух частей, которые легко разбираются и собираются. Внутри имеется отсек для размещения компонентов, на дне отверстия для проводов от моторов. Приложение должно выполнять функцию пульта управления с возможностью просмотра видео с камеры.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Результат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29CF17-D7DF-4DD6-8FD7-1A92E0FF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429000"/>
            <a:ext cx="4144870" cy="33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1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EC5E15-1D6A-406D-ACE5-C37D2DF3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b="0" i="0" u="none" strike="noStrike" dirty="0">
                <a:solidFill>
                  <a:srgbClr val="000000"/>
                </a:solidFill>
                <a:effectLst/>
              </a:rPr>
              <a:t>Курс по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Autodesk Forge: </a:t>
            </a:r>
            <a:r>
              <a:rPr lang="en-US" sz="1600" b="0" i="0" u="sng" dirty="0">
                <a:solidFill>
                  <a:srgbClr val="1155CC"/>
                </a:solidFill>
                <a:effectLst/>
                <a:hlinkClick r:id="rId2"/>
              </a:rPr>
              <a:t>https://www.youtube.com/playlist?list=PLO7KUCpJ1y1elroVQ-jd3yp7UflEeO055&amp;post=-176585784_44&amp;el=snippet</a:t>
            </a:r>
            <a:endParaRPr lang="ru-RU" sz="1600" b="0" i="0" u="sng" dirty="0">
              <a:solidFill>
                <a:srgbClr val="1155CC"/>
              </a:solidFill>
              <a:effectLst/>
            </a:endParaRPr>
          </a:p>
          <a:p>
            <a:r>
              <a:rPr lang="ru-RU" sz="1600" b="0" i="0" dirty="0">
                <a:solidFill>
                  <a:srgbClr val="000000"/>
                </a:solidFill>
                <a:effectLst/>
              </a:rPr>
              <a:t>Изучение языка разметки </a:t>
            </a:r>
            <a:r>
              <a:rPr lang="ru-RU" sz="1600" b="0" i="0" dirty="0" err="1">
                <a:solidFill>
                  <a:srgbClr val="000000"/>
                </a:solidFill>
                <a:effectLst/>
              </a:rPr>
              <a:t>MarkDown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r>
              <a:rPr lang="ru-RU" sz="1600" b="0" i="0" dirty="0">
                <a:solidFill>
                  <a:srgbClr val="000000"/>
                </a:solidFill>
                <a:effectLst/>
              </a:rPr>
              <a:t>Ознакомление с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V-REP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r>
              <a:rPr lang="ru-RU" sz="1600" b="0" i="0" dirty="0">
                <a:solidFill>
                  <a:srgbClr val="000000"/>
                </a:solidFill>
                <a:effectLst/>
              </a:rPr>
              <a:t>Изучение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Android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r>
              <a:rPr lang="ru-RU" sz="1600" b="0" i="0" dirty="0">
                <a:solidFill>
                  <a:srgbClr val="000000"/>
                </a:solidFill>
                <a:effectLst/>
              </a:rPr>
              <a:t>Изучение программирования на </a:t>
            </a:r>
            <a:r>
              <a:rPr lang="ru-RU" sz="1600" b="0" i="0" dirty="0" err="1">
                <a:solidFill>
                  <a:srgbClr val="000000"/>
                </a:solidFill>
                <a:effectLst/>
              </a:rPr>
              <a:t>ардуино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r>
              <a:rPr lang="ru-RU" sz="1600" b="0" i="0" dirty="0">
                <a:solidFill>
                  <a:srgbClr val="000000"/>
                </a:solidFill>
                <a:effectLst/>
              </a:rPr>
              <a:t>Изучение информации о </a:t>
            </a:r>
            <a:r>
              <a:rPr lang="ru-RU" sz="1600" b="0" i="0" dirty="0" err="1">
                <a:solidFill>
                  <a:srgbClr val="000000"/>
                </a:solidFill>
                <a:effectLst/>
              </a:rPr>
              <a:t>блютуз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-подключении</a:t>
            </a:r>
          </a:p>
          <a:p>
            <a:r>
              <a:rPr lang="ru-RU" sz="1600" b="0" i="0" dirty="0">
                <a:solidFill>
                  <a:srgbClr val="000000"/>
                </a:solidFill>
                <a:effectLst/>
              </a:rPr>
              <a:t>Изучение программы для видеомонтажа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Изучение алгоритмов для сервоприводов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Изучение </a:t>
            </a:r>
            <a:r>
              <a:rPr lang="en-US" sz="1600" dirty="0">
                <a:solidFill>
                  <a:srgbClr val="000000"/>
                </a:solidFill>
              </a:rPr>
              <a:t>Angular</a:t>
            </a: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5B4EC6-58B4-4058-8474-4FBF540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13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9A6BCF9-15D2-47FC-AEF8-CC38453F6072}"/>
              </a:ext>
            </a:extLst>
          </p:cNvPr>
          <p:cNvCxnSpPr>
            <a:cxnSpLocks/>
          </p:cNvCxnSpPr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D4EC674-CE3A-4658-BFFD-58B4FBABC6CA}"/>
              </a:ext>
            </a:extLst>
          </p:cNvPr>
          <p:cNvCxnSpPr>
            <a:cxnSpLocks/>
          </p:cNvCxnSpPr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D6515B03-938B-4D46-A171-51AA48DBDA04}"/>
              </a:ext>
            </a:extLst>
          </p:cNvPr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Пройденный материал</a:t>
            </a:r>
          </a:p>
        </p:txBody>
      </p:sp>
    </p:spTree>
    <p:extLst>
      <p:ext uri="{BB962C8B-B14F-4D97-AF65-F5344CB8AC3E}">
        <p14:creationId xmlns:p14="http://schemas.microsoft.com/office/powerpoint/2010/main" val="393960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57200" y="1489796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На данный момент можно сказать, что проект готов примерно на </a:t>
            </a:r>
            <a:r>
              <a:rPr lang="ru-RU" altLang="ru-RU" sz="1800" dirty="0" smtClean="0">
                <a:cs typeface="Arial"/>
              </a:rPr>
              <a:t>80</a:t>
            </a:r>
            <a:r>
              <a:rPr lang="ru-RU" altLang="ru-RU" sz="1800" dirty="0">
                <a:cs typeface="Arial"/>
              </a:rPr>
              <a:t>%, и будет полностью закончен </a:t>
            </a:r>
            <a:r>
              <a:rPr lang="ru-RU" altLang="ru-RU" sz="1800" dirty="0" smtClean="0">
                <a:cs typeface="Arial"/>
              </a:rPr>
              <a:t>к декабрю </a:t>
            </a:r>
            <a:r>
              <a:rPr lang="ru-RU" altLang="ru-RU" sz="1800" dirty="0">
                <a:cs typeface="Arial"/>
              </a:rPr>
              <a:t>2020 </a:t>
            </a:r>
            <a:r>
              <a:rPr lang="ru-RU" altLang="ru-RU" sz="1800" dirty="0" smtClean="0">
                <a:cs typeface="Arial"/>
              </a:rPr>
              <a:t>года. </a:t>
            </a:r>
            <a:r>
              <a:rPr lang="ru-RU" altLang="ru-RU" sz="1800" dirty="0">
                <a:cs typeface="Arial"/>
              </a:rPr>
              <a:t>Итоговую модель можно будет использовать в качестве вспомогательного оборудования при монтаже, исследованиях труднодоступных мест, и досуге.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Заключение 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95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57200" y="1489796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Софт для моделирования – </a:t>
            </a:r>
            <a:r>
              <a:rPr lang="ru-RU" altLang="ru-RU" sz="1800" dirty="0" err="1">
                <a:solidFill>
                  <a:schemeClr val="accent5">
                    <a:lumMod val="50000"/>
                  </a:schemeClr>
                </a:solidFill>
                <a:cs typeface="Arial"/>
              </a:rPr>
              <a:t>Autodesk</a:t>
            </a:r>
            <a:r>
              <a:rPr lang="ru-RU" altLang="ru-RU" sz="180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 </a:t>
            </a:r>
            <a:r>
              <a:rPr lang="ru-RU" altLang="ru-RU" sz="1800" dirty="0" err="1">
                <a:solidFill>
                  <a:schemeClr val="accent5">
                    <a:lumMod val="50000"/>
                  </a:schemeClr>
                </a:solidFill>
                <a:cs typeface="Arial"/>
              </a:rPr>
              <a:t>Inventor</a:t>
            </a:r>
            <a:r>
              <a:rPr lang="ru-RU" altLang="ru-RU" sz="1800" dirty="0">
                <a:cs typeface="Arial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Программирование «главной» платы </a:t>
            </a:r>
            <a:r>
              <a:rPr lang="ru-RU" altLang="ru-RU" sz="1800" dirty="0" err="1">
                <a:cs typeface="Arial"/>
              </a:rPr>
              <a:t>Arduino</a:t>
            </a:r>
            <a:r>
              <a:rPr lang="ru-RU" altLang="ru-RU" sz="1800" dirty="0">
                <a:cs typeface="Arial"/>
              </a:rPr>
              <a:t> - </a:t>
            </a:r>
            <a:r>
              <a:rPr lang="ru-RU" altLang="ru-RU" sz="180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https://www.arduino.cc/index.php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Инструменты разработки </a:t>
            </a:r>
            <a:r>
              <a:rPr lang="ru-RU" dirty="0" smtClean="0">
                <a:latin typeface="Gilroy Bold" pitchFamily="50" charset="-52"/>
              </a:rPr>
              <a:t> 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12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2689959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err="1"/>
              <a:t>Караськова</a:t>
            </a:r>
            <a:r>
              <a:rPr lang="ru-RU" sz="1400" dirty="0"/>
              <a:t> Юлия Алексеевна</a:t>
            </a:r>
          </a:p>
          <a:p>
            <a:r>
              <a:rPr lang="ru-RU" sz="1400" dirty="0"/>
              <a:t>Студент Московского </a:t>
            </a:r>
            <a:r>
              <a:rPr lang="ru-RU" sz="1400" dirty="0" err="1"/>
              <a:t>Политеха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4B6EB9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Разработка дистанционно управляемого робота для доступа в труднодоступные места с целью прокладки кабелей, получения визуальной информации и иных задач широкого спектра.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Цель проекта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  <p:pic>
        <p:nvPicPr>
          <p:cNvPr id="8" name="Picture 4" descr="https://deacademic.com/pictures/dewiki/50/2004-05-12_bewagtunne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44" y="2758047"/>
            <a:ext cx="4446999" cy="33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899592" y="454547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 smtClean="0">
                <a:cs typeface="Arial"/>
              </a:rPr>
              <a:t>Поставленные задачи:</a:t>
            </a:r>
            <a:endParaRPr lang="ru-RU" sz="1800" b="1" dirty="0"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200" dirty="0">
                <a:cs typeface="Arial"/>
              </a:rPr>
              <a:t>1. </a:t>
            </a:r>
            <a:r>
              <a:rPr lang="ru-RU" altLang="ru-RU" sz="1200" dirty="0" smtClean="0">
                <a:cs typeface="Arial"/>
              </a:rPr>
              <a:t>Найти</a:t>
            </a:r>
            <a:r>
              <a:rPr lang="ru-RU" altLang="ru-RU" sz="1200" dirty="0" smtClean="0">
                <a:cs typeface="Arial"/>
              </a:rPr>
              <a:t> информацию </a:t>
            </a:r>
            <a:r>
              <a:rPr lang="ru-RU" altLang="ru-RU" sz="1200" dirty="0">
                <a:cs typeface="Arial"/>
              </a:rPr>
              <a:t>о существующих </a:t>
            </a:r>
            <a:r>
              <a:rPr lang="ru-RU" altLang="ru-RU" sz="1200" dirty="0" smtClean="0">
                <a:cs typeface="Arial"/>
              </a:rPr>
              <a:t>разработках.</a:t>
            </a:r>
            <a:endParaRPr lang="ru-RU" altLang="ru-RU" sz="1200" dirty="0">
              <a:cs typeface="Arial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200" dirty="0">
                <a:cs typeface="Arial"/>
              </a:rPr>
              <a:t>2</a:t>
            </a:r>
            <a:r>
              <a:rPr lang="ru-RU" altLang="ru-RU" sz="1200" dirty="0" smtClean="0">
                <a:cs typeface="Arial"/>
              </a:rPr>
              <a:t>. Изучить основы </a:t>
            </a:r>
            <a:r>
              <a:rPr lang="ru-RU" altLang="ru-RU" sz="1200" dirty="0">
                <a:cs typeface="Arial"/>
              </a:rPr>
              <a:t>программирования с </a:t>
            </a:r>
            <a:r>
              <a:rPr lang="ru-RU" altLang="ru-RU" sz="1200" dirty="0" smtClean="0">
                <a:cs typeface="Arial"/>
              </a:rPr>
              <a:t>ШИМ.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200" dirty="0" smtClean="0">
                <a:cs typeface="Arial"/>
              </a:rPr>
              <a:t>3.Изучить </a:t>
            </a:r>
            <a:r>
              <a:rPr lang="ru-RU" altLang="ru-RU" sz="1200" dirty="0">
                <a:cs typeface="Arial"/>
              </a:rPr>
              <a:t>программирование на </a:t>
            </a:r>
            <a:r>
              <a:rPr lang="ru-RU" altLang="ru-RU" sz="1200" dirty="0" err="1" smtClean="0">
                <a:cs typeface="Arial"/>
              </a:rPr>
              <a:t>ардуино</a:t>
            </a:r>
            <a:r>
              <a:rPr lang="ru-RU" altLang="ru-RU" sz="1200" dirty="0" smtClean="0">
                <a:cs typeface="Arial"/>
              </a:rPr>
              <a:t>.</a:t>
            </a:r>
            <a:endParaRPr lang="ru-RU" altLang="ru-RU" sz="1200" dirty="0">
              <a:cs typeface="Arial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200" dirty="0" smtClean="0">
                <a:cs typeface="Arial"/>
              </a:rPr>
              <a:t>4.Изучить </a:t>
            </a:r>
            <a:r>
              <a:rPr lang="ru-RU" altLang="ru-RU" sz="1200" dirty="0">
                <a:cs typeface="Arial"/>
              </a:rPr>
              <a:t>информацию о </a:t>
            </a:r>
            <a:r>
              <a:rPr lang="ru-RU" altLang="ru-RU" sz="1200" dirty="0" smtClean="0">
                <a:cs typeface="Arial"/>
              </a:rPr>
              <a:t>симуляторах.</a:t>
            </a:r>
            <a:endParaRPr lang="ru-RU" altLang="ru-RU" sz="1200" dirty="0">
              <a:cs typeface="Arial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200" dirty="0" smtClean="0">
                <a:cs typeface="Arial"/>
              </a:rPr>
              <a:t>5.Изучить </a:t>
            </a:r>
            <a:r>
              <a:rPr lang="ru-RU" altLang="ru-RU" sz="1200" dirty="0">
                <a:cs typeface="Arial"/>
              </a:rPr>
              <a:t>программу </a:t>
            </a:r>
            <a:r>
              <a:rPr lang="en-US" altLang="ru-RU" sz="1200" dirty="0" smtClean="0">
                <a:cs typeface="Arial"/>
              </a:rPr>
              <a:t>V-Rep</a:t>
            </a:r>
            <a:r>
              <a:rPr lang="ru-RU" altLang="ru-RU" sz="1200" dirty="0" smtClean="0">
                <a:cs typeface="Arial"/>
              </a:rPr>
              <a:t>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ru-RU" sz="1200" dirty="0" smtClean="0">
                <a:cs typeface="Times New Roman" panose="02020603050405020304" pitchFamily="18" charset="0"/>
              </a:rPr>
              <a:t>6.Изучить </a:t>
            </a:r>
            <a:r>
              <a:rPr lang="en-US" sz="1200" dirty="0">
                <a:cs typeface="Times New Roman" panose="02020603050405020304" pitchFamily="18" charset="0"/>
              </a:rPr>
              <a:t>Autodesk </a:t>
            </a:r>
            <a:r>
              <a:rPr lang="en-US" sz="1200" dirty="0" smtClean="0">
                <a:cs typeface="Times New Roman" panose="02020603050405020304" pitchFamily="18" charset="0"/>
              </a:rPr>
              <a:t>Forge</a:t>
            </a:r>
            <a:r>
              <a:rPr lang="ru-RU" sz="1200" dirty="0" smtClean="0">
                <a:cs typeface="Times New Roman" panose="02020603050405020304" pitchFamily="18" charset="0"/>
              </a:rPr>
              <a:t>.</a:t>
            </a:r>
            <a:endParaRPr lang="ru-RU" altLang="ru-RU" sz="1200" dirty="0">
              <a:cs typeface="Arial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200" dirty="0" smtClean="0">
                <a:cs typeface="Arial"/>
              </a:rPr>
              <a:t>7.Отредактировать </a:t>
            </a:r>
            <a:r>
              <a:rPr lang="ru-RU" altLang="ru-RU" sz="1200" dirty="0">
                <a:cs typeface="Arial"/>
              </a:rPr>
              <a:t>3Д </a:t>
            </a:r>
            <a:r>
              <a:rPr lang="ru-RU" altLang="ru-RU" sz="1200" dirty="0" smtClean="0">
                <a:cs typeface="Arial"/>
              </a:rPr>
              <a:t>модель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sz="1200" dirty="0" smtClean="0">
                <a:cs typeface="Arial"/>
              </a:rPr>
              <a:t>8.Р</a:t>
            </a:r>
            <a:r>
              <a:rPr lang="ru-RU" sz="1200" dirty="0" smtClean="0"/>
              <a:t>азметить все компоненты корпусе модели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200" dirty="0" smtClean="0">
                <a:cs typeface="Arial"/>
              </a:rPr>
              <a:t>9.</a:t>
            </a:r>
            <a:r>
              <a:rPr lang="ru-RU" altLang="ru-RU" sz="1200" dirty="0"/>
              <a:t>С</a:t>
            </a:r>
            <a:r>
              <a:rPr lang="ru-RU" sz="1200" dirty="0" smtClean="0"/>
              <a:t>оздать </a:t>
            </a:r>
            <a:r>
              <a:rPr lang="ru-RU" sz="1200" dirty="0"/>
              <a:t>приложение с поддержкой передачи видео по </a:t>
            </a:r>
            <a:r>
              <a:rPr lang="ru-RU" sz="1200" dirty="0" err="1" smtClean="0"/>
              <a:t>Bluetooth</a:t>
            </a:r>
            <a:r>
              <a:rPr lang="ru-RU" sz="1200" dirty="0" smtClean="0"/>
              <a:t>.</a:t>
            </a:r>
            <a:endParaRPr lang="ru-RU" altLang="ru-RU" sz="800" dirty="0">
              <a:cs typeface="Arial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200" dirty="0" smtClean="0">
                <a:cs typeface="Arial"/>
              </a:rPr>
              <a:t>10.Напечатать</a:t>
            </a:r>
            <a:r>
              <a:rPr lang="ru-RU" altLang="ru-RU" sz="1200" dirty="0" smtClean="0">
                <a:cs typeface="Arial"/>
              </a:rPr>
              <a:t> детали </a:t>
            </a:r>
            <a:r>
              <a:rPr lang="ru-RU" altLang="ru-RU" sz="1200" dirty="0">
                <a:cs typeface="Arial"/>
              </a:rPr>
              <a:t>на 3Д </a:t>
            </a:r>
            <a:r>
              <a:rPr lang="ru-RU" altLang="ru-RU" sz="1200" dirty="0" smtClean="0">
                <a:cs typeface="Arial"/>
              </a:rPr>
              <a:t>принтере.</a:t>
            </a:r>
            <a:endParaRPr lang="ru-RU" altLang="ru-RU" sz="12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31"/>
          <a:stretch/>
        </p:blipFill>
        <p:spPr>
          <a:xfrm>
            <a:off x="4283968" y="1916832"/>
            <a:ext cx="4660509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24937" y="1151113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600447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1043608" y="456431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Разделение </a:t>
            </a:r>
          </a:p>
          <a:p>
            <a:r>
              <a:rPr lang="ru-RU" dirty="0">
                <a:latin typeface="Gilroy Bold" pitchFamily="50" charset="-52"/>
              </a:rPr>
              <a:t>Обязанностей</a:t>
            </a:r>
          </a:p>
          <a:p>
            <a:r>
              <a:rPr lang="ru-RU" dirty="0">
                <a:latin typeface="Gilroy Bold" pitchFamily="50" charset="-52"/>
              </a:rPr>
              <a:t> в команде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73094"/>
              </p:ext>
            </p:extLst>
          </p:nvPr>
        </p:nvGraphicFramePr>
        <p:xfrm>
          <a:off x="3023357" y="-16532"/>
          <a:ext cx="6120643" cy="6874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0253">
                  <a:extLst>
                    <a:ext uri="{9D8B030D-6E8A-4147-A177-3AD203B41FA5}">
                      <a16:colId xmlns:a16="http://schemas.microsoft.com/office/drawing/2014/main" val="4029408912"/>
                    </a:ext>
                  </a:extLst>
                </a:gridCol>
                <a:gridCol w="4180390">
                  <a:extLst>
                    <a:ext uri="{9D8B030D-6E8A-4147-A177-3AD203B41FA5}">
                      <a16:colId xmlns:a16="http://schemas.microsoft.com/office/drawing/2014/main" val="3347393161"/>
                    </a:ext>
                  </a:extLst>
                </a:gridCol>
              </a:tblGrid>
              <a:tr h="253809">
                <a:tc>
                  <a:txBody>
                    <a:bodyPr/>
                    <a:lstStyle/>
                    <a:p>
                      <a:pPr algn="just"/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ФИО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Задача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92445"/>
                  </a:ext>
                </a:extLst>
              </a:tr>
              <a:tr h="899869">
                <a:tc>
                  <a:txBody>
                    <a:bodyPr/>
                    <a:lstStyle/>
                    <a:p>
                      <a:pPr algn="just"/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Общие задачи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050" kern="12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Поиск информации о существующих разработках 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kern="12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Выдвижение идей 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kern="12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Сборка робота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Изучить </a:t>
                      </a:r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Autodesk Forge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Изучить </a:t>
                      </a:r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V-REP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52264"/>
                  </a:ext>
                </a:extLst>
              </a:tr>
              <a:tr h="576839">
                <a:tc>
                  <a:txBody>
                    <a:bodyPr/>
                    <a:lstStyle/>
                    <a:p>
                      <a:pPr algn="l"/>
                      <a:r>
                        <a:rPr lang="ru-RU" sz="1050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Караськова</a:t>
                      </a:r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Юлия</a:t>
                      </a:r>
                      <a:r>
                        <a:rPr lang="en-US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Алексеевна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05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Составить план работы на весь семестр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Оформить ГИТ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05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Заполнить </a:t>
                      </a:r>
                      <a:r>
                        <a:rPr lang="en-US" sz="105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Trello</a:t>
                      </a:r>
                      <a:endParaRPr lang="ru-RU" sz="105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25479"/>
                  </a:ext>
                </a:extLst>
              </a:tr>
              <a:tr h="576839">
                <a:tc>
                  <a:txBody>
                    <a:bodyPr/>
                    <a:lstStyle/>
                    <a:p>
                      <a:pPr algn="l"/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Волков Илья Алексеевич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Доделать 3</a:t>
                      </a:r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модель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Изучить работу сервоприводов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и тестирование деталей для робота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83189"/>
                  </a:ext>
                </a:extLst>
              </a:tr>
              <a:tr h="576839">
                <a:tc>
                  <a:txBody>
                    <a:bodyPr/>
                    <a:lstStyle/>
                    <a:p>
                      <a:pPr algn="l"/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Беда Мария</a:t>
                      </a:r>
                      <a:r>
                        <a:rPr lang="ru-RU" sz="1050" cap="none" spc="0" baseline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Николаевна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сайт проекта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</a:t>
                      </a:r>
                      <a:r>
                        <a:rPr lang="ru-RU" sz="105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гугл</a:t>
                      </a: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таблицу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i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Изучить языка разметки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MarkDown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09777"/>
                  </a:ext>
                </a:extLst>
              </a:tr>
              <a:tr h="576839">
                <a:tc>
                  <a:txBody>
                    <a:bodyPr/>
                    <a:lstStyle/>
                    <a:p>
                      <a:pPr algn="l"/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Колков Максим Дмитриевич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Изучить </a:t>
                      </a:r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Найти информацию о программировании и симуляторах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Подумать над структурой приложения и сделать макет.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59743"/>
                  </a:ext>
                </a:extLst>
              </a:tr>
              <a:tr h="576839">
                <a:tc>
                  <a:txBody>
                    <a:bodyPr/>
                    <a:lstStyle/>
                    <a:p>
                      <a:pPr algn="l"/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Борисенко</a:t>
                      </a:r>
                      <a:r>
                        <a:rPr lang="ru-RU" sz="1050" cap="none" spc="0" baseline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Дмитрий Сергеевич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Выбрать необходимое оборудование для робота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Изучить </a:t>
                      </a:r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Разработать дизайн приложения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10041"/>
                  </a:ext>
                </a:extLst>
              </a:tr>
              <a:tr h="415324">
                <a:tc>
                  <a:txBody>
                    <a:bodyPr/>
                    <a:lstStyle/>
                    <a:p>
                      <a:pPr algn="l"/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Алимова </a:t>
                      </a:r>
                      <a:r>
                        <a:rPr lang="ru-RU" sz="1050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Айгуль</a:t>
                      </a:r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ru-RU" sz="1050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Аделевна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отчёт по проекту</a:t>
                      </a:r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Изучить работу сервоприводов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07"/>
                  </a:ext>
                </a:extLst>
              </a:tr>
              <a:tr h="576839">
                <a:tc>
                  <a:txBody>
                    <a:bodyPr/>
                    <a:lstStyle/>
                    <a:p>
                      <a:pPr algn="l"/>
                      <a:r>
                        <a:rPr lang="ru-RU" sz="105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Головченко Глеб Алексеевич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05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Проверить сборку студентов первого курса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Подумать над структурой приложения и сделать макет.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Подготовить модель к печати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12648"/>
                  </a:ext>
                </a:extLst>
              </a:tr>
              <a:tr h="690814">
                <a:tc>
                  <a:txBody>
                    <a:bodyPr/>
                    <a:lstStyle/>
                    <a:p>
                      <a:pPr algn="l"/>
                      <a:r>
                        <a:rPr lang="ru-RU" sz="105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Графков</a:t>
                      </a: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Антон Анатольевич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сборки из готовых деталей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Изучить программирование на </a:t>
                      </a:r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</a:t>
                      </a:r>
                      <a:endParaRPr lang="ru-RU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презентации</a:t>
                      </a:r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1362"/>
                  </a:ext>
                </a:extLst>
              </a:tr>
              <a:tr h="576839">
                <a:tc>
                  <a:txBody>
                    <a:bodyPr/>
                    <a:lstStyle/>
                    <a:p>
                      <a:pPr algn="l"/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Гневышев Никита Константинович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сборки из готовых деталей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Изучить программирование на </a:t>
                      </a:r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презентации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98992"/>
                  </a:ext>
                </a:extLst>
              </a:tr>
              <a:tr h="576839">
                <a:tc>
                  <a:txBody>
                    <a:bodyPr/>
                    <a:lstStyle/>
                    <a:p>
                      <a:pPr algn="l"/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Высотин Илья Олегович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Разработать адаптированное решение для передачи видео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Изучить информацию о </a:t>
                      </a:r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Bluetooth-</a:t>
                      </a: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подключении</a:t>
                      </a: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статью по роботу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9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Сложнее всего было создать оптимальную модель робота. Экспериментальная «Версия 1.0» имела простой корпус и 4 лапы, для нее использовались 12 моторов Futaba S3003, плата ATmega 2560 на базе </a:t>
            </a:r>
            <a:r>
              <a:rPr lang="ru-RU" altLang="ru-RU" sz="1800" dirty="0" err="1">
                <a:cs typeface="Arial"/>
              </a:rPr>
              <a:t>Arduino</a:t>
            </a:r>
            <a:r>
              <a:rPr lang="ru-RU" altLang="ru-RU" sz="1800" dirty="0">
                <a:cs typeface="Arial"/>
              </a:rPr>
              <a:t>, конденсаторы, аккумуляторы. Но четыре лапы не могли обеспечить нормальное перемещение, а моторы с пластиковыми зубчатыми колесами не выдерживали веса.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Версия 1.0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  <p:pic>
        <p:nvPicPr>
          <p:cNvPr id="8" name="Рисунок 7" descr="C:\Users\UlyaKZ\AppData\Local\Microsoft\Windows\INetCache\Content.Word\4uAXGCqKX5Q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4690807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57200" y="1489796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Было принято решение собрать «Версию 2.0» с нуля, сделав ее похожей на муравья и установив на корпус 6 лап, которые позволили бы преодолевать более сложные препятствия. Однако и тут возникли проблемы – камера, установленная на голове, не смогла бы обеспечить обзор на 360 градусов, а вытянутая конструкция корпуса сделала бы модель неповоротливой в узких пространствах.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Версия 2.0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  <p:pic>
        <p:nvPicPr>
          <p:cNvPr id="9" name="Picture 2" descr="https://sun9-44.userapi.com/c858328/v858328927/14e83c/kbPOtg3U0u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" r="18272"/>
          <a:stretch/>
        </p:blipFill>
        <p:spPr bwMode="auto">
          <a:xfrm>
            <a:off x="3059832" y="3284984"/>
            <a:ext cx="3876656" cy="332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8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5126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57200" y="1489796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В итоге вновь с нуля была создана «Версия 3.0», со значительно упрощенным круглым дизайном корпуса, шестью лапами и креплением для камеры сверху, что позволяет ей быть наиболее универсальной, поворотливой и устойчивой, а оператору обеспечивает обзор на 360 градусов. Итоговая модель была выполнена с использованием приводов MG995, контроллера ATmega 2560, аккумуляторах на 2000мАч, понижающих преобразователей 12V - 5V, </a:t>
            </a:r>
            <a:r>
              <a:rPr lang="ru-RU" altLang="ru-RU" sz="1800" dirty="0" err="1">
                <a:cs typeface="Arial"/>
              </a:rPr>
              <a:t>Bluetooth</a:t>
            </a:r>
            <a:r>
              <a:rPr lang="ru-RU" altLang="ru-RU" sz="1800" dirty="0">
                <a:cs typeface="Arial"/>
              </a:rPr>
              <a:t>-адаптера и камеры OV7670.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1127442" y="428677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Версия 3.0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66" y="3573016"/>
            <a:ext cx="4899012" cy="308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1159E8-4F4B-401F-A745-DB714AA8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30" y="810894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dirty="0"/>
              <a:t>Данная версия является усовершенствованной версией 3.0. Здесь была создана новая версия камеры, которая так же сохраняет обзор в 360</a:t>
            </a:r>
            <a:r>
              <a:rPr lang="ru-RU" sz="1800" b="0" i="0" dirty="0">
                <a:effectLst/>
                <a:latin typeface="Gilroy"/>
              </a:rPr>
              <a:t>°</a:t>
            </a:r>
            <a:r>
              <a:rPr lang="ru-RU" sz="1800" dirty="0"/>
              <a:t>, но является </a:t>
            </a:r>
            <a:r>
              <a:rPr lang="ru-RU" sz="1800" dirty="0" smtClean="0"/>
              <a:t>более удобной</a:t>
            </a:r>
            <a:r>
              <a:rPr lang="ru-RU" sz="1800" dirty="0"/>
              <a:t>. Так же были подобраны элементы </a:t>
            </a:r>
            <a:r>
              <a:rPr lang="ru-RU" sz="1800" dirty="0" smtClean="0"/>
              <a:t>под ее </a:t>
            </a:r>
            <a:r>
              <a:rPr lang="ru-RU" sz="1800" dirty="0"/>
              <a:t>ось вращения </a:t>
            </a:r>
            <a:r>
              <a:rPr lang="ru-RU" sz="1800" dirty="0" smtClean="0"/>
              <a:t>. </a:t>
            </a:r>
            <a:r>
              <a:rPr lang="ru-RU" sz="1800" dirty="0" smtClean="0"/>
              <a:t>П</a:t>
            </a:r>
            <a:r>
              <a:rPr lang="ru-RU" sz="1800" dirty="0" smtClean="0"/>
              <a:t>ереработан </a:t>
            </a:r>
            <a:r>
              <a:rPr lang="ru-RU" sz="1800" dirty="0"/>
              <a:t>корпус внутри, чтобы его было удобнее разбирать и </a:t>
            </a:r>
            <a:r>
              <a:rPr lang="ru-RU" sz="1800" dirty="0" smtClean="0"/>
              <a:t>собирать. Подобраны платы и крепления, которые расположили по внутренней сетке. 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03D4A7-1B59-4197-BF55-A9311A81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A578CD-B062-47A2-BFE5-3C14A9F5FFA3}"/>
              </a:ext>
            </a:extLst>
          </p:cNvPr>
          <p:cNvCxnSpPr>
            <a:cxnSpLocks/>
          </p:cNvCxnSpPr>
          <p:nvPr/>
        </p:nvCxnSpPr>
        <p:spPr>
          <a:xfrm>
            <a:off x="323528" y="79979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7E74F8D-16F7-42DE-A64B-10BA6939DA5C}"/>
              </a:ext>
            </a:extLst>
          </p:cNvPr>
          <p:cNvCxnSpPr>
            <a:cxnSpLocks/>
          </p:cNvCxnSpPr>
          <p:nvPr/>
        </p:nvCxnSpPr>
        <p:spPr>
          <a:xfrm flipV="1">
            <a:off x="539552" y="29574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50C73973-C299-4D11-ADC5-983F970AFCD3}"/>
              </a:ext>
            </a:extLst>
          </p:cNvPr>
          <p:cNvSpPr txBox="1">
            <a:spLocks/>
          </p:cNvSpPr>
          <p:nvPr/>
        </p:nvSpPr>
        <p:spPr>
          <a:xfrm>
            <a:off x="709228" y="29574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Версия 3.1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A20635-ABF1-4BC7-9FB7-93362B0D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87" y="2708920"/>
            <a:ext cx="4475026" cy="36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4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5DC6AF-47B3-4B39-8807-711D4723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CB2A23B-A410-41DC-B7CE-7E4B4A063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513056"/>
              </p:ext>
            </p:extLst>
          </p:nvPr>
        </p:nvGraphicFramePr>
        <p:xfrm>
          <a:off x="457200" y="1600200"/>
          <a:ext cx="8229598" cy="3629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6832">
                  <a:extLst>
                    <a:ext uri="{9D8B030D-6E8A-4147-A177-3AD203B41FA5}">
                      <a16:colId xmlns:a16="http://schemas.microsoft.com/office/drawing/2014/main" val="1686975420"/>
                    </a:ext>
                  </a:extLst>
                </a:gridCol>
                <a:gridCol w="680131">
                  <a:extLst>
                    <a:ext uri="{9D8B030D-6E8A-4147-A177-3AD203B41FA5}">
                      <a16:colId xmlns:a16="http://schemas.microsoft.com/office/drawing/2014/main" val="3627617286"/>
                    </a:ext>
                  </a:extLst>
                </a:gridCol>
                <a:gridCol w="658878">
                  <a:extLst>
                    <a:ext uri="{9D8B030D-6E8A-4147-A177-3AD203B41FA5}">
                      <a16:colId xmlns:a16="http://schemas.microsoft.com/office/drawing/2014/main" val="40109103"/>
                    </a:ext>
                  </a:extLst>
                </a:gridCol>
                <a:gridCol w="1874614">
                  <a:extLst>
                    <a:ext uri="{9D8B030D-6E8A-4147-A177-3AD203B41FA5}">
                      <a16:colId xmlns:a16="http://schemas.microsoft.com/office/drawing/2014/main" val="3478256904"/>
                    </a:ext>
                  </a:extLst>
                </a:gridCol>
                <a:gridCol w="2019143">
                  <a:extLst>
                    <a:ext uri="{9D8B030D-6E8A-4147-A177-3AD203B41FA5}">
                      <a16:colId xmlns:a16="http://schemas.microsoft.com/office/drawing/2014/main" val="423053291"/>
                    </a:ext>
                  </a:extLst>
                </a:gridCol>
              </a:tblGrid>
              <a:tr h="409726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Сервопривод </a:t>
                      </a:r>
                      <a:r>
                        <a:rPr lang="en-US" sz="1200" u="none" strike="noStrike">
                          <a:effectLst/>
                        </a:rPr>
                        <a:t>MG995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шт.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19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170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3230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26015396"/>
                  </a:ext>
                </a:extLst>
              </a:tr>
              <a:tr h="409726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</a:rPr>
                        <a:t>ATmega</a:t>
                      </a:r>
                      <a:r>
                        <a:rPr lang="en-US" sz="1200" u="none" strike="noStrike" dirty="0">
                          <a:effectLst/>
                        </a:rPr>
                        <a:t> 2560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шт.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510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510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556356556"/>
                  </a:ext>
                </a:extLst>
              </a:tr>
              <a:tr h="409726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Аккумуляторы 2000мАч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шт.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42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168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797626844"/>
                  </a:ext>
                </a:extLst>
              </a:tr>
              <a:tr h="409726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Дальномеры </a:t>
                      </a:r>
                      <a:r>
                        <a:rPr lang="en-US" sz="1200" u="none" strike="noStrike">
                          <a:effectLst/>
                        </a:rPr>
                        <a:t>HC-SR04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шт.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45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135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239934635"/>
                  </a:ext>
                </a:extLst>
              </a:tr>
              <a:tr h="409726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Преобразователь понижающий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шт.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7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60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420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831902460"/>
                  </a:ext>
                </a:extLst>
              </a:tr>
              <a:tr h="585323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Bluetooth </a:t>
                      </a:r>
                      <a:r>
                        <a:rPr lang="ru-RU" sz="1200" u="none" strike="noStrike">
                          <a:effectLst/>
                        </a:rPr>
                        <a:t>адаптер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шт.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060260703"/>
                  </a:ext>
                </a:extLst>
              </a:tr>
              <a:tr h="585323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Датчик наклона(?)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29821968"/>
                  </a:ext>
                </a:extLst>
              </a:tr>
              <a:tr h="409726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Камера </a:t>
                      </a:r>
                      <a:r>
                        <a:rPr lang="en-US" sz="1200" u="none" strike="noStrike">
                          <a:effectLst/>
                        </a:rPr>
                        <a:t>OV7670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шт.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>
                          <a:effectLst/>
                        </a:rPr>
                        <a:t>120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u="none" strike="noStrike" dirty="0">
                          <a:effectLst/>
                        </a:rPr>
                        <a:t>120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981693867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C41810-F24B-4739-912A-F15E6A7C9564}"/>
              </a:ext>
            </a:extLst>
          </p:cNvPr>
          <p:cNvCxnSpPr>
            <a:cxnSpLocks/>
          </p:cNvCxnSpPr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1DB7C62-A1C5-439B-BF79-BCDB71D16105}"/>
              </a:ext>
            </a:extLst>
          </p:cNvPr>
          <p:cNvCxnSpPr>
            <a:cxnSpLocks/>
          </p:cNvCxnSpPr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83FFF5A3-707D-4A14-AB19-C3EADDEDC010}"/>
              </a:ext>
            </a:extLst>
          </p:cNvPr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Смета</a:t>
            </a:r>
          </a:p>
        </p:txBody>
      </p:sp>
    </p:spTree>
    <p:extLst>
      <p:ext uri="{BB962C8B-B14F-4D97-AF65-F5344CB8AC3E}">
        <p14:creationId xmlns:p14="http://schemas.microsoft.com/office/powerpoint/2010/main" val="1808605633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964</TotalTime>
  <Words>946</Words>
  <Application>Microsoft Office PowerPoint</Application>
  <PresentationFormat>Экран (4:3)</PresentationFormat>
  <Paragraphs>166</Paragraphs>
  <Slides>16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Gilroy</vt:lpstr>
      <vt:lpstr>Gilroy Bold</vt:lpstr>
      <vt:lpstr>Gilroy SemiBold</vt:lpstr>
      <vt:lpstr>Times New Roman</vt:lpstr>
      <vt:lpstr>Николаенко_ААИ-2015</vt:lpstr>
      <vt:lpstr>Презентация PowerPoint</vt:lpstr>
      <vt:lpstr>Презентация PowerPoint</vt:lpstr>
      <vt:lpstr>Поставленные задачи: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Jeffy Lim</cp:lastModifiedBy>
  <cp:revision>101</cp:revision>
  <cp:lastPrinted>2016-06-06T19:02:34Z</cp:lastPrinted>
  <dcterms:created xsi:type="dcterms:W3CDTF">2015-04-17T11:13:20Z</dcterms:created>
  <dcterms:modified xsi:type="dcterms:W3CDTF">2020-06-29T15:37:27Z</dcterms:modified>
</cp:coreProperties>
</file>