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6"/>
  </p:notesMasterIdLst>
  <p:sldIdLst>
    <p:sldId id="263" r:id="rId2"/>
    <p:sldId id="264" r:id="rId3"/>
    <p:sldId id="256" r:id="rId4"/>
    <p:sldId id="257" r:id="rId5"/>
    <p:sldId id="258" r:id="rId6"/>
    <p:sldId id="259" r:id="rId7"/>
    <p:sldId id="260" r:id="rId8"/>
    <p:sldId id="261" r:id="rId9"/>
    <p:sldId id="262" r:id="rId10"/>
    <p:sldId id="265" r:id="rId11"/>
    <p:sldId id="266" r:id="rId12"/>
    <p:sldId id="267"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C4FF-93A0-47EA-AF3E-90CF468E4EB8}" type="datetimeFigureOut">
              <a:rPr lang="en-IN" smtClean="0"/>
              <a:t>17-05-2025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F8004C-F5C0-4B78-A7F1-09669F205580}" type="slidenum">
              <a:rPr lang="en-IN" smtClean="0"/>
              <a:t>‹#›</a:t>
            </a:fld>
            <a:endParaRPr lang="en-IN"/>
          </a:p>
        </p:txBody>
      </p:sp>
    </p:spTree>
    <p:extLst>
      <p:ext uri="{BB962C8B-B14F-4D97-AF65-F5344CB8AC3E}">
        <p14:creationId xmlns:p14="http://schemas.microsoft.com/office/powerpoint/2010/main" val="2911659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BF8004C-F5C0-4B78-A7F1-09669F205580}" type="slidenum">
              <a:rPr lang="en-IN" smtClean="0"/>
              <a:t>9</a:t>
            </a:fld>
            <a:endParaRPr lang="en-IN"/>
          </a:p>
        </p:txBody>
      </p:sp>
    </p:spTree>
    <p:extLst>
      <p:ext uri="{BB962C8B-B14F-4D97-AF65-F5344CB8AC3E}">
        <p14:creationId xmlns:p14="http://schemas.microsoft.com/office/powerpoint/2010/main" val="4214420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1EA052-E678-4C12-B274-427BDF449078}" type="datetimeFigureOut">
              <a:rPr lang="en-IN" smtClean="0"/>
              <a:t>17-05-2025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59179EB-32C5-46F0-8F0B-AEF4F1CB91A5}" type="slidenum">
              <a:rPr lang="en-IN" smtClean="0"/>
              <a:t>‹#›</a:t>
            </a:fld>
            <a:endParaRPr lang="en-IN"/>
          </a:p>
        </p:txBody>
      </p:sp>
    </p:spTree>
    <p:extLst>
      <p:ext uri="{BB962C8B-B14F-4D97-AF65-F5344CB8AC3E}">
        <p14:creationId xmlns:p14="http://schemas.microsoft.com/office/powerpoint/2010/main" val="348695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1EA052-E678-4C12-B274-427BDF449078}" type="datetimeFigureOut">
              <a:rPr lang="en-IN" smtClean="0"/>
              <a:t>17-05-2025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9179EB-32C5-46F0-8F0B-AEF4F1CB91A5}" type="slidenum">
              <a:rPr lang="en-IN" smtClean="0"/>
              <a:t>‹#›</a:t>
            </a:fld>
            <a:endParaRPr lang="en-IN"/>
          </a:p>
        </p:txBody>
      </p:sp>
    </p:spTree>
    <p:extLst>
      <p:ext uri="{BB962C8B-B14F-4D97-AF65-F5344CB8AC3E}">
        <p14:creationId xmlns:p14="http://schemas.microsoft.com/office/powerpoint/2010/main" val="3931356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1EA052-E678-4C12-B274-427BDF449078}" type="datetimeFigureOut">
              <a:rPr lang="en-IN" smtClean="0"/>
              <a:t>17-05-2025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9179EB-32C5-46F0-8F0B-AEF4F1CB91A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48710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51EA052-E678-4C12-B274-427BDF449078}" type="datetimeFigureOut">
              <a:rPr lang="en-IN" smtClean="0"/>
              <a:t>17-05-2025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9179EB-32C5-46F0-8F0B-AEF4F1CB91A5}" type="slidenum">
              <a:rPr lang="en-IN" smtClean="0"/>
              <a:t>‹#›</a:t>
            </a:fld>
            <a:endParaRPr lang="en-IN"/>
          </a:p>
        </p:txBody>
      </p:sp>
    </p:spTree>
    <p:extLst>
      <p:ext uri="{BB962C8B-B14F-4D97-AF65-F5344CB8AC3E}">
        <p14:creationId xmlns:p14="http://schemas.microsoft.com/office/powerpoint/2010/main" val="1489539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51EA052-E678-4C12-B274-427BDF449078}" type="datetimeFigureOut">
              <a:rPr lang="en-IN" smtClean="0"/>
              <a:t>17-05-2025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9179EB-32C5-46F0-8F0B-AEF4F1CB91A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854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51EA052-E678-4C12-B274-427BDF449078}" type="datetimeFigureOut">
              <a:rPr lang="en-IN" smtClean="0"/>
              <a:t>17-05-2025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9179EB-32C5-46F0-8F0B-AEF4F1CB91A5}" type="slidenum">
              <a:rPr lang="en-IN" smtClean="0"/>
              <a:t>‹#›</a:t>
            </a:fld>
            <a:endParaRPr lang="en-IN"/>
          </a:p>
        </p:txBody>
      </p:sp>
    </p:spTree>
    <p:extLst>
      <p:ext uri="{BB962C8B-B14F-4D97-AF65-F5344CB8AC3E}">
        <p14:creationId xmlns:p14="http://schemas.microsoft.com/office/powerpoint/2010/main" val="1413574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1EA052-E678-4C12-B274-427BDF449078}" type="datetimeFigureOut">
              <a:rPr lang="en-IN" smtClean="0"/>
              <a:t>17-05-2025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9179EB-32C5-46F0-8F0B-AEF4F1CB91A5}" type="slidenum">
              <a:rPr lang="en-IN" smtClean="0"/>
              <a:t>‹#›</a:t>
            </a:fld>
            <a:endParaRPr lang="en-IN"/>
          </a:p>
        </p:txBody>
      </p:sp>
    </p:spTree>
    <p:extLst>
      <p:ext uri="{BB962C8B-B14F-4D97-AF65-F5344CB8AC3E}">
        <p14:creationId xmlns:p14="http://schemas.microsoft.com/office/powerpoint/2010/main" val="2500504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1EA052-E678-4C12-B274-427BDF449078}" type="datetimeFigureOut">
              <a:rPr lang="en-IN" smtClean="0"/>
              <a:t>17-05-2025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9179EB-32C5-46F0-8F0B-AEF4F1CB91A5}" type="slidenum">
              <a:rPr lang="en-IN" smtClean="0"/>
              <a:t>‹#›</a:t>
            </a:fld>
            <a:endParaRPr lang="en-IN"/>
          </a:p>
        </p:txBody>
      </p:sp>
    </p:spTree>
    <p:extLst>
      <p:ext uri="{BB962C8B-B14F-4D97-AF65-F5344CB8AC3E}">
        <p14:creationId xmlns:p14="http://schemas.microsoft.com/office/powerpoint/2010/main" val="1774237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1EA052-E678-4C12-B274-427BDF449078}" type="datetimeFigureOut">
              <a:rPr lang="en-IN" smtClean="0"/>
              <a:t>17-05-2025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9179EB-32C5-46F0-8F0B-AEF4F1CB91A5}" type="slidenum">
              <a:rPr lang="en-IN" smtClean="0"/>
              <a:t>‹#›</a:t>
            </a:fld>
            <a:endParaRPr lang="en-IN"/>
          </a:p>
        </p:txBody>
      </p:sp>
    </p:spTree>
    <p:extLst>
      <p:ext uri="{BB962C8B-B14F-4D97-AF65-F5344CB8AC3E}">
        <p14:creationId xmlns:p14="http://schemas.microsoft.com/office/powerpoint/2010/main" val="4039919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1EA052-E678-4C12-B274-427BDF449078}" type="datetimeFigureOut">
              <a:rPr lang="en-IN" smtClean="0"/>
              <a:t>17-05-2025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9179EB-32C5-46F0-8F0B-AEF4F1CB91A5}" type="slidenum">
              <a:rPr lang="en-IN" smtClean="0"/>
              <a:t>‹#›</a:t>
            </a:fld>
            <a:endParaRPr lang="en-IN"/>
          </a:p>
        </p:txBody>
      </p:sp>
    </p:spTree>
    <p:extLst>
      <p:ext uri="{BB962C8B-B14F-4D97-AF65-F5344CB8AC3E}">
        <p14:creationId xmlns:p14="http://schemas.microsoft.com/office/powerpoint/2010/main" val="3798079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1EA052-E678-4C12-B274-427BDF449078}" type="datetimeFigureOut">
              <a:rPr lang="en-IN" smtClean="0"/>
              <a:t>17-05-2025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59179EB-32C5-46F0-8F0B-AEF4F1CB91A5}" type="slidenum">
              <a:rPr lang="en-IN" smtClean="0"/>
              <a:t>‹#›</a:t>
            </a:fld>
            <a:endParaRPr lang="en-IN"/>
          </a:p>
        </p:txBody>
      </p:sp>
    </p:spTree>
    <p:extLst>
      <p:ext uri="{BB962C8B-B14F-4D97-AF65-F5344CB8AC3E}">
        <p14:creationId xmlns:p14="http://schemas.microsoft.com/office/powerpoint/2010/main" val="1661305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1EA052-E678-4C12-B274-427BDF449078}" type="datetimeFigureOut">
              <a:rPr lang="en-IN" smtClean="0"/>
              <a:t>17-05-2025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59179EB-32C5-46F0-8F0B-AEF4F1CB91A5}" type="slidenum">
              <a:rPr lang="en-IN" smtClean="0"/>
              <a:t>‹#›</a:t>
            </a:fld>
            <a:endParaRPr lang="en-IN"/>
          </a:p>
        </p:txBody>
      </p:sp>
    </p:spTree>
    <p:extLst>
      <p:ext uri="{BB962C8B-B14F-4D97-AF65-F5344CB8AC3E}">
        <p14:creationId xmlns:p14="http://schemas.microsoft.com/office/powerpoint/2010/main" val="1284459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1EA052-E678-4C12-B274-427BDF449078}" type="datetimeFigureOut">
              <a:rPr lang="en-IN" smtClean="0"/>
              <a:t>17-05-2025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59179EB-32C5-46F0-8F0B-AEF4F1CB91A5}" type="slidenum">
              <a:rPr lang="en-IN" smtClean="0"/>
              <a:t>‹#›</a:t>
            </a:fld>
            <a:endParaRPr lang="en-IN"/>
          </a:p>
        </p:txBody>
      </p:sp>
    </p:spTree>
    <p:extLst>
      <p:ext uri="{BB962C8B-B14F-4D97-AF65-F5344CB8AC3E}">
        <p14:creationId xmlns:p14="http://schemas.microsoft.com/office/powerpoint/2010/main" val="4223417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1EA052-E678-4C12-B274-427BDF449078}" type="datetimeFigureOut">
              <a:rPr lang="en-IN" smtClean="0"/>
              <a:t>17-05-2025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59179EB-32C5-46F0-8F0B-AEF4F1CB91A5}" type="slidenum">
              <a:rPr lang="en-IN" smtClean="0"/>
              <a:t>‹#›</a:t>
            </a:fld>
            <a:endParaRPr lang="en-IN"/>
          </a:p>
        </p:txBody>
      </p:sp>
    </p:spTree>
    <p:extLst>
      <p:ext uri="{BB962C8B-B14F-4D97-AF65-F5344CB8AC3E}">
        <p14:creationId xmlns:p14="http://schemas.microsoft.com/office/powerpoint/2010/main" val="1627972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1EA052-E678-4C12-B274-427BDF449078}" type="datetimeFigureOut">
              <a:rPr lang="en-IN" smtClean="0"/>
              <a:t>17-05-2025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59179EB-32C5-46F0-8F0B-AEF4F1CB91A5}" type="slidenum">
              <a:rPr lang="en-IN" smtClean="0"/>
              <a:t>‹#›</a:t>
            </a:fld>
            <a:endParaRPr lang="en-IN"/>
          </a:p>
        </p:txBody>
      </p:sp>
    </p:spTree>
    <p:extLst>
      <p:ext uri="{BB962C8B-B14F-4D97-AF65-F5344CB8AC3E}">
        <p14:creationId xmlns:p14="http://schemas.microsoft.com/office/powerpoint/2010/main" val="4219187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1EA052-E678-4C12-B274-427BDF449078}" type="datetimeFigureOut">
              <a:rPr lang="en-IN" smtClean="0"/>
              <a:t>17-05-2025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9179EB-32C5-46F0-8F0B-AEF4F1CB91A5}" type="slidenum">
              <a:rPr lang="en-IN" smtClean="0"/>
              <a:t>‹#›</a:t>
            </a:fld>
            <a:endParaRPr lang="en-IN"/>
          </a:p>
        </p:txBody>
      </p:sp>
    </p:spTree>
    <p:extLst>
      <p:ext uri="{BB962C8B-B14F-4D97-AF65-F5344CB8AC3E}">
        <p14:creationId xmlns:p14="http://schemas.microsoft.com/office/powerpoint/2010/main" val="4085476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51EA052-E678-4C12-B274-427BDF449078}" type="datetimeFigureOut">
              <a:rPr lang="en-IN" smtClean="0"/>
              <a:t>17-05-2025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59179EB-32C5-46F0-8F0B-AEF4F1CB91A5}" type="slidenum">
              <a:rPr lang="en-IN" smtClean="0"/>
              <a:t>‹#›</a:t>
            </a:fld>
            <a:endParaRPr lang="en-IN"/>
          </a:p>
        </p:txBody>
      </p:sp>
    </p:spTree>
    <p:extLst>
      <p:ext uri="{BB962C8B-B14F-4D97-AF65-F5344CB8AC3E}">
        <p14:creationId xmlns:p14="http://schemas.microsoft.com/office/powerpoint/2010/main" val="199289648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66F028-BAB0-F8AD-10AA-69C0432F4AE1}"/>
              </a:ext>
            </a:extLst>
          </p:cNvPr>
          <p:cNvSpPr txBox="1"/>
          <p:nvPr/>
        </p:nvSpPr>
        <p:spPr>
          <a:xfrm>
            <a:off x="1789471" y="1317523"/>
            <a:ext cx="9085007" cy="646331"/>
          </a:xfrm>
          <a:prstGeom prst="rect">
            <a:avLst/>
          </a:prstGeom>
          <a:noFill/>
        </p:spPr>
        <p:txBody>
          <a:bodyPr wrap="square" rtlCol="0">
            <a:spAutoFit/>
          </a:bodyPr>
          <a:lstStyle/>
          <a:p>
            <a:r>
              <a:rPr lang="en-IN" sz="3600" b="0" i="0" u="none" strike="noStrike" dirty="0">
                <a:effectLst/>
                <a:latin typeface="+mj-lt"/>
              </a:rPr>
              <a:t>Crafting &amp; Compelling Website Analysis</a:t>
            </a:r>
            <a:endParaRPr lang="en-IN" sz="3600" dirty="0">
              <a:latin typeface="+mj-lt"/>
            </a:endParaRPr>
          </a:p>
        </p:txBody>
      </p:sp>
      <p:sp>
        <p:nvSpPr>
          <p:cNvPr id="5" name="TextBox 4">
            <a:extLst>
              <a:ext uri="{FF2B5EF4-FFF2-40B4-BE49-F238E27FC236}">
                <a16:creationId xmlns:a16="http://schemas.microsoft.com/office/drawing/2014/main" id="{7E2288E3-54E8-04BF-1EFD-A09E4448752D}"/>
              </a:ext>
            </a:extLst>
          </p:cNvPr>
          <p:cNvSpPr txBox="1"/>
          <p:nvPr/>
        </p:nvSpPr>
        <p:spPr>
          <a:xfrm>
            <a:off x="6803923" y="5122605"/>
            <a:ext cx="4886632" cy="1285993"/>
          </a:xfrm>
          <a:prstGeom prst="rect">
            <a:avLst/>
          </a:prstGeom>
          <a:noFill/>
        </p:spPr>
        <p:txBody>
          <a:bodyPr wrap="square" rtlCol="0">
            <a:spAutoFit/>
          </a:bodyPr>
          <a:lstStyle/>
          <a:p>
            <a:pPr>
              <a:lnSpc>
                <a:spcPct val="150000"/>
              </a:lnSpc>
            </a:pPr>
            <a:r>
              <a:rPr lang="en-US" b="1" dirty="0"/>
              <a:t>Name:</a:t>
            </a:r>
            <a:r>
              <a:rPr lang="en-US" dirty="0"/>
              <a:t> Maria Salma Burke</a:t>
            </a:r>
          </a:p>
          <a:p>
            <a:pPr>
              <a:lnSpc>
                <a:spcPct val="150000"/>
              </a:lnSpc>
            </a:pPr>
            <a:r>
              <a:rPr lang="en-US" b="1" dirty="0"/>
              <a:t>Batch Code: </a:t>
            </a:r>
            <a:r>
              <a:rPr lang="en-US" dirty="0"/>
              <a:t>MB28</a:t>
            </a:r>
          </a:p>
          <a:p>
            <a:pPr>
              <a:lnSpc>
                <a:spcPct val="150000"/>
              </a:lnSpc>
            </a:pPr>
            <a:r>
              <a:rPr lang="en-US" b="1" dirty="0"/>
              <a:t>Mail ID:  mariaburke2k@gmail.com</a:t>
            </a:r>
            <a:endParaRPr lang="en-IN" dirty="0"/>
          </a:p>
        </p:txBody>
      </p:sp>
    </p:spTree>
    <p:extLst>
      <p:ext uri="{BB962C8B-B14F-4D97-AF65-F5344CB8AC3E}">
        <p14:creationId xmlns:p14="http://schemas.microsoft.com/office/powerpoint/2010/main" val="1457835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A0DF785-8E11-5C86-765B-49E0DCA0B1F4}"/>
              </a:ext>
            </a:extLst>
          </p:cNvPr>
          <p:cNvSpPr txBox="1"/>
          <p:nvPr/>
        </p:nvSpPr>
        <p:spPr>
          <a:xfrm>
            <a:off x="1941870" y="1437554"/>
            <a:ext cx="10107561" cy="5536387"/>
          </a:xfrm>
          <a:prstGeom prst="rect">
            <a:avLst/>
          </a:prstGeom>
          <a:noFill/>
        </p:spPr>
        <p:txBody>
          <a:bodyPr wrap="square">
            <a:spAutoFit/>
          </a:bodyPr>
          <a:lstStyle/>
          <a:p>
            <a:pPr>
              <a:lnSpc>
                <a:spcPct val="150000"/>
              </a:lnSpc>
            </a:pPr>
            <a:r>
              <a:rPr lang="en-US" sz="1700" b="1" dirty="0"/>
              <a:t>Compelling Headline: </a:t>
            </a:r>
            <a:r>
              <a:rPr lang="en-US" sz="1700" dirty="0"/>
              <a:t>Use a clear and attention-grabbing headline that immediately conveys the value proposition</a:t>
            </a:r>
          </a:p>
          <a:p>
            <a:pPr>
              <a:lnSpc>
                <a:spcPct val="150000"/>
              </a:lnSpc>
            </a:pPr>
            <a:endParaRPr lang="en-US" sz="1700" dirty="0"/>
          </a:p>
          <a:p>
            <a:pPr>
              <a:lnSpc>
                <a:spcPct val="150000"/>
              </a:lnSpc>
            </a:pPr>
            <a:r>
              <a:rPr lang="en-US" sz="1700" b="1" dirty="0"/>
              <a:t> Engaging Visuals: </a:t>
            </a:r>
            <a:r>
              <a:rPr lang="en-US" sz="1700" dirty="0"/>
              <a:t>Incorporate high-quality images or videos that support the message and enhance user engagement Strong</a:t>
            </a:r>
          </a:p>
          <a:p>
            <a:pPr>
              <a:lnSpc>
                <a:spcPct val="150000"/>
              </a:lnSpc>
            </a:pPr>
            <a:endParaRPr lang="en-US" sz="1700" dirty="0"/>
          </a:p>
          <a:p>
            <a:pPr>
              <a:lnSpc>
                <a:spcPct val="150000"/>
              </a:lnSpc>
            </a:pPr>
            <a:r>
              <a:rPr lang="en-US" sz="1700" b="1" dirty="0"/>
              <a:t>Call-to-Action (CTA):  </a:t>
            </a:r>
            <a:r>
              <a:rPr lang="en-US" sz="1700" dirty="0"/>
              <a:t>Place a prominent, action-oriented CTA button that encourages users to take the desired action</a:t>
            </a:r>
          </a:p>
          <a:p>
            <a:pPr>
              <a:lnSpc>
                <a:spcPct val="150000"/>
              </a:lnSpc>
            </a:pPr>
            <a:endParaRPr lang="en-US" sz="1700" dirty="0"/>
          </a:p>
          <a:p>
            <a:pPr>
              <a:lnSpc>
                <a:spcPct val="150000"/>
              </a:lnSpc>
            </a:pPr>
            <a:r>
              <a:rPr lang="en-US" sz="1700" b="1" dirty="0"/>
              <a:t>Minimalist Layout: </a:t>
            </a:r>
            <a:r>
              <a:rPr lang="en-US" sz="1700" dirty="0"/>
              <a:t>Use a clean, uncluttered design that highlights essential information and guides the user’s focus </a:t>
            </a:r>
          </a:p>
          <a:p>
            <a:pPr>
              <a:lnSpc>
                <a:spcPct val="150000"/>
              </a:lnSpc>
            </a:pPr>
            <a:endParaRPr lang="en-US" sz="1700" dirty="0"/>
          </a:p>
          <a:p>
            <a:pPr>
              <a:lnSpc>
                <a:spcPct val="150000"/>
              </a:lnSpc>
            </a:pPr>
            <a:r>
              <a:rPr lang="en-US" sz="1700" b="1" dirty="0"/>
              <a:t>Social Proof: </a:t>
            </a:r>
            <a:r>
              <a:rPr lang="en-US" sz="1700" dirty="0"/>
              <a:t>Include testimonials, reviews, or trust badges to build credibility and reassure visitors about their decision </a:t>
            </a:r>
            <a:endParaRPr lang="en-IN" sz="1700" dirty="0"/>
          </a:p>
        </p:txBody>
      </p:sp>
      <p:sp>
        <p:nvSpPr>
          <p:cNvPr id="8" name="TextBox 7">
            <a:extLst>
              <a:ext uri="{FF2B5EF4-FFF2-40B4-BE49-F238E27FC236}">
                <a16:creationId xmlns:a16="http://schemas.microsoft.com/office/drawing/2014/main" id="{7DB01133-9DDE-2BA6-67AD-A17B1AB38E1A}"/>
              </a:ext>
            </a:extLst>
          </p:cNvPr>
          <p:cNvSpPr txBox="1"/>
          <p:nvPr/>
        </p:nvSpPr>
        <p:spPr>
          <a:xfrm>
            <a:off x="1799303" y="-24391"/>
            <a:ext cx="10392697" cy="477054"/>
          </a:xfrm>
          <a:prstGeom prst="rect">
            <a:avLst/>
          </a:prstGeom>
          <a:solidFill>
            <a:schemeClr val="accent6">
              <a:lumMod val="75000"/>
            </a:schemeClr>
          </a:solidFill>
        </p:spPr>
        <p:txBody>
          <a:bodyPr wrap="square" rtlCol="0">
            <a:spAutoFit/>
          </a:bodyPr>
          <a:lstStyle>
            <a:defPPr>
              <a:defRPr lang="en-US"/>
            </a:defPPr>
            <a:lvl1pPr>
              <a:defRPr sz="2500" b="1">
                <a:latin typeface="+mj-lt"/>
                <a:ea typeface="+mj-ea"/>
                <a:cs typeface="+mj-cs"/>
              </a:defRPr>
            </a:lvl1pPr>
          </a:lstStyle>
          <a:p>
            <a:r>
              <a:rPr lang="en-IN" dirty="0"/>
              <a:t>Landing Page Design</a:t>
            </a:r>
            <a:endParaRPr lang="en-US" dirty="0"/>
          </a:p>
        </p:txBody>
      </p:sp>
      <p:sp>
        <p:nvSpPr>
          <p:cNvPr id="11" name="TextBox 10">
            <a:extLst>
              <a:ext uri="{FF2B5EF4-FFF2-40B4-BE49-F238E27FC236}">
                <a16:creationId xmlns:a16="http://schemas.microsoft.com/office/drawing/2014/main" id="{4FFF0FEF-B6EE-65E0-BA8D-4E7174749104}"/>
              </a:ext>
            </a:extLst>
          </p:cNvPr>
          <p:cNvSpPr txBox="1"/>
          <p:nvPr/>
        </p:nvSpPr>
        <p:spPr>
          <a:xfrm>
            <a:off x="378540" y="791223"/>
            <a:ext cx="11282517" cy="646331"/>
          </a:xfrm>
          <a:prstGeom prst="rect">
            <a:avLst/>
          </a:prstGeom>
          <a:noFill/>
        </p:spPr>
        <p:txBody>
          <a:bodyPr wrap="square">
            <a:spAutoFit/>
          </a:bodyPr>
          <a:lstStyle/>
          <a:p>
            <a:r>
              <a:rPr lang="en-US" b="1" dirty="0">
                <a:latin typeface="+mj-lt"/>
                <a:ea typeface="+mj-ea"/>
                <a:cs typeface="+mj-cs"/>
              </a:rPr>
              <a:t> Landing Page: </a:t>
            </a:r>
            <a:r>
              <a:rPr lang="en-US" sz="1800" dirty="0"/>
              <a:t>https://app.site123.com/manager/wizard.php?wu=6709213ac5146-6709213ac5147-6709213ac5148&amp;from=dash</a:t>
            </a:r>
            <a:r>
              <a:rPr lang="en-US" b="1" dirty="0">
                <a:latin typeface="+mj-lt"/>
                <a:ea typeface="+mj-ea"/>
                <a:cs typeface="+mj-cs"/>
              </a:rPr>
              <a:t> </a:t>
            </a:r>
            <a:endParaRPr lang="en-IN" dirty="0"/>
          </a:p>
        </p:txBody>
      </p:sp>
    </p:spTree>
    <p:extLst>
      <p:ext uri="{BB962C8B-B14F-4D97-AF65-F5344CB8AC3E}">
        <p14:creationId xmlns:p14="http://schemas.microsoft.com/office/powerpoint/2010/main" val="1691334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B565A790-F2EE-863D-F228-8F4BD629A8F9}"/>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259C671B-1B22-4141-A9C0-2E7941FDA7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7B2F5A4B-FA0F-4625-82F7-1D3F11281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10" name="Freeform 12">
              <a:extLst>
                <a:ext uri="{FF2B5EF4-FFF2-40B4-BE49-F238E27FC236}">
                  <a16:creationId xmlns:a16="http://schemas.microsoft.com/office/drawing/2014/main" id="{9ACB0BAE-722F-4C91-8C2A-44EF768E8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11" name="Freeform 13">
              <a:extLst>
                <a:ext uri="{FF2B5EF4-FFF2-40B4-BE49-F238E27FC236}">
                  <a16:creationId xmlns:a16="http://schemas.microsoft.com/office/drawing/2014/main" id="{C3AC4D9F-59AC-421A-9FF3-C936CEC439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12" name="Freeform 14">
              <a:extLst>
                <a:ext uri="{FF2B5EF4-FFF2-40B4-BE49-F238E27FC236}">
                  <a16:creationId xmlns:a16="http://schemas.microsoft.com/office/drawing/2014/main" id="{797BCE03-677D-4D65-A4D1-1FD721DD5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13" name="Freeform 15">
              <a:extLst>
                <a:ext uri="{FF2B5EF4-FFF2-40B4-BE49-F238E27FC236}">
                  <a16:creationId xmlns:a16="http://schemas.microsoft.com/office/drawing/2014/main" id="{D007E5D0-0B4E-4094-988C-9917146C2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14" name="Freeform 16">
              <a:extLst>
                <a:ext uri="{FF2B5EF4-FFF2-40B4-BE49-F238E27FC236}">
                  <a16:creationId xmlns:a16="http://schemas.microsoft.com/office/drawing/2014/main" id="{024DB804-C06B-4A0A-AC43-6BCCB7D76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15" name="Freeform 17">
              <a:extLst>
                <a:ext uri="{FF2B5EF4-FFF2-40B4-BE49-F238E27FC236}">
                  <a16:creationId xmlns:a16="http://schemas.microsoft.com/office/drawing/2014/main" id="{B51DC17A-305E-486E-A527-5E8068E9E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16" name="Freeform 18">
              <a:extLst>
                <a:ext uri="{FF2B5EF4-FFF2-40B4-BE49-F238E27FC236}">
                  <a16:creationId xmlns:a16="http://schemas.microsoft.com/office/drawing/2014/main" id="{B6CCA716-6D46-4523-BF96-FF1B0C546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17" name="Freeform 19">
              <a:extLst>
                <a:ext uri="{FF2B5EF4-FFF2-40B4-BE49-F238E27FC236}">
                  <a16:creationId xmlns:a16="http://schemas.microsoft.com/office/drawing/2014/main" id="{E632B09A-D30C-4268-B28B-ACD612763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18" name="Freeform 20">
              <a:extLst>
                <a:ext uri="{FF2B5EF4-FFF2-40B4-BE49-F238E27FC236}">
                  <a16:creationId xmlns:a16="http://schemas.microsoft.com/office/drawing/2014/main" id="{5FC839A4-228B-4EC0-8AF4-D8E38ECE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19" name="Freeform 21">
              <a:extLst>
                <a:ext uri="{FF2B5EF4-FFF2-40B4-BE49-F238E27FC236}">
                  <a16:creationId xmlns:a16="http://schemas.microsoft.com/office/drawing/2014/main" id="{A8FFB1A1-5BB5-4551-87CD-F3365E6FE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20" name="Freeform 22">
              <a:extLst>
                <a:ext uri="{FF2B5EF4-FFF2-40B4-BE49-F238E27FC236}">
                  <a16:creationId xmlns:a16="http://schemas.microsoft.com/office/drawing/2014/main" id="{D05AF173-8E70-41FA-9254-DF9AC3DDA2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22" name="Group 21">
            <a:extLst>
              <a:ext uri="{FF2B5EF4-FFF2-40B4-BE49-F238E27FC236}">
                <a16:creationId xmlns:a16="http://schemas.microsoft.com/office/drawing/2014/main" id="{1D56A4CE-A3F4-4CFF-9A65-C029AC17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3" name="Freeform 27">
              <a:extLst>
                <a:ext uri="{FF2B5EF4-FFF2-40B4-BE49-F238E27FC236}">
                  <a16:creationId xmlns:a16="http://schemas.microsoft.com/office/drawing/2014/main" id="{DF669161-0B30-4C76-96BF-962027487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24" name="Freeform 28">
              <a:extLst>
                <a:ext uri="{FF2B5EF4-FFF2-40B4-BE49-F238E27FC236}">
                  <a16:creationId xmlns:a16="http://schemas.microsoft.com/office/drawing/2014/main" id="{A5232353-CF7C-44DD-8BEE-1C8FF54CD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25" name="Freeform 29">
              <a:extLst>
                <a:ext uri="{FF2B5EF4-FFF2-40B4-BE49-F238E27FC236}">
                  <a16:creationId xmlns:a16="http://schemas.microsoft.com/office/drawing/2014/main" id="{AEA6CAE2-8741-4E88-A632-69C2B2EC5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26" name="Freeform 30">
              <a:extLst>
                <a:ext uri="{FF2B5EF4-FFF2-40B4-BE49-F238E27FC236}">
                  <a16:creationId xmlns:a16="http://schemas.microsoft.com/office/drawing/2014/main" id="{014AC37D-4388-4AE6-9D4D-CCD99A60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27" name="Freeform 31">
              <a:extLst>
                <a:ext uri="{FF2B5EF4-FFF2-40B4-BE49-F238E27FC236}">
                  <a16:creationId xmlns:a16="http://schemas.microsoft.com/office/drawing/2014/main" id="{7FE084B0-333E-4F7C-83F1-F7D132527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28" name="Freeform 32">
              <a:extLst>
                <a:ext uri="{FF2B5EF4-FFF2-40B4-BE49-F238E27FC236}">
                  <a16:creationId xmlns:a16="http://schemas.microsoft.com/office/drawing/2014/main" id="{FDCFCB98-2E3A-4227-823C-80489BB28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29" name="Freeform 33">
              <a:extLst>
                <a:ext uri="{FF2B5EF4-FFF2-40B4-BE49-F238E27FC236}">
                  <a16:creationId xmlns:a16="http://schemas.microsoft.com/office/drawing/2014/main" id="{252F94DE-A6A3-4463-BE05-34281F1C8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30" name="Freeform 34">
              <a:extLst>
                <a:ext uri="{FF2B5EF4-FFF2-40B4-BE49-F238E27FC236}">
                  <a16:creationId xmlns:a16="http://schemas.microsoft.com/office/drawing/2014/main" id="{16EA21FA-886F-43CF-9D44-C1342F305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31" name="Freeform 35">
              <a:extLst>
                <a:ext uri="{FF2B5EF4-FFF2-40B4-BE49-F238E27FC236}">
                  <a16:creationId xmlns:a16="http://schemas.microsoft.com/office/drawing/2014/main" id="{88C821A5-BCF7-47FE-894F-0ADC5FDB2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32" name="Freeform 36">
              <a:extLst>
                <a:ext uri="{FF2B5EF4-FFF2-40B4-BE49-F238E27FC236}">
                  <a16:creationId xmlns:a16="http://schemas.microsoft.com/office/drawing/2014/main" id="{F8337ECE-206A-472E-AFC4-0F230C91E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33" name="Freeform 37">
              <a:extLst>
                <a:ext uri="{FF2B5EF4-FFF2-40B4-BE49-F238E27FC236}">
                  <a16:creationId xmlns:a16="http://schemas.microsoft.com/office/drawing/2014/main" id="{90BB2EC4-D043-4B43-87E7-723A787EE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34" name="Freeform 38">
              <a:extLst>
                <a:ext uri="{FF2B5EF4-FFF2-40B4-BE49-F238E27FC236}">
                  <a16:creationId xmlns:a16="http://schemas.microsoft.com/office/drawing/2014/main" id="{04013015-AF71-47BC-BE4D-ED9EFA24FF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36" name="Rectangle 35">
            <a:extLst>
              <a:ext uri="{FF2B5EF4-FFF2-40B4-BE49-F238E27FC236}">
                <a16:creationId xmlns:a16="http://schemas.microsoft.com/office/drawing/2014/main" id="{71B30B18-D920-4E3E-B931-1F310244C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8" name="Freeform 11">
            <a:extLst>
              <a:ext uri="{FF2B5EF4-FFF2-40B4-BE49-F238E27FC236}">
                <a16:creationId xmlns:a16="http://schemas.microsoft.com/office/drawing/2014/main" id="{C70EF50A-66E6-460A-8AF9-47A10D0D9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sp>
        <p:nvSpPr>
          <p:cNvPr id="40" name="Freeform 11">
            <a:extLst>
              <a:ext uri="{FF2B5EF4-FFF2-40B4-BE49-F238E27FC236}">
                <a16:creationId xmlns:a16="http://schemas.microsoft.com/office/drawing/2014/main" id="{54EEEBD9-D37D-42B9-BE64-2C102B1D6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sp>
        <p:nvSpPr>
          <p:cNvPr id="42" name="Rectangle 41">
            <a:extLst>
              <a:ext uri="{FF2B5EF4-FFF2-40B4-BE49-F238E27FC236}">
                <a16:creationId xmlns:a16="http://schemas.microsoft.com/office/drawing/2014/main" id="{A2F47212-081A-4E41-8623-C5BD41ADD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9211" y="643467"/>
            <a:ext cx="8959322" cy="5571066"/>
          </a:xfrm>
          <a:prstGeom prst="rect">
            <a:avLst/>
          </a:prstGeom>
          <a:solidFill>
            <a:srgbClr val="FFFFFF"/>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72F7F43-10F8-9ED1-C975-B9AA9452F43D}"/>
              </a:ext>
            </a:extLst>
          </p:cNvPr>
          <p:cNvPicPr>
            <a:picLocks noChangeAspect="1"/>
          </p:cNvPicPr>
          <p:nvPr/>
        </p:nvPicPr>
        <p:blipFill>
          <a:blip r:embed="rId2"/>
          <a:stretch>
            <a:fillRect/>
          </a:stretch>
        </p:blipFill>
        <p:spPr>
          <a:xfrm>
            <a:off x="2910944" y="1600099"/>
            <a:ext cx="8319604" cy="3660625"/>
          </a:xfrm>
          <a:prstGeom prst="rect">
            <a:avLst/>
          </a:prstGeom>
        </p:spPr>
      </p:pic>
    </p:spTree>
    <p:extLst>
      <p:ext uri="{BB962C8B-B14F-4D97-AF65-F5344CB8AC3E}">
        <p14:creationId xmlns:p14="http://schemas.microsoft.com/office/powerpoint/2010/main" val="3181324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E078D097-523F-6974-24FA-4FEB5B930606}"/>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259C671B-1B22-4141-A9C0-2E7941FDA7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 name="Freeform 11">
              <a:extLst>
                <a:ext uri="{FF2B5EF4-FFF2-40B4-BE49-F238E27FC236}">
                  <a16:creationId xmlns:a16="http://schemas.microsoft.com/office/drawing/2014/main" id="{7B2F5A4B-FA0F-4625-82F7-1D3F11281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10" name="Freeform 12">
              <a:extLst>
                <a:ext uri="{FF2B5EF4-FFF2-40B4-BE49-F238E27FC236}">
                  <a16:creationId xmlns:a16="http://schemas.microsoft.com/office/drawing/2014/main" id="{9ACB0BAE-722F-4C91-8C2A-44EF768E8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11" name="Freeform 13">
              <a:extLst>
                <a:ext uri="{FF2B5EF4-FFF2-40B4-BE49-F238E27FC236}">
                  <a16:creationId xmlns:a16="http://schemas.microsoft.com/office/drawing/2014/main" id="{C3AC4D9F-59AC-421A-9FF3-C936CEC439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12" name="Freeform 14">
              <a:extLst>
                <a:ext uri="{FF2B5EF4-FFF2-40B4-BE49-F238E27FC236}">
                  <a16:creationId xmlns:a16="http://schemas.microsoft.com/office/drawing/2014/main" id="{797BCE03-677D-4D65-A4D1-1FD721DD5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13" name="Freeform 15">
              <a:extLst>
                <a:ext uri="{FF2B5EF4-FFF2-40B4-BE49-F238E27FC236}">
                  <a16:creationId xmlns:a16="http://schemas.microsoft.com/office/drawing/2014/main" id="{D007E5D0-0B4E-4094-988C-9917146C2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14" name="Freeform 16">
              <a:extLst>
                <a:ext uri="{FF2B5EF4-FFF2-40B4-BE49-F238E27FC236}">
                  <a16:creationId xmlns:a16="http://schemas.microsoft.com/office/drawing/2014/main" id="{024DB804-C06B-4A0A-AC43-6BCCB7D76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15" name="Freeform 17">
              <a:extLst>
                <a:ext uri="{FF2B5EF4-FFF2-40B4-BE49-F238E27FC236}">
                  <a16:creationId xmlns:a16="http://schemas.microsoft.com/office/drawing/2014/main" id="{B51DC17A-305E-486E-A527-5E8068E9E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16" name="Freeform 18">
              <a:extLst>
                <a:ext uri="{FF2B5EF4-FFF2-40B4-BE49-F238E27FC236}">
                  <a16:creationId xmlns:a16="http://schemas.microsoft.com/office/drawing/2014/main" id="{B6CCA716-6D46-4523-BF96-FF1B0C546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17" name="Freeform 19">
              <a:extLst>
                <a:ext uri="{FF2B5EF4-FFF2-40B4-BE49-F238E27FC236}">
                  <a16:creationId xmlns:a16="http://schemas.microsoft.com/office/drawing/2014/main" id="{E632B09A-D30C-4268-B28B-ACD612763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18" name="Freeform 20">
              <a:extLst>
                <a:ext uri="{FF2B5EF4-FFF2-40B4-BE49-F238E27FC236}">
                  <a16:creationId xmlns:a16="http://schemas.microsoft.com/office/drawing/2014/main" id="{5FC839A4-228B-4EC0-8AF4-D8E38ECE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19" name="Freeform 21">
              <a:extLst>
                <a:ext uri="{FF2B5EF4-FFF2-40B4-BE49-F238E27FC236}">
                  <a16:creationId xmlns:a16="http://schemas.microsoft.com/office/drawing/2014/main" id="{A8FFB1A1-5BB5-4551-87CD-F3365E6FE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20" name="Freeform 22">
              <a:extLst>
                <a:ext uri="{FF2B5EF4-FFF2-40B4-BE49-F238E27FC236}">
                  <a16:creationId xmlns:a16="http://schemas.microsoft.com/office/drawing/2014/main" id="{D05AF173-8E70-41FA-9254-DF9AC3DDA2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22" name="Group 21">
            <a:extLst>
              <a:ext uri="{FF2B5EF4-FFF2-40B4-BE49-F238E27FC236}">
                <a16:creationId xmlns:a16="http://schemas.microsoft.com/office/drawing/2014/main" id="{1D56A4CE-A3F4-4CFF-9A65-C029AC17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3" name="Freeform 27">
              <a:extLst>
                <a:ext uri="{FF2B5EF4-FFF2-40B4-BE49-F238E27FC236}">
                  <a16:creationId xmlns:a16="http://schemas.microsoft.com/office/drawing/2014/main" id="{DF669161-0B30-4C76-96BF-962027487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24" name="Freeform 28">
              <a:extLst>
                <a:ext uri="{FF2B5EF4-FFF2-40B4-BE49-F238E27FC236}">
                  <a16:creationId xmlns:a16="http://schemas.microsoft.com/office/drawing/2014/main" id="{A5232353-CF7C-44DD-8BEE-1C8FF54CD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25" name="Freeform 29">
              <a:extLst>
                <a:ext uri="{FF2B5EF4-FFF2-40B4-BE49-F238E27FC236}">
                  <a16:creationId xmlns:a16="http://schemas.microsoft.com/office/drawing/2014/main" id="{AEA6CAE2-8741-4E88-A632-69C2B2EC5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26" name="Freeform 30">
              <a:extLst>
                <a:ext uri="{FF2B5EF4-FFF2-40B4-BE49-F238E27FC236}">
                  <a16:creationId xmlns:a16="http://schemas.microsoft.com/office/drawing/2014/main" id="{014AC37D-4388-4AE6-9D4D-CCD99A60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27" name="Freeform 31">
              <a:extLst>
                <a:ext uri="{FF2B5EF4-FFF2-40B4-BE49-F238E27FC236}">
                  <a16:creationId xmlns:a16="http://schemas.microsoft.com/office/drawing/2014/main" id="{7FE084B0-333E-4F7C-83F1-F7D132527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28" name="Freeform 32">
              <a:extLst>
                <a:ext uri="{FF2B5EF4-FFF2-40B4-BE49-F238E27FC236}">
                  <a16:creationId xmlns:a16="http://schemas.microsoft.com/office/drawing/2014/main" id="{FDCFCB98-2E3A-4227-823C-80489BB28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29" name="Freeform 33">
              <a:extLst>
                <a:ext uri="{FF2B5EF4-FFF2-40B4-BE49-F238E27FC236}">
                  <a16:creationId xmlns:a16="http://schemas.microsoft.com/office/drawing/2014/main" id="{252F94DE-A6A3-4463-BE05-34281F1C8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30" name="Freeform 34">
              <a:extLst>
                <a:ext uri="{FF2B5EF4-FFF2-40B4-BE49-F238E27FC236}">
                  <a16:creationId xmlns:a16="http://schemas.microsoft.com/office/drawing/2014/main" id="{16EA21FA-886F-43CF-9D44-C1342F305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31" name="Freeform 35">
              <a:extLst>
                <a:ext uri="{FF2B5EF4-FFF2-40B4-BE49-F238E27FC236}">
                  <a16:creationId xmlns:a16="http://schemas.microsoft.com/office/drawing/2014/main" id="{88C821A5-BCF7-47FE-894F-0ADC5FDB2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32" name="Freeform 36">
              <a:extLst>
                <a:ext uri="{FF2B5EF4-FFF2-40B4-BE49-F238E27FC236}">
                  <a16:creationId xmlns:a16="http://schemas.microsoft.com/office/drawing/2014/main" id="{F8337ECE-206A-472E-AFC4-0F230C91E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33" name="Freeform 37">
              <a:extLst>
                <a:ext uri="{FF2B5EF4-FFF2-40B4-BE49-F238E27FC236}">
                  <a16:creationId xmlns:a16="http://schemas.microsoft.com/office/drawing/2014/main" id="{90BB2EC4-D043-4B43-87E7-723A787EE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34" name="Freeform 38">
              <a:extLst>
                <a:ext uri="{FF2B5EF4-FFF2-40B4-BE49-F238E27FC236}">
                  <a16:creationId xmlns:a16="http://schemas.microsoft.com/office/drawing/2014/main" id="{04013015-AF71-47BC-BE4D-ED9EFA24FF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36" name="Rectangle 35">
            <a:extLst>
              <a:ext uri="{FF2B5EF4-FFF2-40B4-BE49-F238E27FC236}">
                <a16:creationId xmlns:a16="http://schemas.microsoft.com/office/drawing/2014/main" id="{71B30B18-D920-4E3E-B931-1F310244C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8" name="Freeform 11">
            <a:extLst>
              <a:ext uri="{FF2B5EF4-FFF2-40B4-BE49-F238E27FC236}">
                <a16:creationId xmlns:a16="http://schemas.microsoft.com/office/drawing/2014/main" id="{C70EF50A-66E6-460A-8AF9-47A10D0D9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sp>
        <p:nvSpPr>
          <p:cNvPr id="40" name="Freeform 11">
            <a:extLst>
              <a:ext uri="{FF2B5EF4-FFF2-40B4-BE49-F238E27FC236}">
                <a16:creationId xmlns:a16="http://schemas.microsoft.com/office/drawing/2014/main" id="{54EEEBD9-D37D-42B9-BE64-2C102B1D6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sp>
        <p:nvSpPr>
          <p:cNvPr id="42" name="Rectangle 41">
            <a:extLst>
              <a:ext uri="{FF2B5EF4-FFF2-40B4-BE49-F238E27FC236}">
                <a16:creationId xmlns:a16="http://schemas.microsoft.com/office/drawing/2014/main" id="{A2F47212-081A-4E41-8623-C5BD41ADD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9211" y="643467"/>
            <a:ext cx="8959322" cy="5571066"/>
          </a:xfrm>
          <a:prstGeom prst="rect">
            <a:avLst/>
          </a:prstGeom>
          <a:solidFill>
            <a:srgbClr val="FFFFFF"/>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56B9939-80E3-F2E5-0C4F-49D9E14AA248}"/>
              </a:ext>
            </a:extLst>
          </p:cNvPr>
          <p:cNvPicPr>
            <a:picLocks noChangeAspect="1"/>
          </p:cNvPicPr>
          <p:nvPr/>
        </p:nvPicPr>
        <p:blipFill>
          <a:blip r:embed="rId2"/>
          <a:stretch>
            <a:fillRect/>
          </a:stretch>
        </p:blipFill>
        <p:spPr>
          <a:xfrm>
            <a:off x="2910944" y="1610497"/>
            <a:ext cx="8319604" cy="3639828"/>
          </a:xfrm>
          <a:prstGeom prst="rect">
            <a:avLst/>
          </a:prstGeom>
        </p:spPr>
      </p:pic>
    </p:spTree>
    <p:extLst>
      <p:ext uri="{BB962C8B-B14F-4D97-AF65-F5344CB8AC3E}">
        <p14:creationId xmlns:p14="http://schemas.microsoft.com/office/powerpoint/2010/main" val="1421607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F995EF3D-A2AF-4738-6B90-9D6AC9801004}"/>
            </a:ext>
          </a:extLst>
        </p:cNvPr>
        <p:cNvGrpSpPr/>
        <p:nvPr/>
      </p:nvGrpSpPr>
      <p:grpSpPr>
        <a:xfrm>
          <a:off x="0" y="0"/>
          <a:ext cx="0" cy="0"/>
          <a:chOff x="0" y="0"/>
          <a:chExt cx="0" cy="0"/>
        </a:xfrm>
      </p:grpSpPr>
      <p:grpSp>
        <p:nvGrpSpPr>
          <p:cNvPr id="76" name="Group 75">
            <a:extLst>
              <a:ext uri="{FF2B5EF4-FFF2-40B4-BE49-F238E27FC236}">
                <a16:creationId xmlns:a16="http://schemas.microsoft.com/office/drawing/2014/main" id="{58DF5B7A-7785-49C6-B4EB-252FF28C2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77" name="Freeform 11">
              <a:extLst>
                <a:ext uri="{FF2B5EF4-FFF2-40B4-BE49-F238E27FC236}">
                  <a16:creationId xmlns:a16="http://schemas.microsoft.com/office/drawing/2014/main" id="{78BD0529-90E2-47B4-8D13-CEE11A154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78" name="Freeform 12">
              <a:extLst>
                <a:ext uri="{FF2B5EF4-FFF2-40B4-BE49-F238E27FC236}">
                  <a16:creationId xmlns:a16="http://schemas.microsoft.com/office/drawing/2014/main" id="{AE127430-162B-43FD-A02F-6E8AD8FD9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79" name="Freeform 13">
              <a:extLst>
                <a:ext uri="{FF2B5EF4-FFF2-40B4-BE49-F238E27FC236}">
                  <a16:creationId xmlns:a16="http://schemas.microsoft.com/office/drawing/2014/main" id="{7A6023CB-BCF4-4A3C-B04B-EFF677921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80" name="Freeform 14">
              <a:extLst>
                <a:ext uri="{FF2B5EF4-FFF2-40B4-BE49-F238E27FC236}">
                  <a16:creationId xmlns:a16="http://schemas.microsoft.com/office/drawing/2014/main" id="{98B0FCF0-0865-45E1-977A-5BFDD0EFC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81" name="Freeform 15">
              <a:extLst>
                <a:ext uri="{FF2B5EF4-FFF2-40B4-BE49-F238E27FC236}">
                  <a16:creationId xmlns:a16="http://schemas.microsoft.com/office/drawing/2014/main" id="{C1FF2792-ADB4-44D2-B7EF-6E3503725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82" name="Freeform 16">
              <a:extLst>
                <a:ext uri="{FF2B5EF4-FFF2-40B4-BE49-F238E27FC236}">
                  <a16:creationId xmlns:a16="http://schemas.microsoft.com/office/drawing/2014/main" id="{B7B0F0A2-D4CD-4EA5-96E9-9E282F25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83" name="Freeform 17">
              <a:extLst>
                <a:ext uri="{FF2B5EF4-FFF2-40B4-BE49-F238E27FC236}">
                  <a16:creationId xmlns:a16="http://schemas.microsoft.com/office/drawing/2014/main" id="{FBBC4912-27C6-4C5E-9C40-AE9B6644E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84" name="Freeform 18">
              <a:extLst>
                <a:ext uri="{FF2B5EF4-FFF2-40B4-BE49-F238E27FC236}">
                  <a16:creationId xmlns:a16="http://schemas.microsoft.com/office/drawing/2014/main" id="{127E474D-BE64-49E8-8C82-691642D0B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85" name="Freeform 19">
              <a:extLst>
                <a:ext uri="{FF2B5EF4-FFF2-40B4-BE49-F238E27FC236}">
                  <a16:creationId xmlns:a16="http://schemas.microsoft.com/office/drawing/2014/main" id="{A385E451-43CB-441B-83EE-28ACB6BCB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86" name="Freeform 20">
              <a:extLst>
                <a:ext uri="{FF2B5EF4-FFF2-40B4-BE49-F238E27FC236}">
                  <a16:creationId xmlns:a16="http://schemas.microsoft.com/office/drawing/2014/main" id="{5BF91B89-051C-49D8-9029-83A1F52B0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87" name="Freeform 21">
              <a:extLst>
                <a:ext uri="{FF2B5EF4-FFF2-40B4-BE49-F238E27FC236}">
                  <a16:creationId xmlns:a16="http://schemas.microsoft.com/office/drawing/2014/main" id="{42329880-D64F-4074-ABE4-348FDC7FB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88" name="Freeform 22">
              <a:extLst>
                <a:ext uri="{FF2B5EF4-FFF2-40B4-BE49-F238E27FC236}">
                  <a16:creationId xmlns:a16="http://schemas.microsoft.com/office/drawing/2014/main" id="{2FAD4595-5B16-442B-A756-924FB136A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89" name="Group 88">
            <a:extLst>
              <a:ext uri="{FF2B5EF4-FFF2-40B4-BE49-F238E27FC236}">
                <a16:creationId xmlns:a16="http://schemas.microsoft.com/office/drawing/2014/main" id="{9F9B151E-1B34-4FA6-A53D-B92F787D9E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90" name="Freeform 27">
              <a:extLst>
                <a:ext uri="{FF2B5EF4-FFF2-40B4-BE49-F238E27FC236}">
                  <a16:creationId xmlns:a16="http://schemas.microsoft.com/office/drawing/2014/main" id="{617ED8F6-0AA2-4080-ADCB-6C7CE1759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91" name="Freeform 28">
              <a:extLst>
                <a:ext uri="{FF2B5EF4-FFF2-40B4-BE49-F238E27FC236}">
                  <a16:creationId xmlns:a16="http://schemas.microsoft.com/office/drawing/2014/main" id="{76F017FD-AF02-4E22-A564-5DCC93F5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92" name="Freeform 29">
              <a:extLst>
                <a:ext uri="{FF2B5EF4-FFF2-40B4-BE49-F238E27FC236}">
                  <a16:creationId xmlns:a16="http://schemas.microsoft.com/office/drawing/2014/main" id="{61F8A187-FAA8-4625-AC70-EE2C7499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93" name="Freeform 30">
              <a:extLst>
                <a:ext uri="{FF2B5EF4-FFF2-40B4-BE49-F238E27FC236}">
                  <a16:creationId xmlns:a16="http://schemas.microsoft.com/office/drawing/2014/main" id="{6D431C21-669A-42BC-A2DF-9092CA729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94" name="Freeform 31">
              <a:extLst>
                <a:ext uri="{FF2B5EF4-FFF2-40B4-BE49-F238E27FC236}">
                  <a16:creationId xmlns:a16="http://schemas.microsoft.com/office/drawing/2014/main" id="{D143DDDF-3A80-4C43-BBCF-8EC1280102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95" name="Freeform 32">
              <a:extLst>
                <a:ext uri="{FF2B5EF4-FFF2-40B4-BE49-F238E27FC236}">
                  <a16:creationId xmlns:a16="http://schemas.microsoft.com/office/drawing/2014/main" id="{313BFF88-4BDD-4CC4-A514-C7D655779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96" name="Freeform 33">
              <a:extLst>
                <a:ext uri="{FF2B5EF4-FFF2-40B4-BE49-F238E27FC236}">
                  <a16:creationId xmlns:a16="http://schemas.microsoft.com/office/drawing/2014/main" id="{BA235B4A-F8AD-4C1E-9074-356253813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97" name="Freeform 34">
              <a:extLst>
                <a:ext uri="{FF2B5EF4-FFF2-40B4-BE49-F238E27FC236}">
                  <a16:creationId xmlns:a16="http://schemas.microsoft.com/office/drawing/2014/main" id="{281D9204-5CB0-44D1-B01F-5FFF6BDB2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98" name="Freeform 35">
              <a:extLst>
                <a:ext uri="{FF2B5EF4-FFF2-40B4-BE49-F238E27FC236}">
                  <a16:creationId xmlns:a16="http://schemas.microsoft.com/office/drawing/2014/main" id="{4DD213C5-5C2A-403A-AAEF-E495E64AE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99" name="Freeform 36">
              <a:extLst>
                <a:ext uri="{FF2B5EF4-FFF2-40B4-BE49-F238E27FC236}">
                  <a16:creationId xmlns:a16="http://schemas.microsoft.com/office/drawing/2014/main" id="{3D07FF46-5E32-4BEE-B85D-107AD341D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100" name="Freeform 37">
              <a:extLst>
                <a:ext uri="{FF2B5EF4-FFF2-40B4-BE49-F238E27FC236}">
                  <a16:creationId xmlns:a16="http://schemas.microsoft.com/office/drawing/2014/main" id="{4E5AE900-6815-4A65-9A96-CA280B3A8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101" name="Freeform 38">
              <a:extLst>
                <a:ext uri="{FF2B5EF4-FFF2-40B4-BE49-F238E27FC236}">
                  <a16:creationId xmlns:a16="http://schemas.microsoft.com/office/drawing/2014/main" id="{45EA57FC-ADA4-45DD-98E7-B0615C530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102" name="Rectangle 101">
            <a:extLst>
              <a:ext uri="{FF2B5EF4-FFF2-40B4-BE49-F238E27FC236}">
                <a16:creationId xmlns:a16="http://schemas.microsoft.com/office/drawing/2014/main" id="{9FFA7C60-EEB5-45DC-B964-20A76F776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 name="Freeform 11">
            <a:extLst>
              <a:ext uri="{FF2B5EF4-FFF2-40B4-BE49-F238E27FC236}">
                <a16:creationId xmlns:a16="http://schemas.microsoft.com/office/drawing/2014/main" id="{7D84F46B-82DB-461C-88AC-F6C66B593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sp>
        <p:nvSpPr>
          <p:cNvPr id="104" name="Freeform 11">
            <a:extLst>
              <a:ext uri="{FF2B5EF4-FFF2-40B4-BE49-F238E27FC236}">
                <a16:creationId xmlns:a16="http://schemas.microsoft.com/office/drawing/2014/main" id="{7E1C44A2-4B37-4B14-B90B-368A88D05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pic>
        <p:nvPicPr>
          <p:cNvPr id="3" name="Picture 2">
            <a:extLst>
              <a:ext uri="{FF2B5EF4-FFF2-40B4-BE49-F238E27FC236}">
                <a16:creationId xmlns:a16="http://schemas.microsoft.com/office/drawing/2014/main" id="{D4689DB1-E452-0351-262A-EEF17677366C}"/>
              </a:ext>
            </a:extLst>
          </p:cNvPr>
          <p:cNvPicPr>
            <a:picLocks noChangeAspect="1"/>
          </p:cNvPicPr>
          <p:nvPr/>
        </p:nvPicPr>
        <p:blipFill>
          <a:blip r:embed="rId2"/>
          <a:srcRect l="6010" r="390" b="-1"/>
          <a:stretch/>
        </p:blipFill>
        <p:spPr>
          <a:xfrm>
            <a:off x="2589211" y="643467"/>
            <a:ext cx="8951825" cy="5571066"/>
          </a:xfrm>
          <a:prstGeom prst="rect">
            <a:avLst/>
          </a:prstGeom>
        </p:spPr>
      </p:pic>
    </p:spTree>
    <p:extLst>
      <p:ext uri="{BB962C8B-B14F-4D97-AF65-F5344CB8AC3E}">
        <p14:creationId xmlns:p14="http://schemas.microsoft.com/office/powerpoint/2010/main" val="3422079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C5459FCC-6A1F-0D03-3BA4-4EE70701CCF8}"/>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EDF3ED9-35C1-839F-51B7-DC2F1DB13E47}"/>
              </a:ext>
            </a:extLst>
          </p:cNvPr>
          <p:cNvSpPr txBox="1"/>
          <p:nvPr/>
        </p:nvSpPr>
        <p:spPr>
          <a:xfrm>
            <a:off x="3373062" y="1864865"/>
            <a:ext cx="8131550" cy="2262781"/>
          </a:xfrm>
          <a:prstGeom prst="rect">
            <a:avLst/>
          </a:prstGeom>
        </p:spPr>
        <p:txBody>
          <a:bodyPr vert="horz" lIns="91440" tIns="45720" rIns="91440" bIns="45720" rtlCol="0" anchor="b">
            <a:normAutofit/>
          </a:bodyPr>
          <a:lstStyle/>
          <a:p>
            <a:pPr>
              <a:spcBef>
                <a:spcPct val="0"/>
              </a:spcBef>
              <a:spcAft>
                <a:spcPts val="600"/>
              </a:spcAft>
            </a:pPr>
            <a:r>
              <a:rPr lang="en-US" sz="5400" b="0" i="0" u="none" strike="noStrike">
                <a:solidFill>
                  <a:schemeClr val="tx1">
                    <a:lumMod val="85000"/>
                    <a:lumOff val="15000"/>
                  </a:schemeClr>
                </a:solidFill>
                <a:effectLst/>
                <a:latin typeface="+mj-lt"/>
                <a:ea typeface="+mj-ea"/>
                <a:cs typeface="+mj-cs"/>
              </a:rPr>
              <a:t>Thank You</a:t>
            </a:r>
            <a:endParaRPr lang="en-US" sz="5400">
              <a:solidFill>
                <a:schemeClr val="tx1">
                  <a:lumMod val="85000"/>
                  <a:lumOff val="15000"/>
                </a:schemeClr>
              </a:solidFill>
              <a:latin typeface="+mj-lt"/>
              <a:ea typeface="+mj-ea"/>
              <a:cs typeface="+mj-cs"/>
            </a:endParaRPr>
          </a:p>
        </p:txBody>
      </p:sp>
      <p:sp>
        <p:nvSpPr>
          <p:cNvPr id="9" name="Rectangle 8">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2"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IN"/>
            </a:p>
          </p:txBody>
        </p:sp>
        <p:sp>
          <p:nvSpPr>
            <p:cNvPr id="13"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IN"/>
            </a:p>
          </p:txBody>
        </p:sp>
        <p:sp>
          <p:nvSpPr>
            <p:cNvPr id="14"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IN"/>
            </a:p>
          </p:txBody>
        </p:sp>
        <p:sp>
          <p:nvSpPr>
            <p:cNvPr id="15"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IN"/>
            </a:p>
          </p:txBody>
        </p:sp>
        <p:sp>
          <p:nvSpPr>
            <p:cNvPr id="16"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IN"/>
            </a:p>
          </p:txBody>
        </p:sp>
        <p:sp>
          <p:nvSpPr>
            <p:cNvPr id="17"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IN"/>
            </a:p>
          </p:txBody>
        </p:sp>
        <p:sp>
          <p:nvSpPr>
            <p:cNvPr id="18"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IN"/>
            </a:p>
          </p:txBody>
        </p:sp>
        <p:sp>
          <p:nvSpPr>
            <p:cNvPr id="19"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IN"/>
            </a:p>
          </p:txBody>
        </p:sp>
        <p:sp>
          <p:nvSpPr>
            <p:cNvPr id="20"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IN"/>
            </a:p>
          </p:txBody>
        </p:sp>
        <p:sp>
          <p:nvSpPr>
            <p:cNvPr id="21"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IN"/>
            </a:p>
          </p:txBody>
        </p:sp>
        <p:sp>
          <p:nvSpPr>
            <p:cNvPr id="22"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IN"/>
            </a:p>
          </p:txBody>
        </p:sp>
        <p:sp>
          <p:nvSpPr>
            <p:cNvPr id="23"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IN"/>
            </a:p>
          </p:txBody>
        </p:sp>
      </p:grpSp>
      <p:grpSp>
        <p:nvGrpSpPr>
          <p:cNvPr id="25" name="Group 24">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6"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IN"/>
            </a:p>
          </p:txBody>
        </p:sp>
        <p:sp>
          <p:nvSpPr>
            <p:cNvPr id="27"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IN"/>
            </a:p>
          </p:txBody>
        </p:sp>
        <p:sp>
          <p:nvSpPr>
            <p:cNvPr id="28"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IN"/>
            </a:p>
          </p:txBody>
        </p:sp>
        <p:sp>
          <p:nvSpPr>
            <p:cNvPr id="29"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IN"/>
            </a:p>
          </p:txBody>
        </p:sp>
        <p:sp>
          <p:nvSpPr>
            <p:cNvPr id="30"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IN"/>
            </a:p>
          </p:txBody>
        </p:sp>
        <p:sp>
          <p:nvSpPr>
            <p:cNvPr id="31"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IN"/>
            </a:p>
          </p:txBody>
        </p:sp>
        <p:sp>
          <p:nvSpPr>
            <p:cNvPr id="32"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IN"/>
            </a:p>
          </p:txBody>
        </p:sp>
        <p:sp>
          <p:nvSpPr>
            <p:cNvPr id="33"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IN"/>
            </a:p>
          </p:txBody>
        </p:sp>
        <p:sp>
          <p:nvSpPr>
            <p:cNvPr id="34"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IN"/>
            </a:p>
          </p:txBody>
        </p:sp>
        <p:sp>
          <p:nvSpPr>
            <p:cNvPr id="35"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IN"/>
            </a:p>
          </p:txBody>
        </p:sp>
        <p:sp>
          <p:nvSpPr>
            <p:cNvPr id="36"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IN"/>
            </a:p>
          </p:txBody>
        </p:sp>
        <p:sp>
          <p:nvSpPr>
            <p:cNvPr id="37"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IN"/>
            </a:p>
          </p:txBody>
        </p:sp>
      </p:grpSp>
      <p:sp>
        <p:nvSpPr>
          <p:cNvPr id="39"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IN"/>
          </a:p>
        </p:txBody>
      </p:sp>
    </p:spTree>
    <p:extLst>
      <p:ext uri="{BB962C8B-B14F-4D97-AF65-F5344CB8AC3E}">
        <p14:creationId xmlns:p14="http://schemas.microsoft.com/office/powerpoint/2010/main" val="877683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41C462-25D1-565F-E7B5-1E5353EA03DC}"/>
              </a:ext>
            </a:extLst>
          </p:cNvPr>
          <p:cNvSpPr txBox="1"/>
          <p:nvPr/>
        </p:nvSpPr>
        <p:spPr>
          <a:xfrm>
            <a:off x="1632156" y="1296827"/>
            <a:ext cx="10304206" cy="4801314"/>
          </a:xfrm>
          <a:prstGeom prst="rect">
            <a:avLst/>
          </a:prstGeom>
          <a:noFill/>
        </p:spPr>
        <p:txBody>
          <a:bodyPr wrap="square">
            <a:spAutoFit/>
          </a:bodyPr>
          <a:lstStyle/>
          <a:p>
            <a:pPr rtl="0">
              <a:spcBef>
                <a:spcPts val="0"/>
              </a:spcBef>
              <a:spcAft>
                <a:spcPts val="0"/>
              </a:spcAft>
            </a:pPr>
            <a:r>
              <a:rPr lang="en-US" b="1" dirty="0">
                <a:latin typeface="+mj-lt"/>
                <a:ea typeface="+mj-ea"/>
                <a:cs typeface="+mj-cs"/>
              </a:rPr>
              <a:t> Project overview</a:t>
            </a:r>
            <a:br>
              <a:rPr lang="en-US" dirty="0">
                <a:latin typeface="+mj-lt"/>
                <a:ea typeface="+mj-ea"/>
                <a:cs typeface="+mj-cs"/>
              </a:rPr>
            </a:br>
            <a:br>
              <a:rPr lang="en-US" dirty="0">
                <a:latin typeface="+mj-lt"/>
                <a:ea typeface="+mj-ea"/>
                <a:cs typeface="+mj-cs"/>
              </a:rPr>
            </a:br>
            <a:r>
              <a:rPr lang="en-US" dirty="0">
                <a:latin typeface="+mj-lt"/>
                <a:ea typeface="+mj-ea"/>
                <a:cs typeface="+mj-cs"/>
              </a:rPr>
              <a:t>Consider that you are working at reputed company in the role of a digital marketing analyst or SEO analyst.</a:t>
            </a:r>
            <a:br>
              <a:rPr lang="en-US" dirty="0">
                <a:latin typeface="+mj-lt"/>
                <a:ea typeface="+mj-ea"/>
                <a:cs typeface="+mj-cs"/>
              </a:rPr>
            </a:br>
            <a:br>
              <a:rPr lang="en-US" dirty="0">
                <a:latin typeface="+mj-lt"/>
                <a:ea typeface="+mj-ea"/>
                <a:cs typeface="+mj-cs"/>
              </a:rPr>
            </a:br>
            <a:r>
              <a:rPr lang="en-US" dirty="0">
                <a:latin typeface="+mj-lt"/>
                <a:ea typeface="+mj-ea"/>
                <a:cs typeface="+mj-cs"/>
              </a:rPr>
              <a:t>In this project, you will delve into the fundamentals of digital marketing, focusing on website and landing page design.</a:t>
            </a:r>
            <a:br>
              <a:rPr lang="en-US" dirty="0">
                <a:latin typeface="+mj-lt"/>
                <a:ea typeface="+mj-ea"/>
                <a:cs typeface="+mj-cs"/>
              </a:rPr>
            </a:br>
            <a:br>
              <a:rPr lang="en-US" dirty="0">
                <a:latin typeface="+mj-lt"/>
                <a:ea typeface="+mj-ea"/>
                <a:cs typeface="+mj-cs"/>
              </a:rPr>
            </a:br>
            <a:r>
              <a:rPr lang="en-US" dirty="0">
                <a:latin typeface="+mj-lt"/>
                <a:ea typeface="+mj-ea"/>
                <a:cs typeface="+mj-cs"/>
              </a:rPr>
              <a:t>The tasks include understanding how to design and build a compelling web presence by grasping the inner workings of websites, key ingredients, and essential design principles.</a:t>
            </a:r>
            <a:br>
              <a:rPr lang="en-US" dirty="0">
                <a:latin typeface="+mj-lt"/>
                <a:ea typeface="+mj-ea"/>
                <a:cs typeface="+mj-cs"/>
              </a:rPr>
            </a:br>
            <a:br>
              <a:rPr lang="en-US" dirty="0">
                <a:latin typeface="+mj-lt"/>
                <a:ea typeface="+mj-ea"/>
                <a:cs typeface="+mj-cs"/>
              </a:rPr>
            </a:br>
            <a:r>
              <a:rPr lang="en-US" dirty="0">
                <a:latin typeface="+mj-lt"/>
                <a:ea typeface="+mj-ea"/>
                <a:cs typeface="+mj-cs"/>
              </a:rPr>
              <a:t>Through hands-on activities and real-time exercises, you will create landing pages from scratch, applying digital marketing strategies and best practices in website design.</a:t>
            </a:r>
            <a:br>
              <a:rPr lang="en-US" dirty="0">
                <a:latin typeface="+mj-lt"/>
                <a:ea typeface="+mj-ea"/>
                <a:cs typeface="+mj-cs"/>
              </a:rPr>
            </a:br>
            <a:br>
              <a:rPr lang="en-US" sz="1800" b="0" i="0" u="none" strike="noStrike" dirty="0">
                <a:effectLst/>
                <a:latin typeface="Arial" panose="020B0604020202020204" pitchFamily="34" charset="0"/>
              </a:rPr>
            </a:br>
            <a:endParaRPr lang="en-US" b="0" dirty="0">
              <a:effectLst/>
            </a:endParaRPr>
          </a:p>
          <a:p>
            <a:br>
              <a:rPr lang="en-US" dirty="0"/>
            </a:br>
            <a:endParaRPr lang="en-IN" dirty="0"/>
          </a:p>
        </p:txBody>
      </p:sp>
    </p:spTree>
    <p:extLst>
      <p:ext uri="{BB962C8B-B14F-4D97-AF65-F5344CB8AC3E}">
        <p14:creationId xmlns:p14="http://schemas.microsoft.com/office/powerpoint/2010/main" val="4183149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0543A9-C4C5-52DF-7C50-9A865120E5CF}"/>
              </a:ext>
            </a:extLst>
          </p:cNvPr>
          <p:cNvSpPr txBox="1"/>
          <p:nvPr/>
        </p:nvSpPr>
        <p:spPr>
          <a:xfrm>
            <a:off x="2093382" y="823910"/>
            <a:ext cx="9730403" cy="3637280"/>
          </a:xfrm>
          <a:prstGeom prst="rect">
            <a:avLst/>
          </a:prstGeom>
        </p:spPr>
        <p:txBody>
          <a:bodyPr vert="horz" lIns="91440" tIns="45720" rIns="91440" bIns="45720" rtlCol="0">
            <a:noAutofit/>
          </a:bodyPr>
          <a:lstStyle/>
          <a:p>
            <a:pPr rtl="0" fontAlgn="base">
              <a:spcBef>
                <a:spcPts val="0"/>
              </a:spcBef>
              <a:spcAft>
                <a:spcPts val="0"/>
              </a:spcAft>
            </a:pPr>
            <a:r>
              <a:rPr lang="en-US" dirty="0">
                <a:latin typeface="+mj-lt"/>
                <a:ea typeface="+mj-ea"/>
                <a:cs typeface="+mj-cs"/>
              </a:rPr>
              <a:t>I selected the company “HCLTECH” for this web presence project.</a:t>
            </a:r>
          </a:p>
          <a:p>
            <a:pPr rtl="0" fontAlgn="base">
              <a:spcBef>
                <a:spcPts val="0"/>
              </a:spcBef>
              <a:spcAft>
                <a:spcPts val="0"/>
              </a:spcAft>
            </a:pPr>
            <a:endParaRPr lang="en-US" dirty="0">
              <a:latin typeface="+mj-lt"/>
              <a:ea typeface="+mj-ea"/>
              <a:cs typeface="+mj-cs"/>
            </a:endParaRPr>
          </a:p>
          <a:p>
            <a:pPr>
              <a:lnSpc>
                <a:spcPct val="160000"/>
              </a:lnSpc>
              <a:spcBef>
                <a:spcPts val="1000"/>
              </a:spcBef>
              <a:buClr>
                <a:schemeClr val="bg2">
                  <a:lumMod val="40000"/>
                  <a:lumOff val="60000"/>
                </a:schemeClr>
              </a:buClr>
              <a:buSzPct val="80000"/>
              <a:buFont typeface="Wingdings 3" charset="2"/>
              <a:buChar char=""/>
            </a:pPr>
            <a:r>
              <a:rPr lang="en-US" dirty="0">
                <a:effectLst/>
                <a:latin typeface="+mj-lt"/>
                <a:ea typeface="+mj-ea"/>
                <a:cs typeface="+mj-cs"/>
              </a:rPr>
              <a:t>HCL Technologies Limited is an Indian multinational information technology consulting company headquartered in Noida. HCL was established in 1976 as one of India's original IT start-ups.</a:t>
            </a:r>
          </a:p>
          <a:p>
            <a:pPr>
              <a:lnSpc>
                <a:spcPct val="160000"/>
              </a:lnSpc>
              <a:spcBef>
                <a:spcPts val="1000"/>
              </a:spcBef>
              <a:buClr>
                <a:schemeClr val="bg2">
                  <a:lumMod val="40000"/>
                  <a:lumOff val="60000"/>
                </a:schemeClr>
              </a:buClr>
              <a:buSzPct val="80000"/>
              <a:buFont typeface="Wingdings 3" charset="2"/>
              <a:buChar char=""/>
            </a:pPr>
            <a:r>
              <a:rPr lang="en-US" dirty="0">
                <a:effectLst/>
                <a:latin typeface="+mj-lt"/>
                <a:ea typeface="+mj-ea"/>
                <a:cs typeface="+mj-cs"/>
              </a:rPr>
              <a:t>The company offers a diverse range of solutions in IT infrastructure management services, digital process operations, industry software services, and engineering and R&amp;D services. HCL offers its services to financial services, manufacturing, telecom, retail and consumer packaged goods services, media and entertainment, life sciences, insurance services, capital markets services, banking services, mining, and natural resources. It also serves the oil and gas, aerospace and defense, automotive, chemical and process industries, hi-tech, industrial manufacturing, energy and utility, healthcare, travel, transport, hospitality, and logistics sectors. </a:t>
            </a:r>
            <a:endParaRPr lang="en-US" dirty="0">
              <a:latin typeface="+mj-lt"/>
              <a:ea typeface="+mj-ea"/>
              <a:cs typeface="+mj-cs"/>
            </a:endParaRPr>
          </a:p>
          <a:p>
            <a:pPr>
              <a:spcBef>
                <a:spcPts val="1000"/>
              </a:spcBef>
              <a:buClr>
                <a:schemeClr val="bg2">
                  <a:lumMod val="40000"/>
                  <a:lumOff val="60000"/>
                </a:schemeClr>
              </a:buClr>
              <a:buSzPct val="80000"/>
              <a:buFont typeface="Wingdings 3" charset="2"/>
              <a:buChar char=""/>
            </a:pPr>
            <a:endParaRPr lang="en-US" dirty="0">
              <a:effectLst/>
              <a:latin typeface="+mj-lt"/>
              <a:ea typeface="+mj-ea"/>
              <a:cs typeface="+mj-cs"/>
            </a:endParaRPr>
          </a:p>
          <a:p>
            <a:pPr>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a:p>
            <a:pPr>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p:txBody>
      </p:sp>
      <p:sp>
        <p:nvSpPr>
          <p:cNvPr id="3" name="TextBox 2">
            <a:extLst>
              <a:ext uri="{FF2B5EF4-FFF2-40B4-BE49-F238E27FC236}">
                <a16:creationId xmlns:a16="http://schemas.microsoft.com/office/drawing/2014/main" id="{F0547D1C-4282-F1B8-CF99-384BF14E9125}"/>
              </a:ext>
            </a:extLst>
          </p:cNvPr>
          <p:cNvSpPr txBox="1"/>
          <p:nvPr/>
        </p:nvSpPr>
        <p:spPr>
          <a:xfrm>
            <a:off x="1582105" y="0"/>
            <a:ext cx="10609895" cy="477054"/>
          </a:xfrm>
          <a:prstGeom prst="rect">
            <a:avLst/>
          </a:prstGeom>
          <a:solidFill>
            <a:schemeClr val="accent6">
              <a:lumMod val="75000"/>
            </a:schemeClr>
          </a:solidFill>
        </p:spPr>
        <p:txBody>
          <a:bodyPr wrap="square" rtlCol="0">
            <a:spAutoFit/>
          </a:bodyPr>
          <a:lstStyle/>
          <a:p>
            <a:pPr rtl="0">
              <a:spcBef>
                <a:spcPts val="0"/>
              </a:spcBef>
              <a:spcAft>
                <a:spcPts val="0"/>
              </a:spcAft>
            </a:pPr>
            <a:r>
              <a:rPr lang="en-IN" sz="2500" b="1" dirty="0">
                <a:latin typeface="+mj-lt"/>
                <a:ea typeface="+mj-ea"/>
                <a:cs typeface="+mj-cs"/>
              </a:rPr>
              <a:t>Company Selection</a:t>
            </a:r>
          </a:p>
        </p:txBody>
      </p:sp>
    </p:spTree>
    <p:extLst>
      <p:ext uri="{BB962C8B-B14F-4D97-AF65-F5344CB8AC3E}">
        <p14:creationId xmlns:p14="http://schemas.microsoft.com/office/powerpoint/2010/main" val="275580439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BCF0AD-A755-51B0-ACCE-593E62262004}"/>
              </a:ext>
            </a:extLst>
          </p:cNvPr>
          <p:cNvSpPr txBox="1"/>
          <p:nvPr/>
        </p:nvSpPr>
        <p:spPr>
          <a:xfrm>
            <a:off x="1956619" y="750182"/>
            <a:ext cx="10166555" cy="2117183"/>
          </a:xfrm>
          <a:prstGeom prst="rect">
            <a:avLst/>
          </a:prstGeom>
          <a:noFill/>
        </p:spPr>
        <p:txBody>
          <a:bodyPr wrap="square" rtlCol="0">
            <a:spAutoFit/>
          </a:bodyPr>
          <a:lstStyle/>
          <a:p>
            <a:pPr>
              <a:lnSpc>
                <a:spcPct val="150000"/>
              </a:lnSpc>
            </a:pPr>
            <a:r>
              <a:rPr lang="en-IN" b="1" u="sng" dirty="0"/>
              <a:t>Automotive: </a:t>
            </a:r>
            <a:br>
              <a:rPr lang="en-IN" dirty="0"/>
            </a:br>
            <a:r>
              <a:rPr lang="en-US" dirty="0"/>
              <a:t>At HCLTech, we combine advanced technologies with strong strategies to help automotive companies thrive. We guide you into the future by offering practical solutions, connecting you with our wide range of partners, turning your resources into valuable platforms, improving your infrastructure, and using efficient engineering methods.</a:t>
            </a:r>
            <a:endParaRPr lang="en-IN" dirty="0"/>
          </a:p>
        </p:txBody>
      </p:sp>
      <p:sp>
        <p:nvSpPr>
          <p:cNvPr id="5" name="TextBox 4">
            <a:extLst>
              <a:ext uri="{FF2B5EF4-FFF2-40B4-BE49-F238E27FC236}">
                <a16:creationId xmlns:a16="http://schemas.microsoft.com/office/drawing/2014/main" id="{5D705702-AFC9-E06F-E40A-D10324AE4B90}"/>
              </a:ext>
            </a:extLst>
          </p:cNvPr>
          <p:cNvSpPr txBox="1"/>
          <p:nvPr/>
        </p:nvSpPr>
        <p:spPr>
          <a:xfrm>
            <a:off x="1956619" y="3203438"/>
            <a:ext cx="8869680" cy="1563185"/>
          </a:xfrm>
          <a:prstGeom prst="rect">
            <a:avLst/>
          </a:prstGeom>
          <a:noFill/>
        </p:spPr>
        <p:txBody>
          <a:bodyPr wrap="square" rtlCol="0">
            <a:spAutoFit/>
          </a:bodyPr>
          <a:lstStyle/>
          <a:p>
            <a:r>
              <a:rPr lang="en-IN" b="1" u="sng" dirty="0"/>
              <a:t>Manufacturing:</a:t>
            </a:r>
          </a:p>
          <a:p>
            <a:pPr>
              <a:lnSpc>
                <a:spcPct val="150000"/>
              </a:lnSpc>
            </a:pPr>
            <a:r>
              <a:rPr lang="en-US" dirty="0"/>
              <a:t>With over 40 years of experience, HCLTech has helped manufacturing companies change their old ways of working into modern operations that use data to improve profits and prepare for future growth.</a:t>
            </a:r>
            <a:endParaRPr lang="en-IN" dirty="0"/>
          </a:p>
        </p:txBody>
      </p:sp>
      <p:sp>
        <p:nvSpPr>
          <p:cNvPr id="6" name="TextBox 5">
            <a:extLst>
              <a:ext uri="{FF2B5EF4-FFF2-40B4-BE49-F238E27FC236}">
                <a16:creationId xmlns:a16="http://schemas.microsoft.com/office/drawing/2014/main" id="{7CD0D923-1BE6-423D-42B9-E9A952C8B730}"/>
              </a:ext>
            </a:extLst>
          </p:cNvPr>
          <p:cNvSpPr txBox="1"/>
          <p:nvPr/>
        </p:nvSpPr>
        <p:spPr>
          <a:xfrm>
            <a:off x="1956619" y="5102696"/>
            <a:ext cx="9683496" cy="1563185"/>
          </a:xfrm>
          <a:prstGeom prst="rect">
            <a:avLst/>
          </a:prstGeom>
          <a:noFill/>
        </p:spPr>
        <p:txBody>
          <a:bodyPr wrap="square" rtlCol="0">
            <a:spAutoFit/>
          </a:bodyPr>
          <a:lstStyle/>
          <a:p>
            <a:r>
              <a:rPr lang="en-IN" b="1" u="sng" dirty="0"/>
              <a:t>Financial Services:</a:t>
            </a:r>
          </a:p>
          <a:p>
            <a:pPr>
              <a:lnSpc>
                <a:spcPct val="150000"/>
              </a:lnSpc>
            </a:pPr>
            <a:r>
              <a:rPr lang="en-US" dirty="0"/>
              <a:t>HCLTech brings together advanced technologies like cloud, digital tools, and AI with solid strategies to create powerful solutions that help businesses move forward into the future.</a:t>
            </a:r>
            <a:endParaRPr lang="en-IN" dirty="0"/>
          </a:p>
        </p:txBody>
      </p:sp>
      <p:sp>
        <p:nvSpPr>
          <p:cNvPr id="2" name="TextBox 1">
            <a:extLst>
              <a:ext uri="{FF2B5EF4-FFF2-40B4-BE49-F238E27FC236}">
                <a16:creationId xmlns:a16="http://schemas.microsoft.com/office/drawing/2014/main" id="{9FD95529-D829-3367-3563-772F7C70EDBC}"/>
              </a:ext>
            </a:extLst>
          </p:cNvPr>
          <p:cNvSpPr txBox="1"/>
          <p:nvPr/>
        </p:nvSpPr>
        <p:spPr>
          <a:xfrm>
            <a:off x="1582105" y="0"/>
            <a:ext cx="10609895" cy="477054"/>
          </a:xfrm>
          <a:prstGeom prst="rect">
            <a:avLst/>
          </a:prstGeom>
          <a:solidFill>
            <a:schemeClr val="accent6">
              <a:lumMod val="75000"/>
            </a:schemeClr>
          </a:solidFill>
        </p:spPr>
        <p:txBody>
          <a:bodyPr wrap="square" rtlCol="0">
            <a:spAutoFit/>
          </a:bodyPr>
          <a:lstStyle/>
          <a:p>
            <a:r>
              <a:rPr lang="en-IN" sz="2500" b="1" dirty="0">
                <a:latin typeface="+mj-lt"/>
                <a:ea typeface="+mj-ea"/>
                <a:cs typeface="+mj-cs"/>
              </a:rPr>
              <a:t>Product and Service Descriptions</a:t>
            </a:r>
          </a:p>
        </p:txBody>
      </p:sp>
    </p:spTree>
    <p:extLst>
      <p:ext uri="{BB962C8B-B14F-4D97-AF65-F5344CB8AC3E}">
        <p14:creationId xmlns:p14="http://schemas.microsoft.com/office/powerpoint/2010/main" val="64644021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EB9961-234E-3621-0839-A9190FE11CE0}"/>
              </a:ext>
            </a:extLst>
          </p:cNvPr>
          <p:cNvSpPr txBox="1"/>
          <p:nvPr/>
        </p:nvSpPr>
        <p:spPr>
          <a:xfrm>
            <a:off x="511277" y="634370"/>
            <a:ext cx="11779045" cy="1159200"/>
          </a:xfrm>
          <a:prstGeom prst="rect">
            <a:avLst/>
          </a:prstGeom>
        </p:spPr>
        <p:txBody>
          <a:bodyPr vert="horz" lIns="91440" tIns="45720" rIns="91440" bIns="45720" rtlCol="0" anchor="ctr">
            <a:normAutofit/>
          </a:bodyPr>
          <a:lstStyle/>
          <a:p>
            <a:pPr>
              <a:lnSpc>
                <a:spcPct val="150000"/>
              </a:lnSpc>
            </a:pPr>
            <a:r>
              <a:rPr lang="en-US" sz="1600" dirty="0"/>
              <a:t>The HCLTECH website uses a variety of technologies, which we found using a tool called Wappalyzer. Knowing what these technologies are is important because it helps us understand how to connect with them, how well they work, and how secure they are for our projects.</a:t>
            </a:r>
          </a:p>
        </p:txBody>
      </p:sp>
      <p:graphicFrame>
        <p:nvGraphicFramePr>
          <p:cNvPr id="2" name="Table 1">
            <a:extLst>
              <a:ext uri="{FF2B5EF4-FFF2-40B4-BE49-F238E27FC236}">
                <a16:creationId xmlns:a16="http://schemas.microsoft.com/office/drawing/2014/main" id="{3AD406A8-EA4C-1AC8-67C4-14722E6A6256}"/>
              </a:ext>
            </a:extLst>
          </p:cNvPr>
          <p:cNvGraphicFramePr>
            <a:graphicFrameLocks noGrp="1"/>
          </p:cNvGraphicFramePr>
          <p:nvPr>
            <p:extLst>
              <p:ext uri="{D42A27DB-BD31-4B8C-83A1-F6EECF244321}">
                <p14:modId xmlns:p14="http://schemas.microsoft.com/office/powerpoint/2010/main" val="778295857"/>
              </p:ext>
            </p:extLst>
          </p:nvPr>
        </p:nvGraphicFramePr>
        <p:xfrm>
          <a:off x="1759975" y="1877961"/>
          <a:ext cx="9743768" cy="4906312"/>
        </p:xfrm>
        <a:graphic>
          <a:graphicData uri="http://schemas.openxmlformats.org/drawingml/2006/table">
            <a:tbl>
              <a:tblPr firstRow="1">
                <a:tableStyleId>{5C22544A-7EE6-4342-B048-85BDC9FD1C3A}</a:tableStyleId>
              </a:tblPr>
              <a:tblGrid>
                <a:gridCol w="3086377">
                  <a:extLst>
                    <a:ext uri="{9D8B030D-6E8A-4147-A177-3AD203B41FA5}">
                      <a16:colId xmlns:a16="http://schemas.microsoft.com/office/drawing/2014/main" val="591595176"/>
                    </a:ext>
                  </a:extLst>
                </a:gridCol>
                <a:gridCol w="6657391">
                  <a:extLst>
                    <a:ext uri="{9D8B030D-6E8A-4147-A177-3AD203B41FA5}">
                      <a16:colId xmlns:a16="http://schemas.microsoft.com/office/drawing/2014/main" val="792774046"/>
                    </a:ext>
                  </a:extLst>
                </a:gridCol>
              </a:tblGrid>
              <a:tr h="271678">
                <a:tc>
                  <a:txBody>
                    <a:bodyPr/>
                    <a:lstStyle/>
                    <a:p>
                      <a:pPr algn="l" rtl="0" fontAlgn="b"/>
                      <a:r>
                        <a:rPr lang="en-IN" sz="1500" u="none" strike="noStrike">
                          <a:effectLst/>
                        </a:rPr>
                        <a:t>Category</a:t>
                      </a:r>
                      <a:endParaRPr lang="en-IN" sz="1500" b="0" i="0" u="none" strike="noStrike">
                        <a:solidFill>
                          <a:srgbClr val="000000"/>
                        </a:solidFill>
                        <a:effectLst/>
                        <a:latin typeface="Century Gothic" panose="020B0502020202020204" pitchFamily="34" charset="0"/>
                      </a:endParaRPr>
                    </a:p>
                  </a:txBody>
                  <a:tcPr marL="6542" marR="6542" marT="6542" marB="0" anchor="ctr"/>
                </a:tc>
                <a:tc>
                  <a:txBody>
                    <a:bodyPr/>
                    <a:lstStyle/>
                    <a:p>
                      <a:pPr algn="l" rtl="0" fontAlgn="b"/>
                      <a:r>
                        <a:rPr lang="en-IN" sz="1500" u="none" strike="noStrike" dirty="0">
                          <a:effectLst/>
                        </a:rPr>
                        <a:t>Technology</a:t>
                      </a:r>
                      <a:endParaRPr lang="en-IN" sz="1500" b="0" i="0" u="none" strike="noStrike" dirty="0">
                        <a:solidFill>
                          <a:srgbClr val="000000"/>
                        </a:solidFill>
                        <a:effectLst/>
                        <a:latin typeface="Century Gothic" panose="020B0502020202020204" pitchFamily="34" charset="0"/>
                      </a:endParaRPr>
                    </a:p>
                  </a:txBody>
                  <a:tcPr marL="6542" marR="6542" marT="6542" marB="0" anchor="ctr"/>
                </a:tc>
                <a:extLst>
                  <a:ext uri="{0D108BD9-81ED-4DB2-BD59-A6C34878D82A}">
                    <a16:rowId xmlns:a16="http://schemas.microsoft.com/office/drawing/2014/main" val="1002628584"/>
                  </a:ext>
                </a:extLst>
              </a:tr>
              <a:tr h="271678">
                <a:tc>
                  <a:txBody>
                    <a:bodyPr/>
                    <a:lstStyle/>
                    <a:p>
                      <a:pPr algn="l" rtl="0" fontAlgn="b"/>
                      <a:r>
                        <a:rPr lang="en-IN" sz="1500" u="none" strike="noStrike">
                          <a:effectLst/>
                        </a:rPr>
                        <a:t>CMC</a:t>
                      </a:r>
                      <a:endParaRPr lang="en-IN" sz="1500" b="0" i="0" u="none" strike="noStrike">
                        <a:solidFill>
                          <a:srgbClr val="000000"/>
                        </a:solidFill>
                        <a:effectLst/>
                        <a:latin typeface="Century Gothic" panose="020B0502020202020204" pitchFamily="34" charset="0"/>
                      </a:endParaRPr>
                    </a:p>
                  </a:txBody>
                  <a:tcPr marL="6542" marR="6542" marT="6542" marB="0" anchor="ctr"/>
                </a:tc>
                <a:tc>
                  <a:txBody>
                    <a:bodyPr/>
                    <a:lstStyle/>
                    <a:p>
                      <a:pPr algn="l" rtl="0" fontAlgn="b"/>
                      <a:r>
                        <a:rPr lang="en-IN" sz="1500" u="none" strike="noStrike" dirty="0">
                          <a:effectLst/>
                        </a:rPr>
                        <a:t>Drupal</a:t>
                      </a:r>
                      <a:endParaRPr lang="en-IN" sz="1500" b="0" i="0" u="none" strike="noStrike" dirty="0">
                        <a:solidFill>
                          <a:srgbClr val="000000"/>
                        </a:solidFill>
                        <a:effectLst/>
                        <a:latin typeface="Century Gothic" panose="020B0502020202020204" pitchFamily="34" charset="0"/>
                      </a:endParaRPr>
                    </a:p>
                  </a:txBody>
                  <a:tcPr marL="6542" marR="6542" marT="6542" marB="0" anchor="ctr"/>
                </a:tc>
                <a:extLst>
                  <a:ext uri="{0D108BD9-81ED-4DB2-BD59-A6C34878D82A}">
                    <a16:rowId xmlns:a16="http://schemas.microsoft.com/office/drawing/2014/main" val="3483137856"/>
                  </a:ext>
                </a:extLst>
              </a:tr>
              <a:tr h="271678">
                <a:tc>
                  <a:txBody>
                    <a:bodyPr/>
                    <a:lstStyle/>
                    <a:p>
                      <a:pPr algn="l" rtl="0" fontAlgn="b"/>
                      <a:r>
                        <a:rPr lang="en-IN" sz="1500" u="none" strike="noStrike">
                          <a:effectLst/>
                        </a:rPr>
                        <a:t>Webmail</a:t>
                      </a:r>
                      <a:endParaRPr lang="en-IN" sz="1500" b="0" i="0" u="none" strike="noStrike">
                        <a:solidFill>
                          <a:srgbClr val="000000"/>
                        </a:solidFill>
                        <a:effectLst/>
                        <a:latin typeface="Century Gothic" panose="020B0502020202020204" pitchFamily="34" charset="0"/>
                      </a:endParaRPr>
                    </a:p>
                  </a:txBody>
                  <a:tcPr marL="6542" marR="6542" marT="6542" marB="0" anchor="ctr"/>
                </a:tc>
                <a:tc>
                  <a:txBody>
                    <a:bodyPr/>
                    <a:lstStyle/>
                    <a:p>
                      <a:pPr algn="l" rtl="0" fontAlgn="b"/>
                      <a:r>
                        <a:rPr lang="en-IN" sz="1500" u="none" strike="noStrike">
                          <a:effectLst/>
                        </a:rPr>
                        <a:t>Microsoft 365</a:t>
                      </a:r>
                      <a:endParaRPr lang="en-IN" sz="1500" b="0" i="0" u="none" strike="noStrike">
                        <a:solidFill>
                          <a:srgbClr val="000000"/>
                        </a:solidFill>
                        <a:effectLst/>
                        <a:latin typeface="Century Gothic" panose="020B0502020202020204" pitchFamily="34" charset="0"/>
                      </a:endParaRPr>
                    </a:p>
                  </a:txBody>
                  <a:tcPr marL="6542" marR="6542" marT="6542" marB="0" anchor="ctr"/>
                </a:tc>
                <a:extLst>
                  <a:ext uri="{0D108BD9-81ED-4DB2-BD59-A6C34878D82A}">
                    <a16:rowId xmlns:a16="http://schemas.microsoft.com/office/drawing/2014/main" val="3379065471"/>
                  </a:ext>
                </a:extLst>
              </a:tr>
              <a:tr h="271678">
                <a:tc>
                  <a:txBody>
                    <a:bodyPr/>
                    <a:lstStyle/>
                    <a:p>
                      <a:pPr algn="l" rtl="0" fontAlgn="b"/>
                      <a:r>
                        <a:rPr lang="en-IN" sz="1500" u="none" strike="noStrike">
                          <a:effectLst/>
                        </a:rPr>
                        <a:t>Programming language</a:t>
                      </a:r>
                      <a:endParaRPr lang="en-IN" sz="1500" b="0" i="0" u="none" strike="noStrike">
                        <a:solidFill>
                          <a:srgbClr val="000000"/>
                        </a:solidFill>
                        <a:effectLst/>
                        <a:latin typeface="Century Gothic" panose="020B0502020202020204" pitchFamily="34" charset="0"/>
                      </a:endParaRPr>
                    </a:p>
                  </a:txBody>
                  <a:tcPr marL="6542" marR="6542" marT="6542" marB="0" anchor="ctr"/>
                </a:tc>
                <a:tc>
                  <a:txBody>
                    <a:bodyPr/>
                    <a:lstStyle/>
                    <a:p>
                      <a:pPr algn="l" rtl="0" fontAlgn="b"/>
                      <a:r>
                        <a:rPr lang="en-IN" sz="1500" u="none" strike="noStrike" dirty="0">
                          <a:effectLst/>
                        </a:rPr>
                        <a:t>PHP</a:t>
                      </a:r>
                      <a:endParaRPr lang="en-IN" sz="1500" b="0" i="0" u="none" strike="noStrike" dirty="0">
                        <a:solidFill>
                          <a:srgbClr val="000000"/>
                        </a:solidFill>
                        <a:effectLst/>
                        <a:latin typeface="Century Gothic" panose="020B0502020202020204" pitchFamily="34" charset="0"/>
                      </a:endParaRPr>
                    </a:p>
                  </a:txBody>
                  <a:tcPr marL="6542" marR="6542" marT="6542" marB="0" anchor="ctr"/>
                </a:tc>
                <a:extLst>
                  <a:ext uri="{0D108BD9-81ED-4DB2-BD59-A6C34878D82A}">
                    <a16:rowId xmlns:a16="http://schemas.microsoft.com/office/drawing/2014/main" val="1034695383"/>
                  </a:ext>
                </a:extLst>
              </a:tr>
              <a:tr h="271678">
                <a:tc>
                  <a:txBody>
                    <a:bodyPr/>
                    <a:lstStyle/>
                    <a:p>
                      <a:pPr algn="l" rtl="0" fontAlgn="b"/>
                      <a:r>
                        <a:rPr lang="en-IN" sz="1500" u="none" strike="noStrike">
                          <a:effectLst/>
                        </a:rPr>
                        <a:t>Video Players</a:t>
                      </a:r>
                      <a:endParaRPr lang="en-IN" sz="1500" b="0" i="0" u="none" strike="noStrike">
                        <a:solidFill>
                          <a:srgbClr val="000000"/>
                        </a:solidFill>
                        <a:effectLst/>
                        <a:latin typeface="Century Gothic" panose="020B0502020202020204" pitchFamily="34" charset="0"/>
                      </a:endParaRPr>
                    </a:p>
                  </a:txBody>
                  <a:tcPr marL="6542" marR="6542" marT="6542" marB="0" anchor="ctr"/>
                </a:tc>
                <a:tc>
                  <a:txBody>
                    <a:bodyPr/>
                    <a:lstStyle/>
                    <a:p>
                      <a:pPr algn="l" rtl="0" fontAlgn="b"/>
                      <a:r>
                        <a:rPr lang="en-IN" sz="1500" u="none" strike="noStrike">
                          <a:effectLst/>
                        </a:rPr>
                        <a:t>Youtube &amp; Vimeo</a:t>
                      </a:r>
                      <a:endParaRPr lang="en-IN" sz="1500" b="0" i="0" u="none" strike="noStrike">
                        <a:solidFill>
                          <a:srgbClr val="000000"/>
                        </a:solidFill>
                        <a:effectLst/>
                        <a:latin typeface="Century Gothic" panose="020B0502020202020204" pitchFamily="34" charset="0"/>
                      </a:endParaRPr>
                    </a:p>
                  </a:txBody>
                  <a:tcPr marL="6542" marR="6542" marT="6542" marB="0" anchor="ctr"/>
                </a:tc>
                <a:extLst>
                  <a:ext uri="{0D108BD9-81ED-4DB2-BD59-A6C34878D82A}">
                    <a16:rowId xmlns:a16="http://schemas.microsoft.com/office/drawing/2014/main" val="586528609"/>
                  </a:ext>
                </a:extLst>
              </a:tr>
              <a:tr h="271678">
                <a:tc>
                  <a:txBody>
                    <a:bodyPr/>
                    <a:lstStyle/>
                    <a:p>
                      <a:pPr algn="l" rtl="0" fontAlgn="b"/>
                      <a:r>
                        <a:rPr lang="en-IN" sz="1500" u="none" strike="noStrike" dirty="0">
                          <a:effectLst/>
                        </a:rPr>
                        <a:t>UI Frameworks</a:t>
                      </a:r>
                      <a:endParaRPr lang="en-IN" sz="1500" b="0" i="0" u="none" strike="noStrike" dirty="0">
                        <a:solidFill>
                          <a:srgbClr val="000000"/>
                        </a:solidFill>
                        <a:effectLst/>
                        <a:latin typeface="Century Gothic" panose="020B0502020202020204" pitchFamily="34" charset="0"/>
                      </a:endParaRPr>
                    </a:p>
                  </a:txBody>
                  <a:tcPr marL="6542" marR="6542" marT="6542" marB="0" anchor="ctr"/>
                </a:tc>
                <a:tc>
                  <a:txBody>
                    <a:bodyPr/>
                    <a:lstStyle/>
                    <a:p>
                      <a:pPr algn="l" rtl="0" fontAlgn="b"/>
                      <a:r>
                        <a:rPr lang="en-IN" sz="1500" u="none" strike="noStrike">
                          <a:effectLst/>
                        </a:rPr>
                        <a:t>Bootstrap</a:t>
                      </a:r>
                      <a:endParaRPr lang="en-IN" sz="1500" b="0" i="0" u="none" strike="noStrike">
                        <a:solidFill>
                          <a:srgbClr val="000000"/>
                        </a:solidFill>
                        <a:effectLst/>
                        <a:latin typeface="Century Gothic" panose="020B0502020202020204" pitchFamily="34" charset="0"/>
                      </a:endParaRPr>
                    </a:p>
                  </a:txBody>
                  <a:tcPr marL="6542" marR="6542" marT="6542" marB="0" anchor="ctr"/>
                </a:tc>
                <a:extLst>
                  <a:ext uri="{0D108BD9-81ED-4DB2-BD59-A6C34878D82A}">
                    <a16:rowId xmlns:a16="http://schemas.microsoft.com/office/drawing/2014/main" val="910117282"/>
                  </a:ext>
                </a:extLst>
              </a:tr>
              <a:tr h="271678">
                <a:tc>
                  <a:txBody>
                    <a:bodyPr/>
                    <a:lstStyle/>
                    <a:p>
                      <a:pPr algn="l" rtl="0" fontAlgn="b"/>
                      <a:r>
                        <a:rPr lang="en-IN" sz="1500" u="none" strike="noStrike">
                          <a:effectLst/>
                        </a:rPr>
                        <a:t>Font scripts</a:t>
                      </a:r>
                      <a:endParaRPr lang="en-IN" sz="1500" b="0" i="0" u="none" strike="noStrike">
                        <a:solidFill>
                          <a:srgbClr val="000000"/>
                        </a:solidFill>
                        <a:effectLst/>
                        <a:latin typeface="Century Gothic" panose="020B0502020202020204" pitchFamily="34" charset="0"/>
                      </a:endParaRPr>
                    </a:p>
                  </a:txBody>
                  <a:tcPr marL="6542" marR="6542" marT="6542" marB="0" anchor="ctr"/>
                </a:tc>
                <a:tc>
                  <a:txBody>
                    <a:bodyPr/>
                    <a:lstStyle/>
                    <a:p>
                      <a:pPr algn="l" rtl="0" fontAlgn="b"/>
                      <a:r>
                        <a:rPr lang="en-IN" sz="1500" u="none" strike="noStrike">
                          <a:effectLst/>
                        </a:rPr>
                        <a:t>Font Awesome</a:t>
                      </a:r>
                      <a:endParaRPr lang="en-IN" sz="1500" b="0" i="0" u="none" strike="noStrike">
                        <a:solidFill>
                          <a:srgbClr val="000000"/>
                        </a:solidFill>
                        <a:effectLst/>
                        <a:latin typeface="Century Gothic" panose="020B0502020202020204" pitchFamily="34" charset="0"/>
                      </a:endParaRPr>
                    </a:p>
                  </a:txBody>
                  <a:tcPr marL="6542" marR="6542" marT="6542" marB="0" anchor="ctr"/>
                </a:tc>
                <a:extLst>
                  <a:ext uri="{0D108BD9-81ED-4DB2-BD59-A6C34878D82A}">
                    <a16:rowId xmlns:a16="http://schemas.microsoft.com/office/drawing/2014/main" val="3532573860"/>
                  </a:ext>
                </a:extLst>
              </a:tr>
              <a:tr h="271678">
                <a:tc>
                  <a:txBody>
                    <a:bodyPr/>
                    <a:lstStyle/>
                    <a:p>
                      <a:pPr algn="l" rtl="0" fontAlgn="b"/>
                      <a:r>
                        <a:rPr lang="en-IN" sz="1500" u="none" strike="noStrike">
                          <a:effectLst/>
                        </a:rPr>
                        <a:t>Cookie compliance</a:t>
                      </a:r>
                      <a:endParaRPr lang="en-IN" sz="1500" b="0" i="0" u="none" strike="noStrike">
                        <a:solidFill>
                          <a:srgbClr val="000000"/>
                        </a:solidFill>
                        <a:effectLst/>
                        <a:latin typeface="Century Gothic" panose="020B0502020202020204" pitchFamily="34" charset="0"/>
                      </a:endParaRPr>
                    </a:p>
                  </a:txBody>
                  <a:tcPr marL="6542" marR="6542" marT="6542" marB="0" anchor="ctr"/>
                </a:tc>
                <a:tc>
                  <a:txBody>
                    <a:bodyPr/>
                    <a:lstStyle/>
                    <a:p>
                      <a:pPr algn="l" rtl="0" fontAlgn="b"/>
                      <a:r>
                        <a:rPr lang="en-IN" sz="1500" u="none" strike="noStrike">
                          <a:effectLst/>
                        </a:rPr>
                        <a:t>Onetrust</a:t>
                      </a:r>
                      <a:endParaRPr lang="en-IN" sz="1500" b="0" i="0" u="none" strike="noStrike">
                        <a:solidFill>
                          <a:srgbClr val="000000"/>
                        </a:solidFill>
                        <a:effectLst/>
                        <a:latin typeface="Century Gothic" panose="020B0502020202020204" pitchFamily="34" charset="0"/>
                      </a:endParaRPr>
                    </a:p>
                  </a:txBody>
                  <a:tcPr marL="6542" marR="6542" marT="6542" marB="0" anchor="ctr"/>
                </a:tc>
                <a:extLst>
                  <a:ext uri="{0D108BD9-81ED-4DB2-BD59-A6C34878D82A}">
                    <a16:rowId xmlns:a16="http://schemas.microsoft.com/office/drawing/2014/main" val="3936392595"/>
                  </a:ext>
                </a:extLst>
              </a:tr>
              <a:tr h="271678">
                <a:tc>
                  <a:txBody>
                    <a:bodyPr/>
                    <a:lstStyle/>
                    <a:p>
                      <a:pPr algn="l" rtl="0" fontAlgn="b"/>
                      <a:r>
                        <a:rPr lang="en-IN" sz="1500" u="none" strike="noStrike">
                          <a:effectLst/>
                        </a:rPr>
                        <a:t>Advertising</a:t>
                      </a:r>
                      <a:endParaRPr lang="en-IN" sz="1500" b="0" i="0" u="none" strike="noStrike">
                        <a:solidFill>
                          <a:srgbClr val="000000"/>
                        </a:solidFill>
                        <a:effectLst/>
                        <a:latin typeface="Century Gothic" panose="020B0502020202020204" pitchFamily="34" charset="0"/>
                      </a:endParaRPr>
                    </a:p>
                  </a:txBody>
                  <a:tcPr marL="6542" marR="6542" marT="6542" marB="0" anchor="ctr"/>
                </a:tc>
                <a:tc>
                  <a:txBody>
                    <a:bodyPr/>
                    <a:lstStyle/>
                    <a:p>
                      <a:pPr algn="l" rtl="0" fontAlgn="b"/>
                      <a:r>
                        <a:rPr lang="en-IN" sz="1500" u="none" strike="noStrike">
                          <a:effectLst/>
                        </a:rPr>
                        <a:t>Twitter Ads &amp; Goodle Ads</a:t>
                      </a:r>
                      <a:endParaRPr lang="en-IN" sz="1500" b="0" i="0" u="none" strike="noStrike">
                        <a:solidFill>
                          <a:srgbClr val="000000"/>
                        </a:solidFill>
                        <a:effectLst/>
                        <a:latin typeface="Century Gothic" panose="020B0502020202020204" pitchFamily="34" charset="0"/>
                      </a:endParaRPr>
                    </a:p>
                  </a:txBody>
                  <a:tcPr marL="6542" marR="6542" marT="6542" marB="0" anchor="ctr"/>
                </a:tc>
                <a:extLst>
                  <a:ext uri="{0D108BD9-81ED-4DB2-BD59-A6C34878D82A}">
                    <a16:rowId xmlns:a16="http://schemas.microsoft.com/office/drawing/2014/main" val="1294165080"/>
                  </a:ext>
                </a:extLst>
              </a:tr>
              <a:tr h="271678">
                <a:tc>
                  <a:txBody>
                    <a:bodyPr/>
                    <a:lstStyle/>
                    <a:p>
                      <a:pPr algn="l" rtl="0" fontAlgn="b"/>
                      <a:r>
                        <a:rPr lang="en-IN" sz="1500" u="none" strike="noStrike">
                          <a:effectLst/>
                        </a:rPr>
                        <a:t>Caching</a:t>
                      </a:r>
                      <a:endParaRPr lang="en-IN" sz="1500" b="0" i="0" u="none" strike="noStrike">
                        <a:solidFill>
                          <a:srgbClr val="000000"/>
                        </a:solidFill>
                        <a:effectLst/>
                        <a:latin typeface="Century Gothic" panose="020B0502020202020204" pitchFamily="34" charset="0"/>
                      </a:endParaRPr>
                    </a:p>
                  </a:txBody>
                  <a:tcPr marL="6542" marR="6542" marT="6542" marB="0" anchor="ctr"/>
                </a:tc>
                <a:tc>
                  <a:txBody>
                    <a:bodyPr/>
                    <a:lstStyle/>
                    <a:p>
                      <a:pPr algn="l" rtl="0" fontAlgn="b"/>
                      <a:r>
                        <a:rPr lang="en-IN" sz="1500" u="none" strike="noStrike">
                          <a:effectLst/>
                        </a:rPr>
                        <a:t>Varnish</a:t>
                      </a:r>
                      <a:endParaRPr lang="en-IN" sz="1500" b="0" i="0" u="none" strike="noStrike">
                        <a:solidFill>
                          <a:srgbClr val="000000"/>
                        </a:solidFill>
                        <a:effectLst/>
                        <a:latin typeface="Century Gothic" panose="020B0502020202020204" pitchFamily="34" charset="0"/>
                      </a:endParaRPr>
                    </a:p>
                  </a:txBody>
                  <a:tcPr marL="6542" marR="6542" marT="6542" marB="0" anchor="ctr"/>
                </a:tc>
                <a:extLst>
                  <a:ext uri="{0D108BD9-81ED-4DB2-BD59-A6C34878D82A}">
                    <a16:rowId xmlns:a16="http://schemas.microsoft.com/office/drawing/2014/main" val="3126386636"/>
                  </a:ext>
                </a:extLst>
              </a:tr>
              <a:tr h="271678">
                <a:tc>
                  <a:txBody>
                    <a:bodyPr/>
                    <a:lstStyle/>
                    <a:p>
                      <a:pPr algn="l" rtl="0" fontAlgn="b"/>
                      <a:r>
                        <a:rPr lang="en-IN" sz="1500" u="none" strike="noStrike">
                          <a:effectLst/>
                        </a:rPr>
                        <a:t>Tag managers</a:t>
                      </a:r>
                      <a:endParaRPr lang="en-IN" sz="1500" b="0" i="0" u="none" strike="noStrike">
                        <a:solidFill>
                          <a:srgbClr val="000000"/>
                        </a:solidFill>
                        <a:effectLst/>
                        <a:latin typeface="Century Gothic" panose="020B0502020202020204" pitchFamily="34" charset="0"/>
                      </a:endParaRPr>
                    </a:p>
                  </a:txBody>
                  <a:tcPr marL="6542" marR="6542" marT="6542" marB="0" anchor="ctr"/>
                </a:tc>
                <a:tc>
                  <a:txBody>
                    <a:bodyPr/>
                    <a:lstStyle/>
                    <a:p>
                      <a:pPr algn="l" rtl="0" fontAlgn="b"/>
                      <a:r>
                        <a:rPr lang="en-IN" sz="1500" u="none" strike="noStrike">
                          <a:effectLst/>
                        </a:rPr>
                        <a:t>Google Tag Manager</a:t>
                      </a:r>
                      <a:endParaRPr lang="en-IN" sz="1500" b="0" i="0" u="none" strike="noStrike">
                        <a:solidFill>
                          <a:srgbClr val="000000"/>
                        </a:solidFill>
                        <a:effectLst/>
                        <a:latin typeface="Century Gothic" panose="020B0502020202020204" pitchFamily="34" charset="0"/>
                      </a:endParaRPr>
                    </a:p>
                  </a:txBody>
                  <a:tcPr marL="6542" marR="6542" marT="6542" marB="0" anchor="ctr"/>
                </a:tc>
                <a:extLst>
                  <a:ext uri="{0D108BD9-81ED-4DB2-BD59-A6C34878D82A}">
                    <a16:rowId xmlns:a16="http://schemas.microsoft.com/office/drawing/2014/main" val="2893653574"/>
                  </a:ext>
                </a:extLst>
              </a:tr>
              <a:tr h="287786">
                <a:tc>
                  <a:txBody>
                    <a:bodyPr/>
                    <a:lstStyle/>
                    <a:p>
                      <a:pPr algn="l" rtl="0" fontAlgn="b"/>
                      <a:r>
                        <a:rPr lang="en-IN" sz="1500" u="none" strike="noStrike">
                          <a:effectLst/>
                        </a:rPr>
                        <a:t>A/B Testing</a:t>
                      </a:r>
                      <a:endParaRPr lang="en-IN" sz="1500" b="0" i="0" u="none" strike="noStrike">
                        <a:solidFill>
                          <a:srgbClr val="000000"/>
                        </a:solidFill>
                        <a:effectLst/>
                        <a:latin typeface="Century Gothic" panose="020B0502020202020204" pitchFamily="34" charset="0"/>
                      </a:endParaRPr>
                    </a:p>
                  </a:txBody>
                  <a:tcPr marL="6542" marR="6542" marT="6542" marB="0" anchor="ctr"/>
                </a:tc>
                <a:tc>
                  <a:txBody>
                    <a:bodyPr/>
                    <a:lstStyle/>
                    <a:p>
                      <a:pPr algn="l" rtl="0" fontAlgn="b"/>
                      <a:r>
                        <a:rPr lang="en-IN" sz="1500" u="none" strike="noStrike">
                          <a:effectLst/>
                        </a:rPr>
                        <a:t>VWO</a:t>
                      </a:r>
                      <a:endParaRPr lang="en-IN" sz="1500" b="0" i="0" u="none" strike="noStrike">
                        <a:solidFill>
                          <a:srgbClr val="000000"/>
                        </a:solidFill>
                        <a:effectLst/>
                        <a:latin typeface="Century Gothic" panose="020B0502020202020204" pitchFamily="34" charset="0"/>
                      </a:endParaRPr>
                    </a:p>
                  </a:txBody>
                  <a:tcPr marL="6542" marR="6542" marT="6542" marB="0" anchor="ctr"/>
                </a:tc>
                <a:extLst>
                  <a:ext uri="{0D108BD9-81ED-4DB2-BD59-A6C34878D82A}">
                    <a16:rowId xmlns:a16="http://schemas.microsoft.com/office/drawing/2014/main" val="2655376418"/>
                  </a:ext>
                </a:extLst>
              </a:tr>
              <a:tr h="271678">
                <a:tc>
                  <a:txBody>
                    <a:bodyPr/>
                    <a:lstStyle/>
                    <a:p>
                      <a:pPr marL="0" algn="l" defTabSz="457200" rtl="0" eaLnBrk="1" fontAlgn="b" latinLnBrk="0" hangingPunct="1"/>
                      <a:r>
                        <a:rPr lang="en-IN" sz="1500" u="none" strike="noStrike" kern="1200" dirty="0">
                          <a:solidFill>
                            <a:schemeClr val="dk1"/>
                          </a:solidFill>
                          <a:effectLst/>
                          <a:latin typeface="+mn-lt"/>
                          <a:ea typeface="+mn-ea"/>
                          <a:cs typeface="+mn-cs"/>
                        </a:rPr>
                        <a:t>Analytics</a:t>
                      </a:r>
                    </a:p>
                  </a:txBody>
                  <a:tcPr marL="6542" marR="6542" marT="6542" marB="0" anchor="ctr"/>
                </a:tc>
                <a:tc>
                  <a:txBody>
                    <a:bodyPr/>
                    <a:lstStyle/>
                    <a:p>
                      <a:pPr algn="l" rtl="0" fontAlgn="b"/>
                      <a:r>
                        <a:rPr lang="en-IN" sz="1500" u="none" strike="noStrike">
                          <a:effectLst/>
                        </a:rPr>
                        <a:t>Facebook Pixel, VWO, Leadfeeder, LinkedIn Tag, etc</a:t>
                      </a:r>
                      <a:endParaRPr lang="en-IN" sz="1500" b="0" i="0" u="none" strike="noStrike">
                        <a:solidFill>
                          <a:srgbClr val="000000"/>
                        </a:solidFill>
                        <a:effectLst/>
                        <a:latin typeface="Century Gothic" panose="020B0502020202020204" pitchFamily="34" charset="0"/>
                      </a:endParaRPr>
                    </a:p>
                  </a:txBody>
                  <a:tcPr marL="6542" marR="6542" marT="6542" marB="0" anchor="ctr"/>
                </a:tc>
                <a:extLst>
                  <a:ext uri="{0D108BD9-81ED-4DB2-BD59-A6C34878D82A}">
                    <a16:rowId xmlns:a16="http://schemas.microsoft.com/office/drawing/2014/main" val="3474845719"/>
                  </a:ext>
                </a:extLst>
              </a:tr>
              <a:tr h="271678">
                <a:tc>
                  <a:txBody>
                    <a:bodyPr/>
                    <a:lstStyle/>
                    <a:p>
                      <a:pPr marL="0" algn="l" defTabSz="457200" rtl="0" eaLnBrk="1" fontAlgn="b" latinLnBrk="0" hangingPunct="1"/>
                      <a:r>
                        <a:rPr lang="en-US" sz="1500" u="none" strike="noStrike" kern="1200" dirty="0">
                          <a:solidFill>
                            <a:schemeClr val="dk1"/>
                          </a:solidFill>
                          <a:effectLst/>
                          <a:latin typeface="+mn-lt"/>
                          <a:ea typeface="+mn-ea"/>
                          <a:cs typeface="+mn-cs"/>
                        </a:rPr>
                        <a:t>Development</a:t>
                      </a:r>
                      <a:endParaRPr lang="en-IN" sz="1500" u="none" strike="noStrike" kern="1200" dirty="0">
                        <a:solidFill>
                          <a:schemeClr val="dk1"/>
                        </a:solidFill>
                        <a:effectLst/>
                        <a:latin typeface="+mn-lt"/>
                        <a:ea typeface="+mn-ea"/>
                        <a:cs typeface="+mn-cs"/>
                      </a:endParaRPr>
                    </a:p>
                  </a:txBody>
                  <a:tcPr marL="6542" marR="6542" marT="6542" marB="0" anchor="ctr"/>
                </a:tc>
                <a:tc>
                  <a:txBody>
                    <a:bodyPr/>
                    <a:lstStyle/>
                    <a:p>
                      <a:pPr algn="l" rtl="0" fontAlgn="b"/>
                      <a:r>
                        <a:rPr lang="en-IN" sz="1500" u="none" strike="noStrike">
                          <a:effectLst/>
                        </a:rPr>
                        <a:t>Styled-components &amp; Anima</a:t>
                      </a:r>
                      <a:endParaRPr lang="en-IN" sz="1500" b="0" i="0" u="none" strike="noStrike">
                        <a:solidFill>
                          <a:srgbClr val="000000"/>
                        </a:solidFill>
                        <a:effectLst/>
                        <a:latin typeface="Century Gothic" panose="020B0502020202020204" pitchFamily="34" charset="0"/>
                      </a:endParaRPr>
                    </a:p>
                  </a:txBody>
                  <a:tcPr marL="6542" marR="6542" marT="6542" marB="0" anchor="ctr"/>
                </a:tc>
                <a:extLst>
                  <a:ext uri="{0D108BD9-81ED-4DB2-BD59-A6C34878D82A}">
                    <a16:rowId xmlns:a16="http://schemas.microsoft.com/office/drawing/2014/main" val="3571339374"/>
                  </a:ext>
                </a:extLst>
              </a:tr>
              <a:tr h="271678">
                <a:tc>
                  <a:txBody>
                    <a:bodyPr/>
                    <a:lstStyle/>
                    <a:p>
                      <a:pPr marL="0" algn="l" defTabSz="457200" rtl="0" eaLnBrk="1" fontAlgn="b" latinLnBrk="0" hangingPunct="1"/>
                      <a:r>
                        <a:rPr lang="en-IN" sz="1500" u="none" strike="noStrike" kern="1200" dirty="0">
                          <a:solidFill>
                            <a:schemeClr val="dk1"/>
                          </a:solidFill>
                          <a:effectLst/>
                          <a:latin typeface="+mn-lt"/>
                          <a:ea typeface="+mn-ea"/>
                          <a:cs typeface="+mn-cs"/>
                        </a:rPr>
                        <a:t>Performance</a:t>
                      </a:r>
                    </a:p>
                  </a:txBody>
                  <a:tcPr marL="6542" marR="6542" marT="6542" marB="0" anchor="ctr"/>
                </a:tc>
                <a:tc>
                  <a:txBody>
                    <a:bodyPr/>
                    <a:lstStyle/>
                    <a:p>
                      <a:pPr algn="l" rtl="0" fontAlgn="b"/>
                      <a:r>
                        <a:rPr lang="en-IN" sz="1500" u="none" strike="noStrike">
                          <a:effectLst/>
                        </a:rPr>
                        <a:t>Priority Hints</a:t>
                      </a:r>
                      <a:endParaRPr lang="en-IN" sz="1500" b="0" i="0" u="none" strike="noStrike">
                        <a:solidFill>
                          <a:srgbClr val="000000"/>
                        </a:solidFill>
                        <a:effectLst/>
                        <a:latin typeface="Century Gothic" panose="020B0502020202020204" pitchFamily="34" charset="0"/>
                      </a:endParaRPr>
                    </a:p>
                  </a:txBody>
                  <a:tcPr marL="6542" marR="6542" marT="6542" marB="0" anchor="ctr"/>
                </a:tc>
                <a:extLst>
                  <a:ext uri="{0D108BD9-81ED-4DB2-BD59-A6C34878D82A}">
                    <a16:rowId xmlns:a16="http://schemas.microsoft.com/office/drawing/2014/main" val="1238212443"/>
                  </a:ext>
                </a:extLst>
              </a:tr>
              <a:tr h="271678">
                <a:tc>
                  <a:txBody>
                    <a:bodyPr/>
                    <a:lstStyle/>
                    <a:p>
                      <a:pPr algn="l" rtl="0" fontAlgn="b"/>
                      <a:r>
                        <a:rPr lang="en-IN" sz="1500" u="none" strike="noStrike">
                          <a:effectLst/>
                        </a:rPr>
                        <a:t>Marketing automation</a:t>
                      </a:r>
                      <a:endParaRPr lang="en-IN" sz="1500" b="0" i="0" u="none" strike="noStrike">
                        <a:solidFill>
                          <a:srgbClr val="000000"/>
                        </a:solidFill>
                        <a:effectLst/>
                        <a:latin typeface="Century Gothic" panose="020B0502020202020204" pitchFamily="34" charset="0"/>
                      </a:endParaRPr>
                    </a:p>
                  </a:txBody>
                  <a:tcPr marL="6542" marR="6542" marT="6542" marB="0" anchor="ctr"/>
                </a:tc>
                <a:tc>
                  <a:txBody>
                    <a:bodyPr/>
                    <a:lstStyle/>
                    <a:p>
                      <a:pPr algn="l" rtl="0" fontAlgn="b"/>
                      <a:r>
                        <a:rPr lang="en-IN" sz="1500" u="none" strike="noStrike">
                          <a:effectLst/>
                        </a:rPr>
                        <a:t>PathFactory, Eloqua &amp; 6sense</a:t>
                      </a:r>
                      <a:endParaRPr lang="en-IN" sz="1500" b="0" i="0" u="none" strike="noStrike">
                        <a:solidFill>
                          <a:srgbClr val="000000"/>
                        </a:solidFill>
                        <a:effectLst/>
                        <a:latin typeface="Century Gothic" panose="020B0502020202020204" pitchFamily="34" charset="0"/>
                      </a:endParaRPr>
                    </a:p>
                  </a:txBody>
                  <a:tcPr marL="6542" marR="6542" marT="6542" marB="0" anchor="ctr"/>
                </a:tc>
                <a:extLst>
                  <a:ext uri="{0D108BD9-81ED-4DB2-BD59-A6C34878D82A}">
                    <a16:rowId xmlns:a16="http://schemas.microsoft.com/office/drawing/2014/main" val="1959884736"/>
                  </a:ext>
                </a:extLst>
              </a:tr>
              <a:tr h="271678">
                <a:tc>
                  <a:txBody>
                    <a:bodyPr/>
                    <a:lstStyle/>
                    <a:p>
                      <a:pPr algn="l" rtl="0" fontAlgn="b"/>
                      <a:r>
                        <a:rPr lang="en-IN" sz="1500" u="none" strike="noStrike">
                          <a:effectLst/>
                        </a:rPr>
                        <a:t>Email</a:t>
                      </a:r>
                      <a:endParaRPr lang="en-IN" sz="1500" b="0" i="0" u="none" strike="noStrike">
                        <a:solidFill>
                          <a:srgbClr val="000000"/>
                        </a:solidFill>
                        <a:effectLst/>
                        <a:latin typeface="Century Gothic" panose="020B0502020202020204" pitchFamily="34" charset="0"/>
                      </a:endParaRPr>
                    </a:p>
                  </a:txBody>
                  <a:tcPr marL="6542" marR="6542" marT="6542" marB="0" anchor="ctr"/>
                </a:tc>
                <a:tc>
                  <a:txBody>
                    <a:bodyPr/>
                    <a:lstStyle/>
                    <a:p>
                      <a:pPr algn="l" rtl="0" fontAlgn="b"/>
                      <a:r>
                        <a:rPr lang="en-IN" sz="1500" u="none" strike="noStrike" dirty="0">
                          <a:effectLst/>
                        </a:rPr>
                        <a:t>Microsoft 365</a:t>
                      </a:r>
                      <a:endParaRPr lang="en-IN" sz="1500" b="0" i="0" u="none" strike="noStrike" dirty="0">
                        <a:solidFill>
                          <a:srgbClr val="000000"/>
                        </a:solidFill>
                        <a:effectLst/>
                        <a:latin typeface="Century Gothic" panose="020B0502020202020204" pitchFamily="34" charset="0"/>
                      </a:endParaRPr>
                    </a:p>
                  </a:txBody>
                  <a:tcPr marL="6542" marR="6542" marT="6542" marB="0" anchor="ctr"/>
                </a:tc>
                <a:extLst>
                  <a:ext uri="{0D108BD9-81ED-4DB2-BD59-A6C34878D82A}">
                    <a16:rowId xmlns:a16="http://schemas.microsoft.com/office/drawing/2014/main" val="3216763189"/>
                  </a:ext>
                </a:extLst>
              </a:tr>
              <a:tr h="271678">
                <a:tc>
                  <a:txBody>
                    <a:bodyPr/>
                    <a:lstStyle/>
                    <a:p>
                      <a:pPr algn="l" rtl="0" fontAlgn="b"/>
                      <a:r>
                        <a:rPr lang="en-IN" sz="1500" u="none" strike="noStrike">
                          <a:effectLst/>
                        </a:rPr>
                        <a:t>Digital asset management</a:t>
                      </a:r>
                      <a:endParaRPr lang="en-IN" sz="1500" b="0" i="0" u="none" strike="noStrike">
                        <a:solidFill>
                          <a:srgbClr val="000000"/>
                        </a:solidFill>
                        <a:effectLst/>
                        <a:latin typeface="Century Gothic" panose="020B0502020202020204" pitchFamily="34" charset="0"/>
                      </a:endParaRPr>
                    </a:p>
                  </a:txBody>
                  <a:tcPr marL="6542" marR="6542" marT="6542" marB="0" anchor="ctr"/>
                </a:tc>
                <a:tc>
                  <a:txBody>
                    <a:bodyPr/>
                    <a:lstStyle/>
                    <a:p>
                      <a:pPr algn="l" rtl="0" fontAlgn="b"/>
                      <a:r>
                        <a:rPr lang="en-IN" sz="1500" u="none" strike="noStrike" dirty="0">
                          <a:effectLst/>
                        </a:rPr>
                        <a:t>Imgix</a:t>
                      </a:r>
                      <a:endParaRPr lang="en-IN" sz="1500" b="0" i="0" u="none" strike="noStrike" dirty="0">
                        <a:solidFill>
                          <a:srgbClr val="000000"/>
                        </a:solidFill>
                        <a:effectLst/>
                        <a:latin typeface="Century Gothic" panose="020B0502020202020204" pitchFamily="34" charset="0"/>
                      </a:endParaRPr>
                    </a:p>
                  </a:txBody>
                  <a:tcPr marL="6542" marR="6542" marT="6542" marB="0" anchor="ctr"/>
                </a:tc>
                <a:extLst>
                  <a:ext uri="{0D108BD9-81ED-4DB2-BD59-A6C34878D82A}">
                    <a16:rowId xmlns:a16="http://schemas.microsoft.com/office/drawing/2014/main" val="2178951368"/>
                  </a:ext>
                </a:extLst>
              </a:tr>
            </a:tbl>
          </a:graphicData>
        </a:graphic>
      </p:graphicFrame>
      <p:sp>
        <p:nvSpPr>
          <p:cNvPr id="7" name="TextBox 6">
            <a:extLst>
              <a:ext uri="{FF2B5EF4-FFF2-40B4-BE49-F238E27FC236}">
                <a16:creationId xmlns:a16="http://schemas.microsoft.com/office/drawing/2014/main" id="{0F506CF9-DED4-08E7-F769-CD43842215A9}"/>
              </a:ext>
            </a:extLst>
          </p:cNvPr>
          <p:cNvSpPr txBox="1"/>
          <p:nvPr/>
        </p:nvSpPr>
        <p:spPr>
          <a:xfrm>
            <a:off x="1582105" y="0"/>
            <a:ext cx="10609895" cy="477054"/>
          </a:xfrm>
          <a:prstGeom prst="rect">
            <a:avLst/>
          </a:prstGeom>
          <a:solidFill>
            <a:schemeClr val="accent6">
              <a:lumMod val="75000"/>
            </a:schemeClr>
          </a:solidFill>
        </p:spPr>
        <p:txBody>
          <a:bodyPr wrap="square" rtlCol="0">
            <a:spAutoFit/>
          </a:bodyPr>
          <a:lstStyle/>
          <a:p>
            <a:r>
              <a:rPr lang="en-IN" sz="2500" b="1" dirty="0">
                <a:latin typeface="+mj-lt"/>
                <a:ea typeface="+mj-ea"/>
                <a:cs typeface="+mj-cs"/>
              </a:rPr>
              <a:t>Website Platform Identification</a:t>
            </a:r>
          </a:p>
        </p:txBody>
      </p:sp>
    </p:spTree>
    <p:extLst>
      <p:ext uri="{BB962C8B-B14F-4D97-AF65-F5344CB8AC3E}">
        <p14:creationId xmlns:p14="http://schemas.microsoft.com/office/powerpoint/2010/main" val="2875301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6F68DA-141D-129A-CA8D-9C1828F9273E}"/>
              </a:ext>
            </a:extLst>
          </p:cNvPr>
          <p:cNvSpPr txBox="1"/>
          <p:nvPr/>
        </p:nvSpPr>
        <p:spPr>
          <a:xfrm>
            <a:off x="1582105" y="0"/>
            <a:ext cx="10609895" cy="477054"/>
          </a:xfrm>
          <a:prstGeom prst="rect">
            <a:avLst/>
          </a:prstGeom>
          <a:solidFill>
            <a:schemeClr val="accent6">
              <a:lumMod val="75000"/>
            </a:schemeClr>
          </a:solidFill>
        </p:spPr>
        <p:txBody>
          <a:bodyPr wrap="square" rtlCol="0">
            <a:spAutoFit/>
          </a:bodyPr>
          <a:lstStyle/>
          <a:p>
            <a:r>
              <a:rPr lang="en-IN" sz="2500" b="1" i="0" u="none" strike="noStrike" dirty="0">
                <a:solidFill>
                  <a:srgbClr val="000000"/>
                </a:solidFill>
                <a:effectLst/>
                <a:latin typeface="Arial" panose="020B0604020202020204" pitchFamily="34" charset="0"/>
              </a:rPr>
              <a:t>Responsive Design Testing</a:t>
            </a:r>
            <a:endParaRPr lang="en-IN" sz="2500" b="1" dirty="0">
              <a:latin typeface="+mj-lt"/>
              <a:ea typeface="+mj-ea"/>
              <a:cs typeface="+mj-cs"/>
            </a:endParaRPr>
          </a:p>
        </p:txBody>
      </p:sp>
      <p:pic>
        <p:nvPicPr>
          <p:cNvPr id="4" name="Picture 3">
            <a:extLst>
              <a:ext uri="{FF2B5EF4-FFF2-40B4-BE49-F238E27FC236}">
                <a16:creationId xmlns:a16="http://schemas.microsoft.com/office/drawing/2014/main" id="{A9C89142-D51B-123E-66E2-90B1FDF9B862}"/>
              </a:ext>
            </a:extLst>
          </p:cNvPr>
          <p:cNvPicPr>
            <a:picLocks noChangeAspect="1"/>
          </p:cNvPicPr>
          <p:nvPr/>
        </p:nvPicPr>
        <p:blipFill>
          <a:blip r:embed="rId3"/>
          <a:stretch>
            <a:fillRect/>
          </a:stretch>
        </p:blipFill>
        <p:spPr>
          <a:xfrm>
            <a:off x="1582105" y="1669026"/>
            <a:ext cx="5803512" cy="3323303"/>
          </a:xfrm>
          <a:prstGeom prst="rect">
            <a:avLst/>
          </a:prstGeom>
        </p:spPr>
      </p:pic>
      <p:sp>
        <p:nvSpPr>
          <p:cNvPr id="6" name="TextBox 5">
            <a:extLst>
              <a:ext uri="{FF2B5EF4-FFF2-40B4-BE49-F238E27FC236}">
                <a16:creationId xmlns:a16="http://schemas.microsoft.com/office/drawing/2014/main" id="{59D5CBAB-63CD-F81A-467B-1647F076DD36}"/>
              </a:ext>
            </a:extLst>
          </p:cNvPr>
          <p:cNvSpPr txBox="1"/>
          <p:nvPr/>
        </p:nvSpPr>
        <p:spPr>
          <a:xfrm>
            <a:off x="1582105" y="882013"/>
            <a:ext cx="6303366" cy="400110"/>
          </a:xfrm>
          <a:prstGeom prst="rect">
            <a:avLst/>
          </a:prstGeom>
          <a:noFill/>
        </p:spPr>
        <p:txBody>
          <a:bodyPr wrap="square">
            <a:spAutoFit/>
          </a:bodyPr>
          <a:lstStyle/>
          <a:p>
            <a:r>
              <a:rPr lang="en-IN" sz="2000" b="1" u="sng" dirty="0"/>
              <a:t>Tool: </a:t>
            </a:r>
            <a:r>
              <a:rPr lang="en-IN" sz="2000" b="1" dirty="0"/>
              <a:t>Pingdom &amp; Google Mobile-Friendly Test</a:t>
            </a:r>
          </a:p>
        </p:txBody>
      </p:sp>
      <p:pic>
        <p:nvPicPr>
          <p:cNvPr id="8" name="Picture 7">
            <a:extLst>
              <a:ext uri="{FF2B5EF4-FFF2-40B4-BE49-F238E27FC236}">
                <a16:creationId xmlns:a16="http://schemas.microsoft.com/office/drawing/2014/main" id="{0EEFF52C-A654-04C9-73D1-57D7CFC69CAD}"/>
              </a:ext>
            </a:extLst>
          </p:cNvPr>
          <p:cNvPicPr>
            <a:picLocks noChangeAspect="1"/>
          </p:cNvPicPr>
          <p:nvPr/>
        </p:nvPicPr>
        <p:blipFill>
          <a:blip r:embed="rId4"/>
          <a:stretch>
            <a:fillRect/>
          </a:stretch>
        </p:blipFill>
        <p:spPr>
          <a:xfrm>
            <a:off x="7488351" y="1669026"/>
            <a:ext cx="4182539" cy="3333907"/>
          </a:xfrm>
          <a:prstGeom prst="rect">
            <a:avLst/>
          </a:prstGeom>
        </p:spPr>
      </p:pic>
      <p:sp>
        <p:nvSpPr>
          <p:cNvPr id="10" name="TextBox 9">
            <a:extLst>
              <a:ext uri="{FF2B5EF4-FFF2-40B4-BE49-F238E27FC236}">
                <a16:creationId xmlns:a16="http://schemas.microsoft.com/office/drawing/2014/main" id="{2BDF64E2-AA7B-B975-44F8-EFF6420263F8}"/>
              </a:ext>
            </a:extLst>
          </p:cNvPr>
          <p:cNvSpPr txBox="1"/>
          <p:nvPr/>
        </p:nvSpPr>
        <p:spPr>
          <a:xfrm>
            <a:off x="1582104" y="5308856"/>
            <a:ext cx="10609895" cy="1286186"/>
          </a:xfrm>
          <a:prstGeom prst="rect">
            <a:avLst/>
          </a:prstGeom>
          <a:noFill/>
        </p:spPr>
        <p:txBody>
          <a:bodyPr wrap="square" rtlCol="0">
            <a:spAutoFit/>
          </a:bodyPr>
          <a:lstStyle/>
          <a:p>
            <a:pPr>
              <a:lnSpc>
                <a:spcPct val="150000"/>
              </a:lnSpc>
            </a:pPr>
            <a:r>
              <a:rPr lang="en-US" dirty="0"/>
              <a:t>This website has a moderate performance grade of D (69) with page size of 3 MB.</a:t>
            </a:r>
          </a:p>
          <a:p>
            <a:pPr>
              <a:lnSpc>
                <a:spcPct val="150000"/>
              </a:lnSpc>
            </a:pPr>
            <a:r>
              <a:rPr lang="en-US" dirty="0"/>
              <a:t>Taking 2.74 seconds to load and making 130requests.</a:t>
            </a:r>
          </a:p>
          <a:p>
            <a:pPr>
              <a:lnSpc>
                <a:spcPct val="150000"/>
              </a:lnSpc>
            </a:pPr>
            <a:r>
              <a:rPr lang="en-US" dirty="0"/>
              <a:t>Page loading speed for mobile is 30%.</a:t>
            </a:r>
            <a:endParaRPr lang="en-IN" dirty="0"/>
          </a:p>
        </p:txBody>
      </p:sp>
    </p:spTree>
    <p:extLst>
      <p:ext uri="{BB962C8B-B14F-4D97-AF65-F5344CB8AC3E}">
        <p14:creationId xmlns:p14="http://schemas.microsoft.com/office/powerpoint/2010/main" val="113405475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9D8C4A-6BCB-76F9-6FDE-47B90DD17D2F}"/>
              </a:ext>
            </a:extLst>
          </p:cNvPr>
          <p:cNvSpPr txBox="1"/>
          <p:nvPr/>
        </p:nvSpPr>
        <p:spPr>
          <a:xfrm>
            <a:off x="1799303" y="0"/>
            <a:ext cx="10392697" cy="477054"/>
          </a:xfrm>
          <a:prstGeom prst="rect">
            <a:avLst/>
          </a:prstGeom>
          <a:solidFill>
            <a:schemeClr val="accent6">
              <a:lumMod val="75000"/>
            </a:schemeClr>
          </a:solidFill>
        </p:spPr>
        <p:txBody>
          <a:bodyPr wrap="square" rtlCol="0">
            <a:spAutoFit/>
          </a:bodyPr>
          <a:lstStyle>
            <a:defPPr>
              <a:defRPr lang="en-US"/>
            </a:defPPr>
            <a:lvl1pPr>
              <a:defRPr sz="2500" b="1">
                <a:latin typeface="+mj-lt"/>
                <a:ea typeface="+mj-ea"/>
                <a:cs typeface="+mj-cs"/>
              </a:defRPr>
            </a:lvl1pPr>
          </a:lstStyle>
          <a:p>
            <a:r>
              <a:rPr lang="en-US" dirty="0"/>
              <a:t>Website Mistakes Identification</a:t>
            </a:r>
          </a:p>
        </p:txBody>
      </p:sp>
      <p:sp>
        <p:nvSpPr>
          <p:cNvPr id="7" name="TextBox 6">
            <a:extLst>
              <a:ext uri="{FF2B5EF4-FFF2-40B4-BE49-F238E27FC236}">
                <a16:creationId xmlns:a16="http://schemas.microsoft.com/office/drawing/2014/main" id="{D89D1FE5-32BB-B607-1616-2FA61679D7DB}"/>
              </a:ext>
            </a:extLst>
          </p:cNvPr>
          <p:cNvSpPr txBox="1"/>
          <p:nvPr/>
        </p:nvSpPr>
        <p:spPr>
          <a:xfrm>
            <a:off x="2015613" y="1331663"/>
            <a:ext cx="9743767" cy="4194674"/>
          </a:xfrm>
          <a:prstGeom prst="rect">
            <a:avLst/>
          </a:prstGeom>
          <a:noFill/>
        </p:spPr>
        <p:txBody>
          <a:bodyPr wrap="square">
            <a:spAutoFit/>
          </a:bodyPr>
          <a:lstStyle/>
          <a:p>
            <a:pPr>
              <a:lnSpc>
                <a:spcPct val="150000"/>
              </a:lnSpc>
            </a:pPr>
            <a:r>
              <a:rPr lang="en-US" b="1" dirty="0"/>
              <a:t>Excessive Requests: </a:t>
            </a:r>
            <a:r>
              <a:rPr lang="en-US" dirty="0"/>
              <a:t>130 requests can overwhelm users and slow performance, suggesting excessive element loading</a:t>
            </a:r>
          </a:p>
          <a:p>
            <a:pPr>
              <a:lnSpc>
                <a:spcPct val="150000"/>
              </a:lnSpc>
            </a:pPr>
            <a:endParaRPr lang="en-US" dirty="0"/>
          </a:p>
          <a:p>
            <a:pPr>
              <a:lnSpc>
                <a:spcPct val="150000"/>
              </a:lnSpc>
            </a:pPr>
            <a:r>
              <a:rPr lang="en-US" b="1" dirty="0"/>
              <a:t>Cluttered Layout: </a:t>
            </a:r>
            <a:r>
              <a:rPr lang="en-US" dirty="0"/>
              <a:t>If the design is cluttered, it can lead to confusion and difficulty in navigation</a:t>
            </a:r>
          </a:p>
          <a:p>
            <a:pPr>
              <a:lnSpc>
                <a:spcPct val="150000"/>
              </a:lnSpc>
            </a:pPr>
            <a:endParaRPr lang="en-US" dirty="0"/>
          </a:p>
          <a:p>
            <a:pPr>
              <a:lnSpc>
                <a:spcPct val="150000"/>
              </a:lnSpc>
            </a:pPr>
            <a:r>
              <a:rPr lang="en-US" b="1" dirty="0"/>
              <a:t>Lack of Optimization: </a:t>
            </a:r>
            <a:r>
              <a:rPr lang="en-US" dirty="0"/>
              <a:t>Unoptimized images and media can slow load times and harm user experience</a:t>
            </a:r>
          </a:p>
          <a:p>
            <a:pPr>
              <a:lnSpc>
                <a:spcPct val="150000"/>
              </a:lnSpc>
            </a:pPr>
            <a:endParaRPr lang="en-US" dirty="0"/>
          </a:p>
          <a:p>
            <a:pPr>
              <a:lnSpc>
                <a:spcPct val="150000"/>
              </a:lnSpc>
            </a:pPr>
            <a:r>
              <a:rPr lang="en-US" b="1" dirty="0"/>
              <a:t>Page loading speed: </a:t>
            </a:r>
            <a:r>
              <a:rPr lang="en-US" dirty="0"/>
              <a:t>Page loading percentage for mobile is only 30%</a:t>
            </a:r>
            <a:endParaRPr lang="en-IN" dirty="0"/>
          </a:p>
        </p:txBody>
      </p:sp>
    </p:spTree>
    <p:extLst>
      <p:ext uri="{BB962C8B-B14F-4D97-AF65-F5344CB8AC3E}">
        <p14:creationId xmlns:p14="http://schemas.microsoft.com/office/powerpoint/2010/main" val="3532036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23A4B22-0DD8-9D4B-009B-9DA9788B4921}"/>
              </a:ext>
            </a:extLst>
          </p:cNvPr>
          <p:cNvSpPr txBox="1"/>
          <p:nvPr/>
        </p:nvSpPr>
        <p:spPr>
          <a:xfrm>
            <a:off x="1799303" y="-24391"/>
            <a:ext cx="10392697" cy="477054"/>
          </a:xfrm>
          <a:prstGeom prst="rect">
            <a:avLst/>
          </a:prstGeom>
          <a:solidFill>
            <a:schemeClr val="accent6">
              <a:lumMod val="75000"/>
            </a:schemeClr>
          </a:solidFill>
        </p:spPr>
        <p:txBody>
          <a:bodyPr wrap="square" rtlCol="0">
            <a:spAutoFit/>
          </a:bodyPr>
          <a:lstStyle>
            <a:defPPr>
              <a:defRPr lang="en-US"/>
            </a:defPPr>
            <a:lvl1pPr>
              <a:defRPr sz="2500" b="1">
                <a:latin typeface="+mj-lt"/>
                <a:ea typeface="+mj-ea"/>
                <a:cs typeface="+mj-cs"/>
              </a:defRPr>
            </a:lvl1pPr>
          </a:lstStyle>
          <a:p>
            <a:r>
              <a:rPr lang="en-US" dirty="0"/>
              <a:t>Improvement Recommendations</a:t>
            </a:r>
          </a:p>
        </p:txBody>
      </p:sp>
      <p:sp>
        <p:nvSpPr>
          <p:cNvPr id="8" name="TextBox 7">
            <a:extLst>
              <a:ext uri="{FF2B5EF4-FFF2-40B4-BE49-F238E27FC236}">
                <a16:creationId xmlns:a16="http://schemas.microsoft.com/office/drawing/2014/main" id="{B3B50EB9-CF57-B018-1AC3-3D189D23B460}"/>
              </a:ext>
            </a:extLst>
          </p:cNvPr>
          <p:cNvSpPr txBox="1"/>
          <p:nvPr/>
        </p:nvSpPr>
        <p:spPr>
          <a:xfrm>
            <a:off x="452284" y="645989"/>
            <a:ext cx="11965858" cy="1522853"/>
          </a:xfrm>
          <a:prstGeom prst="rect">
            <a:avLst/>
          </a:prstGeom>
          <a:noFill/>
        </p:spPr>
        <p:txBody>
          <a:bodyPr wrap="square">
            <a:spAutoFit/>
          </a:bodyPr>
          <a:lstStyle/>
          <a:p>
            <a:pPr>
              <a:lnSpc>
                <a:spcPct val="150000"/>
              </a:lnSpc>
            </a:pPr>
            <a:r>
              <a:rPr lang="en-US" sz="1600" dirty="0"/>
              <a:t>Performance Grade: C (75) </a:t>
            </a:r>
          </a:p>
          <a:p>
            <a:pPr>
              <a:lnSpc>
                <a:spcPct val="150000"/>
              </a:lnSpc>
            </a:pPr>
            <a:r>
              <a:rPr lang="en-US" sz="1600" dirty="0"/>
              <a:t>Minify CSS and JavaScript: Reduce file sizes by removing unnecessary characters, comments, and whitespace.</a:t>
            </a:r>
          </a:p>
          <a:p>
            <a:pPr>
              <a:lnSpc>
                <a:spcPct val="150000"/>
              </a:lnSpc>
            </a:pPr>
            <a:r>
              <a:rPr lang="en-US" sz="1600" dirty="0"/>
              <a:t>Leverage Browser Caching: Set appropriate cache headers to reduce load times for returning visitors Optimize Images: Use appropriate formats (e.g., </a:t>
            </a:r>
            <a:r>
              <a:rPr lang="en-US" sz="1600" dirty="0" err="1"/>
              <a:t>WebP</a:t>
            </a:r>
            <a:r>
              <a:rPr lang="en-US" sz="1600" dirty="0"/>
              <a:t>) and compress images without losing quality </a:t>
            </a:r>
            <a:endParaRPr lang="en-IN" sz="1600" dirty="0"/>
          </a:p>
        </p:txBody>
      </p:sp>
      <p:sp>
        <p:nvSpPr>
          <p:cNvPr id="10" name="TextBox 9">
            <a:extLst>
              <a:ext uri="{FF2B5EF4-FFF2-40B4-BE49-F238E27FC236}">
                <a16:creationId xmlns:a16="http://schemas.microsoft.com/office/drawing/2014/main" id="{7A3AD8AA-9B2D-852E-1A52-547E1B1DAE35}"/>
              </a:ext>
            </a:extLst>
          </p:cNvPr>
          <p:cNvSpPr txBox="1"/>
          <p:nvPr/>
        </p:nvSpPr>
        <p:spPr>
          <a:xfrm>
            <a:off x="452284" y="2319197"/>
            <a:ext cx="12378813" cy="1522853"/>
          </a:xfrm>
          <a:prstGeom prst="rect">
            <a:avLst/>
          </a:prstGeom>
          <a:noFill/>
        </p:spPr>
        <p:txBody>
          <a:bodyPr wrap="square">
            <a:spAutoFit/>
          </a:bodyPr>
          <a:lstStyle/>
          <a:p>
            <a:pPr>
              <a:lnSpc>
                <a:spcPct val="150000"/>
              </a:lnSpc>
            </a:pPr>
            <a:r>
              <a:rPr lang="en-US" sz="1600" dirty="0"/>
              <a:t>Requests: 130 </a:t>
            </a:r>
          </a:p>
          <a:p>
            <a:pPr>
              <a:lnSpc>
                <a:spcPct val="150000"/>
              </a:lnSpc>
            </a:pPr>
            <a:r>
              <a:rPr lang="en-US" sz="1600" dirty="0"/>
              <a:t>Combine Files: Merge CSS and JS files where possible to reduce the number of HTTP requests. </a:t>
            </a:r>
          </a:p>
          <a:p>
            <a:pPr>
              <a:lnSpc>
                <a:spcPct val="150000"/>
              </a:lnSpc>
            </a:pPr>
            <a:r>
              <a:rPr lang="en-US" sz="1600" dirty="0"/>
              <a:t>Use Sprites for Icons: Combine multiple images into a single sprite sheet to minimize requests for icon images. </a:t>
            </a:r>
          </a:p>
          <a:p>
            <a:pPr>
              <a:lnSpc>
                <a:spcPct val="150000"/>
              </a:lnSpc>
            </a:pPr>
            <a:r>
              <a:rPr lang="en-US" sz="1600" dirty="0"/>
              <a:t>Audit Third-Party Scripts: Review and eliminate unnecessary third-party scripts/services that contribute to high requests</a:t>
            </a:r>
            <a:endParaRPr lang="en-IN" sz="1600" dirty="0"/>
          </a:p>
        </p:txBody>
      </p:sp>
      <p:sp>
        <p:nvSpPr>
          <p:cNvPr id="12" name="TextBox 11">
            <a:extLst>
              <a:ext uri="{FF2B5EF4-FFF2-40B4-BE49-F238E27FC236}">
                <a16:creationId xmlns:a16="http://schemas.microsoft.com/office/drawing/2014/main" id="{B8AB7A85-116D-48EA-FF34-77DE47567BE0}"/>
              </a:ext>
            </a:extLst>
          </p:cNvPr>
          <p:cNvSpPr txBox="1"/>
          <p:nvPr/>
        </p:nvSpPr>
        <p:spPr>
          <a:xfrm>
            <a:off x="1863212" y="3992405"/>
            <a:ext cx="10264877" cy="1522853"/>
          </a:xfrm>
          <a:prstGeom prst="rect">
            <a:avLst/>
          </a:prstGeom>
          <a:noFill/>
        </p:spPr>
        <p:txBody>
          <a:bodyPr wrap="square">
            <a:spAutoFit/>
          </a:bodyPr>
          <a:lstStyle/>
          <a:p>
            <a:pPr>
              <a:lnSpc>
                <a:spcPct val="150000"/>
              </a:lnSpc>
            </a:pPr>
            <a:r>
              <a:rPr lang="en-IN" sz="1600" dirty="0"/>
              <a:t>Improving Mobile Loading Speed</a:t>
            </a:r>
          </a:p>
          <a:p>
            <a:pPr>
              <a:lnSpc>
                <a:spcPct val="150000"/>
              </a:lnSpc>
            </a:pPr>
            <a:r>
              <a:rPr lang="en-US" sz="1600" dirty="0"/>
              <a:t>The current mobile loading speed is at only 30%, it is crucial to implement targeted strategies to enhance performance. Slow loading times can significantly impact user experience, engagement, and conversion rates.</a:t>
            </a:r>
            <a:endParaRPr lang="en-IN" sz="1600" dirty="0"/>
          </a:p>
        </p:txBody>
      </p:sp>
    </p:spTree>
    <p:extLst>
      <p:ext uri="{BB962C8B-B14F-4D97-AF65-F5344CB8AC3E}">
        <p14:creationId xmlns:p14="http://schemas.microsoft.com/office/powerpoint/2010/main" val="3441415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8CF72A-FA41-A633-AA63-9C10540DA2FD}"/>
              </a:ext>
            </a:extLst>
          </p:cNvPr>
          <p:cNvSpPr txBox="1"/>
          <p:nvPr/>
        </p:nvSpPr>
        <p:spPr>
          <a:xfrm>
            <a:off x="1032387" y="857014"/>
            <a:ext cx="11356258" cy="5143972"/>
          </a:xfrm>
          <a:prstGeom prst="rect">
            <a:avLst/>
          </a:prstGeom>
          <a:noFill/>
        </p:spPr>
        <p:txBody>
          <a:bodyPr wrap="square">
            <a:spAutoFit/>
          </a:bodyPr>
          <a:lstStyle/>
          <a:p>
            <a:pPr>
              <a:lnSpc>
                <a:spcPct val="150000"/>
              </a:lnSpc>
            </a:pPr>
            <a:r>
              <a:rPr lang="en-US" sz="1700" b="1" dirty="0"/>
              <a:t>Responsive Design:</a:t>
            </a:r>
          </a:p>
          <a:p>
            <a:pPr>
              <a:lnSpc>
                <a:spcPct val="150000"/>
              </a:lnSpc>
            </a:pPr>
            <a:r>
              <a:rPr lang="en-US" sz="1700" dirty="0"/>
              <a:t> Design your website to be mobile-friendly and responsive for optimal user experience across all devices.</a:t>
            </a:r>
          </a:p>
          <a:p>
            <a:pPr>
              <a:lnSpc>
                <a:spcPct val="150000"/>
              </a:lnSpc>
            </a:pPr>
            <a:endParaRPr lang="en-US" sz="1700" dirty="0"/>
          </a:p>
          <a:p>
            <a:pPr>
              <a:lnSpc>
                <a:spcPct val="150000"/>
              </a:lnSpc>
            </a:pPr>
            <a:r>
              <a:rPr lang="en-US" sz="1700" b="1" dirty="0"/>
              <a:t>Clear Navigation:</a:t>
            </a:r>
          </a:p>
          <a:p>
            <a:pPr>
              <a:lnSpc>
                <a:spcPct val="150000"/>
              </a:lnSpc>
            </a:pPr>
            <a:r>
              <a:rPr lang="en-US" sz="1700" dirty="0"/>
              <a:t> Create intuitive navigation with clear labels and a logical hierarchy for easy information access.</a:t>
            </a:r>
          </a:p>
          <a:p>
            <a:pPr>
              <a:lnSpc>
                <a:spcPct val="150000"/>
              </a:lnSpc>
            </a:pPr>
            <a:endParaRPr lang="en-US" sz="1700" dirty="0"/>
          </a:p>
          <a:p>
            <a:pPr>
              <a:lnSpc>
                <a:spcPct val="150000"/>
              </a:lnSpc>
            </a:pPr>
            <a:r>
              <a:rPr lang="en-US" sz="1700" dirty="0"/>
              <a:t> </a:t>
            </a:r>
            <a:r>
              <a:rPr lang="en-US" sz="1700" b="1" dirty="0"/>
              <a:t>Consistent Branding:</a:t>
            </a:r>
          </a:p>
          <a:p>
            <a:pPr>
              <a:lnSpc>
                <a:spcPct val="150000"/>
              </a:lnSpc>
            </a:pPr>
            <a:r>
              <a:rPr lang="en-US" sz="1700" dirty="0"/>
              <a:t> Use a consistent </a:t>
            </a:r>
            <a:r>
              <a:rPr lang="en-US" sz="1700" dirty="0" err="1"/>
              <a:t>colour</a:t>
            </a:r>
            <a:r>
              <a:rPr lang="en-US" sz="1700" dirty="0"/>
              <a:t> palette, typography, and imagery to reinforce your brand identity and build trust.</a:t>
            </a:r>
          </a:p>
          <a:p>
            <a:pPr>
              <a:lnSpc>
                <a:spcPct val="150000"/>
              </a:lnSpc>
            </a:pPr>
            <a:r>
              <a:rPr lang="en-US" sz="1700" dirty="0"/>
              <a:t>Effective Use of Whitespace: Utilize ample whitespace to create a clean layout that enhances readability and highlights key content.</a:t>
            </a:r>
          </a:p>
          <a:p>
            <a:pPr>
              <a:lnSpc>
                <a:spcPct val="150000"/>
              </a:lnSpc>
            </a:pPr>
            <a:endParaRPr lang="en-US" sz="1700" dirty="0"/>
          </a:p>
          <a:p>
            <a:pPr>
              <a:lnSpc>
                <a:spcPct val="150000"/>
              </a:lnSpc>
            </a:pPr>
            <a:r>
              <a:rPr lang="en-US" sz="1700" b="1" dirty="0"/>
              <a:t>Strong Call-to-Actions (CTAs):</a:t>
            </a:r>
            <a:r>
              <a:rPr lang="en-US" sz="1700" dirty="0"/>
              <a:t>  Create clear, visually distinct CTAs that guide users toward actions like signing up or making a purchase</a:t>
            </a:r>
            <a:endParaRPr lang="en-IN" sz="1700" dirty="0"/>
          </a:p>
        </p:txBody>
      </p:sp>
      <p:sp>
        <p:nvSpPr>
          <p:cNvPr id="6" name="TextBox 5">
            <a:extLst>
              <a:ext uri="{FF2B5EF4-FFF2-40B4-BE49-F238E27FC236}">
                <a16:creationId xmlns:a16="http://schemas.microsoft.com/office/drawing/2014/main" id="{C7AB2B54-B924-71F4-E24F-D9939632D73F}"/>
              </a:ext>
            </a:extLst>
          </p:cNvPr>
          <p:cNvSpPr txBox="1"/>
          <p:nvPr/>
        </p:nvSpPr>
        <p:spPr>
          <a:xfrm>
            <a:off x="1799303" y="-24391"/>
            <a:ext cx="10392697" cy="477054"/>
          </a:xfrm>
          <a:prstGeom prst="rect">
            <a:avLst/>
          </a:prstGeom>
          <a:solidFill>
            <a:schemeClr val="accent6">
              <a:lumMod val="75000"/>
            </a:schemeClr>
          </a:solidFill>
        </p:spPr>
        <p:txBody>
          <a:bodyPr wrap="square" rtlCol="0">
            <a:spAutoFit/>
          </a:bodyPr>
          <a:lstStyle>
            <a:defPPr>
              <a:defRPr lang="en-US"/>
            </a:defPPr>
            <a:lvl1pPr>
              <a:defRPr sz="2500" b="1">
                <a:latin typeface="+mj-lt"/>
                <a:ea typeface="+mj-ea"/>
                <a:cs typeface="+mj-cs"/>
              </a:defRPr>
            </a:lvl1pPr>
          </a:lstStyle>
          <a:p>
            <a:r>
              <a:rPr lang="en-IN" dirty="0"/>
              <a:t>Website Best Practices</a:t>
            </a:r>
            <a:endParaRPr lang="en-US" dirty="0"/>
          </a:p>
        </p:txBody>
      </p:sp>
    </p:spTree>
    <p:extLst>
      <p:ext uri="{BB962C8B-B14F-4D97-AF65-F5344CB8AC3E}">
        <p14:creationId xmlns:p14="http://schemas.microsoft.com/office/powerpoint/2010/main" val="25580430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2.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3.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4.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
  <TotalTime>179</TotalTime>
  <Words>1046</Words>
  <Application>Microsoft Office PowerPoint</Application>
  <PresentationFormat>Widescreen</PresentationFormat>
  <Paragraphs>104</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Arial</vt:lpstr>
      <vt:lpstr>Century Gothic</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Lakshmana Kumar P</dc:creator>
  <cp:lastModifiedBy>Maria Salma Burke</cp:lastModifiedBy>
  <cp:revision>24</cp:revision>
  <dcterms:created xsi:type="dcterms:W3CDTF">2024-10-07T09:24:45Z</dcterms:created>
  <dcterms:modified xsi:type="dcterms:W3CDTF">2025-05-17T18:05:24Z</dcterms:modified>
</cp:coreProperties>
</file>