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7" r:id="rId5"/>
    <p:sldId id="268" r:id="rId6"/>
    <p:sldId id="259" r:id="rId7"/>
    <p:sldId id="260" r:id="rId8"/>
    <p:sldId id="269" r:id="rId9"/>
    <p:sldId id="270" r:id="rId10"/>
    <p:sldId id="261" r:id="rId11"/>
    <p:sldId id="271" r:id="rId12"/>
    <p:sldId id="272" r:id="rId13"/>
    <p:sldId id="262" r:id="rId14"/>
    <p:sldId id="273" r:id="rId15"/>
    <p:sldId id="266" r:id="rId16"/>
    <p:sldId id="277" r:id="rId17"/>
    <p:sldId id="276" r:id="rId18"/>
    <p:sldId id="278" r:id="rId19"/>
    <p:sldId id="263" r:id="rId20"/>
    <p:sldId id="264" r:id="rId21"/>
    <p:sldId id="265" r:id="rId22"/>
    <p:sldId id="274" r:id="rId23"/>
    <p:sldId id="275"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Salma Burke" userId="60859f239cd54826" providerId="LiveId" clId="{2A3F4263-BD70-44E5-9F12-F5D710AEDF8C}"/>
    <pc:docChg chg="modSld">
      <pc:chgData name="Maria Salma Burke" userId="60859f239cd54826" providerId="LiveId" clId="{2A3F4263-BD70-44E5-9F12-F5D710AEDF8C}" dt="2025-05-17T13:21:24.343" v="8" actId="20577"/>
      <pc:docMkLst>
        <pc:docMk/>
      </pc:docMkLst>
      <pc:sldChg chg="modSp mod">
        <pc:chgData name="Maria Salma Burke" userId="60859f239cd54826" providerId="LiveId" clId="{2A3F4263-BD70-44E5-9F12-F5D710AEDF8C}" dt="2025-05-17T13:21:24.343" v="8" actId="20577"/>
        <pc:sldMkLst>
          <pc:docMk/>
          <pc:sldMk cId="1117337361" sldId="256"/>
        </pc:sldMkLst>
        <pc:spChg chg="mod">
          <ac:chgData name="Maria Salma Burke" userId="60859f239cd54826" providerId="LiveId" clId="{2A3F4263-BD70-44E5-9F12-F5D710AEDF8C}" dt="2025-05-17T13:21:24.343" v="8" actId="20577"/>
          <ac:spMkLst>
            <pc:docMk/>
            <pc:sldMk cId="1117337361" sldId="256"/>
            <ac:spMk id="7" creationId="{71A2B9D1-F040-6F74-9531-9FA6F20FFE07}"/>
          </ac:spMkLst>
        </pc:spChg>
      </pc:sldChg>
      <pc:sldChg chg="modSp mod">
        <pc:chgData name="Maria Salma Burke" userId="60859f239cd54826" providerId="LiveId" clId="{2A3F4263-BD70-44E5-9F12-F5D710AEDF8C}" dt="2025-05-17T06:26:17.542" v="0" actId="1076"/>
        <pc:sldMkLst>
          <pc:docMk/>
          <pc:sldMk cId="2006068042" sldId="279"/>
        </pc:sldMkLst>
        <pc:spChg chg="mod">
          <ac:chgData name="Maria Salma Burke" userId="60859f239cd54826" providerId="LiveId" clId="{2A3F4263-BD70-44E5-9F12-F5D710AEDF8C}" dt="2025-05-17T06:26:17.542" v="0" actId="1076"/>
          <ac:spMkLst>
            <pc:docMk/>
            <pc:sldMk cId="2006068042" sldId="279"/>
            <ac:spMk id="2" creationId="{63216ACD-FD7B-E023-5CC3-E8A4C587F6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7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40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470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8588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4284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628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81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64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684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54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59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62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30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632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248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6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14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391713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7;p1">
            <a:extLst>
              <a:ext uri="{FF2B5EF4-FFF2-40B4-BE49-F238E27FC236}">
                <a16:creationId xmlns:a16="http://schemas.microsoft.com/office/drawing/2014/main" id="{D6B16B89-5D6F-4F03-AF8B-592781BD1A32}"/>
              </a:ext>
            </a:extLst>
          </p:cNvPr>
          <p:cNvSpPr txBox="1">
            <a:spLocks noGrp="1"/>
          </p:cNvSpPr>
          <p:nvPr>
            <p:ph type="ctrTitle"/>
          </p:nvPr>
        </p:nvSpPr>
        <p:spPr>
          <a:xfrm>
            <a:off x="893567" y="423663"/>
            <a:ext cx="9312317" cy="845574"/>
          </a:xfrm>
          <a:prstGeom prst="rect">
            <a:avLst/>
          </a:prstGeom>
          <a:noFill/>
          <a:ln>
            <a:noFill/>
          </a:ln>
        </p:spPr>
        <p:txBody>
          <a:bodyPr spcFirstLastPara="1" wrap="square" lIns="91425" tIns="45700" rIns="91425" bIns="45700" anchor="t" anchorCtr="0">
            <a:normAutofit/>
          </a:bodyPr>
          <a:lstStyle/>
          <a:p>
            <a:pPr algn="ctr" defTabSz="914400">
              <a:lnSpc>
                <a:spcPct val="90000"/>
              </a:lnSpc>
              <a:buSzPts val="4200"/>
            </a:pPr>
            <a:r>
              <a:rPr lang="en-US" sz="2500" b="1" cap="all" dirty="0">
                <a:solidFill>
                  <a:schemeClr val="tx1"/>
                </a:solidFill>
              </a:rPr>
              <a:t>Analyzing Telecom Churn Data for Business Insights and Predictive Modeling</a:t>
            </a:r>
            <a:endParaRPr sz="2500" b="1" cap="all" dirty="0">
              <a:solidFill>
                <a:schemeClr val="tx1"/>
              </a:solidFill>
            </a:endParaRPr>
          </a:p>
        </p:txBody>
      </p:sp>
      <p:sp>
        <p:nvSpPr>
          <p:cNvPr id="3" name="Google Shape;158;p3">
            <a:extLst>
              <a:ext uri="{FF2B5EF4-FFF2-40B4-BE49-F238E27FC236}">
                <a16:creationId xmlns:a16="http://schemas.microsoft.com/office/drawing/2014/main" id="{8987AABC-3890-E207-5571-6B4596ED22F1}"/>
              </a:ext>
            </a:extLst>
          </p:cNvPr>
          <p:cNvSpPr txBox="1">
            <a:spLocks/>
          </p:cNvSpPr>
          <p:nvPr/>
        </p:nvSpPr>
        <p:spPr>
          <a:xfrm>
            <a:off x="97154" y="2159964"/>
            <a:ext cx="9404723" cy="402234"/>
          </a:xfrm>
          <a:prstGeom prst="rect">
            <a:avLst/>
          </a:prstGeom>
          <a:noFill/>
          <a:ln>
            <a:noFill/>
          </a:ln>
        </p:spPr>
        <p:txBody>
          <a:bodyPr spcFirstLastPara="1" wrap="square" lIns="91425" tIns="45700" rIns="91425" bIns="45700" anchor="t" anchorCtr="0">
            <a:normAutofit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ym typeface="Arial"/>
              </a:rPr>
              <a:t>Problem Statement</a:t>
            </a:r>
            <a:endParaRPr lang="en-IN" dirty="0"/>
          </a:p>
        </p:txBody>
      </p:sp>
      <p:sp>
        <p:nvSpPr>
          <p:cNvPr id="4" name="Google Shape;159;p3">
            <a:extLst>
              <a:ext uri="{FF2B5EF4-FFF2-40B4-BE49-F238E27FC236}">
                <a16:creationId xmlns:a16="http://schemas.microsoft.com/office/drawing/2014/main" id="{FCCCCABB-74A5-98A5-996C-31BF97B7AFB8}"/>
              </a:ext>
            </a:extLst>
          </p:cNvPr>
          <p:cNvSpPr txBox="1"/>
          <p:nvPr/>
        </p:nvSpPr>
        <p:spPr>
          <a:xfrm>
            <a:off x="619934" y="2660521"/>
            <a:ext cx="9820252" cy="981382"/>
          </a:xfrm>
          <a:prstGeom prst="rect">
            <a:avLst/>
          </a:prstGeom>
          <a:noFill/>
          <a:ln>
            <a:noFill/>
          </a:ln>
        </p:spPr>
        <p:txBody>
          <a:bodyPr spcFirstLastPara="1" wrap="square" lIns="91425" tIns="45700" rIns="91425" bIns="45700" anchor="t" anchorCtr="0">
            <a:spAutoFit/>
          </a:bodyPr>
          <a:lstStyle/>
          <a:p>
            <a:pPr>
              <a:lnSpc>
                <a:spcPct val="107000"/>
              </a:lnSpc>
            </a:pPr>
            <a:r>
              <a:rPr lang="en-US" sz="1800" dirty="0">
                <a:solidFill>
                  <a:schemeClr val="lt1"/>
                </a:solidFill>
              </a:rPr>
              <a:t>Analyze the telecom churn dataset to uncover key business insights through exploratory data analysis (EDA), understand customer churn patterns, and develop a classification model to predict customer churn.</a:t>
            </a:r>
            <a:endParaRPr sz="1800" dirty="0">
              <a:solidFill>
                <a:schemeClr val="lt1"/>
              </a:solidFill>
              <a:sym typeface="Century Gothic"/>
            </a:endParaRPr>
          </a:p>
        </p:txBody>
      </p:sp>
      <p:sp>
        <p:nvSpPr>
          <p:cNvPr id="7" name="Google Shape;153;p2">
            <a:extLst>
              <a:ext uri="{FF2B5EF4-FFF2-40B4-BE49-F238E27FC236}">
                <a16:creationId xmlns:a16="http://schemas.microsoft.com/office/drawing/2014/main" id="{71A2B9D1-F040-6F74-9531-9FA6F20FFE07}"/>
              </a:ext>
            </a:extLst>
          </p:cNvPr>
          <p:cNvSpPr txBox="1"/>
          <p:nvPr/>
        </p:nvSpPr>
        <p:spPr>
          <a:xfrm>
            <a:off x="8239901" y="5033187"/>
            <a:ext cx="3873441" cy="127774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endParaRPr lang="en-IN" sz="1800" dirty="0">
              <a:solidFill>
                <a:schemeClr val="lt1"/>
              </a:solidFill>
            </a:endParaRPr>
          </a:p>
          <a:p>
            <a:pPr marL="0" marR="0" lvl="0" indent="0" algn="l" rtl="0">
              <a:lnSpc>
                <a:spcPct val="107000"/>
              </a:lnSpc>
              <a:spcBef>
                <a:spcPts val="0"/>
              </a:spcBef>
              <a:spcAft>
                <a:spcPts val="0"/>
              </a:spcAft>
              <a:buNone/>
            </a:pPr>
            <a:r>
              <a:rPr lang="en-IN" sz="1800" b="1" i="0" u="none" strike="noStrike" cap="none" dirty="0">
                <a:solidFill>
                  <a:schemeClr val="lt1"/>
                </a:solidFill>
                <a:latin typeface="Arial"/>
                <a:ea typeface="Arial"/>
                <a:cs typeface="Arial"/>
                <a:sym typeface="Arial"/>
              </a:rPr>
              <a:t>Prepared By: </a:t>
            </a:r>
            <a:r>
              <a:rPr lang="en-IN" b="1" dirty="0">
                <a:solidFill>
                  <a:schemeClr val="lt1"/>
                </a:solidFill>
                <a:latin typeface="Arial"/>
                <a:ea typeface="Arial"/>
                <a:cs typeface="Arial"/>
                <a:sym typeface="Arial"/>
              </a:rPr>
              <a:t>Maria Salma Burke</a:t>
            </a:r>
            <a:endParaRPr lang="en-IN" sz="1800" i="0" u="none" strike="noStrike" cap="none" dirty="0">
              <a:solidFill>
                <a:schemeClr val="lt1"/>
              </a:solidFill>
              <a:latin typeface="Arial"/>
              <a:ea typeface="Arial"/>
              <a:cs typeface="Arial"/>
              <a:sym typeface="Arial"/>
            </a:endParaRPr>
          </a:p>
          <a:p>
            <a:pPr marL="0" marR="0" lvl="0" indent="0" algn="l" rtl="0">
              <a:lnSpc>
                <a:spcPct val="107000"/>
              </a:lnSpc>
              <a:spcBef>
                <a:spcPts val="0"/>
              </a:spcBef>
              <a:spcAft>
                <a:spcPts val="0"/>
              </a:spcAft>
              <a:buNone/>
            </a:pPr>
            <a:endParaRPr lang="en-IN" dirty="0">
              <a:solidFill>
                <a:schemeClr val="lt1"/>
              </a:solidFill>
              <a:latin typeface="Arial"/>
              <a:ea typeface="Arial"/>
              <a:cs typeface="Arial"/>
              <a:sym typeface="Arial"/>
            </a:endParaRPr>
          </a:p>
          <a:p>
            <a:pPr marL="0" marR="0" lvl="0" indent="0" algn="l" rtl="0">
              <a:lnSpc>
                <a:spcPct val="107000"/>
              </a:lnSpc>
              <a:spcBef>
                <a:spcPts val="0"/>
              </a:spcBef>
              <a:spcAft>
                <a:spcPts val="0"/>
              </a:spcAft>
              <a:buNone/>
            </a:pPr>
            <a:r>
              <a:rPr lang="en-IN" sz="1800" i="0" u="none" strike="noStrike" cap="none" dirty="0">
                <a:solidFill>
                  <a:schemeClr val="lt1"/>
                </a:solidFill>
                <a:latin typeface="Arial"/>
                <a:ea typeface="Arial"/>
                <a:cs typeface="Arial"/>
                <a:sym typeface="Arial"/>
              </a:rPr>
              <a:t>Batch</a:t>
            </a:r>
            <a:r>
              <a:rPr lang="en-IN" sz="1800" i="0" u="none" strike="noStrike" cap="none">
                <a:solidFill>
                  <a:schemeClr val="lt1"/>
                </a:solidFill>
                <a:latin typeface="Arial"/>
                <a:ea typeface="Arial"/>
                <a:cs typeface="Arial"/>
                <a:sym typeface="Arial"/>
              </a:rPr>
              <a:t>: BADM MB_28</a:t>
            </a:r>
            <a:endParaRPr lang="en-IN" sz="180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11733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65BED7-DCDB-D203-5465-78682C2A17EA}"/>
              </a:ext>
            </a:extLst>
          </p:cNvPr>
          <p:cNvPicPr>
            <a:picLocks noChangeAspect="1"/>
          </p:cNvPicPr>
          <p:nvPr/>
        </p:nvPicPr>
        <p:blipFill>
          <a:blip r:embed="rId2"/>
          <a:stretch>
            <a:fillRect/>
          </a:stretch>
        </p:blipFill>
        <p:spPr>
          <a:xfrm>
            <a:off x="416315" y="1467427"/>
            <a:ext cx="4732430" cy="3513124"/>
          </a:xfrm>
          <a:prstGeom prst="rect">
            <a:avLst/>
          </a:prstGeom>
        </p:spPr>
      </p:pic>
      <p:sp>
        <p:nvSpPr>
          <p:cNvPr id="6" name="Google Shape;170;p5">
            <a:extLst>
              <a:ext uri="{FF2B5EF4-FFF2-40B4-BE49-F238E27FC236}">
                <a16:creationId xmlns:a16="http://schemas.microsoft.com/office/drawing/2014/main" id="{07B353C1-954E-D64C-69DB-3DBD5BBCCE66}"/>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7" name="Google Shape;165;p4">
            <a:extLst>
              <a:ext uri="{FF2B5EF4-FFF2-40B4-BE49-F238E27FC236}">
                <a16:creationId xmlns:a16="http://schemas.microsoft.com/office/drawing/2014/main" id="{3337AA87-44F6-5389-A335-DFA2D632C4F7}"/>
              </a:ext>
            </a:extLst>
          </p:cNvPr>
          <p:cNvSpPr txBox="1"/>
          <p:nvPr/>
        </p:nvSpPr>
        <p:spPr>
          <a:xfrm>
            <a:off x="951667" y="985646"/>
            <a:ext cx="5144333"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CHURN STATUS Distribution</a:t>
            </a:r>
            <a:endParaRPr dirty="0"/>
          </a:p>
        </p:txBody>
      </p:sp>
      <p:sp>
        <p:nvSpPr>
          <p:cNvPr id="9" name="TextBox 8">
            <a:extLst>
              <a:ext uri="{FF2B5EF4-FFF2-40B4-BE49-F238E27FC236}">
                <a16:creationId xmlns:a16="http://schemas.microsoft.com/office/drawing/2014/main" id="{0EAF183F-B4BF-CB6F-6868-1C034DC22483}"/>
              </a:ext>
            </a:extLst>
          </p:cNvPr>
          <p:cNvSpPr txBox="1"/>
          <p:nvPr/>
        </p:nvSpPr>
        <p:spPr>
          <a:xfrm>
            <a:off x="5289754" y="1467427"/>
            <a:ext cx="6764593" cy="3416320"/>
          </a:xfrm>
          <a:prstGeom prst="rect">
            <a:avLst/>
          </a:prstGeom>
          <a:noFill/>
        </p:spPr>
        <p:txBody>
          <a:bodyPr wrap="square">
            <a:spAutoFit/>
          </a:bodyPr>
          <a:lstStyle>
            <a:defPPr>
              <a:defRPr lang="en-US"/>
            </a:defPPr>
            <a:lvl1pPr>
              <a:defRPr b="1"/>
            </a:lvl1pPr>
          </a:lstStyle>
          <a:p>
            <a:r>
              <a:rPr lang="en-US" dirty="0"/>
              <a:t>Findings:</a:t>
            </a:r>
          </a:p>
          <a:p>
            <a:endParaRPr lang="en-US" dirty="0"/>
          </a:p>
          <a:p>
            <a:pPr marL="342900" indent="-342900">
              <a:buFont typeface="+mj-lt"/>
              <a:buAutoNum type="arabicPeriod"/>
            </a:pPr>
            <a:r>
              <a:rPr lang="en-US" b="0" dirty="0"/>
              <a:t>A significant majority of customers (over 2,000) do not churn (False), indicating high retention.</a:t>
            </a:r>
          </a:p>
          <a:p>
            <a:pPr marL="342900" indent="-342900">
              <a:buFont typeface="+mj-lt"/>
              <a:buAutoNum type="arabicPeriod"/>
            </a:pPr>
            <a:r>
              <a:rPr lang="en-US" b="0" dirty="0"/>
              <a:t>Only a small proportion (around 500) of customers have churned (True), suggesting low customer turnover.</a:t>
            </a:r>
          </a:p>
          <a:p>
            <a:endParaRPr lang="en-US" dirty="0"/>
          </a:p>
          <a:p>
            <a:r>
              <a:rPr lang="en-US" dirty="0"/>
              <a:t>Suggestions:</a:t>
            </a:r>
          </a:p>
          <a:p>
            <a:endParaRPr lang="en-US" dirty="0"/>
          </a:p>
          <a:p>
            <a:pPr marL="342900" indent="-342900">
              <a:buFont typeface="+mj-lt"/>
              <a:buAutoNum type="arabicPeriod"/>
            </a:pPr>
            <a:r>
              <a:rPr lang="en-US" b="0" dirty="0"/>
              <a:t>To further decrease churn, focus on customer engagement strategies, feedback mechanisms, and enhancing service quality to retain existing subscribers.</a:t>
            </a:r>
            <a:endParaRPr lang="en-IN" b="0" dirty="0"/>
          </a:p>
        </p:txBody>
      </p:sp>
    </p:spTree>
    <p:extLst>
      <p:ext uri="{BB962C8B-B14F-4D97-AF65-F5344CB8AC3E}">
        <p14:creationId xmlns:p14="http://schemas.microsoft.com/office/powerpoint/2010/main" val="292819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045A-8792-3499-CE26-DE6858EA3DA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6A34366-F75F-AE76-3B65-B6395C9F9A59}"/>
              </a:ext>
            </a:extLst>
          </p:cNvPr>
          <p:cNvPicPr>
            <a:picLocks noChangeAspect="1"/>
          </p:cNvPicPr>
          <p:nvPr/>
        </p:nvPicPr>
        <p:blipFill>
          <a:blip r:embed="rId2"/>
          <a:stretch>
            <a:fillRect/>
          </a:stretch>
        </p:blipFill>
        <p:spPr>
          <a:xfrm>
            <a:off x="466778" y="1455514"/>
            <a:ext cx="4701947" cy="3475021"/>
          </a:xfrm>
          <a:prstGeom prst="rect">
            <a:avLst/>
          </a:prstGeom>
        </p:spPr>
      </p:pic>
      <p:sp>
        <p:nvSpPr>
          <p:cNvPr id="4" name="TextBox 3">
            <a:extLst>
              <a:ext uri="{FF2B5EF4-FFF2-40B4-BE49-F238E27FC236}">
                <a16:creationId xmlns:a16="http://schemas.microsoft.com/office/drawing/2014/main" id="{D66E31B2-A3EA-0836-858D-9F3D0B8E256C}"/>
              </a:ext>
            </a:extLst>
          </p:cNvPr>
          <p:cNvSpPr txBox="1"/>
          <p:nvPr/>
        </p:nvSpPr>
        <p:spPr>
          <a:xfrm>
            <a:off x="698091" y="5124823"/>
            <a:ext cx="6096000" cy="1477328"/>
          </a:xfrm>
          <a:prstGeom prst="rect">
            <a:avLst/>
          </a:prstGeom>
          <a:noFill/>
        </p:spPr>
        <p:txBody>
          <a:bodyPr wrap="square">
            <a:spAutoFit/>
          </a:bodyPr>
          <a:lstStyle/>
          <a:p>
            <a:r>
              <a:rPr lang="en-US" b="0" dirty="0"/>
              <a:t>0 To 60 – Short Term</a:t>
            </a:r>
          </a:p>
          <a:p>
            <a:r>
              <a:rPr lang="en-US" dirty="0"/>
              <a:t>60 To 120 – Medium Term</a:t>
            </a:r>
          </a:p>
          <a:p>
            <a:r>
              <a:rPr lang="en-US" dirty="0"/>
              <a:t>120 To 180 – Long Term</a:t>
            </a:r>
            <a:endParaRPr lang="en-IN" dirty="0"/>
          </a:p>
          <a:p>
            <a:r>
              <a:rPr lang="en-US" dirty="0"/>
              <a:t>180 To 250 – Very Long Term</a:t>
            </a:r>
            <a:endParaRPr lang="en-IN" dirty="0"/>
          </a:p>
          <a:p>
            <a:endParaRPr lang="en-IN" dirty="0"/>
          </a:p>
        </p:txBody>
      </p:sp>
      <p:sp>
        <p:nvSpPr>
          <p:cNvPr id="7" name="TextBox 6">
            <a:extLst>
              <a:ext uri="{FF2B5EF4-FFF2-40B4-BE49-F238E27FC236}">
                <a16:creationId xmlns:a16="http://schemas.microsoft.com/office/drawing/2014/main" id="{0246F320-5CFE-E3BF-B5DC-EE651CC41353}"/>
              </a:ext>
            </a:extLst>
          </p:cNvPr>
          <p:cNvSpPr txBox="1"/>
          <p:nvPr/>
        </p:nvSpPr>
        <p:spPr>
          <a:xfrm>
            <a:off x="353962" y="290806"/>
            <a:ext cx="3608438"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Business Insights</a:t>
            </a:r>
          </a:p>
        </p:txBody>
      </p:sp>
      <p:sp>
        <p:nvSpPr>
          <p:cNvPr id="9" name="TextBox 8">
            <a:extLst>
              <a:ext uri="{FF2B5EF4-FFF2-40B4-BE49-F238E27FC236}">
                <a16:creationId xmlns:a16="http://schemas.microsoft.com/office/drawing/2014/main" id="{54C386CD-09EF-7DC1-306A-403316C79FEB}"/>
              </a:ext>
            </a:extLst>
          </p:cNvPr>
          <p:cNvSpPr txBox="1"/>
          <p:nvPr/>
        </p:nvSpPr>
        <p:spPr>
          <a:xfrm>
            <a:off x="580104" y="994513"/>
            <a:ext cx="6096000" cy="36933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Churn Rate by Account Length</a:t>
            </a:r>
          </a:p>
        </p:txBody>
      </p:sp>
      <p:sp>
        <p:nvSpPr>
          <p:cNvPr id="11" name="TextBox 10">
            <a:extLst>
              <a:ext uri="{FF2B5EF4-FFF2-40B4-BE49-F238E27FC236}">
                <a16:creationId xmlns:a16="http://schemas.microsoft.com/office/drawing/2014/main" id="{DAD8387E-D6A8-C447-562A-5D8C53D82CDA}"/>
              </a:ext>
            </a:extLst>
          </p:cNvPr>
          <p:cNvSpPr txBox="1"/>
          <p:nvPr/>
        </p:nvSpPr>
        <p:spPr>
          <a:xfrm>
            <a:off x="5294925" y="1455514"/>
            <a:ext cx="6779088" cy="2862322"/>
          </a:xfrm>
          <a:prstGeom prst="rect">
            <a:avLst/>
          </a:prstGeom>
          <a:noFill/>
        </p:spPr>
        <p:txBody>
          <a:bodyPr wrap="square">
            <a:spAutoFit/>
          </a:bodyPr>
          <a:lstStyle/>
          <a:p>
            <a:r>
              <a:rPr lang="en-US" dirty="0"/>
              <a:t>The churn status data shows a generally increasing trend across different time frames. There is a steady rise in churn in the short term, followed by a slight decrease in the long term. However, this decrease is temporary, as the churn rate starts to rise again in the very long term, indicating a growing concern over time.</a:t>
            </a:r>
          </a:p>
          <a:p>
            <a:endParaRPr lang="en-US" dirty="0"/>
          </a:p>
          <a:p>
            <a:r>
              <a:rPr lang="en-US" dirty="0"/>
              <a:t>This version accurately incorporates the slight decrease in churn during the long term while maintaining the overall upward trend in the very long term.</a:t>
            </a:r>
          </a:p>
        </p:txBody>
      </p:sp>
    </p:spTree>
    <p:extLst>
      <p:ext uri="{BB962C8B-B14F-4D97-AF65-F5344CB8AC3E}">
        <p14:creationId xmlns:p14="http://schemas.microsoft.com/office/powerpoint/2010/main" val="55937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0C682-0BD3-3A13-AEB9-258A8ABA3C4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67883B2-5222-EF9B-4ECF-5DEAE92AA5CC}"/>
              </a:ext>
            </a:extLst>
          </p:cNvPr>
          <p:cNvPicPr>
            <a:picLocks noChangeAspect="1"/>
          </p:cNvPicPr>
          <p:nvPr/>
        </p:nvPicPr>
        <p:blipFill>
          <a:blip r:embed="rId2"/>
          <a:stretch>
            <a:fillRect/>
          </a:stretch>
        </p:blipFill>
        <p:spPr>
          <a:xfrm>
            <a:off x="609812" y="1995640"/>
            <a:ext cx="3817951" cy="2987299"/>
          </a:xfrm>
          <a:prstGeom prst="rect">
            <a:avLst/>
          </a:prstGeom>
        </p:spPr>
      </p:pic>
      <p:pic>
        <p:nvPicPr>
          <p:cNvPr id="7" name="Picture 6">
            <a:extLst>
              <a:ext uri="{FF2B5EF4-FFF2-40B4-BE49-F238E27FC236}">
                <a16:creationId xmlns:a16="http://schemas.microsoft.com/office/drawing/2014/main" id="{E06B35ED-145D-2CC4-E6C6-F4213410234F}"/>
              </a:ext>
            </a:extLst>
          </p:cNvPr>
          <p:cNvPicPr>
            <a:picLocks noChangeAspect="1"/>
          </p:cNvPicPr>
          <p:nvPr/>
        </p:nvPicPr>
        <p:blipFill>
          <a:blip r:embed="rId3"/>
          <a:stretch>
            <a:fillRect/>
          </a:stretch>
        </p:blipFill>
        <p:spPr>
          <a:xfrm>
            <a:off x="4731725" y="1347884"/>
            <a:ext cx="4064579" cy="3635055"/>
          </a:xfrm>
          <a:prstGeom prst="rect">
            <a:avLst/>
          </a:prstGeom>
        </p:spPr>
      </p:pic>
      <p:pic>
        <p:nvPicPr>
          <p:cNvPr id="11" name="Picture 10">
            <a:extLst>
              <a:ext uri="{FF2B5EF4-FFF2-40B4-BE49-F238E27FC236}">
                <a16:creationId xmlns:a16="http://schemas.microsoft.com/office/drawing/2014/main" id="{FB6A5D4E-604E-CA8E-C64D-463027CF454A}"/>
              </a:ext>
            </a:extLst>
          </p:cNvPr>
          <p:cNvPicPr>
            <a:picLocks noChangeAspect="1"/>
          </p:cNvPicPr>
          <p:nvPr/>
        </p:nvPicPr>
        <p:blipFill>
          <a:blip r:embed="rId4"/>
          <a:stretch>
            <a:fillRect/>
          </a:stretch>
        </p:blipFill>
        <p:spPr>
          <a:xfrm>
            <a:off x="609811" y="1347884"/>
            <a:ext cx="3817951" cy="647756"/>
          </a:xfrm>
          <a:prstGeom prst="rect">
            <a:avLst/>
          </a:prstGeom>
        </p:spPr>
      </p:pic>
      <p:sp>
        <p:nvSpPr>
          <p:cNvPr id="13" name="TextBox 12">
            <a:extLst>
              <a:ext uri="{FF2B5EF4-FFF2-40B4-BE49-F238E27FC236}">
                <a16:creationId xmlns:a16="http://schemas.microsoft.com/office/drawing/2014/main" id="{934CDC4F-8A2E-ED91-768D-6FC45A7BD157}"/>
              </a:ext>
            </a:extLst>
          </p:cNvPr>
          <p:cNvSpPr txBox="1"/>
          <p:nvPr/>
        </p:nvSpPr>
        <p:spPr>
          <a:xfrm>
            <a:off x="52181" y="5160045"/>
            <a:ext cx="10668837" cy="1477328"/>
          </a:xfrm>
          <a:prstGeom prst="rect">
            <a:avLst/>
          </a:prstGeom>
          <a:noFill/>
        </p:spPr>
        <p:txBody>
          <a:bodyPr wrap="square">
            <a:spAutoFit/>
          </a:bodyPr>
          <a:lstStyle>
            <a:defPPr>
              <a:defRPr lang="en-US"/>
            </a:defPPr>
          </a:lstStyle>
          <a:p>
            <a:pPr lvl="1"/>
            <a:r>
              <a:rPr lang="en-US" dirty="0"/>
              <a:t>The majority of customers don’t have international Plan so the Churn rate is minimal based on international Plan.</a:t>
            </a:r>
          </a:p>
          <a:p>
            <a:pPr lvl="1"/>
            <a:endParaRPr lang="en-US" dirty="0"/>
          </a:p>
          <a:p>
            <a:pPr lvl="1"/>
            <a:r>
              <a:rPr lang="en-US" dirty="0"/>
              <a:t>Less number of customers only churn with Voice mail plan but No Voice mail customers are churning more compared with Voice mail customers.</a:t>
            </a:r>
          </a:p>
        </p:txBody>
      </p:sp>
      <p:sp>
        <p:nvSpPr>
          <p:cNvPr id="14" name="TextBox 13">
            <a:extLst>
              <a:ext uri="{FF2B5EF4-FFF2-40B4-BE49-F238E27FC236}">
                <a16:creationId xmlns:a16="http://schemas.microsoft.com/office/drawing/2014/main" id="{8E4220C1-D040-D5AD-3CF6-C42AFCF69968}"/>
              </a:ext>
            </a:extLst>
          </p:cNvPr>
          <p:cNvSpPr txBox="1"/>
          <p:nvPr/>
        </p:nvSpPr>
        <p:spPr>
          <a:xfrm>
            <a:off x="353962" y="290806"/>
            <a:ext cx="3608438"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Business Insights</a:t>
            </a:r>
          </a:p>
        </p:txBody>
      </p:sp>
      <p:sp>
        <p:nvSpPr>
          <p:cNvPr id="15" name="TextBox 14">
            <a:extLst>
              <a:ext uri="{FF2B5EF4-FFF2-40B4-BE49-F238E27FC236}">
                <a16:creationId xmlns:a16="http://schemas.microsoft.com/office/drawing/2014/main" id="{FD6E1313-32B4-B1BC-E237-D6C1EC8F1E13}"/>
              </a:ext>
            </a:extLst>
          </p:cNvPr>
          <p:cNvSpPr txBox="1"/>
          <p:nvPr/>
        </p:nvSpPr>
        <p:spPr>
          <a:xfrm>
            <a:off x="609810" y="906494"/>
            <a:ext cx="7472305"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Churn Rate by </a:t>
            </a:r>
            <a:r>
              <a:rPr lang="en-US" dirty="0"/>
              <a:t>International and Voice Mail Plan</a:t>
            </a:r>
            <a:endParaRPr lang="en-IN" dirty="0"/>
          </a:p>
        </p:txBody>
      </p:sp>
    </p:spTree>
    <p:extLst>
      <p:ext uri="{BB962C8B-B14F-4D97-AF65-F5344CB8AC3E}">
        <p14:creationId xmlns:p14="http://schemas.microsoft.com/office/powerpoint/2010/main" val="22686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F8FE3-6519-4663-CE35-C7DB6AF94E47}"/>
              </a:ext>
            </a:extLst>
          </p:cNvPr>
          <p:cNvPicPr>
            <a:picLocks noChangeAspect="1"/>
          </p:cNvPicPr>
          <p:nvPr/>
        </p:nvPicPr>
        <p:blipFill>
          <a:blip r:embed="rId2"/>
          <a:stretch>
            <a:fillRect/>
          </a:stretch>
        </p:blipFill>
        <p:spPr>
          <a:xfrm>
            <a:off x="3500283" y="670499"/>
            <a:ext cx="6390967" cy="5969374"/>
          </a:xfrm>
          <a:prstGeom prst="rect">
            <a:avLst/>
          </a:prstGeom>
        </p:spPr>
      </p:pic>
      <p:sp>
        <p:nvSpPr>
          <p:cNvPr id="4" name="TextBox 3">
            <a:extLst>
              <a:ext uri="{FF2B5EF4-FFF2-40B4-BE49-F238E27FC236}">
                <a16:creationId xmlns:a16="http://schemas.microsoft.com/office/drawing/2014/main" id="{0BB80C73-2176-C0CE-F35E-0931EA19DA17}"/>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6" name="TextBox 5">
            <a:extLst>
              <a:ext uri="{FF2B5EF4-FFF2-40B4-BE49-F238E27FC236}">
                <a16:creationId xmlns:a16="http://schemas.microsoft.com/office/drawing/2014/main" id="{0B7020D5-FDD8-A865-75A8-D8A405A43393}"/>
              </a:ext>
            </a:extLst>
          </p:cNvPr>
          <p:cNvSpPr txBox="1"/>
          <p:nvPr/>
        </p:nvSpPr>
        <p:spPr>
          <a:xfrm>
            <a:off x="383458" y="910767"/>
            <a:ext cx="609600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Feature Selection:</a:t>
            </a:r>
          </a:p>
        </p:txBody>
      </p:sp>
    </p:spTree>
    <p:extLst>
      <p:ext uri="{BB962C8B-B14F-4D97-AF65-F5344CB8AC3E}">
        <p14:creationId xmlns:p14="http://schemas.microsoft.com/office/powerpoint/2010/main" val="415837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79D27-D89B-86F7-2E03-6BBA6145CCEA}"/>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3" name="TextBox 2">
            <a:extLst>
              <a:ext uri="{FF2B5EF4-FFF2-40B4-BE49-F238E27FC236}">
                <a16:creationId xmlns:a16="http://schemas.microsoft.com/office/drawing/2014/main" id="{24F30D38-2F01-7182-4093-EE42D8105477}"/>
              </a:ext>
            </a:extLst>
          </p:cNvPr>
          <p:cNvSpPr txBox="1"/>
          <p:nvPr/>
        </p:nvSpPr>
        <p:spPr>
          <a:xfrm>
            <a:off x="226142" y="544922"/>
            <a:ext cx="609600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Feature Selection:</a:t>
            </a:r>
          </a:p>
        </p:txBody>
      </p:sp>
      <p:sp>
        <p:nvSpPr>
          <p:cNvPr id="5" name="TextBox 4">
            <a:extLst>
              <a:ext uri="{FF2B5EF4-FFF2-40B4-BE49-F238E27FC236}">
                <a16:creationId xmlns:a16="http://schemas.microsoft.com/office/drawing/2014/main" id="{5ADCD982-8924-A950-87FC-78FACF1B26A0}"/>
              </a:ext>
            </a:extLst>
          </p:cNvPr>
          <p:cNvSpPr txBox="1"/>
          <p:nvPr/>
        </p:nvSpPr>
        <p:spPr>
          <a:xfrm>
            <a:off x="226141" y="1028650"/>
            <a:ext cx="12152671" cy="4385816"/>
          </a:xfrm>
          <a:prstGeom prst="rect">
            <a:avLst/>
          </a:prstGeom>
          <a:noFill/>
        </p:spPr>
        <p:txBody>
          <a:bodyPr wrap="square">
            <a:spAutoFit/>
          </a:bodyPr>
          <a:lstStyle/>
          <a:p>
            <a:pPr algn="l"/>
            <a:r>
              <a:rPr lang="en-US" b="0" dirty="0"/>
              <a:t>This shows correlations between various features and churn status. Here's a breakdown:</a:t>
            </a:r>
          </a:p>
          <a:p>
            <a:pPr algn="l"/>
            <a:endParaRPr lang="en-US" b="0" dirty="0"/>
          </a:p>
          <a:p>
            <a:pPr marL="342900" indent="-342900" algn="l">
              <a:buFont typeface="+mj-lt"/>
              <a:buAutoNum type="arabicPeriod"/>
            </a:pPr>
            <a:r>
              <a:rPr lang="en-US" dirty="0"/>
              <a:t>Correlation Scale: </a:t>
            </a:r>
            <a:r>
              <a:rPr lang="en-US" b="0" dirty="0"/>
              <a:t>Values range from -1 (perfect negative correlation) to 1 (perfect positive correlation).</a:t>
            </a:r>
          </a:p>
          <a:p>
            <a:pPr algn="l"/>
            <a:endParaRPr lang="en-US" b="0" dirty="0"/>
          </a:p>
          <a:p>
            <a:pPr algn="l"/>
            <a:r>
              <a:rPr lang="en-US" dirty="0"/>
              <a:t>2.   Key Findings:</a:t>
            </a:r>
          </a:p>
          <a:p>
            <a:pPr marL="742950" lvl="1" indent="-285750" algn="l">
              <a:lnSpc>
                <a:spcPct val="150000"/>
              </a:lnSpc>
              <a:buFont typeface="Arial" panose="020B0604020202020204" pitchFamily="34" charset="0"/>
              <a:buChar char="•"/>
            </a:pPr>
            <a:r>
              <a:rPr lang="en-US" b="1" dirty="0">
                <a:solidFill>
                  <a:schemeClr val="lt2"/>
                </a:solidFill>
                <a:latin typeface="+mn-lt"/>
              </a:rPr>
              <a:t>Account Length: </a:t>
            </a:r>
            <a:r>
              <a:rPr lang="en-US" dirty="0">
                <a:solidFill>
                  <a:schemeClr val="lt2"/>
                </a:solidFill>
                <a:latin typeface="+mn-lt"/>
              </a:rPr>
              <a:t>Shows a moderate negative correlation with churn. Longer account lengths are associated with lower churn rates.</a:t>
            </a:r>
          </a:p>
          <a:p>
            <a:pPr marL="742950" lvl="1" indent="-285750" algn="l">
              <a:lnSpc>
                <a:spcPct val="150000"/>
              </a:lnSpc>
              <a:buFont typeface="Arial" panose="020B0604020202020204" pitchFamily="34" charset="0"/>
              <a:buChar char="•"/>
            </a:pPr>
            <a:r>
              <a:rPr lang="en-US" b="1" dirty="0">
                <a:solidFill>
                  <a:schemeClr val="lt2"/>
                </a:solidFill>
                <a:latin typeface="+mn-lt"/>
              </a:rPr>
              <a:t>Total Day Minutes and Other Call Metrics</a:t>
            </a:r>
            <a:r>
              <a:rPr lang="en-US" dirty="0">
                <a:solidFill>
                  <a:schemeClr val="lt2"/>
                </a:solidFill>
                <a:latin typeface="+mn-lt"/>
              </a:rPr>
              <a:t>: Likely have correlations that can be noted, although their exact values aren't detailed in your description.</a:t>
            </a:r>
          </a:p>
          <a:p>
            <a:pPr marL="457200" lvl="1" algn="l">
              <a:lnSpc>
                <a:spcPct val="150000"/>
              </a:lnSpc>
            </a:pPr>
            <a:endParaRPr lang="en-US" dirty="0">
              <a:solidFill>
                <a:schemeClr val="lt2"/>
              </a:solidFill>
              <a:latin typeface="+mn-lt"/>
            </a:endParaRPr>
          </a:p>
          <a:p>
            <a:pPr algn="l"/>
            <a:r>
              <a:rPr lang="en-US" b="0" dirty="0"/>
              <a:t>Overall, this heatmap suggests several areas for investigation, particularly around customer service interactions and their potential link to churn. Identifying factors contributing to churn could help improve retention strategies.</a:t>
            </a:r>
          </a:p>
        </p:txBody>
      </p:sp>
    </p:spTree>
    <p:extLst>
      <p:ext uri="{BB962C8B-B14F-4D97-AF65-F5344CB8AC3E}">
        <p14:creationId xmlns:p14="http://schemas.microsoft.com/office/powerpoint/2010/main" val="4663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377A9-CB7A-4500-CF48-0B935061E762}"/>
              </a:ext>
            </a:extLst>
          </p:cNvPr>
          <p:cNvPicPr>
            <a:picLocks noChangeAspect="1"/>
          </p:cNvPicPr>
          <p:nvPr/>
        </p:nvPicPr>
        <p:blipFill>
          <a:blip r:embed="rId2"/>
          <a:stretch>
            <a:fillRect/>
          </a:stretch>
        </p:blipFill>
        <p:spPr>
          <a:xfrm>
            <a:off x="455525" y="1165953"/>
            <a:ext cx="3073072" cy="889790"/>
          </a:xfrm>
          <a:prstGeom prst="rect">
            <a:avLst/>
          </a:prstGeom>
        </p:spPr>
      </p:pic>
      <p:pic>
        <p:nvPicPr>
          <p:cNvPr id="6" name="Picture 5">
            <a:extLst>
              <a:ext uri="{FF2B5EF4-FFF2-40B4-BE49-F238E27FC236}">
                <a16:creationId xmlns:a16="http://schemas.microsoft.com/office/drawing/2014/main" id="{59189B99-1818-16A6-5267-9674DB9BB6D7}"/>
              </a:ext>
            </a:extLst>
          </p:cNvPr>
          <p:cNvPicPr>
            <a:picLocks noChangeAspect="1"/>
          </p:cNvPicPr>
          <p:nvPr/>
        </p:nvPicPr>
        <p:blipFill>
          <a:blip r:embed="rId3"/>
          <a:stretch>
            <a:fillRect/>
          </a:stretch>
        </p:blipFill>
        <p:spPr>
          <a:xfrm>
            <a:off x="3662316" y="1180024"/>
            <a:ext cx="3801843" cy="1766581"/>
          </a:xfrm>
          <a:prstGeom prst="rect">
            <a:avLst/>
          </a:prstGeom>
        </p:spPr>
      </p:pic>
      <p:sp>
        <p:nvSpPr>
          <p:cNvPr id="10" name="TextBox 9">
            <a:extLst>
              <a:ext uri="{FF2B5EF4-FFF2-40B4-BE49-F238E27FC236}">
                <a16:creationId xmlns:a16="http://schemas.microsoft.com/office/drawing/2014/main" id="{737D3BE5-7631-F045-67D5-44CB7FC8B235}"/>
              </a:ext>
            </a:extLst>
          </p:cNvPr>
          <p:cNvSpPr txBox="1"/>
          <p:nvPr/>
        </p:nvSpPr>
        <p:spPr>
          <a:xfrm>
            <a:off x="7464159" y="1143194"/>
            <a:ext cx="4739147" cy="1477328"/>
          </a:xfrm>
          <a:prstGeom prst="rect">
            <a:avLst/>
          </a:prstGeom>
          <a:noFill/>
        </p:spPr>
        <p:txBody>
          <a:bodyPr wrap="square">
            <a:spAutoFit/>
          </a:bodyPr>
          <a:lstStyle/>
          <a:p>
            <a:r>
              <a:rPr lang="en-US" b="1" dirty="0"/>
              <a:t>Accuracy: 0.85</a:t>
            </a:r>
          </a:p>
          <a:p>
            <a:r>
              <a:rPr lang="en-US" dirty="0"/>
              <a:t>The model correctly predicted 85% of the churn predictions. This is a good indicator that the model has a reasonably high success rate overall.</a:t>
            </a:r>
          </a:p>
        </p:txBody>
      </p:sp>
      <p:sp>
        <p:nvSpPr>
          <p:cNvPr id="11" name="TextBox 10">
            <a:extLst>
              <a:ext uri="{FF2B5EF4-FFF2-40B4-BE49-F238E27FC236}">
                <a16:creationId xmlns:a16="http://schemas.microsoft.com/office/drawing/2014/main" id="{F088B817-3FBE-FDFE-A8E1-B11451FBF171}"/>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13" name="TextBox 12">
            <a:extLst>
              <a:ext uri="{FF2B5EF4-FFF2-40B4-BE49-F238E27FC236}">
                <a16:creationId xmlns:a16="http://schemas.microsoft.com/office/drawing/2014/main" id="{7AA75BC8-DA7E-7C51-F6B9-4FAC15877A93}"/>
              </a:ext>
            </a:extLst>
          </p:cNvPr>
          <p:cNvSpPr txBox="1"/>
          <p:nvPr/>
        </p:nvSpPr>
        <p:spPr>
          <a:xfrm>
            <a:off x="9834" y="3262331"/>
            <a:ext cx="11877368" cy="923330"/>
          </a:xfrm>
          <a:prstGeom prst="rect">
            <a:avLst/>
          </a:prstGeom>
          <a:noFill/>
        </p:spPr>
        <p:txBody>
          <a:bodyPr wrap="square">
            <a:spAutoFit/>
          </a:bodyPr>
          <a:lstStyle/>
          <a:p>
            <a:r>
              <a:rPr lang="en-IN" b="1" dirty="0"/>
              <a:t>Precision: 0.92</a:t>
            </a:r>
          </a:p>
          <a:p>
            <a:r>
              <a:rPr lang="en-US" dirty="0"/>
              <a:t>Precision is the proportion of correctly predicted non-churn customers (true positives) out of all instances the model predicted as non-churn. The model predicted non-churn customers correctly 92% of the time.</a:t>
            </a:r>
            <a:endParaRPr lang="en-IN" b="1" dirty="0"/>
          </a:p>
        </p:txBody>
      </p:sp>
      <p:sp>
        <p:nvSpPr>
          <p:cNvPr id="15" name="TextBox 14">
            <a:extLst>
              <a:ext uri="{FF2B5EF4-FFF2-40B4-BE49-F238E27FC236}">
                <a16:creationId xmlns:a16="http://schemas.microsoft.com/office/drawing/2014/main" id="{E6C16AD7-1AD8-313B-79B7-ACD5BDBF183A}"/>
              </a:ext>
            </a:extLst>
          </p:cNvPr>
          <p:cNvSpPr txBox="1"/>
          <p:nvPr/>
        </p:nvSpPr>
        <p:spPr>
          <a:xfrm>
            <a:off x="3787878" y="618167"/>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Decision Tree Classifier </a:t>
            </a:r>
            <a:endParaRPr lang="en-IN" dirty="0"/>
          </a:p>
        </p:txBody>
      </p:sp>
      <p:sp>
        <p:nvSpPr>
          <p:cNvPr id="18" name="TextBox 17">
            <a:extLst>
              <a:ext uri="{FF2B5EF4-FFF2-40B4-BE49-F238E27FC236}">
                <a16:creationId xmlns:a16="http://schemas.microsoft.com/office/drawing/2014/main" id="{FF17C36D-2B40-60D0-6B18-89B3D8BDEB9E}"/>
              </a:ext>
            </a:extLst>
          </p:cNvPr>
          <p:cNvSpPr txBox="1"/>
          <p:nvPr/>
        </p:nvSpPr>
        <p:spPr>
          <a:xfrm>
            <a:off x="-24580" y="2690845"/>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0 </a:t>
            </a:r>
            <a:r>
              <a:rPr lang="en-IN" dirty="0"/>
              <a:t>(Non-Churn)</a:t>
            </a:r>
          </a:p>
        </p:txBody>
      </p:sp>
      <p:sp>
        <p:nvSpPr>
          <p:cNvPr id="20" name="TextBox 19">
            <a:extLst>
              <a:ext uri="{FF2B5EF4-FFF2-40B4-BE49-F238E27FC236}">
                <a16:creationId xmlns:a16="http://schemas.microsoft.com/office/drawing/2014/main" id="{1FE084EC-402A-D637-FF0C-42AF5EE65A19}"/>
              </a:ext>
            </a:extLst>
          </p:cNvPr>
          <p:cNvSpPr txBox="1"/>
          <p:nvPr/>
        </p:nvSpPr>
        <p:spPr>
          <a:xfrm>
            <a:off x="0" y="4282770"/>
            <a:ext cx="11987054" cy="923330"/>
          </a:xfrm>
          <a:prstGeom prst="rect">
            <a:avLst/>
          </a:prstGeom>
          <a:noFill/>
        </p:spPr>
        <p:txBody>
          <a:bodyPr wrap="square">
            <a:spAutoFit/>
          </a:bodyPr>
          <a:lstStyle/>
          <a:p>
            <a:r>
              <a:rPr lang="en-IN" b="1" dirty="0"/>
              <a:t>F1-Score</a:t>
            </a:r>
            <a:r>
              <a:rPr lang="en-IN" dirty="0"/>
              <a:t>: </a:t>
            </a:r>
            <a:r>
              <a:rPr lang="en-IN" b="1" dirty="0"/>
              <a:t>0.91</a:t>
            </a:r>
          </a:p>
          <a:p>
            <a:r>
              <a:rPr lang="en-US" dirty="0"/>
              <a:t>The model has a very high F1-score for non-churn customers, meaning it's doing well at both correctly predicting non-churn customers and not misclassifying them as churn.</a:t>
            </a:r>
            <a:endParaRPr lang="en-IN" b="1" dirty="0"/>
          </a:p>
        </p:txBody>
      </p:sp>
      <p:sp>
        <p:nvSpPr>
          <p:cNvPr id="24" name="TextBox 23">
            <a:extLst>
              <a:ext uri="{FF2B5EF4-FFF2-40B4-BE49-F238E27FC236}">
                <a16:creationId xmlns:a16="http://schemas.microsoft.com/office/drawing/2014/main" id="{F47EEA24-39AE-CE59-77D7-7A623BF36E06}"/>
              </a:ext>
            </a:extLst>
          </p:cNvPr>
          <p:cNvSpPr txBox="1"/>
          <p:nvPr/>
        </p:nvSpPr>
        <p:spPr>
          <a:xfrm>
            <a:off x="9834" y="5316503"/>
            <a:ext cx="13416115" cy="923330"/>
          </a:xfrm>
          <a:prstGeom prst="rect">
            <a:avLst/>
          </a:prstGeom>
          <a:noFill/>
        </p:spPr>
        <p:txBody>
          <a:bodyPr wrap="square">
            <a:spAutoFit/>
          </a:bodyPr>
          <a:lstStyle/>
          <a:p>
            <a:r>
              <a:rPr lang="en-US" b="1" dirty="0"/>
              <a:t>Recall: 0.91</a:t>
            </a:r>
          </a:p>
          <a:p>
            <a:r>
              <a:rPr lang="en-US" dirty="0"/>
              <a:t>Recall is the proportion of actual non-churn customers (true positives) that were correctly predicted by the model. It indicates how well the model identifies all the non-churn customers.</a:t>
            </a:r>
          </a:p>
        </p:txBody>
      </p:sp>
    </p:spTree>
    <p:extLst>
      <p:ext uri="{BB962C8B-B14F-4D97-AF65-F5344CB8AC3E}">
        <p14:creationId xmlns:p14="http://schemas.microsoft.com/office/powerpoint/2010/main" val="16548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4F440-FD8B-105B-3EED-98C3DCFB0A4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F152054-E0B0-0EAB-9C58-DF4C58C060E2}"/>
              </a:ext>
            </a:extLst>
          </p:cNvPr>
          <p:cNvPicPr>
            <a:picLocks noChangeAspect="1"/>
          </p:cNvPicPr>
          <p:nvPr/>
        </p:nvPicPr>
        <p:blipFill>
          <a:blip r:embed="rId2"/>
          <a:stretch>
            <a:fillRect/>
          </a:stretch>
        </p:blipFill>
        <p:spPr>
          <a:xfrm>
            <a:off x="343046" y="1263283"/>
            <a:ext cx="3073072" cy="889790"/>
          </a:xfrm>
          <a:prstGeom prst="rect">
            <a:avLst/>
          </a:prstGeom>
        </p:spPr>
      </p:pic>
      <p:pic>
        <p:nvPicPr>
          <p:cNvPr id="6" name="Picture 5">
            <a:extLst>
              <a:ext uri="{FF2B5EF4-FFF2-40B4-BE49-F238E27FC236}">
                <a16:creationId xmlns:a16="http://schemas.microsoft.com/office/drawing/2014/main" id="{A9D94C9B-3488-F847-6EE2-079FE4C45A7E}"/>
              </a:ext>
            </a:extLst>
          </p:cNvPr>
          <p:cNvPicPr>
            <a:picLocks noChangeAspect="1"/>
          </p:cNvPicPr>
          <p:nvPr/>
        </p:nvPicPr>
        <p:blipFill>
          <a:blip r:embed="rId3"/>
          <a:stretch>
            <a:fillRect/>
          </a:stretch>
        </p:blipFill>
        <p:spPr>
          <a:xfrm>
            <a:off x="3719835" y="1245624"/>
            <a:ext cx="3801843" cy="1766581"/>
          </a:xfrm>
          <a:prstGeom prst="rect">
            <a:avLst/>
          </a:prstGeom>
        </p:spPr>
      </p:pic>
      <p:sp>
        <p:nvSpPr>
          <p:cNvPr id="11" name="TextBox 10">
            <a:extLst>
              <a:ext uri="{FF2B5EF4-FFF2-40B4-BE49-F238E27FC236}">
                <a16:creationId xmlns:a16="http://schemas.microsoft.com/office/drawing/2014/main" id="{ED078B63-3C6D-BCBA-1791-86D03934A84D}"/>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13" name="TextBox 12">
            <a:extLst>
              <a:ext uri="{FF2B5EF4-FFF2-40B4-BE49-F238E27FC236}">
                <a16:creationId xmlns:a16="http://schemas.microsoft.com/office/drawing/2014/main" id="{6D5C0E9C-167F-F038-A9ED-D48CB82485A6}"/>
              </a:ext>
            </a:extLst>
          </p:cNvPr>
          <p:cNvSpPr txBox="1"/>
          <p:nvPr/>
        </p:nvSpPr>
        <p:spPr>
          <a:xfrm>
            <a:off x="54843" y="3063636"/>
            <a:ext cx="11877368" cy="923330"/>
          </a:xfrm>
          <a:prstGeom prst="rect">
            <a:avLst/>
          </a:prstGeom>
          <a:noFill/>
        </p:spPr>
        <p:txBody>
          <a:bodyPr wrap="square">
            <a:spAutoFit/>
          </a:bodyPr>
          <a:lstStyle/>
          <a:p>
            <a:r>
              <a:rPr lang="en-IN" b="1" dirty="0"/>
              <a:t>Precision: 0.54</a:t>
            </a:r>
          </a:p>
          <a:p>
            <a:r>
              <a:rPr lang="en-US" dirty="0"/>
              <a:t>Precision for churn customers (class 1) is much lower. It means that only 51% of the customers predicted as "churn" were actually churn customers.</a:t>
            </a:r>
            <a:endParaRPr lang="en-IN" b="1" dirty="0"/>
          </a:p>
        </p:txBody>
      </p:sp>
      <p:sp>
        <p:nvSpPr>
          <p:cNvPr id="15" name="TextBox 14">
            <a:extLst>
              <a:ext uri="{FF2B5EF4-FFF2-40B4-BE49-F238E27FC236}">
                <a16:creationId xmlns:a16="http://schemas.microsoft.com/office/drawing/2014/main" id="{9187706C-FDB9-E45F-DB44-39C770D50F78}"/>
              </a:ext>
            </a:extLst>
          </p:cNvPr>
          <p:cNvSpPr txBox="1"/>
          <p:nvPr/>
        </p:nvSpPr>
        <p:spPr>
          <a:xfrm>
            <a:off x="3719835" y="697148"/>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Decision Tree Classifier</a:t>
            </a:r>
            <a:endParaRPr lang="en-IN" dirty="0"/>
          </a:p>
        </p:txBody>
      </p:sp>
      <p:sp>
        <p:nvSpPr>
          <p:cNvPr id="18" name="TextBox 17">
            <a:extLst>
              <a:ext uri="{FF2B5EF4-FFF2-40B4-BE49-F238E27FC236}">
                <a16:creationId xmlns:a16="http://schemas.microsoft.com/office/drawing/2014/main" id="{15F38A09-92FD-20A6-87FD-FF3822932302}"/>
              </a:ext>
            </a:extLst>
          </p:cNvPr>
          <p:cNvSpPr txBox="1"/>
          <p:nvPr/>
        </p:nvSpPr>
        <p:spPr>
          <a:xfrm>
            <a:off x="0" y="2501703"/>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1 </a:t>
            </a:r>
            <a:r>
              <a:rPr lang="en-IN" dirty="0"/>
              <a:t>(Churn)</a:t>
            </a:r>
          </a:p>
        </p:txBody>
      </p:sp>
      <p:sp>
        <p:nvSpPr>
          <p:cNvPr id="20" name="TextBox 19">
            <a:extLst>
              <a:ext uri="{FF2B5EF4-FFF2-40B4-BE49-F238E27FC236}">
                <a16:creationId xmlns:a16="http://schemas.microsoft.com/office/drawing/2014/main" id="{13599A9D-865F-BEEA-61C1-47C5B162518B}"/>
              </a:ext>
            </a:extLst>
          </p:cNvPr>
          <p:cNvSpPr txBox="1"/>
          <p:nvPr/>
        </p:nvSpPr>
        <p:spPr>
          <a:xfrm>
            <a:off x="54843" y="4179567"/>
            <a:ext cx="11987054" cy="923330"/>
          </a:xfrm>
          <a:prstGeom prst="rect">
            <a:avLst/>
          </a:prstGeom>
          <a:noFill/>
        </p:spPr>
        <p:txBody>
          <a:bodyPr wrap="square">
            <a:spAutoFit/>
          </a:bodyPr>
          <a:lstStyle/>
          <a:p>
            <a:r>
              <a:rPr lang="en-IN" b="1" dirty="0"/>
              <a:t>F1-Score</a:t>
            </a:r>
            <a:r>
              <a:rPr lang="en-IN" dirty="0"/>
              <a:t>: </a:t>
            </a:r>
            <a:r>
              <a:rPr lang="en-IN" b="1" dirty="0"/>
              <a:t>0.52</a:t>
            </a:r>
          </a:p>
          <a:p>
            <a:r>
              <a:rPr lang="en-US" dirty="0"/>
              <a:t>This score is much lower than for non-churn customers, which indicates that the model has room for improvement in predicting churn cases.</a:t>
            </a:r>
            <a:endParaRPr lang="en-IN" b="1" dirty="0"/>
          </a:p>
        </p:txBody>
      </p:sp>
      <p:sp>
        <p:nvSpPr>
          <p:cNvPr id="4" name="TextBox 3">
            <a:extLst>
              <a:ext uri="{FF2B5EF4-FFF2-40B4-BE49-F238E27FC236}">
                <a16:creationId xmlns:a16="http://schemas.microsoft.com/office/drawing/2014/main" id="{0CC16D00-60E5-552A-C31D-3487B9A2EBCA}"/>
              </a:ext>
            </a:extLst>
          </p:cNvPr>
          <p:cNvSpPr txBox="1"/>
          <p:nvPr/>
        </p:nvSpPr>
        <p:spPr>
          <a:xfrm>
            <a:off x="54843" y="5197548"/>
            <a:ext cx="11987054" cy="923330"/>
          </a:xfrm>
          <a:prstGeom prst="rect">
            <a:avLst/>
          </a:prstGeom>
          <a:noFill/>
        </p:spPr>
        <p:txBody>
          <a:bodyPr wrap="square">
            <a:spAutoFit/>
          </a:bodyPr>
          <a:lstStyle/>
          <a:p>
            <a:r>
              <a:rPr lang="en-IN" b="1" dirty="0"/>
              <a:t>Recall: 0.54</a:t>
            </a:r>
          </a:p>
          <a:p>
            <a:r>
              <a:rPr lang="en-US" dirty="0"/>
              <a:t>The model is identifying just over half of the actual churn cases, but misses a significant portion (false negatives).</a:t>
            </a:r>
            <a:endParaRPr lang="en-IN" dirty="0"/>
          </a:p>
        </p:txBody>
      </p:sp>
      <p:sp>
        <p:nvSpPr>
          <p:cNvPr id="5" name="TextBox 4">
            <a:extLst>
              <a:ext uri="{FF2B5EF4-FFF2-40B4-BE49-F238E27FC236}">
                <a16:creationId xmlns:a16="http://schemas.microsoft.com/office/drawing/2014/main" id="{2B0D7661-33A6-ECA5-565A-35CF0DC81F01}"/>
              </a:ext>
            </a:extLst>
          </p:cNvPr>
          <p:cNvSpPr txBox="1"/>
          <p:nvPr/>
        </p:nvSpPr>
        <p:spPr>
          <a:xfrm>
            <a:off x="7521678" y="1245624"/>
            <a:ext cx="4739147" cy="1477328"/>
          </a:xfrm>
          <a:prstGeom prst="rect">
            <a:avLst/>
          </a:prstGeom>
          <a:noFill/>
        </p:spPr>
        <p:txBody>
          <a:bodyPr wrap="square">
            <a:spAutoFit/>
          </a:bodyPr>
          <a:lstStyle/>
          <a:p>
            <a:r>
              <a:rPr lang="en-US" b="1" dirty="0"/>
              <a:t>Accuracy: 0.85</a:t>
            </a:r>
          </a:p>
          <a:p>
            <a:r>
              <a:rPr lang="en-US" dirty="0"/>
              <a:t>The model correctly predicted 85% of the churn predictions. This is a good indicator that the model has a reasonably high success rate overall.</a:t>
            </a:r>
          </a:p>
        </p:txBody>
      </p:sp>
    </p:spTree>
    <p:extLst>
      <p:ext uri="{BB962C8B-B14F-4D97-AF65-F5344CB8AC3E}">
        <p14:creationId xmlns:p14="http://schemas.microsoft.com/office/powerpoint/2010/main" val="4058462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07465-C6D3-D520-C7A5-19644F46B39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D91A32-DDE5-22C1-3443-78C42DB5CF42}"/>
              </a:ext>
            </a:extLst>
          </p:cNvPr>
          <p:cNvPicPr>
            <a:picLocks noChangeAspect="1"/>
          </p:cNvPicPr>
          <p:nvPr/>
        </p:nvPicPr>
        <p:blipFill>
          <a:blip r:embed="rId2"/>
          <a:stretch>
            <a:fillRect/>
          </a:stretch>
        </p:blipFill>
        <p:spPr>
          <a:xfrm>
            <a:off x="157316" y="1186731"/>
            <a:ext cx="2753159" cy="797161"/>
          </a:xfrm>
          <a:prstGeom prst="rect">
            <a:avLst/>
          </a:prstGeom>
        </p:spPr>
      </p:pic>
      <p:pic>
        <p:nvPicPr>
          <p:cNvPr id="8" name="Picture 7">
            <a:extLst>
              <a:ext uri="{FF2B5EF4-FFF2-40B4-BE49-F238E27FC236}">
                <a16:creationId xmlns:a16="http://schemas.microsoft.com/office/drawing/2014/main" id="{8C87F8A1-27C0-4243-830E-E7F9880837FF}"/>
              </a:ext>
            </a:extLst>
          </p:cNvPr>
          <p:cNvPicPr>
            <a:picLocks noChangeAspect="1"/>
          </p:cNvPicPr>
          <p:nvPr/>
        </p:nvPicPr>
        <p:blipFill>
          <a:blip r:embed="rId3"/>
          <a:stretch>
            <a:fillRect/>
          </a:stretch>
        </p:blipFill>
        <p:spPr>
          <a:xfrm>
            <a:off x="3074060" y="1191080"/>
            <a:ext cx="4251093" cy="1784321"/>
          </a:xfrm>
          <a:prstGeom prst="rect">
            <a:avLst/>
          </a:prstGeom>
        </p:spPr>
      </p:pic>
      <p:sp>
        <p:nvSpPr>
          <p:cNvPr id="11" name="TextBox 10">
            <a:extLst>
              <a:ext uri="{FF2B5EF4-FFF2-40B4-BE49-F238E27FC236}">
                <a16:creationId xmlns:a16="http://schemas.microsoft.com/office/drawing/2014/main" id="{52861D7B-ECBE-D780-320D-F7A1FE77FFFE}"/>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2" name="TextBox 1">
            <a:extLst>
              <a:ext uri="{FF2B5EF4-FFF2-40B4-BE49-F238E27FC236}">
                <a16:creationId xmlns:a16="http://schemas.microsoft.com/office/drawing/2014/main" id="{332C1282-B6CB-0653-9273-D1042A619EF5}"/>
              </a:ext>
            </a:extLst>
          </p:cNvPr>
          <p:cNvSpPr txBox="1"/>
          <p:nvPr/>
        </p:nvSpPr>
        <p:spPr>
          <a:xfrm>
            <a:off x="3846872" y="649216"/>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Random Forest Classifier</a:t>
            </a:r>
            <a:endParaRPr lang="en-IN" dirty="0"/>
          </a:p>
        </p:txBody>
      </p:sp>
      <p:sp>
        <p:nvSpPr>
          <p:cNvPr id="4" name="TextBox 3">
            <a:extLst>
              <a:ext uri="{FF2B5EF4-FFF2-40B4-BE49-F238E27FC236}">
                <a16:creationId xmlns:a16="http://schemas.microsoft.com/office/drawing/2014/main" id="{B41413AA-45D1-5F92-A027-691CE3BBB7F5}"/>
              </a:ext>
            </a:extLst>
          </p:cNvPr>
          <p:cNvSpPr txBox="1"/>
          <p:nvPr/>
        </p:nvSpPr>
        <p:spPr>
          <a:xfrm>
            <a:off x="7325153" y="1146230"/>
            <a:ext cx="4739147" cy="2031325"/>
          </a:xfrm>
          <a:prstGeom prst="rect">
            <a:avLst/>
          </a:prstGeom>
          <a:noFill/>
        </p:spPr>
        <p:txBody>
          <a:bodyPr wrap="square">
            <a:spAutoFit/>
          </a:bodyPr>
          <a:lstStyle/>
          <a:p>
            <a:r>
              <a:rPr lang="en-US" b="1" dirty="0"/>
              <a:t>Accuracy: 0.91</a:t>
            </a:r>
          </a:p>
          <a:p>
            <a:r>
              <a:rPr lang="en-US" dirty="0"/>
              <a:t>Random Forest Classifier correctly predicted 91% of the total data points, which is a high performance overall.</a:t>
            </a:r>
          </a:p>
          <a:p>
            <a:r>
              <a:rPr lang="en-US" dirty="0"/>
              <a:t>The model is doing a great job at correctly predicting whether a customer will churn or not, on average.</a:t>
            </a:r>
          </a:p>
        </p:txBody>
      </p:sp>
      <p:sp>
        <p:nvSpPr>
          <p:cNvPr id="5" name="TextBox 4">
            <a:extLst>
              <a:ext uri="{FF2B5EF4-FFF2-40B4-BE49-F238E27FC236}">
                <a16:creationId xmlns:a16="http://schemas.microsoft.com/office/drawing/2014/main" id="{C19F7AEF-0AFC-8991-B0E0-F243D9F794D8}"/>
              </a:ext>
            </a:extLst>
          </p:cNvPr>
          <p:cNvSpPr txBox="1"/>
          <p:nvPr/>
        </p:nvSpPr>
        <p:spPr>
          <a:xfrm>
            <a:off x="34414" y="3432919"/>
            <a:ext cx="11877368" cy="923330"/>
          </a:xfrm>
          <a:prstGeom prst="rect">
            <a:avLst/>
          </a:prstGeom>
          <a:noFill/>
        </p:spPr>
        <p:txBody>
          <a:bodyPr wrap="square">
            <a:spAutoFit/>
          </a:bodyPr>
          <a:lstStyle/>
          <a:p>
            <a:r>
              <a:rPr lang="en-IN" b="1" dirty="0"/>
              <a:t>Precision: 0.92</a:t>
            </a:r>
          </a:p>
          <a:p>
            <a:r>
              <a:rPr lang="en-US" dirty="0"/>
              <a:t>Precision for this non-churn means that 92% of the customers predicted to not churn were actually non-churn customers.</a:t>
            </a:r>
            <a:endParaRPr lang="en-IN" b="1" dirty="0"/>
          </a:p>
        </p:txBody>
      </p:sp>
      <p:sp>
        <p:nvSpPr>
          <p:cNvPr id="7" name="TextBox 6">
            <a:extLst>
              <a:ext uri="{FF2B5EF4-FFF2-40B4-BE49-F238E27FC236}">
                <a16:creationId xmlns:a16="http://schemas.microsoft.com/office/drawing/2014/main" id="{9FD8E5D0-C4ED-783B-5004-6E4028A79089}"/>
              </a:ext>
            </a:extLst>
          </p:cNvPr>
          <p:cNvSpPr txBox="1"/>
          <p:nvPr/>
        </p:nvSpPr>
        <p:spPr>
          <a:xfrm>
            <a:off x="0" y="2861433"/>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0 </a:t>
            </a:r>
            <a:r>
              <a:rPr lang="en-IN" dirty="0"/>
              <a:t>(Non-Churn)</a:t>
            </a:r>
          </a:p>
        </p:txBody>
      </p:sp>
      <p:sp>
        <p:nvSpPr>
          <p:cNvPr id="9" name="TextBox 8">
            <a:extLst>
              <a:ext uri="{FF2B5EF4-FFF2-40B4-BE49-F238E27FC236}">
                <a16:creationId xmlns:a16="http://schemas.microsoft.com/office/drawing/2014/main" id="{D1CFE76A-6A67-5010-F79F-F4023AF7EF22}"/>
              </a:ext>
            </a:extLst>
          </p:cNvPr>
          <p:cNvSpPr txBox="1"/>
          <p:nvPr/>
        </p:nvSpPr>
        <p:spPr>
          <a:xfrm>
            <a:off x="24580" y="4453358"/>
            <a:ext cx="11987054" cy="923330"/>
          </a:xfrm>
          <a:prstGeom prst="rect">
            <a:avLst/>
          </a:prstGeom>
          <a:noFill/>
        </p:spPr>
        <p:txBody>
          <a:bodyPr wrap="square">
            <a:spAutoFit/>
          </a:bodyPr>
          <a:lstStyle/>
          <a:p>
            <a:r>
              <a:rPr lang="en-IN" b="1" dirty="0"/>
              <a:t>F1-Score</a:t>
            </a:r>
            <a:r>
              <a:rPr lang="en-IN" dirty="0"/>
              <a:t>: </a:t>
            </a:r>
            <a:r>
              <a:rPr lang="en-IN" b="1" dirty="0"/>
              <a:t>0.95</a:t>
            </a:r>
          </a:p>
          <a:p>
            <a:r>
              <a:rPr lang="en-US" dirty="0"/>
              <a:t>F1-score is the harmonic mean of precision and recall, providing a balance between the two. With an F1-score of 0.95 for class 0, it reflects the high performance of the model in predicting non-churn customers.</a:t>
            </a:r>
            <a:endParaRPr lang="en-IN" b="1" dirty="0"/>
          </a:p>
        </p:txBody>
      </p:sp>
      <p:sp>
        <p:nvSpPr>
          <p:cNvPr id="12" name="TextBox 11">
            <a:extLst>
              <a:ext uri="{FF2B5EF4-FFF2-40B4-BE49-F238E27FC236}">
                <a16:creationId xmlns:a16="http://schemas.microsoft.com/office/drawing/2014/main" id="{F96C61A2-E3FA-6B03-6534-68BD65E41D46}"/>
              </a:ext>
            </a:extLst>
          </p:cNvPr>
          <p:cNvSpPr txBox="1"/>
          <p:nvPr/>
        </p:nvSpPr>
        <p:spPr>
          <a:xfrm>
            <a:off x="34415" y="5487091"/>
            <a:ext cx="11977220" cy="923330"/>
          </a:xfrm>
          <a:prstGeom prst="rect">
            <a:avLst/>
          </a:prstGeom>
          <a:noFill/>
        </p:spPr>
        <p:txBody>
          <a:bodyPr wrap="square">
            <a:spAutoFit/>
          </a:bodyPr>
          <a:lstStyle/>
          <a:p>
            <a:r>
              <a:rPr lang="en-US" b="1" dirty="0"/>
              <a:t>Recall: 0.99</a:t>
            </a:r>
          </a:p>
          <a:p>
            <a:r>
              <a:rPr lang="en-US" dirty="0"/>
              <a:t>Recall for class 0 indicates that 99% of actual non-churn customers were correctly identified by the model.</a:t>
            </a:r>
          </a:p>
          <a:p>
            <a:r>
              <a:rPr lang="en-US" dirty="0"/>
              <a:t>The model has a very high recall for non-churn customers, meaning it misses very few of them</a:t>
            </a:r>
          </a:p>
        </p:txBody>
      </p:sp>
    </p:spTree>
    <p:extLst>
      <p:ext uri="{BB962C8B-B14F-4D97-AF65-F5344CB8AC3E}">
        <p14:creationId xmlns:p14="http://schemas.microsoft.com/office/powerpoint/2010/main" val="42886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FFEF9-AC5F-B804-8D75-FD28756AF93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301528F-51CA-195B-0BD6-3345BC866413}"/>
              </a:ext>
            </a:extLst>
          </p:cNvPr>
          <p:cNvPicPr>
            <a:picLocks noChangeAspect="1"/>
          </p:cNvPicPr>
          <p:nvPr/>
        </p:nvPicPr>
        <p:blipFill>
          <a:blip r:embed="rId2"/>
          <a:stretch>
            <a:fillRect/>
          </a:stretch>
        </p:blipFill>
        <p:spPr>
          <a:xfrm>
            <a:off x="157316" y="1186731"/>
            <a:ext cx="2753159" cy="797161"/>
          </a:xfrm>
          <a:prstGeom prst="rect">
            <a:avLst/>
          </a:prstGeom>
        </p:spPr>
      </p:pic>
      <p:pic>
        <p:nvPicPr>
          <p:cNvPr id="8" name="Picture 7">
            <a:extLst>
              <a:ext uri="{FF2B5EF4-FFF2-40B4-BE49-F238E27FC236}">
                <a16:creationId xmlns:a16="http://schemas.microsoft.com/office/drawing/2014/main" id="{AB73CCBE-1539-C3D6-5DF2-F5BC8178E59A}"/>
              </a:ext>
            </a:extLst>
          </p:cNvPr>
          <p:cNvPicPr>
            <a:picLocks noChangeAspect="1"/>
          </p:cNvPicPr>
          <p:nvPr/>
        </p:nvPicPr>
        <p:blipFill>
          <a:blip r:embed="rId3"/>
          <a:stretch>
            <a:fillRect/>
          </a:stretch>
        </p:blipFill>
        <p:spPr>
          <a:xfrm>
            <a:off x="3074060" y="1191080"/>
            <a:ext cx="4251093" cy="1784321"/>
          </a:xfrm>
          <a:prstGeom prst="rect">
            <a:avLst/>
          </a:prstGeom>
        </p:spPr>
      </p:pic>
      <p:sp>
        <p:nvSpPr>
          <p:cNvPr id="11" name="TextBox 10">
            <a:extLst>
              <a:ext uri="{FF2B5EF4-FFF2-40B4-BE49-F238E27FC236}">
                <a16:creationId xmlns:a16="http://schemas.microsoft.com/office/drawing/2014/main" id="{AEB935EB-F915-5D72-4F33-15663592AAAF}"/>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2" name="TextBox 1">
            <a:extLst>
              <a:ext uri="{FF2B5EF4-FFF2-40B4-BE49-F238E27FC236}">
                <a16:creationId xmlns:a16="http://schemas.microsoft.com/office/drawing/2014/main" id="{5A300228-7FFC-E4B3-A095-EB302A4ADED4}"/>
              </a:ext>
            </a:extLst>
          </p:cNvPr>
          <p:cNvSpPr txBox="1"/>
          <p:nvPr/>
        </p:nvSpPr>
        <p:spPr>
          <a:xfrm>
            <a:off x="3846872" y="649216"/>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Random Forest Classifier</a:t>
            </a:r>
            <a:endParaRPr lang="en-IN" dirty="0"/>
          </a:p>
        </p:txBody>
      </p:sp>
      <p:sp>
        <p:nvSpPr>
          <p:cNvPr id="5" name="TextBox 4">
            <a:extLst>
              <a:ext uri="{FF2B5EF4-FFF2-40B4-BE49-F238E27FC236}">
                <a16:creationId xmlns:a16="http://schemas.microsoft.com/office/drawing/2014/main" id="{87164DF6-C5BD-12F4-E168-20A5AEEE3645}"/>
              </a:ext>
            </a:extLst>
          </p:cNvPr>
          <p:cNvSpPr txBox="1"/>
          <p:nvPr/>
        </p:nvSpPr>
        <p:spPr>
          <a:xfrm>
            <a:off x="34414" y="3432919"/>
            <a:ext cx="11877368" cy="923330"/>
          </a:xfrm>
          <a:prstGeom prst="rect">
            <a:avLst/>
          </a:prstGeom>
          <a:noFill/>
        </p:spPr>
        <p:txBody>
          <a:bodyPr wrap="square">
            <a:spAutoFit/>
          </a:bodyPr>
          <a:lstStyle/>
          <a:p>
            <a:r>
              <a:rPr lang="en-IN" b="1" dirty="0"/>
              <a:t>Precision: 0.88</a:t>
            </a:r>
          </a:p>
          <a:p>
            <a:r>
              <a:rPr lang="en-US" dirty="0"/>
              <a:t>Precision for this non-churn means that 92% of the customers predicted to not churn were actually non-churn customers.</a:t>
            </a:r>
            <a:endParaRPr lang="en-IN" b="1" dirty="0"/>
          </a:p>
        </p:txBody>
      </p:sp>
      <p:sp>
        <p:nvSpPr>
          <p:cNvPr id="7" name="TextBox 6">
            <a:extLst>
              <a:ext uri="{FF2B5EF4-FFF2-40B4-BE49-F238E27FC236}">
                <a16:creationId xmlns:a16="http://schemas.microsoft.com/office/drawing/2014/main" id="{A9266875-5C52-DA36-CC17-ADCEA8CD3FB0}"/>
              </a:ext>
            </a:extLst>
          </p:cNvPr>
          <p:cNvSpPr txBox="1"/>
          <p:nvPr/>
        </p:nvSpPr>
        <p:spPr>
          <a:xfrm>
            <a:off x="0" y="2861433"/>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1 </a:t>
            </a:r>
            <a:r>
              <a:rPr lang="en-IN" dirty="0"/>
              <a:t>(Churn)</a:t>
            </a:r>
          </a:p>
        </p:txBody>
      </p:sp>
      <p:sp>
        <p:nvSpPr>
          <p:cNvPr id="9" name="TextBox 8">
            <a:extLst>
              <a:ext uri="{FF2B5EF4-FFF2-40B4-BE49-F238E27FC236}">
                <a16:creationId xmlns:a16="http://schemas.microsoft.com/office/drawing/2014/main" id="{39D787C6-BBC5-009F-5691-C89CDCD8AEB5}"/>
              </a:ext>
            </a:extLst>
          </p:cNvPr>
          <p:cNvSpPr txBox="1"/>
          <p:nvPr/>
        </p:nvSpPr>
        <p:spPr>
          <a:xfrm>
            <a:off x="24580" y="4453358"/>
            <a:ext cx="11987054" cy="923330"/>
          </a:xfrm>
          <a:prstGeom prst="rect">
            <a:avLst/>
          </a:prstGeom>
          <a:noFill/>
        </p:spPr>
        <p:txBody>
          <a:bodyPr wrap="square">
            <a:spAutoFit/>
          </a:bodyPr>
          <a:lstStyle/>
          <a:p>
            <a:r>
              <a:rPr lang="en-IN" b="1" dirty="0"/>
              <a:t>F1-Score</a:t>
            </a:r>
            <a:r>
              <a:rPr lang="en-IN" dirty="0"/>
              <a:t>: </a:t>
            </a:r>
            <a:r>
              <a:rPr lang="en-IN" b="1" dirty="0"/>
              <a:t>0.62</a:t>
            </a:r>
          </a:p>
          <a:p>
            <a:r>
              <a:rPr lang="en-US" dirty="0"/>
              <a:t>The F1-score of 0.62 for churn customers suggests the model is moderately balanced in terms of precision and recall for the minority class (churn).</a:t>
            </a:r>
            <a:endParaRPr lang="en-IN" b="1" dirty="0"/>
          </a:p>
        </p:txBody>
      </p:sp>
      <p:sp>
        <p:nvSpPr>
          <p:cNvPr id="12" name="TextBox 11">
            <a:extLst>
              <a:ext uri="{FF2B5EF4-FFF2-40B4-BE49-F238E27FC236}">
                <a16:creationId xmlns:a16="http://schemas.microsoft.com/office/drawing/2014/main" id="{82F52E33-6215-4516-0F05-9558C15D2BC4}"/>
              </a:ext>
            </a:extLst>
          </p:cNvPr>
          <p:cNvSpPr txBox="1"/>
          <p:nvPr/>
        </p:nvSpPr>
        <p:spPr>
          <a:xfrm>
            <a:off x="34415" y="5487091"/>
            <a:ext cx="11977220" cy="646331"/>
          </a:xfrm>
          <a:prstGeom prst="rect">
            <a:avLst/>
          </a:prstGeom>
          <a:noFill/>
        </p:spPr>
        <p:txBody>
          <a:bodyPr wrap="square">
            <a:spAutoFit/>
          </a:bodyPr>
          <a:lstStyle/>
          <a:p>
            <a:r>
              <a:rPr lang="en-US" b="1" dirty="0"/>
              <a:t>Recall: 0.48</a:t>
            </a:r>
          </a:p>
          <a:p>
            <a:r>
              <a:rPr lang="en-US" dirty="0"/>
              <a:t>Recall for class 1 indicates that only 48% of actual churn customers were correctly identified by the model.</a:t>
            </a:r>
          </a:p>
        </p:txBody>
      </p:sp>
      <p:sp>
        <p:nvSpPr>
          <p:cNvPr id="6" name="TextBox 5">
            <a:extLst>
              <a:ext uri="{FF2B5EF4-FFF2-40B4-BE49-F238E27FC236}">
                <a16:creationId xmlns:a16="http://schemas.microsoft.com/office/drawing/2014/main" id="{268815CF-5F71-5B0A-CECE-4AB71FF32280}"/>
              </a:ext>
            </a:extLst>
          </p:cNvPr>
          <p:cNvSpPr txBox="1"/>
          <p:nvPr/>
        </p:nvSpPr>
        <p:spPr>
          <a:xfrm>
            <a:off x="7325153" y="1146230"/>
            <a:ext cx="4739147" cy="2031325"/>
          </a:xfrm>
          <a:prstGeom prst="rect">
            <a:avLst/>
          </a:prstGeom>
          <a:noFill/>
        </p:spPr>
        <p:txBody>
          <a:bodyPr wrap="square">
            <a:spAutoFit/>
          </a:bodyPr>
          <a:lstStyle/>
          <a:p>
            <a:r>
              <a:rPr lang="en-US" b="1" dirty="0"/>
              <a:t>Accuracy: 0.91</a:t>
            </a:r>
          </a:p>
          <a:p>
            <a:r>
              <a:rPr lang="en-US" dirty="0"/>
              <a:t>Random Forest Classifier correctly predicted 91% of the total data points, which is a high performance overall.</a:t>
            </a:r>
          </a:p>
          <a:p>
            <a:r>
              <a:rPr lang="en-US" dirty="0"/>
              <a:t>The model is doing a great job at correctly predicting whether a customer will churn or not, on average.</a:t>
            </a:r>
          </a:p>
        </p:txBody>
      </p:sp>
    </p:spTree>
    <p:extLst>
      <p:ext uri="{BB962C8B-B14F-4D97-AF65-F5344CB8AC3E}">
        <p14:creationId xmlns:p14="http://schemas.microsoft.com/office/powerpoint/2010/main" val="424971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CBB6C1-979D-BDC0-1DBD-C3002C5E886E}"/>
              </a:ext>
            </a:extLst>
          </p:cNvPr>
          <p:cNvPicPr>
            <a:picLocks noChangeAspect="1"/>
          </p:cNvPicPr>
          <p:nvPr/>
        </p:nvPicPr>
        <p:blipFill>
          <a:blip r:embed="rId2"/>
          <a:stretch>
            <a:fillRect/>
          </a:stretch>
        </p:blipFill>
        <p:spPr>
          <a:xfrm>
            <a:off x="5895352" y="1166205"/>
            <a:ext cx="5578323" cy="1280271"/>
          </a:xfrm>
          <a:prstGeom prst="rect">
            <a:avLst/>
          </a:prstGeom>
        </p:spPr>
      </p:pic>
      <p:pic>
        <p:nvPicPr>
          <p:cNvPr id="2" name="Picture 1">
            <a:extLst>
              <a:ext uri="{FF2B5EF4-FFF2-40B4-BE49-F238E27FC236}">
                <a16:creationId xmlns:a16="http://schemas.microsoft.com/office/drawing/2014/main" id="{26190007-378C-C687-DC4E-95FF3CCC673A}"/>
              </a:ext>
            </a:extLst>
          </p:cNvPr>
          <p:cNvPicPr>
            <a:picLocks noChangeAspect="1"/>
          </p:cNvPicPr>
          <p:nvPr/>
        </p:nvPicPr>
        <p:blipFill>
          <a:blip r:embed="rId3"/>
          <a:stretch>
            <a:fillRect/>
          </a:stretch>
        </p:blipFill>
        <p:spPr>
          <a:xfrm>
            <a:off x="429049" y="2065154"/>
            <a:ext cx="5298511" cy="4145741"/>
          </a:xfrm>
          <a:prstGeom prst="rect">
            <a:avLst/>
          </a:prstGeom>
        </p:spPr>
      </p:pic>
      <p:pic>
        <p:nvPicPr>
          <p:cNvPr id="4" name="Picture 3">
            <a:extLst>
              <a:ext uri="{FF2B5EF4-FFF2-40B4-BE49-F238E27FC236}">
                <a16:creationId xmlns:a16="http://schemas.microsoft.com/office/drawing/2014/main" id="{E962EAFD-142F-26D0-E7A5-3A8EA2811939}"/>
              </a:ext>
            </a:extLst>
          </p:cNvPr>
          <p:cNvPicPr>
            <a:picLocks noChangeAspect="1"/>
          </p:cNvPicPr>
          <p:nvPr/>
        </p:nvPicPr>
        <p:blipFill>
          <a:blip r:embed="rId4"/>
          <a:stretch>
            <a:fillRect/>
          </a:stretch>
        </p:blipFill>
        <p:spPr>
          <a:xfrm>
            <a:off x="429049" y="1166205"/>
            <a:ext cx="5298511" cy="898949"/>
          </a:xfrm>
          <a:prstGeom prst="rect">
            <a:avLst/>
          </a:prstGeom>
        </p:spPr>
      </p:pic>
      <p:sp>
        <p:nvSpPr>
          <p:cNvPr id="6" name="Google Shape;170;p5">
            <a:extLst>
              <a:ext uri="{FF2B5EF4-FFF2-40B4-BE49-F238E27FC236}">
                <a16:creationId xmlns:a16="http://schemas.microsoft.com/office/drawing/2014/main" id="{7600548E-4C6F-D052-9B5C-93C23E75DECE}"/>
              </a:ext>
            </a:extLst>
          </p:cNvPr>
          <p:cNvSpPr txBox="1">
            <a:spLocks/>
          </p:cNvSpPr>
          <p:nvPr/>
        </p:nvSpPr>
        <p:spPr>
          <a:xfrm>
            <a:off x="154498" y="189953"/>
            <a:ext cx="9404723" cy="383024"/>
          </a:xfrm>
          <a:prstGeom prst="rect">
            <a:avLst/>
          </a:prstGeom>
          <a:noFill/>
          <a:ln>
            <a:noFill/>
          </a:ln>
        </p:spPr>
        <p:txBody>
          <a:bodyPr spcFirstLastPara="1" wrap="square" lIns="91425" tIns="45700" rIns="91425" bIns="45700" anchor="t" anchorCtr="0">
            <a:normAutofit fontScale="92500"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Additional Questions for Analysis:</a:t>
            </a:r>
          </a:p>
        </p:txBody>
      </p:sp>
      <p:sp>
        <p:nvSpPr>
          <p:cNvPr id="8" name="Google Shape;165;p4">
            <a:extLst>
              <a:ext uri="{FF2B5EF4-FFF2-40B4-BE49-F238E27FC236}">
                <a16:creationId xmlns:a16="http://schemas.microsoft.com/office/drawing/2014/main" id="{BEA8C685-0057-0C01-4986-E5C46FD22A54}"/>
              </a:ext>
            </a:extLst>
          </p:cNvPr>
          <p:cNvSpPr txBox="1"/>
          <p:nvPr/>
        </p:nvSpPr>
        <p:spPr>
          <a:xfrm>
            <a:off x="536744" y="647105"/>
            <a:ext cx="9595169" cy="369291"/>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Impact of International Plan on Churn</a:t>
            </a:r>
            <a:endParaRPr dirty="0"/>
          </a:p>
        </p:txBody>
      </p:sp>
      <p:sp>
        <p:nvSpPr>
          <p:cNvPr id="10" name="TextBox 9">
            <a:extLst>
              <a:ext uri="{FF2B5EF4-FFF2-40B4-BE49-F238E27FC236}">
                <a16:creationId xmlns:a16="http://schemas.microsoft.com/office/drawing/2014/main" id="{9245746A-9965-F48F-2B7D-16936B0C59EF}"/>
              </a:ext>
            </a:extLst>
          </p:cNvPr>
          <p:cNvSpPr txBox="1"/>
          <p:nvPr/>
        </p:nvSpPr>
        <p:spPr>
          <a:xfrm>
            <a:off x="5820697" y="2967335"/>
            <a:ext cx="6096000" cy="923330"/>
          </a:xfrm>
          <a:prstGeom prst="rect">
            <a:avLst/>
          </a:prstGeom>
          <a:noFill/>
        </p:spPr>
        <p:txBody>
          <a:bodyPr wrap="square">
            <a:spAutoFit/>
          </a:bodyPr>
          <a:lstStyle/>
          <a:p>
            <a:r>
              <a:rPr lang="en-US" sz="1800" dirty="0">
                <a:solidFill>
                  <a:schemeClr val="lt2"/>
                </a:solidFill>
                <a:latin typeface="+mn-lt"/>
              </a:rPr>
              <a:t>Chi-Square Test:  You can conclude that the presence of an international plan has a significant impact on churn rates.</a:t>
            </a:r>
          </a:p>
        </p:txBody>
      </p:sp>
    </p:spTree>
    <p:extLst>
      <p:ext uri="{BB962C8B-B14F-4D97-AF65-F5344CB8AC3E}">
        <p14:creationId xmlns:p14="http://schemas.microsoft.com/office/powerpoint/2010/main" val="297574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F66AE-5DCE-11ED-DD98-D324CD1EDA95}"/>
              </a:ext>
            </a:extLst>
          </p:cNvPr>
          <p:cNvPicPr>
            <a:picLocks noChangeAspect="1"/>
          </p:cNvPicPr>
          <p:nvPr/>
        </p:nvPicPr>
        <p:blipFill>
          <a:blip r:embed="rId2"/>
          <a:stretch>
            <a:fillRect/>
          </a:stretch>
        </p:blipFill>
        <p:spPr>
          <a:xfrm>
            <a:off x="303313" y="859624"/>
            <a:ext cx="6798424" cy="4908130"/>
          </a:xfrm>
          <a:prstGeom prst="rect">
            <a:avLst/>
          </a:prstGeom>
        </p:spPr>
      </p:pic>
      <p:pic>
        <p:nvPicPr>
          <p:cNvPr id="7" name="Picture 6">
            <a:extLst>
              <a:ext uri="{FF2B5EF4-FFF2-40B4-BE49-F238E27FC236}">
                <a16:creationId xmlns:a16="http://schemas.microsoft.com/office/drawing/2014/main" id="{63CEA755-972F-91A3-BC0E-82D6C89006E8}"/>
              </a:ext>
            </a:extLst>
          </p:cNvPr>
          <p:cNvPicPr>
            <a:picLocks noChangeAspect="1"/>
          </p:cNvPicPr>
          <p:nvPr/>
        </p:nvPicPr>
        <p:blipFill>
          <a:blip r:embed="rId3"/>
          <a:stretch>
            <a:fillRect/>
          </a:stretch>
        </p:blipFill>
        <p:spPr>
          <a:xfrm>
            <a:off x="7231679" y="859624"/>
            <a:ext cx="4575858" cy="4908130"/>
          </a:xfrm>
          <a:prstGeom prst="rect">
            <a:avLst/>
          </a:prstGeom>
        </p:spPr>
      </p:pic>
      <p:sp>
        <p:nvSpPr>
          <p:cNvPr id="2" name="Google Shape;170;p5">
            <a:extLst>
              <a:ext uri="{FF2B5EF4-FFF2-40B4-BE49-F238E27FC236}">
                <a16:creationId xmlns:a16="http://schemas.microsoft.com/office/drawing/2014/main" id="{85CBF576-E928-632B-7439-6A9C8856A78A}"/>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pic>
        <p:nvPicPr>
          <p:cNvPr id="3" name="Picture 2">
            <a:extLst>
              <a:ext uri="{FF2B5EF4-FFF2-40B4-BE49-F238E27FC236}">
                <a16:creationId xmlns:a16="http://schemas.microsoft.com/office/drawing/2014/main" id="{F67D0A0C-A6C0-C3FC-05CE-9112BCC52AF3}"/>
              </a:ext>
            </a:extLst>
          </p:cNvPr>
          <p:cNvPicPr>
            <a:picLocks noChangeAspect="1"/>
          </p:cNvPicPr>
          <p:nvPr/>
        </p:nvPicPr>
        <p:blipFill>
          <a:blip r:embed="rId4"/>
          <a:stretch>
            <a:fillRect/>
          </a:stretch>
        </p:blipFill>
        <p:spPr>
          <a:xfrm>
            <a:off x="303313" y="5888335"/>
            <a:ext cx="2590612" cy="788252"/>
          </a:xfrm>
          <a:prstGeom prst="rect">
            <a:avLst/>
          </a:prstGeom>
        </p:spPr>
      </p:pic>
    </p:spTree>
    <p:extLst>
      <p:ext uri="{BB962C8B-B14F-4D97-AF65-F5344CB8AC3E}">
        <p14:creationId xmlns:p14="http://schemas.microsoft.com/office/powerpoint/2010/main" val="206082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E439F-C66E-13D1-EC96-BA11AB509E44}"/>
              </a:ext>
            </a:extLst>
          </p:cNvPr>
          <p:cNvPicPr>
            <a:picLocks noChangeAspect="1"/>
          </p:cNvPicPr>
          <p:nvPr/>
        </p:nvPicPr>
        <p:blipFill>
          <a:blip r:embed="rId2"/>
          <a:stretch>
            <a:fillRect/>
          </a:stretch>
        </p:blipFill>
        <p:spPr>
          <a:xfrm>
            <a:off x="465485" y="1209210"/>
            <a:ext cx="5555226" cy="4828773"/>
          </a:xfrm>
          <a:prstGeom prst="rect">
            <a:avLst/>
          </a:prstGeom>
        </p:spPr>
      </p:pic>
      <p:pic>
        <p:nvPicPr>
          <p:cNvPr id="5" name="Picture 4">
            <a:extLst>
              <a:ext uri="{FF2B5EF4-FFF2-40B4-BE49-F238E27FC236}">
                <a16:creationId xmlns:a16="http://schemas.microsoft.com/office/drawing/2014/main" id="{F76021C8-7D32-6EB7-722B-6431D3043C08}"/>
              </a:ext>
            </a:extLst>
          </p:cNvPr>
          <p:cNvPicPr>
            <a:picLocks noChangeAspect="1"/>
          </p:cNvPicPr>
          <p:nvPr/>
        </p:nvPicPr>
        <p:blipFill>
          <a:blip r:embed="rId3"/>
          <a:stretch>
            <a:fillRect/>
          </a:stretch>
        </p:blipFill>
        <p:spPr>
          <a:xfrm>
            <a:off x="465485" y="6037983"/>
            <a:ext cx="8849337" cy="711229"/>
          </a:xfrm>
          <a:prstGeom prst="rect">
            <a:avLst/>
          </a:prstGeom>
        </p:spPr>
      </p:pic>
      <p:sp>
        <p:nvSpPr>
          <p:cNvPr id="2" name="Google Shape;170;p5">
            <a:extLst>
              <a:ext uri="{FF2B5EF4-FFF2-40B4-BE49-F238E27FC236}">
                <a16:creationId xmlns:a16="http://schemas.microsoft.com/office/drawing/2014/main" id="{A1387073-9281-C9D5-6CFA-D1D1AC4641B4}"/>
              </a:ext>
            </a:extLst>
          </p:cNvPr>
          <p:cNvSpPr txBox="1">
            <a:spLocks/>
          </p:cNvSpPr>
          <p:nvPr/>
        </p:nvSpPr>
        <p:spPr>
          <a:xfrm>
            <a:off x="154498" y="189953"/>
            <a:ext cx="9404723" cy="383024"/>
          </a:xfrm>
          <a:prstGeom prst="rect">
            <a:avLst/>
          </a:prstGeom>
          <a:noFill/>
          <a:ln>
            <a:noFill/>
          </a:ln>
        </p:spPr>
        <p:txBody>
          <a:bodyPr spcFirstLastPara="1" wrap="square" lIns="91425" tIns="45700" rIns="91425" bIns="45700" anchor="t" anchorCtr="0">
            <a:normAutofit fontScale="92500"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Additional Questions for Analysis:</a:t>
            </a:r>
          </a:p>
        </p:txBody>
      </p:sp>
      <p:sp>
        <p:nvSpPr>
          <p:cNvPr id="4" name="Google Shape;165;p4">
            <a:extLst>
              <a:ext uri="{FF2B5EF4-FFF2-40B4-BE49-F238E27FC236}">
                <a16:creationId xmlns:a16="http://schemas.microsoft.com/office/drawing/2014/main" id="{700D0810-245F-F92D-E1E4-9BA0E80FA6AA}"/>
              </a:ext>
            </a:extLst>
          </p:cNvPr>
          <p:cNvSpPr txBox="1"/>
          <p:nvPr/>
        </p:nvSpPr>
        <p:spPr>
          <a:xfrm>
            <a:off x="536744" y="647105"/>
            <a:ext cx="9595169" cy="369291"/>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Impact of VOICE MAIL Plan on Churn</a:t>
            </a:r>
            <a:endParaRPr dirty="0"/>
          </a:p>
        </p:txBody>
      </p:sp>
      <p:sp>
        <p:nvSpPr>
          <p:cNvPr id="7" name="TextBox 6">
            <a:extLst>
              <a:ext uri="{FF2B5EF4-FFF2-40B4-BE49-F238E27FC236}">
                <a16:creationId xmlns:a16="http://schemas.microsoft.com/office/drawing/2014/main" id="{5B974ED5-96F3-EC8D-E9B7-642D98773D91}"/>
              </a:ext>
            </a:extLst>
          </p:cNvPr>
          <p:cNvSpPr txBox="1"/>
          <p:nvPr/>
        </p:nvSpPr>
        <p:spPr>
          <a:xfrm>
            <a:off x="6020711" y="2843815"/>
            <a:ext cx="6096000" cy="923330"/>
          </a:xfrm>
          <a:prstGeom prst="rect">
            <a:avLst/>
          </a:prstGeom>
          <a:noFill/>
        </p:spPr>
        <p:txBody>
          <a:bodyPr wrap="square">
            <a:spAutoFit/>
          </a:bodyPr>
          <a:lstStyle/>
          <a:p>
            <a:pPr>
              <a:buFont typeface="Arial" panose="020B0604020202020204" pitchFamily="34" charset="0"/>
              <a:buChar char="•"/>
            </a:pPr>
            <a:r>
              <a:rPr lang="en-US" sz="1800" dirty="0">
                <a:solidFill>
                  <a:schemeClr val="lt2"/>
                </a:solidFill>
                <a:latin typeface="+mn-lt"/>
              </a:rPr>
              <a:t>Chi-Square Test: Similar to the previous analysis, you can conclude that the presence of a voice mail plan significantly influences churn rates.</a:t>
            </a:r>
            <a:endParaRPr lang="en-IN" sz="1800" dirty="0">
              <a:solidFill>
                <a:schemeClr val="lt2"/>
              </a:solidFill>
              <a:latin typeface="+mn-lt"/>
            </a:endParaRPr>
          </a:p>
        </p:txBody>
      </p:sp>
    </p:spTree>
    <p:extLst>
      <p:ext uri="{BB962C8B-B14F-4D97-AF65-F5344CB8AC3E}">
        <p14:creationId xmlns:p14="http://schemas.microsoft.com/office/powerpoint/2010/main" val="2820775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315BF-5282-241A-C1AC-25D39E9BDCC5}"/>
              </a:ext>
            </a:extLst>
          </p:cNvPr>
          <p:cNvPicPr>
            <a:picLocks noChangeAspect="1"/>
          </p:cNvPicPr>
          <p:nvPr/>
        </p:nvPicPr>
        <p:blipFill>
          <a:blip r:embed="rId2"/>
          <a:stretch>
            <a:fillRect/>
          </a:stretch>
        </p:blipFill>
        <p:spPr>
          <a:xfrm>
            <a:off x="241002" y="1550784"/>
            <a:ext cx="5166739" cy="4016292"/>
          </a:xfrm>
          <a:prstGeom prst="rect">
            <a:avLst/>
          </a:prstGeom>
        </p:spPr>
      </p:pic>
      <p:sp>
        <p:nvSpPr>
          <p:cNvPr id="4" name="TextBox 3">
            <a:extLst>
              <a:ext uri="{FF2B5EF4-FFF2-40B4-BE49-F238E27FC236}">
                <a16:creationId xmlns:a16="http://schemas.microsoft.com/office/drawing/2014/main" id="{0E77DE26-1A18-401D-626D-7F0D4EF05DFF}"/>
              </a:ext>
            </a:extLst>
          </p:cNvPr>
          <p:cNvSpPr txBox="1"/>
          <p:nvPr/>
        </p:nvSpPr>
        <p:spPr>
          <a:xfrm>
            <a:off x="5653549" y="2882100"/>
            <a:ext cx="6096000" cy="923330"/>
          </a:xfrm>
          <a:prstGeom prst="rect">
            <a:avLst/>
          </a:prstGeom>
          <a:noFill/>
        </p:spPr>
        <p:txBody>
          <a:bodyPr wrap="square">
            <a:spAutoFit/>
          </a:bodyPr>
          <a:lstStyle/>
          <a:p>
            <a:pPr algn="l"/>
            <a:r>
              <a:rPr lang="en-US" sz="1800" b="0" dirty="0"/>
              <a:t>There is a clear relationship between the number of customer service calls and churn, with churning customers typically making more calls</a:t>
            </a:r>
            <a:r>
              <a:rPr lang="en-US" b="0" i="0" dirty="0">
                <a:solidFill>
                  <a:srgbClr val="000000"/>
                </a:solidFill>
                <a:effectLst/>
                <a:latin typeface="Inter"/>
              </a:rPr>
              <a:t>.</a:t>
            </a:r>
          </a:p>
        </p:txBody>
      </p:sp>
      <p:sp>
        <p:nvSpPr>
          <p:cNvPr id="6" name="Google Shape;170;p5">
            <a:extLst>
              <a:ext uri="{FF2B5EF4-FFF2-40B4-BE49-F238E27FC236}">
                <a16:creationId xmlns:a16="http://schemas.microsoft.com/office/drawing/2014/main" id="{03566484-B701-86F5-3117-3A10D813661A}"/>
              </a:ext>
            </a:extLst>
          </p:cNvPr>
          <p:cNvSpPr txBox="1">
            <a:spLocks/>
          </p:cNvSpPr>
          <p:nvPr/>
        </p:nvSpPr>
        <p:spPr>
          <a:xfrm>
            <a:off x="154498" y="189953"/>
            <a:ext cx="9404723" cy="383024"/>
          </a:xfrm>
          <a:prstGeom prst="rect">
            <a:avLst/>
          </a:prstGeom>
          <a:noFill/>
          <a:ln>
            <a:noFill/>
          </a:ln>
        </p:spPr>
        <p:txBody>
          <a:bodyPr spcFirstLastPara="1" wrap="square" lIns="91425" tIns="45700" rIns="91425" bIns="45700" anchor="t" anchorCtr="0">
            <a:normAutofit fontScale="92500"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Additional Questions for Analysis:</a:t>
            </a:r>
          </a:p>
        </p:txBody>
      </p:sp>
      <p:sp>
        <p:nvSpPr>
          <p:cNvPr id="7" name="Google Shape;165;p4">
            <a:extLst>
              <a:ext uri="{FF2B5EF4-FFF2-40B4-BE49-F238E27FC236}">
                <a16:creationId xmlns:a16="http://schemas.microsoft.com/office/drawing/2014/main" id="{DE5146B9-8C74-EB4B-67F1-325BB456ED86}"/>
              </a:ext>
            </a:extLst>
          </p:cNvPr>
          <p:cNvSpPr txBox="1"/>
          <p:nvPr/>
        </p:nvSpPr>
        <p:spPr>
          <a:xfrm>
            <a:off x="517080" y="877235"/>
            <a:ext cx="9595169" cy="369291"/>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CUSTOMER SERVICE CALL on Churn</a:t>
            </a:r>
            <a:endParaRPr dirty="0"/>
          </a:p>
        </p:txBody>
      </p:sp>
    </p:spTree>
    <p:extLst>
      <p:ext uri="{BB962C8B-B14F-4D97-AF65-F5344CB8AC3E}">
        <p14:creationId xmlns:p14="http://schemas.microsoft.com/office/powerpoint/2010/main" val="25608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F8C73-DC44-7E72-8639-A183C5EC9110}"/>
              </a:ext>
            </a:extLst>
          </p:cNvPr>
          <p:cNvSpPr txBox="1"/>
          <p:nvPr/>
        </p:nvSpPr>
        <p:spPr>
          <a:xfrm>
            <a:off x="541106" y="1089056"/>
            <a:ext cx="11206596" cy="5632311"/>
          </a:xfrm>
          <a:prstGeom prst="rect">
            <a:avLst/>
          </a:prstGeom>
          <a:noFill/>
        </p:spPr>
        <p:txBody>
          <a:bodyPr wrap="square">
            <a:spAutoFit/>
          </a:bodyPr>
          <a:lstStyle>
            <a:defPPr>
              <a:defRPr lang="en-US"/>
            </a:defPPr>
            <a:lvl1pPr>
              <a:defRPr b="0"/>
            </a:lvl1pPr>
          </a:lstStyle>
          <a:p>
            <a:r>
              <a:rPr lang="en-US" dirty="0"/>
              <a:t>Focus on customers with a high number of customer service calls, as they are more likely to churn. Implement proactive outreach to address their concerns before they decide to leave.</a:t>
            </a:r>
          </a:p>
          <a:p>
            <a:endParaRPr lang="en-US" dirty="0"/>
          </a:p>
          <a:p>
            <a:r>
              <a:rPr lang="en-US" dirty="0"/>
              <a:t>Enhance Customer Experience:</a:t>
            </a:r>
          </a:p>
          <a:p>
            <a:pPr lvl="1"/>
            <a:r>
              <a:rPr lang="en-US" dirty="0"/>
              <a:t>Improve customer service response times and solutions to reduce the necessity for frequent calls, especially for high-risk customers.</a:t>
            </a:r>
          </a:p>
          <a:p>
            <a:pPr lvl="1"/>
            <a:endParaRPr lang="en-US" dirty="0"/>
          </a:p>
          <a:p>
            <a:r>
              <a:rPr lang="en-US" dirty="0"/>
              <a:t>Analyze Heavy Users:</a:t>
            </a:r>
          </a:p>
          <a:p>
            <a:pPr lvl="1"/>
            <a:r>
              <a:rPr lang="en-US" dirty="0"/>
              <a:t>Monitor the patterns of heavy users (high total day minutes) for potential signs of dissatisfaction. Personalized offers or loyalty incentives could help retain these customers.</a:t>
            </a:r>
          </a:p>
          <a:p>
            <a:pPr lvl="1"/>
            <a:endParaRPr lang="en-US" dirty="0"/>
          </a:p>
          <a:p>
            <a:r>
              <a:rPr lang="en-US" dirty="0"/>
              <a:t>Review Plan Offerings:</a:t>
            </a:r>
          </a:p>
          <a:p>
            <a:pPr lvl="1"/>
            <a:r>
              <a:rPr lang="en-US" dirty="0"/>
              <a:t>Evaluate the impact of international and voice mail plans on churn rates. Promote these services to customers who do not currently have them, as they appear to correlate with lower churn.</a:t>
            </a:r>
          </a:p>
          <a:p>
            <a:pPr lvl="1"/>
            <a:endParaRPr lang="en-US" dirty="0"/>
          </a:p>
          <a:p>
            <a:r>
              <a:rPr lang="en-US" dirty="0"/>
              <a:t>State-Specific Strategies:</a:t>
            </a:r>
          </a:p>
          <a:p>
            <a:pPr lvl="1"/>
            <a:r>
              <a:rPr lang="en-US" dirty="0"/>
              <a:t>Develop tailored marketing and retention strategies based on churn trends in specific states identified as high-risk.</a:t>
            </a:r>
          </a:p>
          <a:p>
            <a:endParaRPr lang="en-US" dirty="0"/>
          </a:p>
        </p:txBody>
      </p:sp>
      <p:sp>
        <p:nvSpPr>
          <p:cNvPr id="3" name="Title 3">
            <a:extLst>
              <a:ext uri="{FF2B5EF4-FFF2-40B4-BE49-F238E27FC236}">
                <a16:creationId xmlns:a16="http://schemas.microsoft.com/office/drawing/2014/main" id="{265BB734-DA83-5509-176F-015329426E3A}"/>
              </a:ext>
            </a:extLst>
          </p:cNvPr>
          <p:cNvSpPr txBox="1">
            <a:spLocks/>
          </p:cNvSpPr>
          <p:nvPr/>
        </p:nvSpPr>
        <p:spPr>
          <a:xfrm>
            <a:off x="2965743" y="136633"/>
            <a:ext cx="8781959" cy="729189"/>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Retention Strategies</a:t>
            </a:r>
            <a:br>
              <a:rPr lang="en-US" sz="1200" dirty="0">
                <a:solidFill>
                  <a:srgbClr val="000000"/>
                </a:solidFill>
                <a:latin typeface="Inter"/>
              </a:rPr>
            </a:br>
            <a:endParaRPr lang="en-IN" sz="4000" dirty="0"/>
          </a:p>
        </p:txBody>
      </p:sp>
    </p:spTree>
    <p:extLst>
      <p:ext uri="{BB962C8B-B14F-4D97-AF65-F5344CB8AC3E}">
        <p14:creationId xmlns:p14="http://schemas.microsoft.com/office/powerpoint/2010/main" val="2365518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550AAFA-03C0-37CA-9CD4-5FE43FE7F610}"/>
              </a:ext>
            </a:extLst>
          </p:cNvPr>
          <p:cNvSpPr txBox="1">
            <a:spLocks/>
          </p:cNvSpPr>
          <p:nvPr/>
        </p:nvSpPr>
        <p:spPr>
          <a:xfrm>
            <a:off x="665451" y="979013"/>
            <a:ext cx="8781959" cy="1211493"/>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Conclusion</a:t>
            </a:r>
            <a:endParaRPr lang="en-IN" dirty="0"/>
          </a:p>
        </p:txBody>
      </p:sp>
      <p:sp>
        <p:nvSpPr>
          <p:cNvPr id="3" name="Title 1">
            <a:extLst>
              <a:ext uri="{FF2B5EF4-FFF2-40B4-BE49-F238E27FC236}">
                <a16:creationId xmlns:a16="http://schemas.microsoft.com/office/drawing/2014/main" id="{CF6A6CD2-646E-FFB4-4F4D-29E86AAE7710}"/>
              </a:ext>
            </a:extLst>
          </p:cNvPr>
          <p:cNvSpPr txBox="1">
            <a:spLocks/>
          </p:cNvSpPr>
          <p:nvPr/>
        </p:nvSpPr>
        <p:spPr>
          <a:xfrm>
            <a:off x="665451" y="1317261"/>
            <a:ext cx="11287399" cy="456172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spcAft>
                <a:spcPts val="800"/>
              </a:spcAft>
            </a:pPr>
            <a:r>
              <a:rPr lang="en-US" sz="2000" dirty="0">
                <a:solidFill>
                  <a:schemeClr val="tx2"/>
                </a:solidFill>
                <a:latin typeface="Aptos" panose="020B0004020202020204" pitchFamily="34" charset="0"/>
              </a:rPr>
              <a:t>By The analysis reveals significant factors influencing customer churn, particularly the number of customer service calls and total day minutes used. Churning customers generally exhibit higher call volumes and usage patterns that warrant further investigation. By implementing targeted retention strategies, enhancing customer experience, and focusing on heavy users, the organization can effectively reduce churn rates and improve overall customer satisfaction. Further analysis may be necessary to refine these strategies and better understand state-specific dynamics.</a:t>
            </a:r>
          </a:p>
        </p:txBody>
      </p:sp>
    </p:spTree>
    <p:extLst>
      <p:ext uri="{BB962C8B-B14F-4D97-AF65-F5344CB8AC3E}">
        <p14:creationId xmlns:p14="http://schemas.microsoft.com/office/powerpoint/2010/main" val="2632543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p14">
            <a:extLst>
              <a:ext uri="{FF2B5EF4-FFF2-40B4-BE49-F238E27FC236}">
                <a16:creationId xmlns:a16="http://schemas.microsoft.com/office/drawing/2014/main" id="{63216ACD-FD7B-E023-5CC3-E8A4C587F6DF}"/>
              </a:ext>
            </a:extLst>
          </p:cNvPr>
          <p:cNvSpPr txBox="1">
            <a:spLocks/>
          </p:cNvSpPr>
          <p:nvPr/>
        </p:nvSpPr>
        <p:spPr>
          <a:xfrm>
            <a:off x="3506212" y="2765422"/>
            <a:ext cx="6329684" cy="727586"/>
          </a:xfrm>
          <a:prstGeom prst="rect">
            <a:avLst/>
          </a:prstGeom>
          <a:noFill/>
          <a:ln>
            <a:noFill/>
          </a:ln>
        </p:spPr>
        <p:txBody>
          <a:bodyPr spcFirstLastPara="1" wrap="square" lIns="91425" tIns="45700" rIns="91425" bIns="45700" anchor="b"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lt2"/>
              </a:buClr>
              <a:buSzPts val="7200"/>
              <a:buFont typeface="Arial"/>
              <a:buNone/>
            </a:pPr>
            <a:r>
              <a:rPr lang="en-IN" sz="6000">
                <a:latin typeface="Arial"/>
                <a:ea typeface="Arial"/>
                <a:cs typeface="Arial"/>
                <a:sym typeface="Arial"/>
              </a:rPr>
              <a:t>Thank you</a:t>
            </a:r>
            <a:endParaRPr lang="en-IN" sz="6000" dirty="0"/>
          </a:p>
        </p:txBody>
      </p:sp>
    </p:spTree>
    <p:extLst>
      <p:ext uri="{BB962C8B-B14F-4D97-AF65-F5344CB8AC3E}">
        <p14:creationId xmlns:p14="http://schemas.microsoft.com/office/powerpoint/2010/main" val="200606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2C41E9-EDC9-3676-06C0-2B08B88DA091}"/>
              </a:ext>
            </a:extLst>
          </p:cNvPr>
          <p:cNvPicPr>
            <a:picLocks noChangeAspect="1"/>
          </p:cNvPicPr>
          <p:nvPr/>
        </p:nvPicPr>
        <p:blipFill>
          <a:blip r:embed="rId2"/>
          <a:stretch>
            <a:fillRect/>
          </a:stretch>
        </p:blipFill>
        <p:spPr>
          <a:xfrm>
            <a:off x="182274" y="1145794"/>
            <a:ext cx="5306944" cy="4271443"/>
          </a:xfrm>
          <a:prstGeom prst="rect">
            <a:avLst/>
          </a:prstGeom>
        </p:spPr>
      </p:pic>
      <p:sp>
        <p:nvSpPr>
          <p:cNvPr id="9" name="Google Shape;170;p5">
            <a:extLst>
              <a:ext uri="{FF2B5EF4-FFF2-40B4-BE49-F238E27FC236}">
                <a16:creationId xmlns:a16="http://schemas.microsoft.com/office/drawing/2014/main" id="{58D4265A-DD74-9274-5383-F8B5071FBCA3}"/>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sp>
        <p:nvSpPr>
          <p:cNvPr id="11" name="TextBox 10">
            <a:extLst>
              <a:ext uri="{FF2B5EF4-FFF2-40B4-BE49-F238E27FC236}">
                <a16:creationId xmlns:a16="http://schemas.microsoft.com/office/drawing/2014/main" id="{ECBEE363-E01A-B1B7-41D0-3906C190562C}"/>
              </a:ext>
            </a:extLst>
          </p:cNvPr>
          <p:cNvSpPr txBox="1"/>
          <p:nvPr/>
        </p:nvSpPr>
        <p:spPr>
          <a:xfrm>
            <a:off x="5614815" y="1019357"/>
            <a:ext cx="6577185" cy="4801314"/>
          </a:xfrm>
          <a:prstGeom prst="rect">
            <a:avLst/>
          </a:prstGeom>
          <a:noFill/>
        </p:spPr>
        <p:txBody>
          <a:bodyPr wrap="square">
            <a:spAutoFit/>
          </a:bodyPr>
          <a:lstStyle/>
          <a:p>
            <a:r>
              <a:rPr lang="en-US" b="1" dirty="0"/>
              <a:t>Results:</a:t>
            </a:r>
          </a:p>
          <a:p>
            <a:endParaRPr lang="en-US" b="1" dirty="0"/>
          </a:p>
          <a:p>
            <a:pPr marL="342900" indent="-342900">
              <a:buFont typeface="+mj-lt"/>
              <a:buAutoNum type="arabicPeriod"/>
            </a:pPr>
            <a:r>
              <a:rPr lang="en-US" dirty="0"/>
              <a:t> Most customers stay for 90–120 days, making this the most common tenure range.</a:t>
            </a:r>
          </a:p>
          <a:p>
            <a:pPr marL="342900" indent="-342900">
              <a:buFont typeface="+mj-lt"/>
              <a:buAutoNum type="arabicPeriod"/>
            </a:pPr>
            <a:r>
              <a:rPr lang="en-US" dirty="0"/>
              <a:t> Very short-tenure (0–30 days) and long-tenure (180+ days) customers are fewer.</a:t>
            </a:r>
          </a:p>
          <a:p>
            <a:pPr marL="342900" indent="-342900">
              <a:buFont typeface="+mj-lt"/>
              <a:buAutoNum type="arabicPeriod"/>
            </a:pPr>
            <a:r>
              <a:rPr lang="en-US" dirty="0"/>
              <a:t> The chart shows a bell-shaped distribution, with most customers around the average tenure.</a:t>
            </a:r>
          </a:p>
          <a:p>
            <a:pPr>
              <a:buFont typeface="Arial" panose="020B0604020202020204" pitchFamily="34" charset="0"/>
              <a:buChar char="•"/>
            </a:pPr>
            <a:endParaRPr lang="en-US" dirty="0"/>
          </a:p>
          <a:p>
            <a:r>
              <a:rPr lang="en-US" b="1" dirty="0"/>
              <a:t>Suggestions:</a:t>
            </a:r>
          </a:p>
          <a:p>
            <a:endParaRPr lang="en-US" b="1" dirty="0"/>
          </a:p>
          <a:p>
            <a:pPr marL="342900" indent="-342900">
              <a:buFont typeface="+mj-lt"/>
              <a:buAutoNum type="arabicPeriod"/>
            </a:pPr>
            <a:r>
              <a:rPr lang="en-US" dirty="0"/>
              <a:t> Focus on retaining customers in the 90–120 days range with rewards or offers.</a:t>
            </a:r>
          </a:p>
          <a:p>
            <a:pPr marL="342900" indent="-342900">
              <a:buFont typeface="+mj-lt"/>
              <a:buAutoNum type="arabicPeriod"/>
            </a:pPr>
            <a:r>
              <a:rPr lang="en-US" dirty="0"/>
              <a:t> Improve onboarding to engage new customers in the 0–30 days range.</a:t>
            </a:r>
          </a:p>
          <a:p>
            <a:pPr marL="342900" indent="-342900">
              <a:buFont typeface="+mj-lt"/>
              <a:buAutoNum type="arabicPeriod"/>
            </a:pPr>
            <a:r>
              <a:rPr lang="en-US" dirty="0"/>
              <a:t> Reward long-tenure customers (180+ days) with loyalty benefits to retain them.</a:t>
            </a:r>
          </a:p>
        </p:txBody>
      </p:sp>
    </p:spTree>
    <p:extLst>
      <p:ext uri="{BB962C8B-B14F-4D97-AF65-F5344CB8AC3E}">
        <p14:creationId xmlns:p14="http://schemas.microsoft.com/office/powerpoint/2010/main" val="375992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00D74-7F34-3078-254B-66962015CA6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F7B5E6B-463C-6034-6E75-F88152516E75}"/>
              </a:ext>
            </a:extLst>
          </p:cNvPr>
          <p:cNvPicPr>
            <a:picLocks noChangeAspect="1"/>
          </p:cNvPicPr>
          <p:nvPr/>
        </p:nvPicPr>
        <p:blipFill>
          <a:blip r:embed="rId2"/>
          <a:stretch>
            <a:fillRect/>
          </a:stretch>
        </p:blipFill>
        <p:spPr>
          <a:xfrm>
            <a:off x="180652" y="932756"/>
            <a:ext cx="5027046" cy="4042367"/>
          </a:xfrm>
          <a:prstGeom prst="rect">
            <a:avLst/>
          </a:prstGeom>
        </p:spPr>
      </p:pic>
      <p:sp>
        <p:nvSpPr>
          <p:cNvPr id="9" name="Google Shape;170;p5">
            <a:extLst>
              <a:ext uri="{FF2B5EF4-FFF2-40B4-BE49-F238E27FC236}">
                <a16:creationId xmlns:a16="http://schemas.microsoft.com/office/drawing/2014/main" id="{A6374C51-E7F3-124B-C577-889F64063AE2}"/>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sp>
        <p:nvSpPr>
          <p:cNvPr id="2" name="TextBox 1">
            <a:extLst>
              <a:ext uri="{FF2B5EF4-FFF2-40B4-BE49-F238E27FC236}">
                <a16:creationId xmlns:a16="http://schemas.microsoft.com/office/drawing/2014/main" id="{D4C484C4-9856-28B0-DE98-B71B1B162839}"/>
              </a:ext>
            </a:extLst>
          </p:cNvPr>
          <p:cNvSpPr txBox="1"/>
          <p:nvPr/>
        </p:nvSpPr>
        <p:spPr>
          <a:xfrm>
            <a:off x="5313091" y="1004805"/>
            <a:ext cx="6878909" cy="4801314"/>
          </a:xfrm>
          <a:prstGeom prst="rect">
            <a:avLst/>
          </a:prstGeom>
          <a:noFill/>
        </p:spPr>
        <p:txBody>
          <a:bodyPr wrap="square">
            <a:spAutoFit/>
          </a:bodyPr>
          <a:lstStyle>
            <a:defPPr>
              <a:defRPr lang="en-US"/>
            </a:defPPr>
            <a:lvl1pPr>
              <a:defRPr b="1"/>
            </a:lvl1pPr>
          </a:lstStyle>
          <a:p>
            <a:r>
              <a:rPr lang="en-US" b="1" dirty="0"/>
              <a:t>Results </a:t>
            </a:r>
            <a:r>
              <a:rPr lang="en-US" dirty="0"/>
              <a:t>:</a:t>
            </a:r>
          </a:p>
          <a:p>
            <a:endParaRPr lang="en-US" dirty="0"/>
          </a:p>
          <a:p>
            <a:pPr marL="342900" indent="-342900">
              <a:buFont typeface="+mj-lt"/>
              <a:buAutoNum type="arabicPeriod"/>
            </a:pPr>
            <a:r>
              <a:rPr lang="en-US" b="0" dirty="0"/>
              <a:t>Normal Distribution: The charges are normally distributed, with most customers paying around 30.</a:t>
            </a:r>
          </a:p>
          <a:p>
            <a:pPr marL="342900" indent="-342900">
              <a:buFont typeface="+mj-lt"/>
              <a:buAutoNum type="arabicPeriod"/>
            </a:pPr>
            <a:r>
              <a:rPr lang="en-US" b="0" dirty="0"/>
              <a:t>Frequency: The peak frequency occurs between 20 and 40, indicating a common billing range among subscribers.</a:t>
            </a:r>
          </a:p>
          <a:p>
            <a:pPr marL="342900" indent="-342900">
              <a:buFont typeface="+mj-lt"/>
              <a:buAutoNum type="arabicPeriod"/>
            </a:pPr>
            <a:r>
              <a:rPr lang="en-US" b="0" dirty="0"/>
              <a:t>Outliers: There are fewer instances of charges exceeding 50, highlighting that very high bills are less common.</a:t>
            </a:r>
          </a:p>
          <a:p>
            <a:endParaRPr lang="en-US" dirty="0"/>
          </a:p>
          <a:p>
            <a:r>
              <a:rPr lang="en-US" dirty="0"/>
              <a:t>Suggestions:</a:t>
            </a:r>
          </a:p>
          <a:p>
            <a:endParaRPr lang="en-US" dirty="0"/>
          </a:p>
          <a:p>
            <a:pPr marL="342900" indent="-342900">
              <a:buFont typeface="+mj-lt"/>
              <a:buAutoNum type="arabicPeriod"/>
            </a:pPr>
            <a:r>
              <a:rPr lang="en-US" b="0" dirty="0"/>
              <a:t>Consider reviewing pricing strategies to ensure competitiveness in the most common charge range.</a:t>
            </a:r>
          </a:p>
          <a:p>
            <a:pPr marL="342900" indent="-342900">
              <a:buFont typeface="+mj-lt"/>
              <a:buAutoNum type="arabicPeriod"/>
            </a:pPr>
            <a:r>
              <a:rPr lang="en-US" b="0" dirty="0"/>
              <a:t>Examine customers with higher charges to identify potential issues or areas for improvement in service plans.</a:t>
            </a:r>
          </a:p>
          <a:p>
            <a:endParaRPr lang="en-IN" dirty="0"/>
          </a:p>
        </p:txBody>
      </p:sp>
    </p:spTree>
    <p:extLst>
      <p:ext uri="{BB962C8B-B14F-4D97-AF65-F5344CB8AC3E}">
        <p14:creationId xmlns:p14="http://schemas.microsoft.com/office/powerpoint/2010/main" val="966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5D020-1566-6642-96CE-387F7A3C21A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AE59B5B-E14C-F1E4-2C0D-BFEC9A17FD70}"/>
              </a:ext>
            </a:extLst>
          </p:cNvPr>
          <p:cNvPicPr>
            <a:picLocks noChangeAspect="1"/>
          </p:cNvPicPr>
          <p:nvPr/>
        </p:nvPicPr>
        <p:blipFill>
          <a:blip r:embed="rId2"/>
          <a:stretch>
            <a:fillRect/>
          </a:stretch>
        </p:blipFill>
        <p:spPr>
          <a:xfrm>
            <a:off x="399085" y="1139233"/>
            <a:ext cx="4568599" cy="3491761"/>
          </a:xfrm>
          <a:prstGeom prst="rect">
            <a:avLst/>
          </a:prstGeom>
        </p:spPr>
      </p:pic>
      <p:pic>
        <p:nvPicPr>
          <p:cNvPr id="12" name="Picture 11">
            <a:extLst>
              <a:ext uri="{FF2B5EF4-FFF2-40B4-BE49-F238E27FC236}">
                <a16:creationId xmlns:a16="http://schemas.microsoft.com/office/drawing/2014/main" id="{E9C36184-FECC-AF4D-5614-3D203D6E7F0A}"/>
              </a:ext>
            </a:extLst>
          </p:cNvPr>
          <p:cNvPicPr>
            <a:picLocks noChangeAspect="1"/>
          </p:cNvPicPr>
          <p:nvPr/>
        </p:nvPicPr>
        <p:blipFill>
          <a:blip r:embed="rId3"/>
          <a:stretch>
            <a:fillRect/>
          </a:stretch>
        </p:blipFill>
        <p:spPr>
          <a:xfrm>
            <a:off x="399085" y="4966018"/>
            <a:ext cx="3038616" cy="1155529"/>
          </a:xfrm>
          <a:prstGeom prst="rect">
            <a:avLst/>
          </a:prstGeom>
        </p:spPr>
      </p:pic>
      <p:sp>
        <p:nvSpPr>
          <p:cNvPr id="9" name="Google Shape;170;p5">
            <a:extLst>
              <a:ext uri="{FF2B5EF4-FFF2-40B4-BE49-F238E27FC236}">
                <a16:creationId xmlns:a16="http://schemas.microsoft.com/office/drawing/2014/main" id="{FC143127-44B5-6285-FC62-6C7E5A5B443D}"/>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sp>
        <p:nvSpPr>
          <p:cNvPr id="2" name="TextBox 1">
            <a:extLst>
              <a:ext uri="{FF2B5EF4-FFF2-40B4-BE49-F238E27FC236}">
                <a16:creationId xmlns:a16="http://schemas.microsoft.com/office/drawing/2014/main" id="{8F22EB7A-36FE-7033-0A41-7D364A37F9D5}"/>
              </a:ext>
            </a:extLst>
          </p:cNvPr>
          <p:cNvSpPr txBox="1"/>
          <p:nvPr/>
        </p:nvSpPr>
        <p:spPr>
          <a:xfrm>
            <a:off x="5902142" y="1311802"/>
            <a:ext cx="6289857" cy="4524315"/>
          </a:xfrm>
          <a:prstGeom prst="rect">
            <a:avLst/>
          </a:prstGeom>
          <a:noFill/>
        </p:spPr>
        <p:txBody>
          <a:bodyPr wrap="square">
            <a:spAutoFit/>
          </a:bodyPr>
          <a:lstStyle>
            <a:defPPr>
              <a:defRPr lang="en-US"/>
            </a:defPPr>
            <a:lvl1pPr>
              <a:defRPr b="1"/>
            </a:lvl1pPr>
          </a:lstStyle>
          <a:p>
            <a:r>
              <a:rPr lang="en-US" dirty="0"/>
              <a:t>Results:</a:t>
            </a:r>
          </a:p>
          <a:p>
            <a:endParaRPr lang="en-US" dirty="0"/>
          </a:p>
          <a:p>
            <a:r>
              <a:rPr lang="en-US" b="0" dirty="0"/>
              <a:t>Churn Status: A significant majority of customers (over 2,000) do not churn (False), indicating high retention.</a:t>
            </a:r>
          </a:p>
          <a:p>
            <a:r>
              <a:rPr lang="en-US" b="0" dirty="0"/>
              <a:t>Churn Rate: Only a small proportion (around 500) of customers have churned (True), suggesting low customer turnover.</a:t>
            </a:r>
          </a:p>
          <a:p>
            <a:endParaRPr lang="en-US" dirty="0"/>
          </a:p>
          <a:p>
            <a:r>
              <a:rPr lang="en-US" dirty="0"/>
              <a:t>Suggestions:</a:t>
            </a:r>
          </a:p>
          <a:p>
            <a:endParaRPr lang="en-US" dirty="0"/>
          </a:p>
          <a:p>
            <a:r>
              <a:rPr lang="en-US" b="0" dirty="0"/>
              <a:t>To further decrease churn, focus on customer engagement strategies, feedback mechanisms, and enhancing service quality to retain existing subscribers.</a:t>
            </a:r>
          </a:p>
          <a:p>
            <a:r>
              <a:rPr lang="en-US" b="0" dirty="0"/>
              <a:t>Conduct targeted retention campaigns for the small percentage of customers at risk of churning to understand their concerns and improve satisfaction.</a:t>
            </a:r>
          </a:p>
        </p:txBody>
      </p:sp>
    </p:spTree>
    <p:extLst>
      <p:ext uri="{BB962C8B-B14F-4D97-AF65-F5344CB8AC3E}">
        <p14:creationId xmlns:p14="http://schemas.microsoft.com/office/powerpoint/2010/main" val="234556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47BDEC-C38A-114E-56B2-B9B1ABF55829}"/>
              </a:ext>
            </a:extLst>
          </p:cNvPr>
          <p:cNvPicPr>
            <a:picLocks noChangeAspect="1"/>
          </p:cNvPicPr>
          <p:nvPr/>
        </p:nvPicPr>
        <p:blipFill>
          <a:blip r:embed="rId2"/>
          <a:stretch>
            <a:fillRect/>
          </a:stretch>
        </p:blipFill>
        <p:spPr>
          <a:xfrm>
            <a:off x="0" y="1317889"/>
            <a:ext cx="5289755" cy="4665218"/>
          </a:xfrm>
          <a:prstGeom prst="rect">
            <a:avLst/>
          </a:prstGeom>
        </p:spPr>
      </p:pic>
      <p:sp>
        <p:nvSpPr>
          <p:cNvPr id="3" name="TextBox 2">
            <a:extLst>
              <a:ext uri="{FF2B5EF4-FFF2-40B4-BE49-F238E27FC236}">
                <a16:creationId xmlns:a16="http://schemas.microsoft.com/office/drawing/2014/main" id="{75455BFF-15DB-D7FE-A9AA-431525244AD7}"/>
              </a:ext>
            </a:extLst>
          </p:cNvPr>
          <p:cNvSpPr txBox="1"/>
          <p:nvPr/>
        </p:nvSpPr>
        <p:spPr>
          <a:xfrm>
            <a:off x="5289755" y="613389"/>
            <a:ext cx="6902244" cy="6063198"/>
          </a:xfrm>
          <a:prstGeom prst="rect">
            <a:avLst/>
          </a:prstGeom>
          <a:noFill/>
        </p:spPr>
        <p:txBody>
          <a:bodyPr wrap="square">
            <a:spAutoFit/>
          </a:bodyPr>
          <a:lstStyle/>
          <a:p>
            <a:r>
              <a:rPr lang="en-US" b="1" dirty="0"/>
              <a:t>Results:</a:t>
            </a:r>
          </a:p>
          <a:p>
            <a:endParaRPr lang="en-US" b="1" dirty="0"/>
          </a:p>
          <a:p>
            <a:pPr marL="342900" indent="-342900" algn="l">
              <a:buFont typeface="+mj-lt"/>
              <a:buAutoNum type="arabicPeriod"/>
            </a:pPr>
            <a:r>
              <a:rPr lang="en-US" sz="1600" dirty="0"/>
              <a:t>Strong Correlations:</a:t>
            </a:r>
          </a:p>
          <a:p>
            <a:pPr lvl="1" algn="l"/>
            <a:r>
              <a:rPr lang="en-US" sz="1600" dirty="0">
                <a:solidFill>
                  <a:schemeClr val="lt2"/>
                </a:solidFill>
                <a:latin typeface="+mn-lt"/>
              </a:rPr>
              <a:t>Total Day Minutes and Total Day Charge is a strong   </a:t>
            </a:r>
          </a:p>
          <a:p>
            <a:pPr lvl="1" algn="l"/>
            <a:r>
              <a:rPr lang="en-US" sz="1600" dirty="0">
                <a:solidFill>
                  <a:schemeClr val="lt2"/>
                </a:solidFill>
              </a:rPr>
              <a:t>     </a:t>
            </a:r>
            <a:r>
              <a:rPr lang="en-US" sz="1600" dirty="0">
                <a:solidFill>
                  <a:schemeClr val="lt2"/>
                </a:solidFill>
                <a:latin typeface="+mn-lt"/>
              </a:rPr>
              <a:t>positive correlation (0.93), indicating that more minutes used   </a:t>
            </a:r>
          </a:p>
          <a:p>
            <a:pPr lvl="1" algn="l"/>
            <a:r>
              <a:rPr lang="en-US" sz="1600" dirty="0">
                <a:solidFill>
                  <a:schemeClr val="lt2"/>
                </a:solidFill>
              </a:rPr>
              <a:t>    </a:t>
            </a:r>
            <a:r>
              <a:rPr lang="en-US" sz="1600" dirty="0">
                <a:solidFill>
                  <a:schemeClr val="lt2"/>
                </a:solidFill>
                <a:latin typeface="+mn-lt"/>
              </a:rPr>
              <a:t>during the day leads to higher charges. Total Eve Minutes  </a:t>
            </a:r>
          </a:p>
          <a:p>
            <a:pPr lvl="1" algn="l"/>
            <a:r>
              <a:rPr lang="en-US" sz="1600" dirty="0">
                <a:solidFill>
                  <a:schemeClr val="lt2"/>
                </a:solidFill>
              </a:rPr>
              <a:t>    </a:t>
            </a:r>
            <a:r>
              <a:rPr lang="en-US" sz="1600" dirty="0">
                <a:solidFill>
                  <a:schemeClr val="lt2"/>
                </a:solidFill>
                <a:latin typeface="+mn-lt"/>
              </a:rPr>
              <a:t>and  </a:t>
            </a:r>
            <a:r>
              <a:rPr lang="en-US" sz="1600" dirty="0">
                <a:solidFill>
                  <a:schemeClr val="lt2"/>
                </a:solidFill>
              </a:rPr>
              <a:t> </a:t>
            </a:r>
            <a:r>
              <a:rPr lang="en-US" sz="1600" dirty="0">
                <a:solidFill>
                  <a:schemeClr val="lt2"/>
                </a:solidFill>
                <a:latin typeface="+mn-lt"/>
              </a:rPr>
              <a:t>Total Eve Charge</a:t>
            </a:r>
            <a:r>
              <a:rPr lang="en-US" sz="1600" dirty="0">
                <a:solidFill>
                  <a:schemeClr val="lt2"/>
                </a:solidFill>
              </a:rPr>
              <a:t> a</a:t>
            </a:r>
            <a:r>
              <a:rPr lang="en-US" sz="1600" dirty="0">
                <a:solidFill>
                  <a:schemeClr val="lt2"/>
                </a:solidFill>
                <a:latin typeface="+mn-lt"/>
              </a:rPr>
              <a:t>lso shows a strong  correlation   </a:t>
            </a:r>
          </a:p>
          <a:p>
            <a:pPr lvl="1" algn="l"/>
            <a:r>
              <a:rPr lang="en-US" sz="1600" dirty="0">
                <a:solidFill>
                  <a:schemeClr val="lt2"/>
                </a:solidFill>
              </a:rPr>
              <a:t>    </a:t>
            </a:r>
            <a:r>
              <a:rPr lang="en-US" sz="1600" dirty="0">
                <a:solidFill>
                  <a:schemeClr val="lt2"/>
                </a:solidFill>
                <a:latin typeface="+mn-lt"/>
              </a:rPr>
              <a:t>(0.89), suggesting similar behavior in evening usage.</a:t>
            </a:r>
          </a:p>
          <a:p>
            <a:pPr marL="342900" indent="-342900" algn="l">
              <a:buFont typeface="+mj-lt"/>
              <a:buAutoNum type="arabicPeriod"/>
            </a:pPr>
            <a:r>
              <a:rPr lang="en-US" sz="1600" dirty="0"/>
              <a:t>Moderate Correlations:</a:t>
            </a:r>
          </a:p>
          <a:p>
            <a:pPr lvl="1" algn="l"/>
            <a:r>
              <a:rPr lang="en-US" sz="1600" dirty="0">
                <a:solidFill>
                  <a:schemeClr val="lt2"/>
                </a:solidFill>
                <a:latin typeface="+mn-lt"/>
              </a:rPr>
              <a:t>     Total Night Minutes and Total Night Charge (0.74) and Total    </a:t>
            </a:r>
          </a:p>
          <a:p>
            <a:pPr lvl="1" algn="l"/>
            <a:r>
              <a:rPr lang="en-US" sz="1600" dirty="0">
                <a:solidFill>
                  <a:schemeClr val="lt2"/>
                </a:solidFill>
              </a:rPr>
              <a:t>     </a:t>
            </a:r>
            <a:r>
              <a:rPr lang="en-US" sz="1600" dirty="0">
                <a:solidFill>
                  <a:schemeClr val="lt2"/>
                </a:solidFill>
                <a:latin typeface="+mn-lt"/>
              </a:rPr>
              <a:t>Day Calls and Total Day Charge (0.67) indicate a positive   </a:t>
            </a:r>
          </a:p>
          <a:p>
            <a:pPr lvl="1" algn="l"/>
            <a:r>
              <a:rPr lang="en-US" sz="1600" dirty="0">
                <a:solidFill>
                  <a:schemeClr val="lt2"/>
                </a:solidFill>
              </a:rPr>
              <a:t>     </a:t>
            </a:r>
            <a:r>
              <a:rPr lang="en-US" sz="1600" dirty="0">
                <a:solidFill>
                  <a:schemeClr val="lt2"/>
                </a:solidFill>
                <a:latin typeface="+mn-lt"/>
              </a:rPr>
              <a:t>relationship as well.</a:t>
            </a:r>
          </a:p>
          <a:p>
            <a:pPr marL="342900" indent="-342900" algn="l">
              <a:buFont typeface="+mj-lt"/>
              <a:buAutoNum type="arabicPeriod"/>
            </a:pPr>
            <a:r>
              <a:rPr lang="en-US" sz="1600" dirty="0"/>
              <a:t>Weak/Slight Correlations: </a:t>
            </a:r>
            <a:r>
              <a:rPr lang="en-US" sz="1600" b="0" dirty="0"/>
              <a:t>Features like "Number of </a:t>
            </a:r>
            <a:r>
              <a:rPr lang="en-US" sz="1600" b="0" dirty="0" err="1"/>
              <a:t>vmail</a:t>
            </a:r>
            <a:r>
              <a:rPr lang="en-US" sz="1600" b="0" dirty="0"/>
              <a:t>   </a:t>
            </a:r>
          </a:p>
          <a:p>
            <a:pPr algn="l"/>
            <a:r>
              <a:rPr lang="en-US" sz="1600" dirty="0"/>
              <a:t>               </a:t>
            </a:r>
            <a:r>
              <a:rPr lang="en-US" sz="1600" b="0" dirty="0"/>
              <a:t>messages" show negligible correlation with charges,  </a:t>
            </a:r>
          </a:p>
          <a:p>
            <a:pPr algn="l"/>
            <a:r>
              <a:rPr lang="en-US" sz="1600" dirty="0"/>
              <a:t>               </a:t>
            </a:r>
            <a:r>
              <a:rPr lang="en-US" sz="1600" b="0" dirty="0"/>
              <a:t>indicating other factors may influence those metrics.</a:t>
            </a:r>
          </a:p>
          <a:p>
            <a:endParaRPr lang="en-US" sz="1600" b="0" dirty="0"/>
          </a:p>
          <a:p>
            <a:r>
              <a:rPr lang="en-US" b="1" dirty="0"/>
              <a:t>Suggestions:</a:t>
            </a:r>
          </a:p>
          <a:p>
            <a:endParaRPr lang="en-US" sz="1600" b="1" dirty="0"/>
          </a:p>
          <a:p>
            <a:pPr marL="342900" indent="-342900" algn="l">
              <a:buFont typeface="+mj-lt"/>
              <a:buAutoNum type="arabicPeriod"/>
            </a:pPr>
            <a:r>
              <a:rPr lang="en-US" sz="1600" b="0" dirty="0"/>
              <a:t>Leverage the strong correlations between usage minutes and charges to design tiered pricing plans encouraging higher usage.</a:t>
            </a:r>
          </a:p>
          <a:p>
            <a:pPr marL="342900" indent="-342900" algn="l">
              <a:buFont typeface="+mj-lt"/>
              <a:buAutoNum type="arabicPeriod"/>
            </a:pPr>
            <a:r>
              <a:rPr lang="en-US" sz="1600" b="0" dirty="0"/>
              <a:t>Analyze customer behavior patterns to create targeted marketing campaigns for up-selling services based on call and charge metrics.</a:t>
            </a:r>
          </a:p>
        </p:txBody>
      </p:sp>
      <p:sp>
        <p:nvSpPr>
          <p:cNvPr id="4" name="Google Shape;170;p5">
            <a:extLst>
              <a:ext uri="{FF2B5EF4-FFF2-40B4-BE49-F238E27FC236}">
                <a16:creationId xmlns:a16="http://schemas.microsoft.com/office/drawing/2014/main" id="{2B9A81C6-3266-0092-91D6-A0FACA9512FF}"/>
              </a:ext>
            </a:extLst>
          </p:cNvPr>
          <p:cNvSpPr txBox="1">
            <a:spLocks/>
          </p:cNvSpPr>
          <p:nvPr/>
        </p:nvSpPr>
        <p:spPr>
          <a:xfrm>
            <a:off x="1" y="181413"/>
            <a:ext cx="5958350"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sp>
        <p:nvSpPr>
          <p:cNvPr id="6" name="Google Shape;165;p4">
            <a:extLst>
              <a:ext uri="{FF2B5EF4-FFF2-40B4-BE49-F238E27FC236}">
                <a16:creationId xmlns:a16="http://schemas.microsoft.com/office/drawing/2014/main" id="{61819033-8E26-EDC3-1B56-00631897F41F}"/>
              </a:ext>
            </a:extLst>
          </p:cNvPr>
          <p:cNvSpPr txBox="1"/>
          <p:nvPr/>
        </p:nvSpPr>
        <p:spPr>
          <a:xfrm>
            <a:off x="0" y="805079"/>
            <a:ext cx="4001728" cy="330730"/>
          </a:xfrm>
          <a:prstGeom prst="rect">
            <a:avLst/>
          </a:prstGeom>
          <a:noFill/>
          <a:ln>
            <a:noFill/>
          </a:ln>
        </p:spPr>
        <p:txBody>
          <a:bodyPr spcFirstLastPara="1" wrap="square" lIns="91425" tIns="45700" rIns="91425" bIns="45700" anchor="t" anchorCtr="0">
            <a:normAutofit fontScale="92500"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stStyle>
          <a:p>
            <a:r>
              <a:rPr lang="en-IN" sz="2000" dirty="0"/>
              <a:t>Correlation Analysis</a:t>
            </a:r>
            <a:r>
              <a:rPr lang="en-US" sz="2000" dirty="0"/>
              <a:t>:</a:t>
            </a:r>
            <a:endParaRPr sz="2000" dirty="0"/>
          </a:p>
        </p:txBody>
      </p:sp>
    </p:spTree>
    <p:extLst>
      <p:ext uri="{BB962C8B-B14F-4D97-AF65-F5344CB8AC3E}">
        <p14:creationId xmlns:p14="http://schemas.microsoft.com/office/powerpoint/2010/main" val="163577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EEA67A-8456-D7E2-8192-21B145766F10}"/>
              </a:ext>
            </a:extLst>
          </p:cNvPr>
          <p:cNvPicPr>
            <a:picLocks noChangeAspect="1"/>
          </p:cNvPicPr>
          <p:nvPr/>
        </p:nvPicPr>
        <p:blipFill>
          <a:blip r:embed="rId2"/>
          <a:stretch>
            <a:fillRect/>
          </a:stretch>
        </p:blipFill>
        <p:spPr>
          <a:xfrm>
            <a:off x="100938" y="1192536"/>
            <a:ext cx="5557274" cy="4472928"/>
          </a:xfrm>
          <a:prstGeom prst="rect">
            <a:avLst/>
          </a:prstGeom>
        </p:spPr>
      </p:pic>
      <p:sp>
        <p:nvSpPr>
          <p:cNvPr id="2" name="Google Shape;170;p5">
            <a:extLst>
              <a:ext uri="{FF2B5EF4-FFF2-40B4-BE49-F238E27FC236}">
                <a16:creationId xmlns:a16="http://schemas.microsoft.com/office/drawing/2014/main" id="{E75DE44C-0342-A939-6E61-7004825A0341}"/>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3" name="Google Shape;165;p4">
            <a:extLst>
              <a:ext uri="{FF2B5EF4-FFF2-40B4-BE49-F238E27FC236}">
                <a16:creationId xmlns:a16="http://schemas.microsoft.com/office/drawing/2014/main" id="{5036A5F9-5908-67BE-1C58-141870A7BDCB}"/>
              </a:ext>
            </a:extLst>
          </p:cNvPr>
          <p:cNvSpPr txBox="1"/>
          <p:nvPr/>
        </p:nvSpPr>
        <p:spPr>
          <a:xfrm>
            <a:off x="673093" y="722671"/>
            <a:ext cx="4412964" cy="36929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Account Length Distribution</a:t>
            </a:r>
            <a:endParaRPr dirty="0"/>
          </a:p>
        </p:txBody>
      </p:sp>
      <p:sp>
        <p:nvSpPr>
          <p:cNvPr id="7" name="TextBox 6">
            <a:extLst>
              <a:ext uri="{FF2B5EF4-FFF2-40B4-BE49-F238E27FC236}">
                <a16:creationId xmlns:a16="http://schemas.microsoft.com/office/drawing/2014/main" id="{04858BCE-9987-48C6-B342-8A3E73E44CB6}"/>
              </a:ext>
            </a:extLst>
          </p:cNvPr>
          <p:cNvSpPr txBox="1"/>
          <p:nvPr/>
        </p:nvSpPr>
        <p:spPr>
          <a:xfrm>
            <a:off x="5847578" y="1192536"/>
            <a:ext cx="6096000" cy="4524315"/>
          </a:xfrm>
          <a:prstGeom prst="rect">
            <a:avLst/>
          </a:prstGeom>
          <a:noFill/>
        </p:spPr>
        <p:txBody>
          <a:bodyPr wrap="square">
            <a:spAutoFit/>
          </a:bodyPr>
          <a:lstStyle>
            <a:defPPr>
              <a:defRPr lang="en-US"/>
            </a:defPPr>
            <a:lvl1pPr>
              <a:defRPr b="1"/>
            </a:lvl1pPr>
          </a:lstStyle>
          <a:p>
            <a:r>
              <a:rPr lang="en-US" dirty="0"/>
              <a:t>Results:</a:t>
            </a:r>
          </a:p>
          <a:p>
            <a:endParaRPr lang="en-US" dirty="0"/>
          </a:p>
          <a:p>
            <a:pPr marL="342900" indent="-342900">
              <a:buFont typeface="+mj-lt"/>
              <a:buAutoNum type="arabicPeriod"/>
            </a:pPr>
            <a:r>
              <a:rPr lang="en-US" b="0" dirty="0"/>
              <a:t>Normal Distribution: Most customers have accounts around 100 months long.</a:t>
            </a:r>
          </a:p>
          <a:p>
            <a:pPr marL="342900" indent="-342900">
              <a:buFont typeface="+mj-lt"/>
              <a:buAutoNum type="arabicPeriod"/>
            </a:pPr>
            <a:r>
              <a:rPr lang="en-US" b="0" dirty="0"/>
              <a:t>Retention: Many customers stay with the service for 80 to 120 months, showing good retention.</a:t>
            </a:r>
          </a:p>
          <a:p>
            <a:pPr marL="342900" indent="-342900">
              <a:buFont typeface="+mj-lt"/>
              <a:buAutoNum type="arabicPeriod"/>
            </a:pPr>
            <a:r>
              <a:rPr lang="en-US" b="0" dirty="0"/>
              <a:t>Outliers: There are not many customers with accounts longer than 200 months.</a:t>
            </a:r>
          </a:p>
          <a:p>
            <a:endParaRPr lang="en-US" b="0" dirty="0"/>
          </a:p>
          <a:p>
            <a:r>
              <a:rPr lang="en-US" dirty="0"/>
              <a:t>Suggestions:</a:t>
            </a:r>
          </a:p>
          <a:p>
            <a:endParaRPr lang="en-US" dirty="0"/>
          </a:p>
          <a:p>
            <a:pPr marL="342900" indent="-342900">
              <a:buFont typeface="+mj-lt"/>
              <a:buAutoNum type="arabicPeriod"/>
            </a:pPr>
            <a:r>
              <a:rPr lang="en-US" b="0" dirty="0"/>
              <a:t>Engage with long-term customers to keep them happy and prevent them from leaving.</a:t>
            </a:r>
          </a:p>
          <a:p>
            <a:pPr marL="342900" indent="-342900">
              <a:buFont typeface="+mj-lt"/>
              <a:buAutoNum type="arabicPeriod"/>
            </a:pPr>
            <a:r>
              <a:rPr lang="en-US" b="0" dirty="0"/>
              <a:t>Offer special deals or rewards for customers who have been with the service for many months to encourage them to stay.</a:t>
            </a:r>
          </a:p>
        </p:txBody>
      </p:sp>
    </p:spTree>
    <p:extLst>
      <p:ext uri="{BB962C8B-B14F-4D97-AF65-F5344CB8AC3E}">
        <p14:creationId xmlns:p14="http://schemas.microsoft.com/office/powerpoint/2010/main" val="13512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99360-FA8A-98FB-54E5-28EB513A951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89A48E-243D-BEC6-2AAC-8569A0E21F12}"/>
              </a:ext>
            </a:extLst>
          </p:cNvPr>
          <p:cNvPicPr>
            <a:picLocks noChangeAspect="1"/>
          </p:cNvPicPr>
          <p:nvPr/>
        </p:nvPicPr>
        <p:blipFill>
          <a:blip r:embed="rId2"/>
          <a:stretch>
            <a:fillRect/>
          </a:stretch>
        </p:blipFill>
        <p:spPr>
          <a:xfrm>
            <a:off x="105720" y="1346112"/>
            <a:ext cx="5752803" cy="4496217"/>
          </a:xfrm>
          <a:prstGeom prst="rect">
            <a:avLst/>
          </a:prstGeom>
        </p:spPr>
      </p:pic>
      <p:sp>
        <p:nvSpPr>
          <p:cNvPr id="5" name="Google Shape;170;p5">
            <a:extLst>
              <a:ext uri="{FF2B5EF4-FFF2-40B4-BE49-F238E27FC236}">
                <a16:creationId xmlns:a16="http://schemas.microsoft.com/office/drawing/2014/main" id="{592F83EB-20D2-E186-61D6-C9600341CFED}"/>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7" name="Google Shape;165;p4">
            <a:extLst>
              <a:ext uri="{FF2B5EF4-FFF2-40B4-BE49-F238E27FC236}">
                <a16:creationId xmlns:a16="http://schemas.microsoft.com/office/drawing/2014/main" id="{4B166FD4-70FD-BCC9-F6D5-994AF2A9C27D}"/>
              </a:ext>
            </a:extLst>
          </p:cNvPr>
          <p:cNvSpPr txBox="1"/>
          <p:nvPr/>
        </p:nvSpPr>
        <p:spPr>
          <a:xfrm>
            <a:off x="907396" y="799459"/>
            <a:ext cx="4412964" cy="36929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Total Minutes Distribution</a:t>
            </a:r>
            <a:endParaRPr lang="en-IN" dirty="0"/>
          </a:p>
        </p:txBody>
      </p:sp>
      <p:sp>
        <p:nvSpPr>
          <p:cNvPr id="9" name="TextBox 8">
            <a:extLst>
              <a:ext uri="{FF2B5EF4-FFF2-40B4-BE49-F238E27FC236}">
                <a16:creationId xmlns:a16="http://schemas.microsoft.com/office/drawing/2014/main" id="{88834005-4D1C-229C-2E9D-EEF05A2B459A}"/>
              </a:ext>
            </a:extLst>
          </p:cNvPr>
          <p:cNvSpPr txBox="1"/>
          <p:nvPr/>
        </p:nvSpPr>
        <p:spPr>
          <a:xfrm>
            <a:off x="5858522" y="799459"/>
            <a:ext cx="6333477" cy="5632311"/>
          </a:xfrm>
          <a:prstGeom prst="rect">
            <a:avLst/>
          </a:prstGeom>
          <a:noFill/>
        </p:spPr>
        <p:txBody>
          <a:bodyPr wrap="square">
            <a:spAutoFit/>
          </a:bodyPr>
          <a:lstStyle/>
          <a:p>
            <a:r>
              <a:rPr lang="en-US" sz="1800" b="1" dirty="0"/>
              <a:t>Results:</a:t>
            </a:r>
          </a:p>
          <a:p>
            <a:endParaRPr lang="en-US" sz="1800" b="1" dirty="0"/>
          </a:p>
          <a:p>
            <a:pPr marL="342900" indent="-342900" algn="l">
              <a:buFont typeface="+mj-lt"/>
              <a:buAutoNum type="arabicPeriod"/>
            </a:pPr>
            <a:r>
              <a:rPr lang="en-US" sz="1800" b="1" dirty="0"/>
              <a:t>Normal Distribution: </a:t>
            </a:r>
            <a:r>
              <a:rPr lang="en-US" sz="1800" dirty="0"/>
              <a:t>The total minutes used by customers (day, evening, night, and international) follow a normal distribution, with most customers using around 600 minutes.</a:t>
            </a:r>
          </a:p>
          <a:p>
            <a:pPr marL="342900" indent="-342900" algn="l">
              <a:buFont typeface="+mj-lt"/>
              <a:buAutoNum type="arabicPeriod"/>
            </a:pPr>
            <a:r>
              <a:rPr lang="en-US" sz="1800" b="1" dirty="0"/>
              <a:t>Peak Usage: </a:t>
            </a:r>
            <a:r>
              <a:rPr lang="en-US" sz="1800" dirty="0"/>
              <a:t>The highest frequency of usage is between 500 and 700 minutes, indicating this is a common range among customers.</a:t>
            </a:r>
          </a:p>
          <a:p>
            <a:pPr marL="342900" indent="-342900" algn="l">
              <a:buFont typeface="+mj-lt"/>
              <a:buAutoNum type="arabicPeriod"/>
            </a:pPr>
            <a:r>
              <a:rPr lang="en-US" sz="1800" b="1" dirty="0"/>
              <a:t>Few Extreme Users: </a:t>
            </a:r>
            <a:r>
              <a:rPr lang="en-US" sz="1800" dirty="0"/>
              <a:t>There are fewer customers using significantly more or fewer than 300 to 900 minutes.</a:t>
            </a:r>
          </a:p>
          <a:p>
            <a:pPr marL="342900" indent="-342900" algn="l">
              <a:buFont typeface="+mj-lt"/>
              <a:buAutoNum type="arabicPeriod"/>
            </a:pPr>
            <a:endParaRPr lang="en-US" sz="1800" dirty="0"/>
          </a:p>
          <a:p>
            <a:r>
              <a:rPr lang="en-US" sz="1800" b="1" dirty="0"/>
              <a:t>Suggestions:</a:t>
            </a:r>
          </a:p>
          <a:p>
            <a:endParaRPr lang="en-US" sz="1800" b="1" dirty="0"/>
          </a:p>
          <a:p>
            <a:pPr marL="342900" indent="-342900" algn="l">
              <a:buFont typeface="+mj-lt"/>
              <a:buAutoNum type="arabicPeriod"/>
            </a:pPr>
            <a:r>
              <a:rPr lang="en-US" sz="1800" dirty="0"/>
              <a:t>Consider creating usage plans or promotions targeting the most common range of 500 to 700 minutes to encourage more usage.</a:t>
            </a:r>
          </a:p>
          <a:p>
            <a:pPr marL="342900" indent="-342900" algn="l">
              <a:buFont typeface="+mj-lt"/>
              <a:buAutoNum type="arabicPeriod"/>
            </a:pPr>
            <a:r>
              <a:rPr lang="en-US" sz="1800" dirty="0"/>
              <a:t>Analyze high-usage customers to identify what might contribute to their increased activity, which can inform strategies for less active users.</a:t>
            </a:r>
          </a:p>
        </p:txBody>
      </p:sp>
    </p:spTree>
    <p:extLst>
      <p:ext uri="{BB962C8B-B14F-4D97-AF65-F5344CB8AC3E}">
        <p14:creationId xmlns:p14="http://schemas.microsoft.com/office/powerpoint/2010/main" val="196344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15C4D-C2D5-06B8-17B7-9AA9A59309B0}"/>
            </a:ext>
          </a:extLst>
        </p:cNvPr>
        <p:cNvGrpSpPr/>
        <p:nvPr/>
      </p:nvGrpSpPr>
      <p:grpSpPr>
        <a:xfrm>
          <a:off x="0" y="0"/>
          <a:ext cx="0" cy="0"/>
          <a:chOff x="0" y="0"/>
          <a:chExt cx="0" cy="0"/>
        </a:xfrm>
      </p:grpSpPr>
      <p:sp>
        <p:nvSpPr>
          <p:cNvPr id="2" name="Google Shape;170;p5">
            <a:extLst>
              <a:ext uri="{FF2B5EF4-FFF2-40B4-BE49-F238E27FC236}">
                <a16:creationId xmlns:a16="http://schemas.microsoft.com/office/drawing/2014/main" id="{B00ABF26-8C47-75D7-03AB-C00853084090}"/>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3" name="Google Shape;165;p4">
            <a:extLst>
              <a:ext uri="{FF2B5EF4-FFF2-40B4-BE49-F238E27FC236}">
                <a16:creationId xmlns:a16="http://schemas.microsoft.com/office/drawing/2014/main" id="{C635F00F-922B-37A0-7422-6FFA7A3E5828}"/>
              </a:ext>
            </a:extLst>
          </p:cNvPr>
          <p:cNvSpPr txBox="1"/>
          <p:nvPr/>
        </p:nvSpPr>
        <p:spPr>
          <a:xfrm>
            <a:off x="951667" y="985646"/>
            <a:ext cx="5144333"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Total Charges Distribution</a:t>
            </a:r>
            <a:endParaRPr dirty="0"/>
          </a:p>
        </p:txBody>
      </p:sp>
      <p:pic>
        <p:nvPicPr>
          <p:cNvPr id="7" name="Picture 6">
            <a:extLst>
              <a:ext uri="{FF2B5EF4-FFF2-40B4-BE49-F238E27FC236}">
                <a16:creationId xmlns:a16="http://schemas.microsoft.com/office/drawing/2014/main" id="{B6999D38-EDA6-5DFC-6CE1-6F4F7AA878AE}"/>
              </a:ext>
            </a:extLst>
          </p:cNvPr>
          <p:cNvPicPr>
            <a:picLocks noChangeAspect="1"/>
          </p:cNvPicPr>
          <p:nvPr/>
        </p:nvPicPr>
        <p:blipFill>
          <a:blip r:embed="rId2"/>
          <a:stretch>
            <a:fillRect/>
          </a:stretch>
        </p:blipFill>
        <p:spPr>
          <a:xfrm>
            <a:off x="0" y="1400858"/>
            <a:ext cx="5681542" cy="4471496"/>
          </a:xfrm>
          <a:prstGeom prst="rect">
            <a:avLst/>
          </a:prstGeom>
        </p:spPr>
      </p:pic>
      <p:sp>
        <p:nvSpPr>
          <p:cNvPr id="9" name="TextBox 8">
            <a:extLst>
              <a:ext uri="{FF2B5EF4-FFF2-40B4-BE49-F238E27FC236}">
                <a16:creationId xmlns:a16="http://schemas.microsoft.com/office/drawing/2014/main" id="{B25B9BA3-AE72-50C3-066B-C1941556FD44}"/>
              </a:ext>
            </a:extLst>
          </p:cNvPr>
          <p:cNvSpPr txBox="1"/>
          <p:nvPr/>
        </p:nvSpPr>
        <p:spPr>
          <a:xfrm>
            <a:off x="5669648" y="622097"/>
            <a:ext cx="6522352" cy="5632311"/>
          </a:xfrm>
          <a:prstGeom prst="rect">
            <a:avLst/>
          </a:prstGeom>
          <a:noFill/>
        </p:spPr>
        <p:txBody>
          <a:bodyPr wrap="square">
            <a:spAutoFit/>
          </a:bodyPr>
          <a:lstStyle>
            <a:defPPr>
              <a:defRPr lang="en-US"/>
            </a:defPPr>
            <a:lvl1pPr>
              <a:defRPr b="1"/>
            </a:lvl1pPr>
          </a:lstStyle>
          <a:p>
            <a:r>
              <a:rPr lang="en-US" dirty="0"/>
              <a:t>Findings:</a:t>
            </a:r>
          </a:p>
          <a:p>
            <a:endParaRPr lang="en-US" dirty="0"/>
          </a:p>
          <a:p>
            <a:pPr marL="342900" indent="-342900">
              <a:buFont typeface="+mj-lt"/>
              <a:buAutoNum type="arabicPeriod"/>
            </a:pPr>
            <a:r>
              <a:rPr lang="en-US" b="0" dirty="0"/>
              <a:t>Normal Distribution: The total charges (for day, evening, night, and international calls) are normally distributed, with most customers paying around 60.</a:t>
            </a:r>
          </a:p>
          <a:p>
            <a:pPr marL="342900" indent="-342900">
              <a:buFont typeface="+mj-lt"/>
              <a:buAutoNum type="arabicPeriod"/>
            </a:pPr>
            <a:r>
              <a:rPr lang="en-US" b="0" dirty="0"/>
              <a:t>Peak Charges: The highest frequency of charges is between 50 and 65, indicating this amount is common among customers.</a:t>
            </a:r>
          </a:p>
          <a:p>
            <a:pPr marL="342900" indent="-342900">
              <a:buFont typeface="+mj-lt"/>
              <a:buAutoNum type="arabicPeriod"/>
            </a:pPr>
            <a:r>
              <a:rPr lang="en-US" b="0" dirty="0"/>
              <a:t>Fewer High Charges: There are fewer customers with charges exceeding 80, showing that very high bills are less common.</a:t>
            </a:r>
          </a:p>
          <a:p>
            <a:endParaRPr lang="en-US" dirty="0"/>
          </a:p>
          <a:p>
            <a:r>
              <a:rPr lang="en-US" dirty="0"/>
              <a:t>Suggestions:</a:t>
            </a:r>
          </a:p>
          <a:p>
            <a:endParaRPr lang="en-US" dirty="0"/>
          </a:p>
          <a:p>
            <a:pPr marL="342900" indent="-342900">
              <a:buFont typeface="+mj-lt"/>
              <a:buAutoNum type="arabicPeriod"/>
            </a:pPr>
            <a:r>
              <a:rPr lang="en-US" b="0" dirty="0"/>
              <a:t>Consider offering flexible pricing plans or discounts for customers near the 60 charge mark to improve satisfaction and retention.</a:t>
            </a:r>
          </a:p>
          <a:p>
            <a:pPr marL="342900" indent="-342900">
              <a:buFont typeface="+mj-lt"/>
              <a:buAutoNum type="arabicPeriod"/>
            </a:pPr>
            <a:r>
              <a:rPr lang="en-US" b="0" dirty="0"/>
              <a:t>Investigate factors contributing to higher charges for some customers to better tailor service offerings and pricing strategies.</a:t>
            </a:r>
          </a:p>
        </p:txBody>
      </p:sp>
    </p:spTree>
    <p:extLst>
      <p:ext uri="{BB962C8B-B14F-4D97-AF65-F5344CB8AC3E}">
        <p14:creationId xmlns:p14="http://schemas.microsoft.com/office/powerpoint/2010/main" val="1566760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1133</TotalTime>
  <Words>2148</Words>
  <Application>Microsoft Office PowerPoint</Application>
  <PresentationFormat>Widescreen</PresentationFormat>
  <Paragraphs>209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Century Gothic</vt:lpstr>
      <vt:lpstr>Inter</vt:lpstr>
      <vt:lpstr>Wingdings 3</vt:lpstr>
      <vt:lpstr>Ion</vt:lpstr>
      <vt:lpstr>Analyzing Telecom Churn Data for Business Insights and Predictive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Lakshmana Kumar P</dc:creator>
  <cp:lastModifiedBy>Maria Salma Burke</cp:lastModifiedBy>
  <cp:revision>46</cp:revision>
  <dcterms:created xsi:type="dcterms:W3CDTF">2024-12-07T01:47:16Z</dcterms:created>
  <dcterms:modified xsi:type="dcterms:W3CDTF">2025-05-17T13:21:27Z</dcterms:modified>
</cp:coreProperties>
</file>