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9" r:id="rId4"/>
    <p:sldId id="260" r:id="rId5"/>
    <p:sldId id="262" r:id="rId6"/>
    <p:sldId id="263" r:id="rId7"/>
    <p:sldId id="261" r:id="rId8"/>
    <p:sldId id="265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A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F1D57-714F-4012-EF4D-61FFF69128BC}" v="173" dt="2024-10-14T01:49:00.426"/>
    <p1510:client id="{96F2A999-ABB1-14F9-F329-A997288F2DD1}" v="110" dt="2024-10-13T23:53:34.223"/>
    <p1510:client id="{C25EB0B6-1DDC-F38F-9D64-330C0E5B3A63}" v="1062" dt="2024-10-14T01:30:09.859"/>
    <p1510:client id="{CC41D657-6E00-CB6D-6C09-A6080F701780}" v="21" dt="2024-10-13T23:36:20.375"/>
    <p1510:client id="{EA8E4237-B9CA-3261-92DF-D8DC12108712}" v="13" dt="2024-10-13T23:37:51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14F79-A4A8-C8B0-167A-62F912E5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04" y="458736"/>
            <a:ext cx="9183584" cy="2090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64279900-22D6-73E8-BE4F-424BE48E5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6" y="5537947"/>
            <a:ext cx="2809875" cy="91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79B82140-4630-8E21-5D03-6D14C24E0026}"/>
              </a:ext>
            </a:extLst>
          </p:cNvPr>
          <p:cNvSpPr txBox="1"/>
          <p:nvPr/>
        </p:nvSpPr>
        <p:spPr>
          <a:xfrm>
            <a:off x="1221440" y="3442926"/>
            <a:ext cx="99620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PROJETO DE SOLUÇÃO EM SEGURANÇA NA AWS</a:t>
            </a:r>
            <a:endParaRPr lang="pt-BR" sz="2800">
              <a:solidFill>
                <a:schemeClr val="accent1"/>
              </a:solidFill>
              <a:latin typeface="Arial Black"/>
            </a:endParaRPr>
          </a:p>
          <a:p>
            <a:pPr algn="l"/>
            <a:endParaRPr lang="pt-BR" sz="2800" dirty="0"/>
          </a:p>
        </p:txBody>
      </p:sp>
      <p:pic>
        <p:nvPicPr>
          <p:cNvPr id="24" name="Imagem 23" descr="Logotipo, nome da empresa&#10;&#10;Descrição gerada automaticamente">
            <a:extLst>
              <a:ext uri="{FF2B5EF4-FFF2-40B4-BE49-F238E27FC236}">
                <a16:creationId xmlns:a16="http://schemas.microsoft.com/office/drawing/2014/main" id="{561BB980-52EC-825B-6DEA-4179BFD70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5134" y="5607965"/>
            <a:ext cx="1582774" cy="9099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76995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14F79-A4A8-C8B0-167A-62F912E5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52" y="6039265"/>
            <a:ext cx="2504879" cy="622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97D1BC-5D06-D729-D89B-8C5A63E58D0B}"/>
              </a:ext>
            </a:extLst>
          </p:cNvPr>
          <p:cNvSpPr txBox="1"/>
          <p:nvPr/>
        </p:nvSpPr>
        <p:spPr>
          <a:xfrm>
            <a:off x="2117912" y="156881"/>
            <a:ext cx="79561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Conclusão e Próximos Passos</a:t>
            </a:r>
            <a:endParaRPr lang="pt-BR">
              <a:solidFill>
                <a:schemeClr val="accent1"/>
              </a:solidFill>
              <a:latin typeface="Arial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70F8EF-061E-E10C-B9B9-459DBEAC06E1}"/>
              </a:ext>
            </a:extLst>
          </p:cNvPr>
          <p:cNvSpPr txBox="1"/>
          <p:nvPr/>
        </p:nvSpPr>
        <p:spPr>
          <a:xfrm>
            <a:off x="1255057" y="1804145"/>
            <a:ext cx="100965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Conclusão</a:t>
            </a:r>
            <a:endParaRPr lang="pt-BR">
              <a:solidFill>
                <a:schemeClr val="accent1"/>
              </a:solidFill>
              <a:latin typeface="Arial Black"/>
            </a:endParaRPr>
          </a:p>
          <a:p>
            <a:pPr algn="just"/>
            <a:endParaRPr lang="pt-BR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O projeto proposto oferece à Nova Tech uma infraestrutura de segurança escalável e resiliente, pronta para enfrentar os desafios do e-commerce moderno. A arquitetura garante:</a:t>
            </a:r>
          </a:p>
          <a:p>
            <a:pPr marL="285750" indent="-285750" algn="just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Proteção de dados sensíveis.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Alta disponibilidade.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Conformidade com regulamentações.</a:t>
            </a:r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r>
              <a:rPr lang="pt-BR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Próximos Passos</a:t>
            </a:r>
            <a:endParaRPr lang="pt-BR">
              <a:solidFill>
                <a:schemeClr val="accent1"/>
              </a:solidFill>
              <a:latin typeface="Arial Black"/>
            </a:endParaRPr>
          </a:p>
          <a:p>
            <a:pPr marL="285750" indent="-285750" algn="just">
              <a:buFont typeface="Arial"/>
              <a:buChar char="•"/>
            </a:pPr>
            <a:endParaRPr lang="pt-BR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Finalizar a configuração da arquitetura.</a:t>
            </a:r>
            <a:endParaRPr lang="pt-BR" dirty="0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Treinar a equipe da Nova Tech para operar e monitorar o ambiente AWS.</a:t>
            </a: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Iniciar o monitoramento contínuo e a aplicação de políticas de segurança </a:t>
            </a:r>
            <a:endParaRPr lang="pt-BR" dirty="0"/>
          </a:p>
          <a:p>
            <a:pPr algn="just"/>
            <a:endParaRPr lang="pt-BR" dirty="0">
              <a:latin typeface="Apto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16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E3863F77-E22B-33EE-7F1F-6ACFD637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" y="0"/>
            <a:ext cx="12185235" cy="6858000"/>
          </a:xfrm>
          <a:prstGeom prst="rect">
            <a:avLst/>
          </a:prstGeom>
        </p:spPr>
      </p:pic>
      <p:pic>
        <p:nvPicPr>
          <p:cNvPr id="6" name="Imagem 5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99D7E0F7-991D-3AED-84B1-70EBD6AB7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6" y="5537947"/>
            <a:ext cx="2809875" cy="91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1D1C8E31-E6E5-30D1-4635-A0A1C1D5E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5134" y="5607965"/>
            <a:ext cx="1582774" cy="9099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84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14F79-A4A8-C8B0-167A-62F912E5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52" y="6039265"/>
            <a:ext cx="2504879" cy="622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97D1BC-5D06-D729-D89B-8C5A63E58D0B}"/>
              </a:ext>
            </a:extLst>
          </p:cNvPr>
          <p:cNvSpPr txBox="1"/>
          <p:nvPr/>
        </p:nvSpPr>
        <p:spPr>
          <a:xfrm>
            <a:off x="3216088" y="190499"/>
            <a:ext cx="51659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Equipe </a:t>
            </a:r>
            <a:r>
              <a:rPr lang="pt-BR" sz="3600" err="1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TechConsult</a:t>
            </a:r>
            <a:endParaRPr lang="pt-BR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70F8EF-061E-E10C-B9B9-459DBEAC06E1}"/>
              </a:ext>
            </a:extLst>
          </p:cNvPr>
          <p:cNvSpPr txBox="1"/>
          <p:nvPr/>
        </p:nvSpPr>
        <p:spPr>
          <a:xfrm>
            <a:off x="1243851" y="1972234"/>
            <a:ext cx="100965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Maria Inês de Brito Castro: Gerente de Projeto e Treinamento.</a:t>
            </a:r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r>
              <a:rPr lang="pt-BR" err="1">
                <a:ea typeface="+mn-lt"/>
                <a:cs typeface="+mn-lt"/>
              </a:rPr>
              <a:t>Italo</a:t>
            </a:r>
            <a:r>
              <a:rPr lang="pt-BR">
                <a:ea typeface="+mn-lt"/>
                <a:cs typeface="+mn-lt"/>
              </a:rPr>
              <a:t> de Lucca Fernandes: Especialista em Segurança de Dados.</a:t>
            </a:r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Rafael Siqueira Rocha: Arquiteto de Redes e Infraestrutura.</a:t>
            </a:r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r>
              <a:rPr lang="pt-BR" dirty="0" err="1">
                <a:ea typeface="+mn-lt"/>
                <a:cs typeface="+mn-lt"/>
              </a:rPr>
              <a:t>Gevair</a:t>
            </a:r>
            <a:r>
              <a:rPr lang="pt-BR" dirty="0">
                <a:ea typeface="+mn-lt"/>
                <a:cs typeface="+mn-lt"/>
              </a:rPr>
              <a:t> Schumann Moreira Júnior: Especialista em Continuidade e Recuperação.</a:t>
            </a:r>
          </a:p>
          <a:p>
            <a:pPr algn="just"/>
            <a:endParaRPr lang="pt-BR" dirty="0"/>
          </a:p>
          <a:p>
            <a:pPr algn="just"/>
            <a:endParaRPr lang="pt-BR" dirty="0">
              <a:latin typeface="Aptos"/>
              <a:cs typeface="Arial"/>
            </a:endParaRPr>
          </a:p>
          <a:p>
            <a:pPr algn="just"/>
            <a:endParaRPr lang="pt-BR" dirty="0">
              <a:latin typeface="Aptos"/>
              <a:cs typeface="Arial"/>
            </a:endParaRPr>
          </a:p>
          <a:p>
            <a:pPr algn="just"/>
            <a:endParaRPr lang="pt-BR">
              <a:latin typeface="Arial"/>
              <a:cs typeface="Arial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8AC36C5-36C4-CC6A-1CB2-E67EAD52A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387" y="4953000"/>
            <a:ext cx="1962432" cy="1714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116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14F79-A4A8-C8B0-167A-62F912E5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52" y="6039265"/>
            <a:ext cx="2504879" cy="622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97D1BC-5D06-D729-D89B-8C5A63E58D0B}"/>
              </a:ext>
            </a:extLst>
          </p:cNvPr>
          <p:cNvSpPr txBox="1"/>
          <p:nvPr/>
        </p:nvSpPr>
        <p:spPr>
          <a:xfrm>
            <a:off x="3216088" y="190499"/>
            <a:ext cx="51659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 dirty="0">
                <a:solidFill>
                  <a:schemeClr val="accent1"/>
                </a:solidFill>
                <a:latin typeface="Arial Black"/>
              </a:rPr>
              <a:t>Objetivo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70F8EF-061E-E10C-B9B9-459DBEAC06E1}"/>
              </a:ext>
            </a:extLst>
          </p:cNvPr>
          <p:cNvSpPr txBox="1"/>
          <p:nvPr/>
        </p:nvSpPr>
        <p:spPr>
          <a:xfrm>
            <a:off x="1266263" y="1378322"/>
            <a:ext cx="100965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A Tech </a:t>
            </a:r>
            <a:r>
              <a:rPr lang="pt-BR" dirty="0" err="1">
                <a:ea typeface="+mn-lt"/>
                <a:cs typeface="+mn-lt"/>
              </a:rPr>
              <a:t>Consult</a:t>
            </a:r>
            <a:r>
              <a:rPr lang="pt-BR" dirty="0">
                <a:ea typeface="+mn-lt"/>
                <a:cs typeface="+mn-lt"/>
              </a:rPr>
              <a:t> é uma consultoria especializada em segurança na nuvem, reconhecida como parceira Cloud Security, com sólido conhecimento na proteção de ambientes complexos. Oferecemos soluções sob medida que garantem a segurança de dados, conformidade regulatória e automação de respostas a ameaças. Nossa missão é assegurar que nossos clientes operem com total confiança e resiliência em suas infraestruturas na nuvem.</a:t>
            </a:r>
            <a:endParaRPr lang="pt-BR" dirty="0"/>
          </a:p>
          <a:p>
            <a:pPr algn="just"/>
            <a:endParaRPr lang="pt-BR" dirty="0">
              <a:latin typeface="Aptos" panose="020B0004020202020204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latin typeface="Aptos" panose="020B0004020202020204"/>
                <a:cs typeface="Arial"/>
              </a:rPr>
              <a:t>Financeiro</a:t>
            </a:r>
          </a:p>
          <a:p>
            <a:pPr algn="just"/>
            <a:endParaRPr lang="pt-BR" dirty="0">
              <a:ea typeface="+mn-lt"/>
              <a:cs typeface="Arial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Inicial: R$10.000,00 para compromissos de longo prazo.</a:t>
            </a:r>
            <a:endParaRPr lang="pt-BR" dirty="0"/>
          </a:p>
          <a:p>
            <a:pPr algn="just"/>
            <a:r>
              <a:rPr lang="pt-BR" dirty="0">
                <a:ea typeface="+mn-lt"/>
                <a:cs typeface="+mn-lt"/>
              </a:rPr>
              <a:t>Orçamento mensal: R$500,00 para gastos adicionais em serviços AWS.</a:t>
            </a:r>
            <a:endParaRPr lang="pt-BR" dirty="0"/>
          </a:p>
          <a:p>
            <a:pPr algn="just"/>
            <a:endParaRPr lang="pt-BR" dirty="0">
              <a:latin typeface="Aptos"/>
              <a:cs typeface="Arial"/>
            </a:endParaRPr>
          </a:p>
          <a:p>
            <a:pPr algn="just"/>
            <a:endParaRPr lang="pt-BR" dirty="0">
              <a:latin typeface="Aptos"/>
              <a:cs typeface="Arial"/>
            </a:endParaRPr>
          </a:p>
          <a:p>
            <a:pPr algn="just"/>
            <a:endParaRPr lang="pt-BR">
              <a:latin typeface="Arial"/>
              <a:cs typeface="Arial"/>
            </a:endParaRPr>
          </a:p>
        </p:txBody>
      </p:sp>
      <p:pic>
        <p:nvPicPr>
          <p:cNvPr id="8" name="Imagem 7" descr="Objetivo png | PNGWing">
            <a:extLst>
              <a:ext uri="{FF2B5EF4-FFF2-40B4-BE49-F238E27FC236}">
                <a16:creationId xmlns:a16="http://schemas.microsoft.com/office/drawing/2014/main" id="{F2956892-D03B-2643-5C1B-35DA1F6C7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450" y="5240196"/>
            <a:ext cx="1701477" cy="15862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33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14F79-A4A8-C8B0-167A-62F912E5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52" y="6039265"/>
            <a:ext cx="2504879" cy="622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97D1BC-5D06-D729-D89B-8C5A63E58D0B}"/>
              </a:ext>
            </a:extLst>
          </p:cNvPr>
          <p:cNvSpPr txBox="1"/>
          <p:nvPr/>
        </p:nvSpPr>
        <p:spPr>
          <a:xfrm>
            <a:off x="3216088" y="190499"/>
            <a:ext cx="51659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Situação Atual</a:t>
            </a:r>
            <a:endParaRPr lang="pt-BR" b="1">
              <a:solidFill>
                <a:schemeClr val="accent1"/>
              </a:solidFill>
              <a:latin typeface="Arial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70F8EF-061E-E10C-B9B9-459DBEAC06E1}"/>
              </a:ext>
            </a:extLst>
          </p:cNvPr>
          <p:cNvSpPr txBox="1"/>
          <p:nvPr/>
        </p:nvSpPr>
        <p:spPr>
          <a:xfrm>
            <a:off x="1256970" y="1861541"/>
            <a:ext cx="100965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Atualmente, a Nova Tech enfrenta os seguintes desafios:</a:t>
            </a:r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Segurança de dados: Proteção contra fraudes bancárias e ameaças externas, como ataques </a:t>
            </a:r>
            <a:r>
              <a:rPr lang="pt-BR" dirty="0" err="1">
                <a:ea typeface="+mn-lt"/>
                <a:cs typeface="+mn-lt"/>
              </a:rPr>
              <a:t>DDoS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Escalabilidade: Necessidade de uma arquitetura flexível para suportar o crescimento do e-commerce.</a:t>
            </a:r>
            <a:endParaRPr lang="pt-BR" dirty="0"/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Conformidade: Alinhamento com as regulamentações de privacidade de dados.</a:t>
            </a:r>
            <a:endParaRPr lang="pt-BR" dirty="0"/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Solução proposta: Utilizaremos serviços AWS como IAM, KMS, </a:t>
            </a:r>
            <a:r>
              <a:rPr lang="pt-BR" dirty="0" err="1">
                <a:ea typeface="+mn-lt"/>
                <a:cs typeface="+mn-lt"/>
              </a:rPr>
              <a:t>CloudTrail</a:t>
            </a:r>
            <a:r>
              <a:rPr lang="pt-BR" dirty="0">
                <a:ea typeface="+mn-lt"/>
                <a:cs typeface="+mn-lt"/>
              </a:rPr>
              <a:t>, WAF e entre outros</a:t>
            </a:r>
            <a:endParaRPr lang="pt-BR" dirty="0"/>
          </a:p>
          <a:p>
            <a:pPr algn="just"/>
            <a:endParaRPr lang="pt-BR">
              <a:latin typeface="Arial"/>
              <a:cs typeface="Arial"/>
            </a:endParaRPr>
          </a:p>
        </p:txBody>
      </p:sp>
      <p:pic>
        <p:nvPicPr>
          <p:cNvPr id="8" name="Imagem 7" descr="Qual a importância da segurança da informação na contabilidade?">
            <a:extLst>
              <a:ext uri="{FF2B5EF4-FFF2-40B4-BE49-F238E27FC236}">
                <a16:creationId xmlns:a16="http://schemas.microsoft.com/office/drawing/2014/main" id="{11772152-1DA0-5F1A-58AA-9C1F007E6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336" y="4996268"/>
            <a:ext cx="1990845" cy="17461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854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14F79-A4A8-C8B0-167A-62F912E5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52" y="5904227"/>
            <a:ext cx="2504879" cy="622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97D1BC-5D06-D729-D89B-8C5A63E58D0B}"/>
              </a:ext>
            </a:extLst>
          </p:cNvPr>
          <p:cNvSpPr txBox="1"/>
          <p:nvPr/>
        </p:nvSpPr>
        <p:spPr>
          <a:xfrm>
            <a:off x="3216088" y="190499"/>
            <a:ext cx="59951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 dirty="0">
                <a:solidFill>
                  <a:schemeClr val="accent1"/>
                </a:solidFill>
                <a:latin typeface="Arial Black"/>
              </a:rPr>
              <a:t>Tecnologias</a:t>
            </a:r>
            <a:r>
              <a:rPr lang="pt-BR" sz="3600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 Utilizadas</a:t>
            </a:r>
            <a:endParaRPr lang="pt-BR" b="1">
              <a:solidFill>
                <a:schemeClr val="accent1"/>
              </a:solidFill>
              <a:latin typeface="Arial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70F8EF-061E-E10C-B9B9-459DBEAC06E1}"/>
              </a:ext>
            </a:extLst>
          </p:cNvPr>
          <p:cNvSpPr txBox="1"/>
          <p:nvPr/>
        </p:nvSpPr>
        <p:spPr>
          <a:xfrm>
            <a:off x="1266263" y="1378322"/>
            <a:ext cx="100965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/>
              <a:t>Foco: </a:t>
            </a:r>
            <a:r>
              <a:rPr lang="pt-BR" dirty="0">
                <a:ea typeface="+mn-lt"/>
                <a:cs typeface="+mn-lt"/>
              </a:rPr>
              <a:t>Proteção de Dados Sensíveis, Autenticação e Gerenciamento de Acesso </a:t>
            </a:r>
          </a:p>
          <a:p>
            <a:pPr algn="just"/>
            <a:endParaRPr lang="pt-BR" dirty="0">
              <a:latin typeface="Aptos" panose="020B0004020202020204"/>
              <a:cs typeface="Arial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Segurança de Máquinas: </a:t>
            </a:r>
          </a:p>
          <a:p>
            <a:pPr algn="just"/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Entrega de máquinas pela empresa</a:t>
            </a:r>
            <a:endParaRPr lang="pt-BR"/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latin typeface="Aptos" panose="020B0004020202020204"/>
                <a:cs typeface="Arial"/>
              </a:rPr>
              <a:t>E-mail de acesso</a:t>
            </a: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latin typeface="Aptos" panose="020B0004020202020204"/>
                <a:cs typeface="Arial"/>
              </a:rPr>
              <a:t>Troca de senhas</a:t>
            </a:r>
          </a:p>
          <a:p>
            <a:pPr algn="just"/>
            <a:endParaRPr lang="pt-BR" dirty="0">
              <a:latin typeface="Aptos" panose="020B0004020202020204"/>
              <a:cs typeface="Arial"/>
            </a:endParaRPr>
          </a:p>
          <a:p>
            <a:pPr algn="just"/>
            <a:endParaRPr lang="pt-BR" dirty="0">
              <a:latin typeface="Aptos" panose="020B0004020202020204"/>
              <a:cs typeface="Arial"/>
            </a:endParaRPr>
          </a:p>
          <a:p>
            <a:pPr algn="just"/>
            <a:endParaRPr lang="pt-BR" dirty="0">
              <a:latin typeface="Aptos" panose="020B0004020202020204"/>
              <a:cs typeface="Arial"/>
            </a:endParaRPr>
          </a:p>
          <a:p>
            <a:pPr algn="just"/>
            <a:endParaRPr lang="pt-BR">
              <a:latin typeface="Arial"/>
              <a:cs typeface="Arial"/>
            </a:endParaRPr>
          </a:p>
        </p:txBody>
      </p: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316BF72-8A4D-54F1-CF6D-A099FA297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878" y="4602866"/>
            <a:ext cx="2340016" cy="23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8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14F79-A4A8-C8B0-167A-62F912E5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52" y="6039265"/>
            <a:ext cx="2504879" cy="622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97D1BC-5D06-D729-D89B-8C5A63E58D0B}"/>
              </a:ext>
            </a:extLst>
          </p:cNvPr>
          <p:cNvSpPr txBox="1"/>
          <p:nvPr/>
        </p:nvSpPr>
        <p:spPr>
          <a:xfrm>
            <a:off x="3216088" y="190499"/>
            <a:ext cx="51659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b="1" dirty="0">
                <a:solidFill>
                  <a:schemeClr val="accent1"/>
                </a:solidFill>
                <a:latin typeface="Arial Black"/>
              </a:rPr>
              <a:t>Serviços AWS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70F8EF-061E-E10C-B9B9-459DBEAC06E1}"/>
              </a:ext>
            </a:extLst>
          </p:cNvPr>
          <p:cNvSpPr txBox="1"/>
          <p:nvPr/>
        </p:nvSpPr>
        <p:spPr>
          <a:xfrm>
            <a:off x="1109380" y="974910"/>
            <a:ext cx="5221941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/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endParaRPr lang="pt-BR" sz="1600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r>
              <a:rPr lang="pt-BR" sz="1600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AWS Key Management Service (KMS) </a:t>
            </a:r>
            <a:endParaRPr lang="pt-BR" sz="1600" b="1" dirty="0">
              <a:solidFill>
                <a:schemeClr val="accent1"/>
              </a:solidFill>
              <a:latin typeface="Arial Black"/>
            </a:endParaRPr>
          </a:p>
          <a:p>
            <a:pPr algn="just"/>
            <a:endParaRPr lang="pt-BR" sz="1600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endParaRPr lang="pt-BR" sz="1600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endParaRPr lang="pt-BR" sz="1600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endParaRPr lang="pt-BR" sz="1600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endParaRPr lang="pt-BR" sz="1600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r>
              <a:rPr lang="pt-BR" sz="1600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AWS </a:t>
            </a:r>
            <a:r>
              <a:rPr lang="pt-BR" sz="1600" b="1" dirty="0" err="1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Identity</a:t>
            </a:r>
            <a:r>
              <a:rPr lang="pt-BR" sz="1600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 </a:t>
            </a:r>
            <a:r>
              <a:rPr lang="pt-BR" sz="1600" b="1" dirty="0" err="1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and</a:t>
            </a:r>
            <a:r>
              <a:rPr lang="pt-BR" sz="1600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 Access Management (IAM) </a:t>
            </a:r>
            <a:endParaRPr lang="pt-BR" sz="1600" b="1">
              <a:solidFill>
                <a:schemeClr val="accent1"/>
              </a:solidFill>
              <a:latin typeface="Arial Black"/>
            </a:endParaRPr>
          </a:p>
          <a:p>
            <a:pPr algn="just"/>
            <a:endParaRPr lang="pt-BR" sz="1600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endParaRPr lang="pt-BR" sz="1600" b="1" dirty="0">
              <a:solidFill>
                <a:schemeClr val="accent1"/>
              </a:solidFill>
              <a:latin typeface="Arial Black"/>
            </a:endParaRPr>
          </a:p>
          <a:p>
            <a:pPr algn="just"/>
            <a:endParaRPr lang="pt-BR" sz="1600" b="1" dirty="0">
              <a:solidFill>
                <a:schemeClr val="accent1"/>
              </a:solidFill>
              <a:latin typeface="Arial Black"/>
            </a:endParaRPr>
          </a:p>
          <a:p>
            <a:pPr algn="just"/>
            <a:endParaRPr lang="pt-BR" sz="1600" b="1" dirty="0">
              <a:solidFill>
                <a:schemeClr val="accent1"/>
              </a:solidFill>
              <a:latin typeface="Arial Black"/>
            </a:endParaRPr>
          </a:p>
          <a:p>
            <a:pPr algn="just"/>
            <a:endParaRPr lang="pt-BR" sz="1600" b="1" dirty="0">
              <a:solidFill>
                <a:schemeClr val="accent1"/>
              </a:solidFill>
              <a:latin typeface="Arial Black"/>
            </a:endParaRPr>
          </a:p>
          <a:p>
            <a:pPr algn="just"/>
            <a:r>
              <a:rPr lang="pt-BR" sz="1600" b="1" dirty="0">
                <a:solidFill>
                  <a:schemeClr val="accent1"/>
                </a:solidFill>
                <a:latin typeface="Arial Black"/>
              </a:rPr>
              <a:t>AWS Secrets Manager</a:t>
            </a:r>
          </a:p>
          <a:p>
            <a:pPr algn="just"/>
            <a:endParaRPr lang="pt-BR" dirty="0"/>
          </a:p>
        </p:txBody>
      </p:sp>
      <p:pic>
        <p:nvPicPr>
          <p:cNvPr id="3" name="Imagem 2" descr="Tutorial Técnico: Como Proteger Suas Aplicações Web com AWS WAF">
            <a:extLst>
              <a:ext uri="{FF2B5EF4-FFF2-40B4-BE49-F238E27FC236}">
                <a16:creationId xmlns:a16="http://schemas.microsoft.com/office/drawing/2014/main" id="{302557BE-8277-B28B-B5D3-800EEA95C6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18" t="21250" r="12982" b="21875"/>
          <a:stretch/>
        </p:blipFill>
        <p:spPr>
          <a:xfrm>
            <a:off x="7163027" y="1412913"/>
            <a:ext cx="2194575" cy="8776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m 5" descr="AWS Security Hub | O blog da AWS">
            <a:extLst>
              <a:ext uri="{FF2B5EF4-FFF2-40B4-BE49-F238E27FC236}">
                <a16:creationId xmlns:a16="http://schemas.microsoft.com/office/drawing/2014/main" id="{CFCD4623-A944-35DA-31DE-FF690B6FFF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56" t="11920" r="389" b="-909"/>
          <a:stretch/>
        </p:blipFill>
        <p:spPr>
          <a:xfrm>
            <a:off x="7174232" y="2992943"/>
            <a:ext cx="2183871" cy="8687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Imagem 8" descr="Secrets Unveiled: AWS Secrets Manager | by Abhishek Yadav | Medium">
            <a:extLst>
              <a:ext uri="{FF2B5EF4-FFF2-40B4-BE49-F238E27FC236}">
                <a16:creationId xmlns:a16="http://schemas.microsoft.com/office/drawing/2014/main" id="{5E093844-794D-24F8-DA98-284CEC27EF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337" t="12250" r="4435" b="12489"/>
          <a:stretch/>
        </p:blipFill>
        <p:spPr>
          <a:xfrm>
            <a:off x="1113955" y="4247201"/>
            <a:ext cx="2184265" cy="9071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m 12" descr="Uma imagem contendo Ícone&#10;&#10;Descrição gerada automaticamente">
            <a:extLst>
              <a:ext uri="{FF2B5EF4-FFF2-40B4-BE49-F238E27FC236}">
                <a16:creationId xmlns:a16="http://schemas.microsoft.com/office/drawing/2014/main" id="{A2CA2931-7CD4-7B1A-6C52-405AE3946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774" y="4386134"/>
            <a:ext cx="2182672" cy="9150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3" descr="AWS KMSで公開鍵暗号してみた | DevelopersIO">
            <a:extLst>
              <a:ext uri="{FF2B5EF4-FFF2-40B4-BE49-F238E27FC236}">
                <a16:creationId xmlns:a16="http://schemas.microsoft.com/office/drawing/2014/main" id="{6125DC13-A30A-F357-421F-DAC76883D74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167" t="17234" r="6608" b="20309"/>
          <a:stretch/>
        </p:blipFill>
        <p:spPr>
          <a:xfrm>
            <a:off x="1111850" y="1378495"/>
            <a:ext cx="2184497" cy="9042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8ABC3BB-B4ED-C7F9-10B3-38BC03192D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467" y="2834806"/>
            <a:ext cx="2187389" cy="908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1D669A-5005-D496-6917-67B668A1F12A}"/>
              </a:ext>
            </a:extLst>
          </p:cNvPr>
          <p:cNvSpPr txBox="1"/>
          <p:nvPr/>
        </p:nvSpPr>
        <p:spPr>
          <a:xfrm>
            <a:off x="7160556" y="2319616"/>
            <a:ext cx="4538383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600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AWS Web </a:t>
            </a:r>
            <a:r>
              <a:rPr lang="pt-BR" sz="1600" b="1" err="1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Application</a:t>
            </a:r>
            <a:r>
              <a:rPr lang="pt-BR" sz="1600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 Firewall (WAF)</a:t>
            </a:r>
          </a:p>
          <a:p>
            <a:pPr algn="just"/>
            <a:endParaRPr lang="pt-BR" b="1" dirty="0">
              <a:solidFill>
                <a:schemeClr val="accent1"/>
              </a:solidFill>
              <a:latin typeface="Arial Black"/>
            </a:endParaRPr>
          </a:p>
          <a:p>
            <a:pPr algn="just"/>
            <a:endParaRPr lang="pt-BR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endParaRPr lang="pt-BR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endParaRPr lang="pt-BR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endParaRPr lang="pt-BR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r>
              <a:rPr lang="pt-BR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AWS Security Hub </a:t>
            </a:r>
          </a:p>
          <a:p>
            <a:pPr algn="just"/>
            <a:endParaRPr lang="pt-BR" b="1" dirty="0">
              <a:solidFill>
                <a:schemeClr val="accent1"/>
              </a:solidFill>
              <a:latin typeface="Arial Black"/>
            </a:endParaRPr>
          </a:p>
          <a:p>
            <a:pPr algn="just"/>
            <a:endParaRPr lang="pt-BR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endParaRPr lang="pt-BR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endParaRPr lang="pt-BR" b="1" dirty="0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  <a:p>
            <a:pPr algn="just"/>
            <a:r>
              <a:rPr lang="pt-BR" b="1" err="1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Amazon</a:t>
            </a:r>
            <a:r>
              <a:rPr lang="pt-BR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 </a:t>
            </a:r>
            <a:r>
              <a:rPr lang="pt-BR" b="1" err="1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CloudWatch</a:t>
            </a:r>
            <a:r>
              <a:rPr lang="pt-BR" b="1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 </a:t>
            </a:r>
            <a:endParaRPr lang="pt-BR" dirty="0">
              <a:solidFill>
                <a:schemeClr val="accent1"/>
              </a:solidFill>
              <a:latin typeface="Arial Black"/>
            </a:endParaRP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>
              <a:latin typeface="Aptos"/>
              <a:cs typeface="Arial"/>
            </a:endParaRPr>
          </a:p>
          <a:p>
            <a:pPr algn="just"/>
            <a:endParaRPr lang="pt-BR" dirty="0">
              <a:latin typeface="Aptos"/>
              <a:cs typeface="Arial"/>
            </a:endParaRPr>
          </a:p>
          <a:p>
            <a:pPr algn="just"/>
            <a:endParaRPr lang="pt-B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90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14F79-A4A8-C8B0-167A-62F912E5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52" y="6039265"/>
            <a:ext cx="2504879" cy="622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97D1BC-5D06-D729-D89B-8C5A63E58D0B}"/>
              </a:ext>
            </a:extLst>
          </p:cNvPr>
          <p:cNvSpPr txBox="1"/>
          <p:nvPr/>
        </p:nvSpPr>
        <p:spPr>
          <a:xfrm>
            <a:off x="2947147" y="190499"/>
            <a:ext cx="64657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rial Black"/>
              </a:rPr>
              <a:t>Arquitetura</a:t>
            </a:r>
            <a:r>
              <a:rPr lang="pt-BR" sz="3600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 Proposta</a:t>
            </a:r>
            <a:endParaRPr lang="pt-BR">
              <a:solidFill>
                <a:schemeClr val="accent1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70F8EF-061E-E10C-B9B9-459DBEAC06E1}"/>
              </a:ext>
            </a:extLst>
          </p:cNvPr>
          <p:cNvSpPr txBox="1"/>
          <p:nvPr/>
        </p:nvSpPr>
        <p:spPr>
          <a:xfrm>
            <a:off x="1266263" y="1378322"/>
            <a:ext cx="100965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Fronte de Distribuição e Segurança de Rede</a:t>
            </a:r>
            <a:endParaRPr lang="pt-BR">
              <a:solidFill>
                <a:schemeClr val="accent1"/>
              </a:solidFill>
              <a:latin typeface="Arial Black"/>
            </a:endParaRPr>
          </a:p>
          <a:p>
            <a:pPr algn="just"/>
            <a:endParaRPr lang="pt-BR" dirty="0"/>
          </a:p>
          <a:p>
            <a:pPr algn="just"/>
            <a:r>
              <a:rPr lang="pt-BR" b="1" dirty="0">
                <a:ea typeface="+mn-lt"/>
                <a:cs typeface="+mn-lt"/>
              </a:rPr>
              <a:t>Route 53</a:t>
            </a:r>
            <a:r>
              <a:rPr lang="pt-BR" dirty="0">
                <a:ea typeface="+mn-lt"/>
                <a:cs typeface="+mn-lt"/>
              </a:rPr>
              <a:t>: Gerenciamento de DNS para roteamento eficiente.</a:t>
            </a:r>
            <a:endParaRPr lang="pt-BR" dirty="0"/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r>
              <a:rPr lang="pt-BR" b="1" dirty="0" err="1">
                <a:ea typeface="+mn-lt"/>
                <a:cs typeface="+mn-lt"/>
              </a:rPr>
              <a:t>CloudFront</a:t>
            </a:r>
            <a:r>
              <a:rPr lang="pt-BR" dirty="0">
                <a:ea typeface="+mn-lt"/>
                <a:cs typeface="+mn-lt"/>
              </a:rPr>
              <a:t>: Distribuição global de conteúdo com baixa latência.</a:t>
            </a:r>
            <a:endParaRPr lang="pt-BR"/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r>
              <a:rPr lang="pt-BR" b="1" dirty="0">
                <a:ea typeface="+mn-lt"/>
                <a:cs typeface="+mn-lt"/>
              </a:rPr>
              <a:t>VPC (Virtual Private Cloud)</a:t>
            </a:r>
            <a:r>
              <a:rPr lang="pt-BR" dirty="0">
                <a:ea typeface="+mn-lt"/>
                <a:cs typeface="+mn-lt"/>
              </a:rPr>
              <a:t>: Segmentação de redes para proteger servidores e bancos de dados em </a:t>
            </a:r>
            <a:r>
              <a:rPr lang="pt-BR" dirty="0" err="1">
                <a:ea typeface="+mn-lt"/>
                <a:cs typeface="+mn-lt"/>
              </a:rPr>
              <a:t>subnets</a:t>
            </a:r>
            <a:r>
              <a:rPr lang="pt-BR" dirty="0">
                <a:ea typeface="+mn-lt"/>
                <a:cs typeface="+mn-lt"/>
              </a:rPr>
              <a:t> privadas.</a:t>
            </a:r>
            <a:endParaRPr lang="pt-BR" dirty="0"/>
          </a:p>
          <a:p>
            <a:pPr algn="just"/>
            <a:endParaRPr lang="pt-BR" dirty="0">
              <a:ea typeface="+mn-lt"/>
              <a:cs typeface="+mn-lt"/>
            </a:endParaRPr>
          </a:p>
          <a:p>
            <a:pPr algn="just"/>
            <a:r>
              <a:rPr lang="pt-BR" b="1" dirty="0">
                <a:ea typeface="+mn-lt"/>
                <a:cs typeface="+mn-lt"/>
              </a:rPr>
              <a:t>NAT Gateway e Security </a:t>
            </a:r>
            <a:r>
              <a:rPr lang="pt-BR" b="1" dirty="0" err="1">
                <a:ea typeface="+mn-lt"/>
                <a:cs typeface="+mn-lt"/>
              </a:rPr>
              <a:t>Groups</a:t>
            </a:r>
            <a:r>
              <a:rPr lang="pt-BR" dirty="0">
                <a:ea typeface="+mn-lt"/>
                <a:cs typeface="+mn-lt"/>
              </a:rPr>
              <a:t>: Gerenciamento de tráfego seguro.</a:t>
            </a:r>
            <a:endParaRPr lang="pt-BR" dirty="0"/>
          </a:p>
          <a:p>
            <a:pPr algn="just"/>
            <a:endParaRPr lang="pt-BR" dirty="0">
              <a:latin typeface="Aptos"/>
              <a:cs typeface="Arial"/>
            </a:endParaRPr>
          </a:p>
          <a:p>
            <a:pPr algn="just"/>
            <a:endParaRPr lang="pt-BR" dirty="0">
              <a:solidFill>
                <a:schemeClr val="accent1"/>
              </a:solidFill>
              <a:latin typeface="Arial Black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46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14F79-A4A8-C8B0-167A-62F912E5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52" y="6039265"/>
            <a:ext cx="2504879" cy="622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97D1BC-5D06-D729-D89B-8C5A63E58D0B}"/>
              </a:ext>
            </a:extLst>
          </p:cNvPr>
          <p:cNvSpPr txBox="1"/>
          <p:nvPr/>
        </p:nvSpPr>
        <p:spPr>
          <a:xfrm>
            <a:off x="2947147" y="190499"/>
            <a:ext cx="64657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Proposta Financeira</a:t>
            </a:r>
            <a:endParaRPr lang="pt-BR" dirty="0">
              <a:solidFill>
                <a:schemeClr val="accent1"/>
              </a:solidFill>
              <a:latin typeface="Arial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70F8EF-061E-E10C-B9B9-459DBEAC06E1}"/>
              </a:ext>
            </a:extLst>
          </p:cNvPr>
          <p:cNvSpPr txBox="1"/>
          <p:nvPr/>
        </p:nvSpPr>
        <p:spPr>
          <a:xfrm>
            <a:off x="1266263" y="1378322"/>
            <a:ext cx="100965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Valor calculado</a:t>
            </a:r>
            <a:endParaRPr lang="pt-BR">
              <a:solidFill>
                <a:schemeClr val="accent1"/>
              </a:solidFill>
            </a:endParaRPr>
          </a:p>
          <a:p>
            <a:pPr algn="just"/>
            <a:endParaRPr lang="pt-BR" dirty="0"/>
          </a:p>
          <a:p>
            <a:pPr algn="just"/>
            <a:r>
              <a:rPr lang="pt-BR" dirty="0">
                <a:ea typeface="+mn-lt"/>
                <a:cs typeface="+mn-lt"/>
              </a:rPr>
              <a:t>Usamos a AWS </a:t>
            </a:r>
            <a:r>
              <a:rPr lang="pt-BR" dirty="0" err="1">
                <a:ea typeface="+mn-lt"/>
                <a:cs typeface="+mn-lt"/>
              </a:rPr>
              <a:t>Pricing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Calculator</a:t>
            </a:r>
            <a:r>
              <a:rPr lang="pt-BR" dirty="0">
                <a:ea typeface="+mn-lt"/>
                <a:cs typeface="+mn-lt"/>
              </a:rPr>
              <a:t> para estimar os custos do projeto.</a:t>
            </a:r>
          </a:p>
          <a:p>
            <a:pPr algn="just"/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Custo inicial estimado: R$ 10.000,00.</a:t>
            </a: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Custo mensal estimado: R$ 500,00 para monitoramento e ajustes.</a:t>
            </a: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Serviços incluídos: EC2, RDS, S3, WAF, </a:t>
            </a:r>
            <a:r>
              <a:rPr lang="pt-BR" dirty="0" err="1">
                <a:ea typeface="+mn-lt"/>
                <a:cs typeface="+mn-lt"/>
              </a:rPr>
              <a:t>CloudFront</a:t>
            </a:r>
            <a:r>
              <a:rPr lang="pt-BR" dirty="0">
                <a:ea typeface="+mn-lt"/>
                <a:cs typeface="+mn-lt"/>
              </a:rPr>
              <a:t>, Route 53, IAM, KMS, entre outros.</a:t>
            </a:r>
          </a:p>
          <a:p>
            <a:pPr marL="285750" indent="-285750" algn="just">
              <a:buFont typeface="Arial"/>
              <a:buChar char="•"/>
            </a:pPr>
            <a:endParaRPr lang="pt-BR" dirty="0"/>
          </a:p>
          <a:p>
            <a:pPr algn="just"/>
            <a:endParaRPr lang="pt-BR" dirty="0">
              <a:latin typeface="Aptos"/>
              <a:cs typeface="Arial"/>
            </a:endParaRPr>
          </a:p>
          <a:p>
            <a:pPr algn="just"/>
            <a:endParaRPr lang="pt-BR" dirty="0">
              <a:solidFill>
                <a:schemeClr val="accent1"/>
              </a:solidFill>
              <a:latin typeface="Arial Black"/>
              <a:cs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84EAA6E-28EA-C1BE-87AF-BD57437046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874" t="8296" r="15332" b="9132"/>
          <a:stretch/>
        </p:blipFill>
        <p:spPr>
          <a:xfrm>
            <a:off x="10454452" y="4770829"/>
            <a:ext cx="1244408" cy="14785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6977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E14F79-A4A8-C8B0-167A-62F912E5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52" y="6039265"/>
            <a:ext cx="2504879" cy="6229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97D1BC-5D06-D729-D89B-8C5A63E58D0B}"/>
              </a:ext>
            </a:extLst>
          </p:cNvPr>
          <p:cNvSpPr txBox="1"/>
          <p:nvPr/>
        </p:nvSpPr>
        <p:spPr>
          <a:xfrm>
            <a:off x="2117912" y="156881"/>
            <a:ext cx="79561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Arial Black"/>
              </a:rPr>
              <a:t>Resolução</a:t>
            </a:r>
            <a:r>
              <a:rPr lang="pt-BR" sz="3600" dirty="0">
                <a:solidFill>
                  <a:schemeClr val="accent1"/>
                </a:solidFill>
                <a:latin typeface="Arial Black"/>
                <a:ea typeface="+mn-lt"/>
                <a:cs typeface="+mn-lt"/>
              </a:rPr>
              <a:t> do Tema Central</a:t>
            </a:r>
            <a:endParaRPr lang="pt-BR" dirty="0">
              <a:solidFill>
                <a:schemeClr val="accent1"/>
              </a:solidFill>
              <a:latin typeface="Arial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70F8EF-061E-E10C-B9B9-459DBEAC06E1}"/>
              </a:ext>
            </a:extLst>
          </p:cNvPr>
          <p:cNvSpPr txBox="1"/>
          <p:nvPr/>
        </p:nvSpPr>
        <p:spPr>
          <a:xfrm>
            <a:off x="1255057" y="1804145"/>
            <a:ext cx="100965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ea typeface="+mn-lt"/>
                <a:cs typeface="+mn-lt"/>
              </a:rPr>
              <a:t>Durante o desenvolvimento do projeto, nossa equipe trabalhou focada nas competências do futuro, como:</a:t>
            </a:r>
            <a:endParaRPr lang="pt-BR" dirty="0"/>
          </a:p>
          <a:p>
            <a:pPr algn="just"/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>
                <a:ea typeface="+mn-lt"/>
                <a:cs typeface="+mn-lt"/>
              </a:rPr>
              <a:t>Colaboração remota através de reuniões pelo Microsoft Teams.</a:t>
            </a:r>
            <a:endParaRPr lang="pt-BR"/>
          </a:p>
          <a:p>
            <a:pPr marL="285750" indent="-285750" algn="just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Adaptação às novas tecnologias de segurança na AWS.</a:t>
            </a:r>
            <a:endParaRPr lang="pt-BR"/>
          </a:p>
          <a:p>
            <a:pPr marL="285750" indent="-285750" algn="just">
              <a:buFont typeface="Arial"/>
              <a:buChar char="•"/>
            </a:pPr>
            <a:endParaRPr lang="pt-BR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Capacitação contínua, promovendo workshops e simulações de segurança</a:t>
            </a:r>
            <a:endParaRPr lang="pt-BR"/>
          </a:p>
          <a:p>
            <a:pPr algn="just"/>
            <a:endParaRPr lang="pt-B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515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466</cp:revision>
  <dcterms:created xsi:type="dcterms:W3CDTF">2024-10-13T23:33:07Z</dcterms:created>
  <dcterms:modified xsi:type="dcterms:W3CDTF">2024-10-14T01:50:28Z</dcterms:modified>
</cp:coreProperties>
</file>