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acifico"/>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acifico-regular.fnt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e126cc159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e126cc159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e1175e2348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e1175e2348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e1175cdd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e1175cdd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e1175e23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e1175e23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e126cc159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e126cc159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e1175e234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e1175e234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e1175e234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e1175e234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e1175e234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e1175e234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e1175e234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e1175e234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e1175e2348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e1175e2348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DFE9FB"/>
            </a:gs>
            <a:gs pos="100000">
              <a:srgbClr val="6E9BE7"/>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98625" y="424350"/>
            <a:ext cx="8319900" cy="105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t-BR" sz="4900">
                <a:latin typeface="Pacifico"/>
                <a:ea typeface="Pacifico"/>
                <a:cs typeface="Pacifico"/>
                <a:sym typeface="Pacifico"/>
              </a:rPr>
              <a:t>Enum e Map</a:t>
            </a:r>
            <a:endParaRPr sz="4900">
              <a:latin typeface="Pacifico"/>
              <a:ea typeface="Pacifico"/>
              <a:cs typeface="Pacifico"/>
              <a:sym typeface="Pacifico"/>
            </a:endParaRPr>
          </a:p>
        </p:txBody>
      </p:sp>
      <p:sp>
        <p:nvSpPr>
          <p:cNvPr id="55" name="Google Shape;55;p13"/>
          <p:cNvSpPr txBox="1"/>
          <p:nvPr>
            <p:ph idx="1" type="subTitle"/>
          </p:nvPr>
        </p:nvSpPr>
        <p:spPr>
          <a:xfrm>
            <a:off x="311700" y="4197150"/>
            <a:ext cx="8520600" cy="79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lang="pt-BR" sz="1480"/>
              <a:t>Alunos: Franklin, Gabriel Nunes, Maria Clara, Milena, Matheus Cruz e Ricardo Vasconsellos</a:t>
            </a:r>
            <a:endParaRPr sz="1480"/>
          </a:p>
          <a:p>
            <a:pPr indent="0" lvl="0" marL="0" rtl="0" algn="ctr">
              <a:lnSpc>
                <a:spcPct val="80000"/>
              </a:lnSpc>
              <a:spcBef>
                <a:spcPts val="0"/>
              </a:spcBef>
              <a:spcAft>
                <a:spcPts val="0"/>
              </a:spcAft>
              <a:buSzPts val="935"/>
              <a:buNone/>
            </a:pPr>
            <a:r>
              <a:rPr lang="pt-BR" sz="1480"/>
              <a:t>Grupo 4</a:t>
            </a:r>
            <a:endParaRPr sz="1480"/>
          </a:p>
        </p:txBody>
      </p:sp>
      <p:pic>
        <p:nvPicPr>
          <p:cNvPr id="56" name="Google Shape;56;p13"/>
          <p:cNvPicPr preferRelativeResize="0"/>
          <p:nvPr/>
        </p:nvPicPr>
        <p:blipFill>
          <a:blip r:embed="rId3">
            <a:alphaModFix/>
          </a:blip>
          <a:stretch>
            <a:fillRect/>
          </a:stretch>
        </p:blipFill>
        <p:spPr>
          <a:xfrm>
            <a:off x="3075050" y="1553275"/>
            <a:ext cx="2967025" cy="2569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nvSpPr>
        <p:spPr>
          <a:xfrm>
            <a:off x="475775" y="514350"/>
            <a:ext cx="761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16" name="Google Shape;116;p22"/>
          <p:cNvPicPr preferRelativeResize="0"/>
          <p:nvPr/>
        </p:nvPicPr>
        <p:blipFill>
          <a:blip r:embed="rId3">
            <a:alphaModFix/>
          </a:blip>
          <a:stretch>
            <a:fillRect/>
          </a:stretch>
        </p:blipFill>
        <p:spPr>
          <a:xfrm>
            <a:off x="1026800" y="1877050"/>
            <a:ext cx="6725100" cy="887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nvSpPr>
        <p:spPr>
          <a:xfrm>
            <a:off x="2095975" y="655800"/>
            <a:ext cx="44877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BR" sz="2200">
                <a:latin typeface="Pacifico"/>
                <a:ea typeface="Pacifico"/>
                <a:cs typeface="Pacifico"/>
                <a:sym typeface="Pacifico"/>
              </a:rPr>
              <a:t>Obrigado a todos pela atenção!</a:t>
            </a:r>
            <a:endParaRPr sz="2200">
              <a:latin typeface="Pacifico"/>
              <a:ea typeface="Pacifico"/>
              <a:cs typeface="Pacifico"/>
              <a:sym typeface="Pacifico"/>
            </a:endParaRPr>
          </a:p>
        </p:txBody>
      </p:sp>
      <p:pic>
        <p:nvPicPr>
          <p:cNvPr id="122" name="Google Shape;122;p23"/>
          <p:cNvPicPr preferRelativeResize="0"/>
          <p:nvPr/>
        </p:nvPicPr>
        <p:blipFill>
          <a:blip r:embed="rId3">
            <a:alphaModFix/>
          </a:blip>
          <a:stretch>
            <a:fillRect/>
          </a:stretch>
        </p:blipFill>
        <p:spPr>
          <a:xfrm>
            <a:off x="2479825" y="1179000"/>
            <a:ext cx="3828138" cy="36596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latin typeface="Pacifico"/>
                <a:ea typeface="Pacifico"/>
                <a:cs typeface="Pacifico"/>
                <a:sym typeface="Pacifico"/>
              </a:rPr>
              <a:t>Conceito de Enum</a:t>
            </a:r>
            <a:endParaRPr>
              <a:latin typeface="Pacifico"/>
              <a:ea typeface="Pacifico"/>
              <a:cs typeface="Pacifico"/>
              <a:sym typeface="Pacifico"/>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O “enum” é uma classe especial que representa um conjunto de constantes nomeadas e imutáveis.  As constantes em um “enum” são consideradas membros da classe e são sempre públicas, estáticas e finais.</a:t>
            </a:r>
            <a:endParaRPr/>
          </a:p>
          <a:p>
            <a:pPr indent="0" lvl="0" marL="0" rtl="0" algn="l">
              <a:spcBef>
                <a:spcPts val="1200"/>
              </a:spcBef>
              <a:spcAft>
                <a:spcPts val="1200"/>
              </a:spcAft>
              <a:buNone/>
            </a:pPr>
            <a:r>
              <a:rPr lang="pt-BR"/>
              <a:t>É uma maneira conveniente de apresentar um conjunto limitado de valores, como os dias da semana, os pontos cardeais ou os meses do ano. Ao definir um “enum”, você está criando um novo tipo de dados que é restrito a um conjunto específico de valores que você define.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latin typeface="Pacifico"/>
                <a:ea typeface="Pacifico"/>
                <a:cs typeface="Pacifico"/>
                <a:sym typeface="Pacifico"/>
              </a:rPr>
              <a:t>Como utilizá-lo?</a:t>
            </a:r>
            <a:endParaRPr>
              <a:latin typeface="Pacifico"/>
              <a:ea typeface="Pacifico"/>
              <a:cs typeface="Pacifico"/>
              <a:sym typeface="Pacifico"/>
            </a:endParaRPr>
          </a:p>
        </p:txBody>
      </p:sp>
      <p:sp>
        <p:nvSpPr>
          <p:cNvPr id="68" name="Google Shape;68;p15"/>
          <p:cNvSpPr txBox="1"/>
          <p:nvPr>
            <p:ph idx="1" type="body"/>
          </p:nvPr>
        </p:nvSpPr>
        <p:spPr>
          <a:xfrm>
            <a:off x="167175" y="912950"/>
            <a:ext cx="8382300" cy="231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Você pode utilizá-lo como um tipo de parâmetro de método para limitar os valores aceitáveis que um método pode receber. Você também pode usá-lo para iterar sobre os valores em um loop ou para mapear valores para outras representações, como strings.</a:t>
            </a:r>
            <a:endParaRPr/>
          </a:p>
          <a:p>
            <a:pPr indent="0" lvl="0" marL="0" rtl="0" algn="l">
              <a:spcBef>
                <a:spcPts val="1200"/>
              </a:spcBef>
              <a:spcAft>
                <a:spcPts val="1200"/>
              </a:spcAft>
              <a:buNone/>
            </a:pPr>
            <a:r>
              <a:t/>
            </a:r>
            <a:endParaRPr/>
          </a:p>
        </p:txBody>
      </p:sp>
      <p:pic>
        <p:nvPicPr>
          <p:cNvPr id="69" name="Google Shape;69;p15"/>
          <p:cNvPicPr preferRelativeResize="0"/>
          <p:nvPr/>
        </p:nvPicPr>
        <p:blipFill>
          <a:blip r:embed="rId3">
            <a:alphaModFix/>
          </a:blip>
          <a:stretch>
            <a:fillRect/>
          </a:stretch>
        </p:blipFill>
        <p:spPr>
          <a:xfrm>
            <a:off x="5104901" y="2657475"/>
            <a:ext cx="2003826" cy="2003826"/>
          </a:xfrm>
          <a:prstGeom prst="rect">
            <a:avLst/>
          </a:prstGeom>
          <a:noFill/>
          <a:ln>
            <a:noFill/>
          </a:ln>
        </p:spPr>
      </p:pic>
      <p:pic>
        <p:nvPicPr>
          <p:cNvPr id="70" name="Google Shape;70;p15"/>
          <p:cNvPicPr preferRelativeResize="0"/>
          <p:nvPr/>
        </p:nvPicPr>
        <p:blipFill>
          <a:blip r:embed="rId4">
            <a:alphaModFix/>
          </a:blip>
          <a:stretch>
            <a:fillRect/>
          </a:stretch>
        </p:blipFill>
        <p:spPr>
          <a:xfrm>
            <a:off x="1805328" y="2586750"/>
            <a:ext cx="2124421" cy="21452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nvSpPr>
        <p:spPr>
          <a:xfrm>
            <a:off x="488625" y="771525"/>
            <a:ext cx="8268300" cy="150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pt-BR" sz="1800">
                <a:solidFill>
                  <a:schemeClr val="dk2"/>
                </a:solidFill>
              </a:rPr>
              <a:t>Ele é declarado usando a palavra-chave “enum”, seguida pelo nome do “enum” e, entre chaves, as constantes que compõem o conjunto. Cada constante é separada da próxima por uma vírgula e termina com um ponto-e-vírgula.</a:t>
            </a:r>
            <a:endParaRPr sz="1800">
              <a:solidFill>
                <a:schemeClr val="dk2"/>
              </a:solidFill>
            </a:endParaRPr>
          </a:p>
          <a:p>
            <a:pPr indent="0" lvl="0" marL="0" rtl="0" algn="l">
              <a:spcBef>
                <a:spcPts val="1200"/>
              </a:spcBef>
              <a:spcAft>
                <a:spcPts val="0"/>
              </a:spcAft>
              <a:buNone/>
            </a:pPr>
            <a:r>
              <a:t/>
            </a:r>
            <a:endParaRPr/>
          </a:p>
        </p:txBody>
      </p:sp>
      <p:pic>
        <p:nvPicPr>
          <p:cNvPr id="76" name="Google Shape;76;p16"/>
          <p:cNvPicPr preferRelativeResize="0"/>
          <p:nvPr/>
        </p:nvPicPr>
        <p:blipFill>
          <a:blip r:embed="rId3">
            <a:alphaModFix/>
          </a:blip>
          <a:stretch>
            <a:fillRect/>
          </a:stretch>
        </p:blipFill>
        <p:spPr>
          <a:xfrm>
            <a:off x="2724900" y="2185975"/>
            <a:ext cx="3035700" cy="1980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nvSpPr>
        <p:spPr>
          <a:xfrm>
            <a:off x="5990250" y="2743075"/>
            <a:ext cx="3000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t>Aqui, estamos criando uma classe “Conta” que tem um número de conta “numero” e um tipo</a:t>
            </a:r>
            <a:endParaRPr/>
          </a:p>
          <a:p>
            <a:pPr indent="0" lvl="0" marL="0" rtl="0" algn="l">
              <a:spcBef>
                <a:spcPts val="0"/>
              </a:spcBef>
              <a:spcAft>
                <a:spcPts val="0"/>
              </a:spcAft>
              <a:buNone/>
            </a:pPr>
            <a:r>
              <a:rPr lang="pt-BR"/>
              <a:t>de conta “tipo”, que é um valor do enum “TipoConta”. Também criamos métodos para</a:t>
            </a:r>
            <a:endParaRPr/>
          </a:p>
          <a:p>
            <a:pPr indent="0" lvl="0" marL="0" rtl="0" algn="l">
              <a:spcBef>
                <a:spcPts val="0"/>
              </a:spcBef>
              <a:spcAft>
                <a:spcPts val="0"/>
              </a:spcAft>
              <a:buNone/>
            </a:pPr>
            <a:r>
              <a:rPr lang="pt-BR"/>
              <a:t>alterar e obter o tipo de conta.</a:t>
            </a:r>
            <a:endParaRPr/>
          </a:p>
          <a:p>
            <a:pPr indent="0" lvl="0" marL="0" rtl="0" algn="l">
              <a:spcBef>
                <a:spcPts val="0"/>
              </a:spcBef>
              <a:spcAft>
                <a:spcPts val="0"/>
              </a:spcAft>
              <a:buNone/>
            </a:pPr>
            <a:r>
              <a:t/>
            </a:r>
            <a:endParaRPr/>
          </a:p>
        </p:txBody>
      </p:sp>
      <p:pic>
        <p:nvPicPr>
          <p:cNvPr id="82" name="Google Shape;82;p17"/>
          <p:cNvPicPr preferRelativeResize="0"/>
          <p:nvPr/>
        </p:nvPicPr>
        <p:blipFill>
          <a:blip r:embed="rId3">
            <a:alphaModFix/>
          </a:blip>
          <a:stretch>
            <a:fillRect/>
          </a:stretch>
        </p:blipFill>
        <p:spPr>
          <a:xfrm>
            <a:off x="462925" y="742516"/>
            <a:ext cx="5452100" cy="3693759"/>
          </a:xfrm>
          <a:prstGeom prst="rect">
            <a:avLst/>
          </a:prstGeom>
          <a:noFill/>
          <a:ln>
            <a:noFill/>
          </a:ln>
        </p:spPr>
      </p:pic>
      <p:sp>
        <p:nvSpPr>
          <p:cNvPr id="83" name="Google Shape;83;p17"/>
          <p:cNvSpPr txBox="1"/>
          <p:nvPr/>
        </p:nvSpPr>
        <p:spPr>
          <a:xfrm>
            <a:off x="462925" y="77150"/>
            <a:ext cx="6750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200">
                <a:latin typeface="Pacifico"/>
                <a:ea typeface="Pacifico"/>
                <a:cs typeface="Pacifico"/>
                <a:sym typeface="Pacifico"/>
              </a:rPr>
              <a:t>Exemplo em um sistema de banco:</a:t>
            </a:r>
            <a:endParaRPr sz="2200">
              <a:latin typeface="Pacifico"/>
              <a:ea typeface="Pacifico"/>
              <a:cs typeface="Pacifico"/>
              <a:sym typeface="Pacific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8"/>
          <p:cNvPicPr preferRelativeResize="0"/>
          <p:nvPr/>
        </p:nvPicPr>
        <p:blipFill>
          <a:blip r:embed="rId3">
            <a:alphaModFix/>
          </a:blip>
          <a:stretch>
            <a:fillRect/>
          </a:stretch>
        </p:blipFill>
        <p:spPr>
          <a:xfrm>
            <a:off x="102875" y="190975"/>
            <a:ext cx="5284950" cy="4304125"/>
          </a:xfrm>
          <a:prstGeom prst="rect">
            <a:avLst/>
          </a:prstGeom>
          <a:noFill/>
          <a:ln>
            <a:noFill/>
          </a:ln>
        </p:spPr>
      </p:pic>
      <p:sp>
        <p:nvSpPr>
          <p:cNvPr id="89" name="Google Shape;89;p18"/>
          <p:cNvSpPr txBox="1"/>
          <p:nvPr/>
        </p:nvSpPr>
        <p:spPr>
          <a:xfrm>
            <a:off x="5593575" y="642925"/>
            <a:ext cx="28161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pt-BR"/>
              <a:t>Neste exemplo, estamos criando três objetos “Conta” com diferentes tipos e imprimindo o tipo</a:t>
            </a:r>
            <a:endParaRPr/>
          </a:p>
          <a:p>
            <a:pPr indent="0" lvl="0" marL="0" rtl="0" algn="l">
              <a:spcBef>
                <a:spcPts val="0"/>
              </a:spcBef>
              <a:spcAft>
                <a:spcPts val="0"/>
              </a:spcAft>
              <a:buClr>
                <a:schemeClr val="dk1"/>
              </a:buClr>
              <a:buSzPts val="1100"/>
              <a:buFont typeface="Arial"/>
              <a:buNone/>
            </a:pPr>
            <a:r>
              <a:rPr lang="pt-BR"/>
              <a:t>atual de cada um. Em seguida, alteramos o tipo da primeira conta e imprimimos o novo tipo.</a:t>
            </a:r>
            <a:endParaRPr/>
          </a:p>
          <a:p>
            <a:pPr indent="0" lvl="0" marL="0" rtl="0" algn="l">
              <a:spcBef>
                <a:spcPts val="0"/>
              </a:spcBef>
              <a:spcAft>
                <a:spcPts val="0"/>
              </a:spcAft>
              <a:buClr>
                <a:schemeClr val="dk1"/>
              </a:buClr>
              <a:buSzPts val="1100"/>
              <a:buFont typeface="Arial"/>
              <a:buNone/>
            </a:pPr>
            <a:r>
              <a:rPr lang="pt-BR"/>
              <a:t>Observe que, ao usar o “enum”, garantimos que os tipos de conta serão sempre um dos</a:t>
            </a:r>
            <a:endParaRPr/>
          </a:p>
          <a:p>
            <a:pPr indent="0" lvl="0" marL="0" rtl="0" algn="l">
              <a:spcBef>
                <a:spcPts val="0"/>
              </a:spcBef>
              <a:spcAft>
                <a:spcPts val="0"/>
              </a:spcAft>
              <a:buClr>
                <a:schemeClr val="dk1"/>
              </a:buClr>
              <a:buSzPts val="1100"/>
              <a:buFont typeface="Arial"/>
              <a:buNone/>
            </a:pPr>
            <a:r>
              <a:rPr lang="pt-BR"/>
              <a:t>valores definidos no “enum”, evitando erros e tornando o código mais legível.</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latin typeface="Pacifico"/>
                <a:ea typeface="Pacifico"/>
                <a:cs typeface="Pacifico"/>
                <a:sym typeface="Pacifico"/>
              </a:rPr>
              <a:t>Conceito de MAP</a:t>
            </a:r>
            <a:endParaRPr>
              <a:latin typeface="Pacifico"/>
              <a:ea typeface="Pacifico"/>
              <a:cs typeface="Pacifico"/>
              <a:sym typeface="Pacifico"/>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770"/>
              <a:buFont typeface="Arial"/>
              <a:buNone/>
            </a:pPr>
            <a:r>
              <a:rPr lang="pt-BR" sz="1460"/>
              <a:t>O Map é uma interface que representa uma coleção de pares chave-valor, onde cada chave é</a:t>
            </a:r>
            <a:endParaRPr sz="1460"/>
          </a:p>
          <a:p>
            <a:pPr indent="0" lvl="0" marL="0" rtl="0" algn="l">
              <a:lnSpc>
                <a:spcPct val="95000"/>
              </a:lnSpc>
              <a:spcBef>
                <a:spcPts val="1200"/>
              </a:spcBef>
              <a:spcAft>
                <a:spcPts val="0"/>
              </a:spcAft>
              <a:buClr>
                <a:schemeClr val="dk1"/>
              </a:buClr>
              <a:buSzPts val="770"/>
              <a:buFont typeface="Arial"/>
              <a:buNone/>
            </a:pPr>
            <a:r>
              <a:rPr lang="pt-BR" sz="1460"/>
              <a:t>única e mapeia para um único valor. O Map é usado para armazenar e manipular dados de</a:t>
            </a:r>
            <a:endParaRPr sz="1460"/>
          </a:p>
          <a:p>
            <a:pPr indent="0" lvl="0" marL="0" rtl="0" algn="l">
              <a:lnSpc>
                <a:spcPct val="95000"/>
              </a:lnSpc>
              <a:spcBef>
                <a:spcPts val="1200"/>
              </a:spcBef>
              <a:spcAft>
                <a:spcPts val="0"/>
              </a:spcAft>
              <a:buClr>
                <a:schemeClr val="dk1"/>
              </a:buClr>
              <a:buSzPts val="770"/>
              <a:buFont typeface="Arial"/>
              <a:buNone/>
            </a:pPr>
            <a:r>
              <a:rPr lang="pt-BR" sz="1460"/>
              <a:t>forma eficiente e rápida, permitindo a recuperação dos valores correspondentes às chaves</a:t>
            </a:r>
            <a:endParaRPr sz="1460"/>
          </a:p>
          <a:p>
            <a:pPr indent="0" lvl="0" marL="0" rtl="0" algn="l">
              <a:lnSpc>
                <a:spcPct val="95000"/>
              </a:lnSpc>
              <a:spcBef>
                <a:spcPts val="1200"/>
              </a:spcBef>
              <a:spcAft>
                <a:spcPts val="0"/>
              </a:spcAft>
              <a:buClr>
                <a:schemeClr val="dk1"/>
              </a:buClr>
              <a:buSzPts val="770"/>
              <a:buFont typeface="Arial"/>
              <a:buNone/>
            </a:pPr>
            <a:r>
              <a:rPr lang="pt-BR" sz="1460"/>
              <a:t>associadas.</a:t>
            </a:r>
            <a:endParaRPr sz="1460"/>
          </a:p>
          <a:p>
            <a:pPr indent="0" lvl="0" marL="0" rtl="0" algn="l">
              <a:lnSpc>
                <a:spcPct val="95000"/>
              </a:lnSpc>
              <a:spcBef>
                <a:spcPts val="1200"/>
              </a:spcBef>
              <a:spcAft>
                <a:spcPts val="0"/>
              </a:spcAft>
              <a:buClr>
                <a:schemeClr val="dk1"/>
              </a:buClr>
              <a:buSzPts val="770"/>
              <a:buFont typeface="Arial"/>
              <a:buNone/>
            </a:pPr>
            <a:r>
              <a:rPr lang="pt-BR" sz="1460"/>
              <a:t>Em outras palavras, um Map é uma estrutura de dados que armazena uma lista de pares</a:t>
            </a:r>
            <a:endParaRPr sz="1460"/>
          </a:p>
          <a:p>
            <a:pPr indent="0" lvl="0" marL="0" rtl="0" algn="l">
              <a:lnSpc>
                <a:spcPct val="95000"/>
              </a:lnSpc>
              <a:spcBef>
                <a:spcPts val="1200"/>
              </a:spcBef>
              <a:spcAft>
                <a:spcPts val="0"/>
              </a:spcAft>
              <a:buClr>
                <a:schemeClr val="dk1"/>
              </a:buClr>
              <a:buSzPts val="770"/>
              <a:buFont typeface="Arial"/>
              <a:buNone/>
            </a:pPr>
            <a:r>
              <a:rPr lang="pt-BR" sz="1460"/>
              <a:t>chave-valor, onde cada chave tem um valor correspondente. Cada chave é única no mapa e é</a:t>
            </a:r>
            <a:endParaRPr sz="1460"/>
          </a:p>
          <a:p>
            <a:pPr indent="0" lvl="0" marL="0" rtl="0" algn="l">
              <a:lnSpc>
                <a:spcPct val="95000"/>
              </a:lnSpc>
              <a:spcBef>
                <a:spcPts val="1200"/>
              </a:spcBef>
              <a:spcAft>
                <a:spcPts val="0"/>
              </a:spcAft>
              <a:buClr>
                <a:schemeClr val="dk1"/>
              </a:buClr>
              <a:buSzPts val="770"/>
              <a:buFont typeface="Arial"/>
              <a:buNone/>
            </a:pPr>
            <a:r>
              <a:rPr lang="pt-BR" sz="1460"/>
              <a:t>usada para acessar o valor correspondente. Os Mapas são usados ​​para mapear chaves</a:t>
            </a:r>
            <a:endParaRPr sz="1460"/>
          </a:p>
          <a:p>
            <a:pPr indent="0" lvl="0" marL="0" rtl="0" algn="l">
              <a:lnSpc>
                <a:spcPct val="95000"/>
              </a:lnSpc>
              <a:spcBef>
                <a:spcPts val="1200"/>
              </a:spcBef>
              <a:spcAft>
                <a:spcPts val="0"/>
              </a:spcAft>
              <a:buClr>
                <a:schemeClr val="dk1"/>
              </a:buClr>
              <a:buSzPts val="770"/>
              <a:buFont typeface="Arial"/>
              <a:buNone/>
            </a:pPr>
            <a:r>
              <a:rPr lang="pt-BR" sz="1460"/>
              <a:t>exclusivas para seus respectivos valores. Em termos mais simples, o mapa é semelhante a um</a:t>
            </a:r>
            <a:endParaRPr sz="1460"/>
          </a:p>
          <a:p>
            <a:pPr indent="0" lvl="0" marL="0" rtl="0" algn="l">
              <a:lnSpc>
                <a:spcPct val="95000"/>
              </a:lnSpc>
              <a:spcBef>
                <a:spcPts val="1200"/>
              </a:spcBef>
              <a:spcAft>
                <a:spcPts val="0"/>
              </a:spcAft>
              <a:buClr>
                <a:schemeClr val="dk1"/>
              </a:buClr>
              <a:buSzPts val="770"/>
              <a:buFont typeface="Arial"/>
              <a:buNone/>
            </a:pPr>
            <a:r>
              <a:rPr lang="pt-BR" sz="1460"/>
              <a:t>dicionário que armazena palavras (chaves) e suas definições (valores).</a:t>
            </a:r>
            <a:endParaRPr sz="1460"/>
          </a:p>
          <a:p>
            <a:pPr indent="0" lvl="0" marL="0" rtl="0" algn="l">
              <a:lnSpc>
                <a:spcPct val="95000"/>
              </a:lnSpc>
              <a:spcBef>
                <a:spcPts val="1200"/>
              </a:spcBef>
              <a:spcAft>
                <a:spcPts val="1200"/>
              </a:spcAft>
              <a:buSzPts val="770"/>
              <a:buNone/>
            </a:pPr>
            <a:r>
              <a:t/>
            </a:r>
            <a:endParaRPr sz="126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latin typeface="Pacifico"/>
                <a:ea typeface="Pacifico"/>
                <a:cs typeface="Pacifico"/>
                <a:sym typeface="Pacifico"/>
              </a:rPr>
              <a:t>Exemplo de map em um sistema de banco:</a:t>
            </a:r>
            <a:endParaRPr>
              <a:latin typeface="Pacifico"/>
              <a:ea typeface="Pacifico"/>
              <a:cs typeface="Pacifico"/>
              <a:sym typeface="Pacifico"/>
            </a:endParaRPr>
          </a:p>
        </p:txBody>
      </p:sp>
      <p:sp>
        <p:nvSpPr>
          <p:cNvPr id="101" name="Google Shape;101;p20"/>
          <p:cNvSpPr txBox="1"/>
          <p:nvPr>
            <p:ph idx="1" type="body"/>
          </p:nvPr>
        </p:nvSpPr>
        <p:spPr>
          <a:xfrm>
            <a:off x="311700" y="1152475"/>
            <a:ext cx="3127500" cy="2319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pt-BR"/>
              <a:t>Em um sistema bancário simples em Java, poderíamos usar um Map para armazenar as contas</a:t>
            </a:r>
            <a:endParaRPr/>
          </a:p>
          <a:p>
            <a:pPr indent="0" lvl="0" marL="0" rtl="0" algn="l">
              <a:spcBef>
                <a:spcPts val="1200"/>
              </a:spcBef>
              <a:spcAft>
                <a:spcPts val="0"/>
              </a:spcAft>
              <a:buClr>
                <a:schemeClr val="dk1"/>
              </a:buClr>
              <a:buSzPts val="1100"/>
              <a:buFont typeface="Arial"/>
              <a:buNone/>
            </a:pPr>
            <a:r>
              <a:rPr lang="pt-BR"/>
              <a:t>dos clientes e seus respectivos saldos.</a:t>
            </a:r>
            <a:endParaRPr/>
          </a:p>
          <a:p>
            <a:pPr indent="0" lvl="0" marL="0" rtl="0" algn="l">
              <a:spcBef>
                <a:spcPts val="1200"/>
              </a:spcBef>
              <a:spcAft>
                <a:spcPts val="1200"/>
              </a:spcAft>
              <a:buNone/>
            </a:pPr>
            <a:r>
              <a:t/>
            </a:r>
            <a:endParaRPr/>
          </a:p>
        </p:txBody>
      </p:sp>
      <p:pic>
        <p:nvPicPr>
          <p:cNvPr id="102" name="Google Shape;102;p20"/>
          <p:cNvPicPr preferRelativeResize="0"/>
          <p:nvPr/>
        </p:nvPicPr>
        <p:blipFill>
          <a:blip r:embed="rId3">
            <a:alphaModFix/>
          </a:blip>
          <a:stretch>
            <a:fillRect/>
          </a:stretch>
        </p:blipFill>
        <p:spPr>
          <a:xfrm>
            <a:off x="3915541" y="1017725"/>
            <a:ext cx="4837934" cy="4071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1"/>
          <p:cNvPicPr preferRelativeResize="0"/>
          <p:nvPr/>
        </p:nvPicPr>
        <p:blipFill>
          <a:blip r:embed="rId3">
            <a:alphaModFix/>
          </a:blip>
          <a:stretch>
            <a:fillRect/>
          </a:stretch>
        </p:blipFill>
        <p:spPr>
          <a:xfrm>
            <a:off x="5529250" y="139550"/>
            <a:ext cx="3330425" cy="1364925"/>
          </a:xfrm>
          <a:prstGeom prst="rect">
            <a:avLst/>
          </a:prstGeom>
          <a:noFill/>
          <a:ln>
            <a:noFill/>
          </a:ln>
        </p:spPr>
      </p:pic>
      <p:pic>
        <p:nvPicPr>
          <p:cNvPr id="108" name="Google Shape;108;p21"/>
          <p:cNvPicPr preferRelativeResize="0"/>
          <p:nvPr/>
        </p:nvPicPr>
        <p:blipFill>
          <a:blip r:embed="rId4">
            <a:alphaModFix/>
          </a:blip>
          <a:stretch>
            <a:fillRect/>
          </a:stretch>
        </p:blipFill>
        <p:spPr>
          <a:xfrm>
            <a:off x="3088675" y="3536175"/>
            <a:ext cx="2504900" cy="912975"/>
          </a:xfrm>
          <a:prstGeom prst="rect">
            <a:avLst/>
          </a:prstGeom>
          <a:noFill/>
          <a:ln>
            <a:noFill/>
          </a:ln>
        </p:spPr>
      </p:pic>
      <p:sp>
        <p:nvSpPr>
          <p:cNvPr id="109" name="Google Shape;109;p21"/>
          <p:cNvSpPr txBox="1"/>
          <p:nvPr/>
        </p:nvSpPr>
        <p:spPr>
          <a:xfrm>
            <a:off x="64300" y="64275"/>
            <a:ext cx="50922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pt-BR"/>
              <a:t>Neste exemplo, estamos criando uma classe “Banco” que possui um Map chamado “contas”</a:t>
            </a:r>
            <a:endParaRPr/>
          </a:p>
          <a:p>
            <a:pPr indent="0" lvl="0" marL="0" rtl="0" algn="l">
              <a:spcBef>
                <a:spcPts val="0"/>
              </a:spcBef>
              <a:spcAft>
                <a:spcPts val="0"/>
              </a:spcAft>
              <a:buClr>
                <a:schemeClr val="dk1"/>
              </a:buClr>
              <a:buSzPts val="1100"/>
              <a:buFont typeface="Arial"/>
              <a:buNone/>
            </a:pPr>
            <a:r>
              <a:rPr lang="pt-BR"/>
              <a:t>para armazenar as contas dos clientes. O Map tem chaves do tipo String, que representam os</a:t>
            </a:r>
            <a:endParaRPr/>
          </a:p>
          <a:p>
            <a:pPr indent="0" lvl="0" marL="0" rtl="0" algn="l">
              <a:spcBef>
                <a:spcPts val="0"/>
              </a:spcBef>
              <a:spcAft>
                <a:spcPts val="0"/>
              </a:spcAft>
              <a:buClr>
                <a:schemeClr val="dk1"/>
              </a:buClr>
              <a:buSzPts val="1100"/>
              <a:buFont typeface="Arial"/>
              <a:buNone/>
            </a:pPr>
            <a:r>
              <a:rPr lang="pt-BR"/>
              <a:t>nomes dos clientes, e valores do tipo Double, que representam os saldos das contas.</a:t>
            </a:r>
            <a:endParaRPr/>
          </a:p>
          <a:p>
            <a:pPr indent="0" lvl="0" marL="0" rtl="0" algn="l">
              <a:spcBef>
                <a:spcPts val="0"/>
              </a:spcBef>
              <a:spcAft>
                <a:spcPts val="0"/>
              </a:spcAft>
              <a:buClr>
                <a:schemeClr val="dk1"/>
              </a:buClr>
              <a:buSzPts val="1100"/>
              <a:buFont typeface="Arial"/>
              <a:buNone/>
            </a:pPr>
            <a:r>
              <a:rPr lang="pt-BR"/>
              <a:t>A classe “Banco” possui métodos para criar uma nova conta, depositar e sacar dinheiro, e</a:t>
            </a:r>
            <a:endParaRPr/>
          </a:p>
          <a:p>
            <a:pPr indent="0" lvl="0" marL="0" rtl="0" algn="l">
              <a:spcBef>
                <a:spcPts val="0"/>
              </a:spcBef>
              <a:spcAft>
                <a:spcPts val="0"/>
              </a:spcAft>
              <a:buClr>
                <a:schemeClr val="dk1"/>
              </a:buClr>
              <a:buSzPts val="1100"/>
              <a:buFont typeface="Arial"/>
              <a:buNone/>
            </a:pPr>
            <a:r>
              <a:rPr lang="pt-BR"/>
              <a:t>consultar o saldo de uma conta. Para depositar ou sacar dinheiro, o método recupera o saldo</a:t>
            </a:r>
            <a:endParaRPr/>
          </a:p>
          <a:p>
            <a:pPr indent="0" lvl="0" marL="0" rtl="0" algn="l">
              <a:spcBef>
                <a:spcPts val="0"/>
              </a:spcBef>
              <a:spcAft>
                <a:spcPts val="0"/>
              </a:spcAft>
              <a:buClr>
                <a:schemeClr val="dk1"/>
              </a:buClr>
              <a:buSzPts val="1100"/>
              <a:buFont typeface="Arial"/>
              <a:buNone/>
            </a:pPr>
            <a:r>
              <a:rPr lang="pt-BR"/>
              <a:t>atual da conta usando o método “get()” do Map, atualiza o saldo e armazena o novo saldo de</a:t>
            </a:r>
            <a:endParaRPr/>
          </a:p>
          <a:p>
            <a:pPr indent="0" lvl="0" marL="0" rtl="0" algn="l">
              <a:spcBef>
                <a:spcPts val="0"/>
              </a:spcBef>
              <a:spcAft>
                <a:spcPts val="0"/>
              </a:spcAft>
              <a:buClr>
                <a:schemeClr val="dk1"/>
              </a:buClr>
              <a:buSzPts val="1100"/>
              <a:buFont typeface="Arial"/>
              <a:buNone/>
            </a:pPr>
            <a:r>
              <a:rPr lang="pt-BR"/>
              <a:t>volta no Map usando o método “put()”.</a:t>
            </a:r>
            <a:endParaRPr/>
          </a:p>
          <a:p>
            <a:pPr indent="0" lvl="0" marL="0" rtl="0" algn="l">
              <a:spcBef>
                <a:spcPts val="0"/>
              </a:spcBef>
              <a:spcAft>
                <a:spcPts val="0"/>
              </a:spcAft>
              <a:buClr>
                <a:schemeClr val="dk1"/>
              </a:buClr>
              <a:buSzPts val="1100"/>
              <a:buFont typeface="Arial"/>
              <a:buNone/>
            </a:pPr>
            <a:r>
              <a:rPr lang="pt-BR"/>
              <a:t>Por exemplo, podemos criar uma nova conta para João com um saldo inicial de 1000:</a:t>
            </a:r>
            <a:endParaRPr/>
          </a:p>
          <a:p>
            <a:pPr indent="0" lvl="0" marL="0" rtl="0" algn="l">
              <a:spcBef>
                <a:spcPts val="0"/>
              </a:spcBef>
              <a:spcAft>
                <a:spcPts val="0"/>
              </a:spcAft>
              <a:buNone/>
            </a:pPr>
            <a:r>
              <a:t/>
            </a:r>
            <a:endParaRPr/>
          </a:p>
        </p:txBody>
      </p:sp>
      <p:sp>
        <p:nvSpPr>
          <p:cNvPr id="110" name="Google Shape;110;p21"/>
          <p:cNvSpPr txBox="1"/>
          <p:nvPr/>
        </p:nvSpPr>
        <p:spPr>
          <a:xfrm>
            <a:off x="0" y="3987825"/>
            <a:ext cx="3471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t>Podemos depositar 500 na conta de João: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