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03B-4F6C-4CFC-A477-A8FB90AA613B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D257-4775-480A-947F-BA0049A9A5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03B-4F6C-4CFC-A477-A8FB90AA613B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D257-4775-480A-947F-BA0049A9A5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58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03B-4F6C-4CFC-A477-A8FB90AA613B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D257-4775-480A-947F-BA0049A9A5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17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03B-4F6C-4CFC-A477-A8FB90AA613B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D257-4775-480A-947F-BA0049A9A5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34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03B-4F6C-4CFC-A477-A8FB90AA613B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D257-4775-480A-947F-BA0049A9A5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71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03B-4F6C-4CFC-A477-A8FB90AA613B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D257-4775-480A-947F-BA0049A9A5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74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03B-4F6C-4CFC-A477-A8FB90AA613B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D257-4775-480A-947F-BA0049A9A5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8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03B-4F6C-4CFC-A477-A8FB90AA613B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D257-4775-480A-947F-BA0049A9A5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21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03B-4F6C-4CFC-A477-A8FB90AA613B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D257-4775-480A-947F-BA0049A9A5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83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03B-4F6C-4CFC-A477-A8FB90AA613B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D257-4775-480A-947F-BA0049A9A5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87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A03B-4F6C-4CFC-A477-A8FB90AA613B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D257-4775-480A-947F-BA0049A9A5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93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8A03B-4F6C-4CFC-A477-A8FB90AA613B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D257-4775-480A-947F-BA0049A9A5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91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89611"/>
            <a:ext cx="9144000" cy="17203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Santander </a:t>
            </a:r>
            <a:r>
              <a:rPr lang="pt-BR" dirty="0" err="1" smtClean="0"/>
              <a:t>Customer</a:t>
            </a:r>
            <a:r>
              <a:rPr lang="pt-BR" dirty="0" smtClean="0"/>
              <a:t> </a:t>
            </a:r>
            <a:r>
              <a:rPr lang="pt-BR" dirty="0" err="1" smtClean="0"/>
              <a:t>Transaction</a:t>
            </a:r>
            <a:r>
              <a:rPr lang="pt-BR" dirty="0" smtClean="0"/>
              <a:t> </a:t>
            </a:r>
            <a:r>
              <a:rPr lang="pt-BR" dirty="0" err="1" smtClean="0"/>
              <a:t>Prediction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Binary</a:t>
            </a:r>
            <a:r>
              <a:rPr lang="pt-BR" dirty="0" smtClean="0"/>
              <a:t> </a:t>
            </a:r>
            <a:r>
              <a:rPr lang="pt-BR" dirty="0" err="1" smtClean="0"/>
              <a:t>Problem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Maria Clara Mendes da Silva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81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48000" y="1864862"/>
            <a:ext cx="609600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effectLst/>
                <a:latin typeface="+mj-lt"/>
              </a:rPr>
              <a:t>Distribution of skewness Values per column and row in train and test dataset</a:t>
            </a:r>
            <a:endParaRPr lang="en-US" b="1" dirty="0">
              <a:effectLst/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3209495"/>
            <a:ext cx="5821680" cy="298516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740" y="3272723"/>
            <a:ext cx="5722620" cy="2921931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96004" y="252940"/>
            <a:ext cx="3667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</a:t>
            </a:r>
            <a:r>
              <a:rPr lang="en-US" b="1" dirty="0" smtClean="0"/>
              <a:t>. </a:t>
            </a:r>
            <a:r>
              <a:rPr lang="en-US" b="1" dirty="0"/>
              <a:t>Attributes Distribution and Trends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708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48000" y="1890989"/>
            <a:ext cx="609600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effectLst/>
                <a:latin typeface="+mj-lt"/>
              </a:rPr>
              <a:t>Distribution of kurtosis Values per column and row in train and test dataset</a:t>
            </a:r>
            <a:endParaRPr lang="en-US" b="1" dirty="0">
              <a:effectLst/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1755"/>
            <a:ext cx="5910108" cy="304997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711" y="3131755"/>
            <a:ext cx="6011350" cy="3049969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296004" y="252940"/>
            <a:ext cx="3667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</a:t>
            </a:r>
            <a:r>
              <a:rPr lang="en-US" b="1" dirty="0" smtClean="0"/>
              <a:t>. </a:t>
            </a:r>
            <a:r>
              <a:rPr lang="en-US" b="1" dirty="0"/>
              <a:t>Attributes Distribution and Trends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009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514" y="1095450"/>
            <a:ext cx="4325983" cy="56541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544" y="1095450"/>
            <a:ext cx="4328976" cy="565804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660841" y="610981"/>
            <a:ext cx="19254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Outliers</a:t>
            </a:r>
            <a:r>
              <a:rPr lang="pt-BR" dirty="0" smtClean="0"/>
              <a:t> Train </a:t>
            </a:r>
            <a:r>
              <a:rPr lang="pt-BR" dirty="0" smtClean="0"/>
              <a:t>Data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76496" y="241649"/>
            <a:ext cx="3785588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5. Missing Value </a:t>
            </a:r>
            <a:r>
              <a:rPr lang="en-US" b="1" dirty="0" smtClean="0"/>
              <a:t>Analysis and Outliers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28" y="2175510"/>
            <a:ext cx="2447925" cy="4953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20334" y="1599403"/>
            <a:ext cx="22947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Missing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4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526585"/>
            <a:ext cx="11210925" cy="32194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06452" y="901611"/>
            <a:ext cx="19054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Correlation Matrix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90505" y="276637"/>
            <a:ext cx="2071336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6. </a:t>
            </a:r>
            <a:r>
              <a:rPr lang="en-US" b="1" dirty="0" smtClean="0"/>
              <a:t>Feature Selection</a:t>
            </a:r>
            <a:endParaRPr lang="pt-BR" b="1" dirty="0"/>
          </a:p>
        </p:txBody>
      </p:sp>
      <p:sp>
        <p:nvSpPr>
          <p:cNvPr id="8" name="Retângulo 7"/>
          <p:cNvSpPr/>
          <p:nvPr/>
        </p:nvSpPr>
        <p:spPr>
          <a:xfrm>
            <a:off x="390505" y="5100209"/>
            <a:ext cx="2321405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b="1" dirty="0"/>
              <a:t>7</a:t>
            </a:r>
            <a:r>
              <a:rPr lang="en-US" b="1" dirty="0" smtClean="0"/>
              <a:t>. </a:t>
            </a:r>
            <a:r>
              <a:rPr lang="en-US" b="1" dirty="0" smtClean="0"/>
              <a:t>Feature Engineering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78200" y="5823715"/>
            <a:ext cx="25837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Training and </a:t>
            </a:r>
            <a:r>
              <a:rPr lang="pt-BR" dirty="0" err="1" smtClean="0"/>
              <a:t>Testing</a:t>
            </a:r>
            <a:r>
              <a:rPr lang="pt-BR" dirty="0" smtClean="0"/>
              <a:t> Data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826943" y="5823715"/>
            <a:ext cx="19624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Split the Train Data</a:t>
            </a:r>
            <a:endParaRPr lang="pt-BR" dirty="0"/>
          </a:p>
        </p:txBody>
      </p:sp>
      <p:cxnSp>
        <p:nvCxnSpPr>
          <p:cNvPr id="12" name="Conector de Seta Reta 11"/>
          <p:cNvCxnSpPr>
            <a:stCxn id="9" idx="3"/>
            <a:endCxn id="10" idx="1"/>
          </p:cNvCxnSpPr>
          <p:nvPr/>
        </p:nvCxnSpPr>
        <p:spPr>
          <a:xfrm>
            <a:off x="4861984" y="6008381"/>
            <a:ext cx="9649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111284" y="1992828"/>
            <a:ext cx="25962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NewRomanPSMT"/>
              </a:rPr>
              <a:t>The dependent variable </a:t>
            </a:r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categories</a:t>
            </a:r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: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TimesNewRomanPSMT"/>
              </a:rPr>
              <a:t/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1. Nominal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endParaRPr lang="en-US" dirty="0" smtClean="0">
              <a:solidFill>
                <a:srgbClr val="000000"/>
              </a:solidFill>
              <a:latin typeface="TimesNewRomanPSMT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. Ordinal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endParaRPr lang="en-US" dirty="0" smtClean="0">
              <a:solidFill>
                <a:srgbClr val="000000"/>
              </a:solidFill>
              <a:latin typeface="TimesNewRomanPSMT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3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. Interval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endParaRPr lang="en-US" dirty="0" smtClean="0">
              <a:solidFill>
                <a:srgbClr val="000000"/>
              </a:solidFill>
              <a:latin typeface="TimesNewRomanPSMT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4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. Ratio</a:t>
            </a:r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81943" y="1350114"/>
            <a:ext cx="185492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Selection</a:t>
            </a:r>
            <a:endParaRPr lang="pt-BR" dirty="0"/>
          </a:p>
        </p:txBody>
      </p:sp>
      <p:cxnSp>
        <p:nvCxnSpPr>
          <p:cNvPr id="4" name="Conector de Seta Reta 3"/>
          <p:cNvCxnSpPr/>
          <p:nvPr/>
        </p:nvCxnSpPr>
        <p:spPr>
          <a:xfrm flipV="1">
            <a:off x="4183379" y="2970429"/>
            <a:ext cx="1841863" cy="13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 flipH="1">
            <a:off x="6172198" y="2785763"/>
            <a:ext cx="148263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Classification</a:t>
            </a:r>
            <a:endParaRPr lang="pt-BR" dirty="0"/>
          </a:p>
        </p:txBody>
      </p:sp>
      <p:sp>
        <p:nvSpPr>
          <p:cNvPr id="8" name="Chave Direita 7"/>
          <p:cNvSpPr/>
          <p:nvPr/>
        </p:nvSpPr>
        <p:spPr>
          <a:xfrm>
            <a:off x="4091934" y="3886201"/>
            <a:ext cx="248194" cy="98190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4340128" y="4372798"/>
            <a:ext cx="1841863" cy="13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 flipH="1">
            <a:off x="6270170" y="4201195"/>
            <a:ext cx="1286689" cy="369332"/>
          </a:xfrm>
          <a:prstGeom prst="rect">
            <a:avLst/>
          </a:prstGeom>
          <a:solidFill>
            <a:srgbClr val="FFCC9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Regression</a:t>
            </a:r>
            <a:endParaRPr lang="pt-BR" dirty="0"/>
          </a:p>
        </p:txBody>
      </p:sp>
      <p:cxnSp>
        <p:nvCxnSpPr>
          <p:cNvPr id="13" name="Conector Angulado 12"/>
          <p:cNvCxnSpPr>
            <a:stCxn id="8" idx="1"/>
          </p:cNvCxnSpPr>
          <p:nvPr/>
        </p:nvCxnSpPr>
        <p:spPr>
          <a:xfrm rot="10800000" flipH="1" flipV="1">
            <a:off x="4340127" y="4377152"/>
            <a:ext cx="1841863" cy="1050465"/>
          </a:xfrm>
          <a:prstGeom prst="bentConnector3">
            <a:avLst>
              <a:gd name="adj1" fmla="val 507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 flipH="1">
            <a:off x="7886694" y="5242951"/>
            <a:ext cx="148263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Classification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459581" y="5242951"/>
            <a:ext cx="9078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Binning</a:t>
            </a:r>
            <a:endParaRPr lang="pt-BR" dirty="0"/>
          </a:p>
        </p:txBody>
      </p:sp>
      <p:cxnSp>
        <p:nvCxnSpPr>
          <p:cNvPr id="11" name="Conector de Seta Reta 10"/>
          <p:cNvCxnSpPr>
            <a:stCxn id="16" idx="3"/>
            <a:endCxn id="15" idx="3"/>
          </p:cNvCxnSpPr>
          <p:nvPr/>
        </p:nvCxnSpPr>
        <p:spPr>
          <a:xfrm>
            <a:off x="7367447" y="5427617"/>
            <a:ext cx="5192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430180" y="295737"/>
            <a:ext cx="1324402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8</a:t>
            </a:r>
            <a:r>
              <a:rPr lang="en-US" b="1" dirty="0" smtClean="0"/>
              <a:t>. Modeling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807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31730" y="2348907"/>
            <a:ext cx="304364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Handling</a:t>
            </a:r>
            <a:r>
              <a:rPr lang="pt-BR" dirty="0" smtClean="0"/>
              <a:t> of </a:t>
            </a:r>
            <a:r>
              <a:rPr lang="pt-BR" dirty="0" err="1" smtClean="0"/>
              <a:t>Imbalance</a:t>
            </a:r>
            <a:r>
              <a:rPr lang="pt-BR" dirty="0" smtClean="0"/>
              <a:t> Data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217664" y="3861204"/>
            <a:ext cx="5071773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+mj-lt"/>
              </a:rPr>
              <a:t>Synthetic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+mj-lt"/>
              </a:rPr>
              <a:t>Minority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+mj-lt"/>
              </a:rPr>
              <a:t>Oversampling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+mj-lt"/>
              </a:rPr>
              <a:t>Technique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(SMOTE)</a:t>
            </a:r>
            <a:endParaRPr lang="pt-BR" dirty="0">
              <a:latin typeface="+mj-lt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114394" y="3073614"/>
            <a:ext cx="12928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Light GBM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 flipH="1">
            <a:off x="3103677" y="1665261"/>
            <a:ext cx="1286689" cy="369332"/>
          </a:xfrm>
          <a:prstGeom prst="rect">
            <a:avLst/>
          </a:prstGeom>
          <a:solidFill>
            <a:srgbClr val="FFCC9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Regression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277448" y="3073614"/>
            <a:ext cx="29522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Logistic</a:t>
            </a:r>
            <a:r>
              <a:rPr lang="pt-BR" dirty="0" smtClean="0"/>
              <a:t> </a:t>
            </a:r>
            <a:r>
              <a:rPr lang="pt-BR" dirty="0" err="1" smtClean="0"/>
              <a:t>Regression</a:t>
            </a:r>
            <a:r>
              <a:rPr lang="pt-BR" dirty="0" smtClean="0"/>
              <a:t> </a:t>
            </a:r>
            <a:r>
              <a:rPr lang="pt-BR" dirty="0" err="1" smtClean="0"/>
              <a:t>Algorithm</a:t>
            </a:r>
            <a:endParaRPr lang="pt-BR" dirty="0"/>
          </a:p>
        </p:txBody>
      </p:sp>
      <p:cxnSp>
        <p:nvCxnSpPr>
          <p:cNvPr id="21" name="Conector de Seta Reta 20"/>
          <p:cNvCxnSpPr>
            <a:stCxn id="18" idx="2"/>
            <a:endCxn id="4" idx="0"/>
          </p:cNvCxnSpPr>
          <p:nvPr/>
        </p:nvCxnSpPr>
        <p:spPr>
          <a:xfrm>
            <a:off x="3747021" y="2034593"/>
            <a:ext cx="6532" cy="31431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4" idx="2"/>
            <a:endCxn id="20" idx="0"/>
          </p:cNvCxnSpPr>
          <p:nvPr/>
        </p:nvCxnSpPr>
        <p:spPr>
          <a:xfrm flipH="1">
            <a:off x="3753552" y="2718239"/>
            <a:ext cx="1" cy="35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20" idx="2"/>
            <a:endCxn id="7" idx="0"/>
          </p:cNvCxnSpPr>
          <p:nvPr/>
        </p:nvCxnSpPr>
        <p:spPr>
          <a:xfrm flipH="1">
            <a:off x="3753551" y="3442946"/>
            <a:ext cx="1" cy="41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2277448" y="4565436"/>
            <a:ext cx="29522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Logistic</a:t>
            </a:r>
            <a:r>
              <a:rPr lang="pt-BR" dirty="0" smtClean="0"/>
              <a:t> </a:t>
            </a:r>
            <a:r>
              <a:rPr lang="pt-BR" dirty="0" err="1" smtClean="0"/>
              <a:t>Regression</a:t>
            </a:r>
            <a:r>
              <a:rPr lang="pt-BR" dirty="0" smtClean="0"/>
              <a:t> </a:t>
            </a:r>
            <a:r>
              <a:rPr lang="pt-BR" dirty="0" err="1" smtClean="0"/>
              <a:t>Algorithm</a:t>
            </a:r>
            <a:endParaRPr lang="pt-BR" dirty="0"/>
          </a:p>
        </p:txBody>
      </p:sp>
      <p:cxnSp>
        <p:nvCxnSpPr>
          <p:cNvPr id="38" name="Conector de Seta Reta 37"/>
          <p:cNvCxnSpPr>
            <a:stCxn id="7" idx="2"/>
            <a:endCxn id="36" idx="0"/>
          </p:cNvCxnSpPr>
          <p:nvPr/>
        </p:nvCxnSpPr>
        <p:spPr>
          <a:xfrm>
            <a:off x="3753551" y="4230536"/>
            <a:ext cx="1" cy="33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36" idx="2"/>
            <a:endCxn id="42" idx="0"/>
          </p:cNvCxnSpPr>
          <p:nvPr/>
        </p:nvCxnSpPr>
        <p:spPr>
          <a:xfrm flipH="1">
            <a:off x="3753550" y="4934768"/>
            <a:ext cx="2" cy="33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3314571" y="5269668"/>
            <a:ext cx="8779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Results</a:t>
            </a:r>
            <a:endParaRPr lang="pt-BR" dirty="0"/>
          </a:p>
        </p:txBody>
      </p:sp>
      <p:cxnSp>
        <p:nvCxnSpPr>
          <p:cNvPr id="53" name="Conector Angulado 52"/>
          <p:cNvCxnSpPr>
            <a:stCxn id="4" idx="3"/>
            <a:endCxn id="24" idx="0"/>
          </p:cNvCxnSpPr>
          <p:nvPr/>
        </p:nvCxnSpPr>
        <p:spPr>
          <a:xfrm>
            <a:off x="5275375" y="2533573"/>
            <a:ext cx="3485449" cy="540041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8321845" y="5269668"/>
            <a:ext cx="8779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Results</a:t>
            </a:r>
            <a:endParaRPr lang="pt-BR" dirty="0"/>
          </a:p>
        </p:txBody>
      </p:sp>
      <p:cxnSp>
        <p:nvCxnSpPr>
          <p:cNvPr id="65" name="Conector de Seta Reta 64"/>
          <p:cNvCxnSpPr>
            <a:stCxn id="24" idx="2"/>
            <a:endCxn id="63" idx="0"/>
          </p:cNvCxnSpPr>
          <p:nvPr/>
        </p:nvCxnSpPr>
        <p:spPr>
          <a:xfrm>
            <a:off x="8760824" y="3442946"/>
            <a:ext cx="0" cy="182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/>
          <p:cNvSpPr/>
          <p:nvPr/>
        </p:nvSpPr>
        <p:spPr>
          <a:xfrm>
            <a:off x="430180" y="295737"/>
            <a:ext cx="1324402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8</a:t>
            </a:r>
            <a:r>
              <a:rPr lang="en-US" b="1" dirty="0" smtClean="0"/>
              <a:t>. Modeling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795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875989" y="2053026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0.77263125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50240" y="508000"/>
            <a:ext cx="3072674" cy="369332"/>
          </a:xfrm>
          <a:prstGeom prst="rect">
            <a:avLst/>
          </a:prstGeom>
          <a:solidFill>
            <a:srgbClr val="FFCC9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Logistic</a:t>
            </a:r>
            <a:r>
              <a:rPr lang="pt-BR" dirty="0" smtClean="0"/>
              <a:t> </a:t>
            </a:r>
            <a:r>
              <a:rPr lang="pt-BR" dirty="0" err="1" smtClean="0"/>
              <a:t>Regression</a:t>
            </a:r>
            <a:r>
              <a:rPr lang="pt-BR" dirty="0" smtClean="0"/>
              <a:t> </a:t>
            </a:r>
            <a:r>
              <a:rPr lang="pt-BR" dirty="0" err="1" smtClean="0"/>
              <a:t>Algorithm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08732" y="1635760"/>
            <a:ext cx="14325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Training Data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546858" y="1629172"/>
            <a:ext cx="19507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Fitting</a:t>
            </a:r>
            <a:r>
              <a:rPr lang="pt-BR" dirty="0" smtClean="0"/>
              <a:t> the </a:t>
            </a:r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68893" y="1629841"/>
            <a:ext cx="23774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Accuracy</a:t>
            </a:r>
            <a:r>
              <a:rPr lang="pt-BR" dirty="0" smtClean="0"/>
              <a:t> of  the </a:t>
            </a:r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9621713" y="2028918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0.771625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8817648" y="1629172"/>
            <a:ext cx="266964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Cross </a:t>
            </a:r>
            <a:r>
              <a:rPr lang="pt-BR" dirty="0" err="1" smtClean="0"/>
              <a:t>Validation</a:t>
            </a:r>
            <a:r>
              <a:rPr lang="pt-BR" dirty="0" smtClean="0"/>
              <a:t> </a:t>
            </a:r>
            <a:r>
              <a:rPr lang="pt-BR" dirty="0" err="1" smtClean="0"/>
              <a:t>Prediction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208987" y="2632269"/>
            <a:ext cx="18869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Confusion</a:t>
            </a:r>
            <a:r>
              <a:rPr lang="pt-BR" dirty="0" smtClean="0"/>
              <a:t> Matrix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4941837" y="2498082"/>
            <a:ext cx="3875805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solidFill>
                  <a:srgbClr val="202124"/>
                </a:solidFill>
                <a:latin typeface="+mj-lt"/>
              </a:rPr>
              <a:t>ROC Curve</a:t>
            </a:r>
          </a:p>
          <a:p>
            <a:pPr algn="ctr"/>
            <a:r>
              <a:rPr lang="pt-BR" dirty="0" smtClean="0">
                <a:solidFill>
                  <a:srgbClr val="202124"/>
                </a:solidFill>
                <a:latin typeface="+mj-lt"/>
              </a:rPr>
              <a:t>(</a:t>
            </a:r>
            <a:r>
              <a:rPr lang="pt-BR" dirty="0" err="1" smtClean="0">
                <a:solidFill>
                  <a:srgbClr val="202124"/>
                </a:solidFill>
                <a:latin typeface="+mj-lt"/>
              </a:rPr>
              <a:t>Receiver</a:t>
            </a:r>
            <a:r>
              <a:rPr lang="pt-BR" dirty="0" smtClean="0">
                <a:solidFill>
                  <a:srgbClr val="202124"/>
                </a:solidFill>
                <a:latin typeface="+mj-lt"/>
              </a:rPr>
              <a:t> </a:t>
            </a:r>
            <a:r>
              <a:rPr lang="pt-BR" dirty="0" err="1">
                <a:solidFill>
                  <a:srgbClr val="202124"/>
                </a:solidFill>
                <a:latin typeface="+mj-lt"/>
              </a:rPr>
              <a:t>O</a:t>
            </a:r>
            <a:r>
              <a:rPr lang="pt-BR" dirty="0" err="1" smtClean="0">
                <a:solidFill>
                  <a:srgbClr val="202124"/>
                </a:solidFill>
                <a:latin typeface="+mj-lt"/>
              </a:rPr>
              <a:t>perating</a:t>
            </a:r>
            <a:r>
              <a:rPr lang="pt-BR" dirty="0" smtClean="0">
                <a:solidFill>
                  <a:srgbClr val="202124"/>
                </a:solidFill>
                <a:latin typeface="+mj-lt"/>
              </a:rPr>
              <a:t> </a:t>
            </a:r>
            <a:r>
              <a:rPr lang="pt-BR" dirty="0" err="1" smtClean="0">
                <a:solidFill>
                  <a:srgbClr val="202124"/>
                </a:solidFill>
                <a:latin typeface="+mj-lt"/>
              </a:rPr>
              <a:t>Caracteristic</a:t>
            </a:r>
            <a:r>
              <a:rPr lang="pt-BR" dirty="0" smtClean="0">
                <a:solidFill>
                  <a:srgbClr val="202124"/>
                </a:solidFill>
                <a:latin typeface="+mj-lt"/>
              </a:rPr>
              <a:t> Curve)</a:t>
            </a:r>
            <a:endParaRPr lang="pt-BR" dirty="0"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256035" y="2634478"/>
            <a:ext cx="22661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Classification</a:t>
            </a:r>
            <a:r>
              <a:rPr lang="pt-BR" dirty="0" smtClean="0"/>
              <a:t> </a:t>
            </a:r>
            <a:r>
              <a:rPr lang="pt-BR" dirty="0" err="1" smtClean="0"/>
              <a:t>Report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1899409" y="6111687"/>
            <a:ext cx="9196539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NewRomanPSMT"/>
              </a:rPr>
              <a:t>Accuracy of the model is not the best metric to use when evaluating the imbalanced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datasets as it may be misleading. So</a:t>
            </a:r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, next step is to change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the performance metric.</a:t>
            </a:r>
            <a:r>
              <a:rPr lang="en-US" dirty="0"/>
              <a:t> </a:t>
            </a:r>
            <a:endParaRPr lang="pt-BR" dirty="0"/>
          </a:p>
        </p:txBody>
      </p:sp>
      <p:cxnSp>
        <p:nvCxnSpPr>
          <p:cNvPr id="23" name="Conector de Seta Reta 22"/>
          <p:cNvCxnSpPr>
            <a:stCxn id="6" idx="3"/>
            <a:endCxn id="7" idx="1"/>
          </p:cNvCxnSpPr>
          <p:nvPr/>
        </p:nvCxnSpPr>
        <p:spPr>
          <a:xfrm flipV="1">
            <a:off x="2041292" y="1813838"/>
            <a:ext cx="505566" cy="6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3"/>
            <a:endCxn id="8" idx="1"/>
          </p:cNvCxnSpPr>
          <p:nvPr/>
        </p:nvCxnSpPr>
        <p:spPr>
          <a:xfrm>
            <a:off x="4497578" y="1813838"/>
            <a:ext cx="971315" cy="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8" idx="3"/>
            <a:endCxn id="12" idx="1"/>
          </p:cNvCxnSpPr>
          <p:nvPr/>
        </p:nvCxnSpPr>
        <p:spPr>
          <a:xfrm flipV="1">
            <a:off x="7846333" y="1813838"/>
            <a:ext cx="971315" cy="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12" idx="3"/>
            <a:endCxn id="13" idx="3"/>
          </p:cNvCxnSpPr>
          <p:nvPr/>
        </p:nvCxnSpPr>
        <p:spPr>
          <a:xfrm flipH="1">
            <a:off x="11095948" y="1813838"/>
            <a:ext cx="391345" cy="1003097"/>
          </a:xfrm>
          <a:prstGeom prst="bentConnector3">
            <a:avLst>
              <a:gd name="adj1" fmla="val -5841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13" idx="1"/>
            <a:endCxn id="17" idx="3"/>
          </p:cNvCxnSpPr>
          <p:nvPr/>
        </p:nvCxnSpPr>
        <p:spPr>
          <a:xfrm flipH="1">
            <a:off x="8817642" y="2816935"/>
            <a:ext cx="391345" cy="4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17" idx="1"/>
            <a:endCxn id="20" idx="3"/>
          </p:cNvCxnSpPr>
          <p:nvPr/>
        </p:nvCxnSpPr>
        <p:spPr>
          <a:xfrm flipH="1" flipV="1">
            <a:off x="3522218" y="2819144"/>
            <a:ext cx="1419619" cy="2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4497578" y="1812450"/>
            <a:ext cx="971315" cy="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129" y="3144413"/>
            <a:ext cx="1590675" cy="12287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117" y="3343909"/>
            <a:ext cx="3819525" cy="27051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76" y="3424265"/>
            <a:ext cx="40767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3400" y="953734"/>
            <a:ext cx="1135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NewRomanPS-BoldMT"/>
              </a:rPr>
              <a:t>Synthetic Minority Oversampling Technique (SMOTE</a:t>
            </a:r>
            <a:r>
              <a:rPr lang="en-US" b="1" dirty="0" smtClean="0">
                <a:solidFill>
                  <a:srgbClr val="000000"/>
                </a:solidFill>
                <a:latin typeface="TimesNewRomanPS-BoldMT"/>
              </a:rPr>
              <a:t>): </a:t>
            </a:r>
            <a:r>
              <a:rPr lang="en-US" dirty="0"/>
              <a:t>SMOTE uses a nearest neighbor’s algorithm to generate new and synthetic data to use </a:t>
            </a:r>
            <a:r>
              <a:rPr lang="en-US" dirty="0" smtClean="0"/>
              <a:t>for training </a:t>
            </a:r>
            <a:r>
              <a:rPr lang="en-US" dirty="0"/>
              <a:t>the model. In order to balance imbalanced data we are going to use SMOTE</a:t>
            </a:r>
            <a:br>
              <a:rPr lang="en-US" dirty="0"/>
            </a:br>
            <a:r>
              <a:rPr lang="en-US" dirty="0"/>
              <a:t>sampling </a:t>
            </a:r>
            <a:r>
              <a:rPr lang="en-US" dirty="0" smtClean="0"/>
              <a:t>method.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33400" y="1897382"/>
            <a:ext cx="504444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Bulding</a:t>
            </a:r>
            <a:r>
              <a:rPr lang="pt-BR" dirty="0" smtClean="0"/>
              <a:t> </a:t>
            </a:r>
            <a:r>
              <a:rPr lang="pt-BR" dirty="0" err="1" smtClean="0"/>
              <a:t>Logistic</a:t>
            </a:r>
            <a:r>
              <a:rPr lang="pt-BR" dirty="0" smtClean="0"/>
              <a:t> </a:t>
            </a:r>
            <a:r>
              <a:rPr lang="pt-BR" dirty="0" err="1" smtClean="0"/>
              <a:t>Regression</a:t>
            </a:r>
            <a:r>
              <a:rPr lang="pt-BR" dirty="0" smtClean="0"/>
              <a:t> on </a:t>
            </a:r>
            <a:r>
              <a:rPr lang="pt-BR" dirty="0" err="1" smtClean="0"/>
              <a:t>Synthetic</a:t>
            </a:r>
            <a:r>
              <a:rPr lang="pt-BR" dirty="0" smtClean="0"/>
              <a:t> Data Points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19249" y="3503338"/>
            <a:ext cx="63931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Cross </a:t>
            </a:r>
            <a:r>
              <a:rPr lang="pt-BR" dirty="0" err="1" smtClean="0"/>
              <a:t>Validation</a:t>
            </a:r>
            <a:r>
              <a:rPr lang="pt-BR" dirty="0" smtClean="0"/>
              <a:t> </a:t>
            </a:r>
            <a:r>
              <a:rPr lang="pt-BR" dirty="0" err="1" smtClean="0"/>
              <a:t>Prediction</a:t>
            </a:r>
            <a:r>
              <a:rPr lang="pt-BR" dirty="0" smtClean="0"/>
              <a:t> for </a:t>
            </a:r>
            <a:r>
              <a:rPr lang="pt-BR" dirty="0" err="1" smtClean="0"/>
              <a:t>Smote</a:t>
            </a:r>
            <a:r>
              <a:rPr lang="pt-BR" dirty="0" smtClean="0"/>
              <a:t>: 0.7962201222901613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33400" y="4065461"/>
            <a:ext cx="215789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dirty="0" err="1" smtClean="0"/>
              <a:t>Classification</a:t>
            </a:r>
            <a:r>
              <a:rPr lang="pt-BR" dirty="0" smtClean="0"/>
              <a:t> </a:t>
            </a:r>
            <a:r>
              <a:rPr lang="pt-BR" dirty="0" err="1" smtClean="0"/>
              <a:t>Report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6705600" y="53433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+mj-lt"/>
              </a:rPr>
              <a:t>We can observed that smote model 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+mj-lt"/>
              </a:rPr>
              <a:t>is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performing well on imbalance data compare to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baseline logistic regression.</a:t>
            </a:r>
            <a:r>
              <a:rPr lang="en-US" dirty="0">
                <a:latin typeface="+mj-lt"/>
              </a:rPr>
              <a:t> </a:t>
            </a:r>
            <a:endParaRPr lang="pt-BR" dirty="0">
              <a:latin typeface="+mj-lt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33400" y="2439187"/>
            <a:ext cx="2495235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dirty="0" err="1"/>
              <a:t>Fitting</a:t>
            </a:r>
            <a:r>
              <a:rPr lang="pt-BR" dirty="0"/>
              <a:t> the </a:t>
            </a:r>
            <a:r>
              <a:rPr lang="pt-BR" dirty="0" err="1"/>
              <a:t>smote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: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32289" y="3011968"/>
            <a:ext cx="496879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dirty="0" err="1"/>
              <a:t>Accuracy</a:t>
            </a:r>
            <a:r>
              <a:rPr lang="pt-BR" dirty="0"/>
              <a:t> of the </a:t>
            </a:r>
            <a:r>
              <a:rPr lang="pt-BR" dirty="0" err="1"/>
              <a:t>smote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: 0.791522862940854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8990480" y="1876215"/>
            <a:ext cx="124348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ROC Curve:</a:t>
            </a:r>
          </a:p>
        </p:txBody>
      </p:sp>
      <p:cxnSp>
        <p:nvCxnSpPr>
          <p:cNvPr id="20" name="Conector Angulado 19"/>
          <p:cNvCxnSpPr>
            <a:stCxn id="9" idx="1"/>
            <a:endCxn id="16" idx="1"/>
          </p:cNvCxnSpPr>
          <p:nvPr/>
        </p:nvCxnSpPr>
        <p:spPr>
          <a:xfrm rot="10800000" flipV="1">
            <a:off x="533400" y="2080261"/>
            <a:ext cx="12700" cy="543591"/>
          </a:xfrm>
          <a:prstGeom prst="bentConnector3">
            <a:avLst>
              <a:gd name="adj1" fmla="val 20057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16" idx="1"/>
            <a:endCxn id="17" idx="1"/>
          </p:cNvCxnSpPr>
          <p:nvPr/>
        </p:nvCxnSpPr>
        <p:spPr>
          <a:xfrm rot="10800000" flipV="1">
            <a:off x="532290" y="2623852"/>
            <a:ext cx="1111" cy="572781"/>
          </a:xfrm>
          <a:prstGeom prst="bentConnector3">
            <a:avLst>
              <a:gd name="adj1" fmla="val 2185184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17" idx="1"/>
            <a:endCxn id="10" idx="1"/>
          </p:cNvCxnSpPr>
          <p:nvPr/>
        </p:nvCxnSpPr>
        <p:spPr>
          <a:xfrm rot="10800000" flipV="1">
            <a:off x="519249" y="3196634"/>
            <a:ext cx="13040" cy="491370"/>
          </a:xfrm>
          <a:prstGeom prst="bentConnector3">
            <a:avLst>
              <a:gd name="adj1" fmla="val 18530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10" idx="1"/>
            <a:endCxn id="14" idx="1"/>
          </p:cNvCxnSpPr>
          <p:nvPr/>
        </p:nvCxnSpPr>
        <p:spPr>
          <a:xfrm rot="10800000" flipH="1" flipV="1">
            <a:off x="519248" y="3688003"/>
            <a:ext cx="14151" cy="562123"/>
          </a:xfrm>
          <a:prstGeom prst="bentConnector3">
            <a:avLst>
              <a:gd name="adj1" fmla="val -16154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/>
          <p:cNvCxnSpPr>
            <a:stCxn id="14" idx="3"/>
            <a:endCxn id="18" idx="1"/>
          </p:cNvCxnSpPr>
          <p:nvPr/>
        </p:nvCxnSpPr>
        <p:spPr>
          <a:xfrm flipV="1">
            <a:off x="2691298" y="2060881"/>
            <a:ext cx="6299182" cy="2189246"/>
          </a:xfrm>
          <a:prstGeom prst="bentConnector3">
            <a:avLst>
              <a:gd name="adj1" fmla="val 701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283" y="2402293"/>
            <a:ext cx="3819525" cy="27051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49" y="4670655"/>
            <a:ext cx="5063206" cy="1795463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290202" y="201616"/>
            <a:ext cx="5071773" cy="369332"/>
          </a:xfrm>
          <a:prstGeom prst="rect">
            <a:avLst/>
          </a:prstGeom>
          <a:solidFill>
            <a:srgbClr val="FFCC99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+mj-lt"/>
              </a:rPr>
              <a:t>Synthetic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+mj-lt"/>
              </a:rPr>
              <a:t>Minority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+mj-lt"/>
              </a:rPr>
              <a:t>Oversampling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+mj-lt"/>
              </a:rPr>
              <a:t>Technique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(SMOTE)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3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48988" y="1192717"/>
            <a:ext cx="14325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Training Data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48988" y="1744013"/>
            <a:ext cx="1636522" cy="375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Validation</a:t>
            </a:r>
            <a:r>
              <a:rPr lang="pt-BR" dirty="0" smtClean="0"/>
              <a:t> Data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48988" y="2391771"/>
            <a:ext cx="435864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Selecting best </a:t>
            </a:r>
            <a:r>
              <a:rPr lang="en-US" dirty="0" err="1">
                <a:latin typeface="+mj-lt"/>
              </a:rPr>
              <a:t>hyperparameters</a:t>
            </a:r>
            <a:r>
              <a:rPr lang="en-US" dirty="0">
                <a:latin typeface="+mj-lt"/>
              </a:rPr>
              <a:t> by tuning of different parameters:</a:t>
            </a:r>
            <a:endParaRPr lang="en-US" b="0" dirty="0">
              <a:effectLst/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48988" y="3292593"/>
            <a:ext cx="213609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Training </a:t>
            </a:r>
            <a:r>
              <a:rPr lang="pt-BR" dirty="0" err="1">
                <a:latin typeface="+mj-lt"/>
              </a:rPr>
              <a:t>lgbm</a:t>
            </a:r>
            <a:r>
              <a:rPr lang="pt-BR" dirty="0">
                <a:latin typeface="+mj-lt"/>
              </a:rPr>
              <a:t> </a:t>
            </a:r>
            <a:r>
              <a:rPr lang="pt-BR" dirty="0" err="1">
                <a:latin typeface="+mj-lt"/>
              </a:rPr>
              <a:t>model</a:t>
            </a:r>
            <a:r>
              <a:rPr lang="pt-BR" dirty="0">
                <a:latin typeface="+mj-lt"/>
              </a:rPr>
              <a:t>:</a:t>
            </a:r>
            <a:endParaRPr lang="pt-BR" b="0" dirty="0">
              <a:effectLst/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277199" y="1192717"/>
            <a:ext cx="385572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+mj-lt"/>
              </a:rPr>
              <a:t>Important Features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71" y="4695904"/>
            <a:ext cx="3457575" cy="1933575"/>
          </a:xfrm>
          <a:prstGeom prst="rect">
            <a:avLst/>
          </a:prstGeom>
        </p:spPr>
      </p:pic>
      <p:cxnSp>
        <p:nvCxnSpPr>
          <p:cNvPr id="15" name="Conector Angulado 14"/>
          <p:cNvCxnSpPr>
            <a:stCxn id="5" idx="1"/>
            <a:endCxn id="6" idx="1"/>
          </p:cNvCxnSpPr>
          <p:nvPr/>
        </p:nvCxnSpPr>
        <p:spPr>
          <a:xfrm rot="10800000" flipV="1">
            <a:off x="448988" y="1377383"/>
            <a:ext cx="12700" cy="554590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6" idx="1"/>
            <a:endCxn id="7" idx="1"/>
          </p:cNvCxnSpPr>
          <p:nvPr/>
        </p:nvCxnSpPr>
        <p:spPr>
          <a:xfrm rot="10800000" flipV="1">
            <a:off x="448988" y="1931973"/>
            <a:ext cx="12700" cy="782964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>
            <a:stCxn id="7" idx="1"/>
            <a:endCxn id="8" idx="1"/>
          </p:cNvCxnSpPr>
          <p:nvPr/>
        </p:nvCxnSpPr>
        <p:spPr>
          <a:xfrm rot="10800000" flipV="1">
            <a:off x="448988" y="2714937"/>
            <a:ext cx="12700" cy="76232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8" idx="3"/>
            <a:endCxn id="9" idx="1"/>
          </p:cNvCxnSpPr>
          <p:nvPr/>
        </p:nvCxnSpPr>
        <p:spPr>
          <a:xfrm flipV="1">
            <a:off x="2585086" y="1377383"/>
            <a:ext cx="4692113" cy="209987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87" y="3938667"/>
            <a:ext cx="6243051" cy="2599293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7277198" y="4310365"/>
            <a:ext cx="385572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LGBM model performance on test data:</a:t>
            </a:r>
            <a:r>
              <a:rPr lang="en-US" dirty="0">
                <a:latin typeface="+mj-lt"/>
              </a:rPr>
              <a:t> 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233" y="1744013"/>
            <a:ext cx="5389652" cy="2139611"/>
          </a:xfrm>
          <a:prstGeom prst="rect">
            <a:avLst/>
          </a:prstGeom>
        </p:spPr>
      </p:pic>
      <p:cxnSp>
        <p:nvCxnSpPr>
          <p:cNvPr id="28" name="Conector Angulado 27"/>
          <p:cNvCxnSpPr>
            <a:stCxn id="9" idx="3"/>
          </p:cNvCxnSpPr>
          <p:nvPr/>
        </p:nvCxnSpPr>
        <p:spPr>
          <a:xfrm>
            <a:off x="11132919" y="1377383"/>
            <a:ext cx="897972" cy="31176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endCxn id="18" idx="3"/>
          </p:cNvCxnSpPr>
          <p:nvPr/>
        </p:nvCxnSpPr>
        <p:spPr>
          <a:xfrm flipH="1">
            <a:off x="11132918" y="4495031"/>
            <a:ext cx="8979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61687" y="208981"/>
            <a:ext cx="1292860" cy="369332"/>
          </a:xfrm>
          <a:prstGeom prst="rect">
            <a:avLst/>
          </a:prstGeom>
          <a:solidFill>
            <a:srgbClr val="FFCC9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Light GBM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206240" y="5930537"/>
            <a:ext cx="2303993" cy="352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2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67937" y="1340305"/>
            <a:ext cx="111143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The results obtained for both algorithms, mainly, by the scores and area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under the ROC curve </a:t>
            </a:r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for all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the models for </a:t>
            </a:r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an imbalanced data is possible to conclude that Logistic Regression model has not performed well on imbalanced data. </a:t>
            </a:r>
          </a:p>
          <a:p>
            <a:pPr algn="just"/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After using resampling techniques, as SMOTE, results for logistic regression turned out to be better. Finally, Light GBM model has performed well on imbalanced data, even better tha</a:t>
            </a:r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n Logistic regression on balanced data</a:t>
            </a:r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. </a:t>
            </a:r>
          </a:p>
          <a:p>
            <a:pPr algn="just"/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So, the best choice for identifying which costumer will make a specif</a:t>
            </a:r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ic transaction is </a:t>
            </a:r>
            <a:r>
              <a:rPr lang="en-US" dirty="0" err="1" smtClean="0">
                <a:solidFill>
                  <a:srgbClr val="000000"/>
                </a:solidFill>
                <a:latin typeface="TimesNewRomanPSMT"/>
              </a:rPr>
              <a:t>LightGBM</a:t>
            </a:r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.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/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67937" y="208371"/>
            <a:ext cx="10515600" cy="1325563"/>
          </a:xfrm>
        </p:spPr>
        <p:txBody>
          <a:bodyPr/>
          <a:lstStyle/>
          <a:p>
            <a:r>
              <a:rPr lang="pt-BR" dirty="0" err="1" smtClean="0"/>
              <a:t>Conclusion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7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Problem</a:t>
            </a:r>
            <a:r>
              <a:rPr lang="pt-BR" dirty="0" smtClean="0"/>
              <a:t> </a:t>
            </a:r>
            <a:r>
              <a:rPr lang="pt-BR" dirty="0" err="1" smtClean="0"/>
              <a:t>Statement</a:t>
            </a:r>
            <a:endParaRPr lang="pt-BR" dirty="0" smtClean="0"/>
          </a:p>
          <a:p>
            <a:r>
              <a:rPr lang="pt-BR" dirty="0" err="1" smtClean="0"/>
              <a:t>Dataset</a:t>
            </a:r>
            <a:endParaRPr lang="pt-BR" dirty="0" smtClean="0"/>
          </a:p>
          <a:p>
            <a:r>
              <a:rPr lang="pt-BR" dirty="0" err="1" smtClean="0"/>
              <a:t>Methodology</a:t>
            </a:r>
            <a:endParaRPr lang="pt-BR" dirty="0" smtClean="0"/>
          </a:p>
          <a:p>
            <a:r>
              <a:rPr lang="pt-BR" dirty="0" err="1" smtClean="0"/>
              <a:t>Results</a:t>
            </a:r>
            <a:r>
              <a:rPr lang="pt-BR" dirty="0" smtClean="0"/>
              <a:t> </a:t>
            </a:r>
          </a:p>
          <a:p>
            <a:r>
              <a:rPr lang="pt-BR" dirty="0" err="1" smtClean="0"/>
              <a:t>Conclusion</a:t>
            </a:r>
            <a:endParaRPr lang="pt-BR" dirty="0"/>
          </a:p>
          <a:p>
            <a:r>
              <a:rPr lang="pt-BR" dirty="0" err="1" smtClean="0"/>
              <a:t>References</a:t>
            </a:r>
            <a:endParaRPr lang="pt-BR" dirty="0"/>
          </a:p>
          <a:p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8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References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3905794"/>
          </a:xfrm>
        </p:spPr>
        <p:txBody>
          <a:bodyPr>
            <a:normAutofit fontScale="5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Santander </a:t>
            </a:r>
            <a:r>
              <a:rPr lang="pt-BR" dirty="0" err="1"/>
              <a:t>C</a:t>
            </a:r>
            <a:r>
              <a:rPr lang="pt-BR" dirty="0" err="1" smtClean="0"/>
              <a:t>ustomer</a:t>
            </a:r>
            <a:r>
              <a:rPr lang="pt-BR" dirty="0" smtClean="0"/>
              <a:t> </a:t>
            </a:r>
            <a:r>
              <a:rPr lang="pt-BR" dirty="0" err="1" smtClean="0"/>
              <a:t>Transaction</a:t>
            </a:r>
            <a:r>
              <a:rPr lang="pt-BR" dirty="0" smtClean="0"/>
              <a:t> </a:t>
            </a:r>
            <a:r>
              <a:rPr lang="pt-BR" dirty="0" err="1" smtClean="0"/>
              <a:t>Prediction</a:t>
            </a:r>
            <a:r>
              <a:rPr lang="pt-BR" dirty="0" smtClean="0"/>
              <a:t>. </a:t>
            </a:r>
            <a:r>
              <a:rPr lang="pt-BR" dirty="0" err="1" smtClean="0"/>
              <a:t>Kaggle</a:t>
            </a:r>
            <a:r>
              <a:rPr lang="pt-BR" dirty="0" smtClean="0"/>
              <a:t>, 2019. </a:t>
            </a:r>
            <a:r>
              <a:rPr lang="pt-BR" dirty="0"/>
              <a:t>Disponível em: </a:t>
            </a:r>
            <a:r>
              <a:rPr lang="pt-BR" dirty="0" smtClean="0"/>
              <a:t>&lt;</a:t>
            </a:r>
            <a:r>
              <a:rPr lang="pt-BR" dirty="0"/>
              <a:t>https://</a:t>
            </a:r>
            <a:r>
              <a:rPr lang="pt-BR" dirty="0" smtClean="0"/>
              <a:t>www.kaggle.com/c/santander-customer-transaction-prediction/data&gt;. </a:t>
            </a:r>
            <a:r>
              <a:rPr lang="pt-BR" dirty="0"/>
              <a:t>Acesso em: </a:t>
            </a:r>
            <a:r>
              <a:rPr lang="pt-BR" dirty="0" smtClean="0"/>
              <a:t>08, abril de 2021.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Santander </a:t>
            </a:r>
            <a:r>
              <a:rPr lang="pt-BR" dirty="0" err="1" smtClean="0"/>
              <a:t>customer</a:t>
            </a:r>
            <a:r>
              <a:rPr lang="pt-BR" dirty="0" smtClean="0"/>
              <a:t> </a:t>
            </a:r>
            <a:r>
              <a:rPr lang="pt-BR" dirty="0" err="1" smtClean="0"/>
              <a:t>transaction</a:t>
            </a:r>
            <a:r>
              <a:rPr lang="pt-BR" dirty="0"/>
              <a:t> </a:t>
            </a:r>
            <a:r>
              <a:rPr lang="pt-BR" dirty="0" err="1" smtClean="0"/>
              <a:t>prediction</a:t>
            </a:r>
            <a:r>
              <a:rPr lang="pt-BR" dirty="0" smtClean="0"/>
              <a:t> a </a:t>
            </a:r>
            <a:r>
              <a:rPr lang="pt-BR" dirty="0" err="1" smtClean="0"/>
              <a:t>simple</a:t>
            </a:r>
            <a:r>
              <a:rPr lang="pt-BR" dirty="0" smtClean="0"/>
              <a:t>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learning</a:t>
            </a:r>
            <a:r>
              <a:rPr lang="pt-BR" dirty="0" smtClean="0"/>
              <a:t> </a:t>
            </a:r>
            <a:r>
              <a:rPr lang="pt-BR" dirty="0" err="1" smtClean="0"/>
              <a:t>solution</a:t>
            </a:r>
            <a:r>
              <a:rPr lang="pt-BR" dirty="0" smtClean="0"/>
              <a:t>. </a:t>
            </a:r>
            <a:r>
              <a:rPr lang="pt-BR" dirty="0" err="1" smtClean="0"/>
              <a:t>Medium</a:t>
            </a:r>
            <a:r>
              <a:rPr lang="pt-BR" dirty="0" smtClean="0"/>
              <a:t>, 2019. </a:t>
            </a:r>
            <a:r>
              <a:rPr lang="pt-BR" dirty="0"/>
              <a:t>Disponível em: </a:t>
            </a:r>
            <a:r>
              <a:rPr lang="pt-BR" dirty="0" smtClean="0"/>
              <a:t>&lt;</a:t>
            </a:r>
            <a:r>
              <a:rPr lang="pt-BR" dirty="0"/>
              <a:t>https://medium.com/@</a:t>
            </a:r>
            <a:r>
              <a:rPr lang="pt-BR" dirty="0" smtClean="0"/>
              <a:t>aganirbanghosh007/santander-customer-transaction-prediction-a-simple-machine-learning-solution-771613633843&gt;. </a:t>
            </a:r>
            <a:r>
              <a:rPr lang="pt-BR" dirty="0"/>
              <a:t>Acesso em: 08, abril </a:t>
            </a:r>
            <a:r>
              <a:rPr lang="pt-BR" dirty="0" smtClean="0"/>
              <a:t>de </a:t>
            </a:r>
            <a:r>
              <a:rPr lang="pt-BR" dirty="0"/>
              <a:t>2021.</a:t>
            </a:r>
            <a:endParaRPr lang="pt-BR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Raimondi, Frederico. Santander_Customer_Transaction_Prediction. </a:t>
            </a:r>
            <a:r>
              <a:rPr lang="pt-BR" dirty="0" err="1" smtClean="0"/>
              <a:t>Github</a:t>
            </a:r>
            <a:r>
              <a:rPr lang="pt-BR" dirty="0" smtClean="0"/>
              <a:t>, 2019. Disponível </a:t>
            </a:r>
            <a:r>
              <a:rPr lang="pt-BR" dirty="0" err="1" smtClean="0"/>
              <a:t>em:https</a:t>
            </a:r>
            <a:r>
              <a:rPr lang="pt-BR" dirty="0"/>
              <a:t>://federicoraimondi.github.io/</a:t>
            </a:r>
            <a:r>
              <a:rPr lang="pt-BR" dirty="0" err="1"/>
              <a:t>myProjects</a:t>
            </a:r>
            <a:r>
              <a:rPr lang="pt-BR" dirty="0"/>
              <a:t>/Santander_Customer_Transaction_Prediction</a:t>
            </a:r>
            <a:r>
              <a:rPr lang="pt-BR" dirty="0" smtClean="0"/>
              <a:t>/&gt; </a:t>
            </a:r>
            <a:r>
              <a:rPr lang="pt-BR" dirty="0"/>
              <a:t>Acesso em: </a:t>
            </a:r>
            <a:r>
              <a:rPr lang="pt-BR" dirty="0" smtClean="0"/>
              <a:t>09, </a:t>
            </a:r>
            <a:r>
              <a:rPr lang="pt-BR" dirty="0"/>
              <a:t>abril </a:t>
            </a:r>
            <a:r>
              <a:rPr lang="pt-BR" dirty="0" smtClean="0"/>
              <a:t>de </a:t>
            </a:r>
            <a:r>
              <a:rPr lang="pt-BR" dirty="0"/>
              <a:t>2021.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Vaz, Arthur. </a:t>
            </a:r>
            <a:r>
              <a:rPr lang="pt-BR" dirty="0"/>
              <a:t>Como lidar com dados desbalanceados em problemas de </a:t>
            </a:r>
            <a:r>
              <a:rPr lang="pt-BR" dirty="0" smtClean="0"/>
              <a:t>classificação. </a:t>
            </a:r>
            <a:r>
              <a:rPr lang="pt-BR" dirty="0" err="1" smtClean="0"/>
              <a:t>Medium</a:t>
            </a:r>
            <a:r>
              <a:rPr lang="pt-BR" dirty="0" smtClean="0"/>
              <a:t>, 2019. Disponível em: https</a:t>
            </a:r>
            <a:r>
              <a:rPr lang="pt-BR" dirty="0"/>
              <a:t>://</a:t>
            </a:r>
            <a:r>
              <a:rPr lang="pt-BR" dirty="0" smtClean="0"/>
              <a:t>medium.com/data-hackers/como-lidar-com-dados-desbalanceados-em-problemas-de-classifica%C3%A7%C3%A3o-17c4d4357ef9 Acesso em: 09, abril de 2021. </a:t>
            </a:r>
            <a:endParaRPr lang="pt-BR" dirty="0"/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5 </a:t>
            </a:r>
            <a:r>
              <a:rPr lang="pt-BR" dirty="0" err="1" smtClean="0"/>
              <a:t>smote</a:t>
            </a:r>
            <a:r>
              <a:rPr lang="pt-BR" dirty="0" smtClean="0"/>
              <a:t> </a:t>
            </a:r>
            <a:r>
              <a:rPr lang="pt-BR" dirty="0" err="1" smtClean="0"/>
              <a:t>techniques</a:t>
            </a:r>
            <a:r>
              <a:rPr lang="pt-BR" dirty="0" smtClean="0"/>
              <a:t> for </a:t>
            </a:r>
            <a:r>
              <a:rPr lang="pt-BR" dirty="0" err="1" smtClean="0"/>
              <a:t>oversampling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imbalance</a:t>
            </a:r>
            <a:r>
              <a:rPr lang="pt-BR" dirty="0" smtClean="0"/>
              <a:t> data. </a:t>
            </a:r>
            <a:r>
              <a:rPr lang="pt-BR" dirty="0" err="1" smtClean="0"/>
              <a:t>Towards</a:t>
            </a:r>
            <a:r>
              <a:rPr lang="pt-BR" dirty="0" smtClean="0"/>
              <a:t> Data Science, 2019. Disponível em: &lt;https</a:t>
            </a:r>
            <a:r>
              <a:rPr lang="pt-BR" dirty="0"/>
              <a:t>://</a:t>
            </a:r>
            <a:r>
              <a:rPr lang="pt-BR" dirty="0" smtClean="0"/>
              <a:t>towardsdatascience.com/5-smote-techniques-for-oversampling-your-imbalance-data-b8155bdbe2b5&gt; Acesso </a:t>
            </a:r>
            <a:r>
              <a:rPr lang="pt-BR" dirty="0"/>
              <a:t>em: 09, abril de 2021</a:t>
            </a:r>
            <a:r>
              <a:rPr lang="pt-B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err="1" smtClean="0"/>
              <a:t>Mandot</a:t>
            </a:r>
            <a:r>
              <a:rPr lang="pt-BR" dirty="0" smtClean="0"/>
              <a:t>, Pushkar. what-is-lightgbm-how-to-implement-it-how-to-fine-tune-the-parameters. </a:t>
            </a:r>
            <a:r>
              <a:rPr lang="pt-BR" dirty="0" err="1" smtClean="0"/>
              <a:t>Medium</a:t>
            </a:r>
            <a:r>
              <a:rPr lang="pt-BR" dirty="0" smtClean="0"/>
              <a:t>, 2017. Disponível em:&lt;https</a:t>
            </a:r>
            <a:r>
              <a:rPr lang="pt-BR" dirty="0"/>
              <a:t>://medium.com/@</a:t>
            </a:r>
            <a:r>
              <a:rPr lang="pt-BR" dirty="0" smtClean="0"/>
              <a:t>pushkarmandot/https-medium-com-pushkarmandot-what-is-lightgbm-how-to-implement-it-how-to-fine-tune-the-parameters-60347819b7fc&gt; Acesso em: 10, abril de 2021.</a:t>
            </a:r>
            <a:endParaRPr lang="pt-BR" dirty="0"/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Santander </a:t>
            </a:r>
            <a:r>
              <a:rPr lang="pt-BR" dirty="0" err="1"/>
              <a:t>Customer</a:t>
            </a:r>
            <a:r>
              <a:rPr lang="pt-BR" dirty="0"/>
              <a:t> </a:t>
            </a:r>
            <a:r>
              <a:rPr lang="pt-BR" dirty="0" err="1"/>
              <a:t>Transaction</a:t>
            </a:r>
            <a:r>
              <a:rPr lang="pt-BR" dirty="0"/>
              <a:t> </a:t>
            </a:r>
            <a:r>
              <a:rPr lang="pt-BR" dirty="0" err="1"/>
              <a:t>Prediction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. </a:t>
            </a:r>
            <a:r>
              <a:rPr lang="pt-BR" dirty="0" err="1" smtClean="0"/>
              <a:t>Kaggle</a:t>
            </a:r>
            <a:r>
              <a:rPr lang="pt-BR" dirty="0" smtClean="0"/>
              <a:t>, 2019. Disponível em: https://www.kaggle.com/c/santander-customer-transaction-prediction/code Acesso em: 10, abril de 20121.</a:t>
            </a:r>
          </a:p>
        </p:txBody>
      </p:sp>
    </p:spTree>
    <p:extLst>
      <p:ext uri="{BB962C8B-B14F-4D97-AF65-F5344CB8AC3E}">
        <p14:creationId xmlns:p14="http://schemas.microsoft.com/office/powerpoint/2010/main" val="173210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Problem</a:t>
            </a:r>
            <a:r>
              <a:rPr lang="pt-BR" dirty="0" smtClean="0"/>
              <a:t> </a:t>
            </a:r>
            <a:r>
              <a:rPr lang="pt-BR" dirty="0" err="1" smtClean="0"/>
              <a:t>Statement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294812" y="1879342"/>
            <a:ext cx="4213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Santander’s purpose is to help people and businesses prosper</a:t>
            </a:r>
            <a:r>
              <a:rPr lang="en-US" sz="2400" dirty="0" smtClean="0"/>
              <a:t>.</a:t>
            </a:r>
            <a:r>
              <a:rPr lang="pt-BR" sz="2400" dirty="0" smtClean="0"/>
              <a:t> </a:t>
            </a:r>
            <a:r>
              <a:rPr lang="pt-BR" dirty="0" smtClean="0"/>
              <a:t>¹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24" y="1512376"/>
            <a:ext cx="2981325" cy="153352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45360" y="3792947"/>
            <a:ext cx="2338252" cy="101890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Machine</a:t>
            </a:r>
            <a:r>
              <a:rPr lang="pt-BR" dirty="0" smtClean="0">
                <a:solidFill>
                  <a:schemeClr val="tx1"/>
                </a:solidFill>
              </a:rPr>
              <a:t> Learning </a:t>
            </a:r>
            <a:r>
              <a:rPr lang="pt-BR" dirty="0" err="1" smtClean="0">
                <a:solidFill>
                  <a:schemeClr val="tx1"/>
                </a:solidFill>
              </a:rPr>
              <a:t>Algorithms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325856" y="3842837"/>
            <a:ext cx="165109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Help </a:t>
            </a:r>
            <a:r>
              <a:rPr lang="pt-BR" dirty="0" err="1" smtClean="0"/>
              <a:t>to</a:t>
            </a:r>
            <a:r>
              <a:rPr lang="pt-BR" dirty="0" smtClean="0"/>
              <a:t> solve </a:t>
            </a:r>
            <a:r>
              <a:rPr lang="pt-BR" dirty="0" err="1" smtClean="0"/>
              <a:t>most</a:t>
            </a:r>
            <a:r>
              <a:rPr lang="pt-BR" dirty="0" smtClean="0"/>
              <a:t> common </a:t>
            </a:r>
            <a:r>
              <a:rPr lang="pt-BR" dirty="0" err="1" smtClean="0"/>
              <a:t>challenge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5342709" y="3997233"/>
            <a:ext cx="2299062" cy="6139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Binary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Classification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Problems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Angulado 22"/>
          <p:cNvCxnSpPr>
            <a:stCxn id="18" idx="3"/>
          </p:cNvCxnSpPr>
          <p:nvPr/>
        </p:nvCxnSpPr>
        <p:spPr>
          <a:xfrm flipV="1">
            <a:off x="7641771" y="3461655"/>
            <a:ext cx="1410788" cy="84255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18" idx="3"/>
          </p:cNvCxnSpPr>
          <p:nvPr/>
        </p:nvCxnSpPr>
        <p:spPr>
          <a:xfrm>
            <a:off x="7641771" y="4304210"/>
            <a:ext cx="1410788" cy="84255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8" idx="3"/>
          </p:cNvCxnSpPr>
          <p:nvPr/>
        </p:nvCxnSpPr>
        <p:spPr>
          <a:xfrm flipV="1">
            <a:off x="7641771" y="4302398"/>
            <a:ext cx="1410788" cy="1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14" idx="3"/>
            <a:endCxn id="18" idx="1"/>
          </p:cNvCxnSpPr>
          <p:nvPr/>
        </p:nvCxnSpPr>
        <p:spPr>
          <a:xfrm flipV="1">
            <a:off x="4976949" y="4304210"/>
            <a:ext cx="365760" cy="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7" idx="3"/>
            <a:endCxn id="14" idx="1"/>
          </p:cNvCxnSpPr>
          <p:nvPr/>
        </p:nvCxnSpPr>
        <p:spPr>
          <a:xfrm>
            <a:off x="2783612" y="4302399"/>
            <a:ext cx="542244" cy="2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9170125" y="3276989"/>
            <a:ext cx="241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Is a </a:t>
            </a:r>
            <a:r>
              <a:rPr lang="pt-BR" dirty="0" err="1" smtClean="0"/>
              <a:t>customer</a:t>
            </a:r>
            <a:r>
              <a:rPr lang="pt-BR" dirty="0" smtClean="0"/>
              <a:t> </a:t>
            </a:r>
            <a:r>
              <a:rPr lang="pt-BR" dirty="0" err="1" smtClean="0"/>
              <a:t>satisfied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9170125" y="3975827"/>
            <a:ext cx="241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Will a </a:t>
            </a:r>
            <a:r>
              <a:rPr lang="pt-BR" dirty="0" err="1" smtClean="0"/>
              <a:t>customer</a:t>
            </a:r>
            <a:r>
              <a:rPr lang="pt-BR" dirty="0" smtClean="0"/>
              <a:t> </a:t>
            </a:r>
            <a:r>
              <a:rPr lang="pt-BR" dirty="0" err="1" smtClean="0"/>
              <a:t>buy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product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9170125" y="4823599"/>
            <a:ext cx="241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Can</a:t>
            </a:r>
            <a:r>
              <a:rPr lang="pt-BR" dirty="0" smtClean="0"/>
              <a:t> a </a:t>
            </a:r>
            <a:r>
              <a:rPr lang="pt-BR" dirty="0" err="1" smtClean="0"/>
              <a:t>customer</a:t>
            </a:r>
            <a:r>
              <a:rPr lang="pt-BR" dirty="0" smtClean="0"/>
              <a:t> </a:t>
            </a:r>
            <a:r>
              <a:rPr lang="pt-BR" dirty="0" err="1" smtClean="0"/>
              <a:t>pay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loan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10138954" y="5409761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...</a:t>
            </a:r>
            <a:endParaRPr lang="pt-BR" sz="2800" dirty="0"/>
          </a:p>
        </p:txBody>
      </p:sp>
      <p:sp>
        <p:nvSpPr>
          <p:cNvPr id="53" name="Seta para Baixo 52"/>
          <p:cNvSpPr/>
          <p:nvPr/>
        </p:nvSpPr>
        <p:spPr>
          <a:xfrm>
            <a:off x="6209212" y="4735074"/>
            <a:ext cx="566057" cy="551907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4147048" y="5471316"/>
            <a:ext cx="4689565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Which</a:t>
            </a:r>
            <a:r>
              <a:rPr lang="pt-BR" dirty="0" smtClean="0"/>
              <a:t> </a:t>
            </a:r>
            <a:r>
              <a:rPr lang="pt-BR" dirty="0" err="1" smtClean="0"/>
              <a:t>customer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make</a:t>
            </a:r>
            <a:r>
              <a:rPr lang="pt-BR" dirty="0" smtClean="0"/>
              <a:t> a </a:t>
            </a:r>
            <a:r>
              <a:rPr lang="pt-BR" dirty="0" err="1" smtClean="0"/>
              <a:t>specific</a:t>
            </a:r>
            <a:r>
              <a:rPr lang="pt-BR" dirty="0" smtClean="0"/>
              <a:t> </a:t>
            </a:r>
            <a:r>
              <a:rPr lang="pt-BR" dirty="0" err="1" smtClean="0"/>
              <a:t>transaction</a:t>
            </a:r>
            <a:r>
              <a:rPr lang="pt-BR" dirty="0" smtClean="0"/>
              <a:t> in the future, </a:t>
            </a:r>
            <a:r>
              <a:rPr lang="pt-BR" dirty="0" err="1" smtClean="0"/>
              <a:t>irrespective</a:t>
            </a:r>
            <a:r>
              <a:rPr lang="pt-BR" dirty="0" smtClean="0"/>
              <a:t> of the </a:t>
            </a:r>
            <a:r>
              <a:rPr lang="pt-BR" dirty="0" err="1" smtClean="0"/>
              <a:t>amount</a:t>
            </a:r>
            <a:r>
              <a:rPr lang="pt-BR" dirty="0" smtClean="0"/>
              <a:t> of </a:t>
            </a:r>
            <a:r>
              <a:rPr lang="pt-BR" dirty="0" err="1" smtClean="0"/>
              <a:t>money</a:t>
            </a:r>
            <a:r>
              <a:rPr lang="pt-BR" dirty="0" smtClean="0"/>
              <a:t> </a:t>
            </a:r>
            <a:r>
              <a:rPr lang="pt-BR" dirty="0" err="1" smtClean="0"/>
              <a:t>transacted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10060576" y="6519143"/>
            <a:ext cx="223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3"/>
                </a:solidFill>
              </a:rPr>
              <a:t>¹ www.santander.com </a:t>
            </a:r>
            <a:endParaRPr lang="pt-B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Dataset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2670403"/>
            <a:ext cx="8020050" cy="18669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200" y="1690688"/>
            <a:ext cx="89720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 models </a:t>
            </a:r>
            <a:r>
              <a:rPr lang="en-US" dirty="0" smtClean="0"/>
              <a:t>to predict which </a:t>
            </a:r>
            <a:r>
              <a:rPr lang="en-US" dirty="0"/>
              <a:t>customers will make a specific transaction in the future.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56754" y="2865189"/>
            <a:ext cx="34355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The Santander customer transaction sample for: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 Train dataset</a:t>
            </a:r>
            <a:r>
              <a:rPr lang="en-US" dirty="0" smtClean="0">
                <a:latin typeface="+mj-lt"/>
              </a:rPr>
              <a:t>: </a:t>
            </a:r>
            <a:r>
              <a:rPr lang="pt-BR" dirty="0" smtClean="0">
                <a:latin typeface="+mj-lt"/>
              </a:rPr>
              <a:t>(</a:t>
            </a:r>
            <a:r>
              <a:rPr lang="pt-BR" dirty="0">
                <a:latin typeface="+mj-lt"/>
              </a:rPr>
              <a:t>200000, 202</a:t>
            </a:r>
            <a:r>
              <a:rPr lang="pt-BR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+mj-lt"/>
              </a:rPr>
              <a:t>Test </a:t>
            </a:r>
            <a:r>
              <a:rPr lang="pt-BR" b="1" dirty="0" err="1" smtClean="0">
                <a:latin typeface="+mj-lt"/>
              </a:rPr>
              <a:t>dataset</a:t>
            </a:r>
            <a:r>
              <a:rPr lang="pt-BR" dirty="0" smtClean="0">
                <a:latin typeface="+mj-lt"/>
              </a:rPr>
              <a:t>: </a:t>
            </a:r>
            <a:r>
              <a:rPr lang="pt-BR" dirty="0">
                <a:latin typeface="+mj-lt"/>
              </a:rPr>
              <a:t>(200000, 201)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4607380"/>
            <a:ext cx="74295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7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1811" y="-105737"/>
            <a:ext cx="10515600" cy="1325563"/>
          </a:xfrm>
        </p:spPr>
        <p:txBody>
          <a:bodyPr/>
          <a:lstStyle/>
          <a:p>
            <a:r>
              <a:rPr lang="pt-BR" dirty="0" err="1" smtClean="0"/>
              <a:t>Methodology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279130" y="4522444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Unbalaced</a:t>
            </a:r>
            <a:r>
              <a:rPr lang="pt-BR" dirty="0" smtClean="0"/>
              <a:t> data!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545632" y="1089793"/>
            <a:ext cx="2126351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1. </a:t>
            </a:r>
            <a:r>
              <a:rPr lang="en-US" b="1" dirty="0" smtClean="0"/>
              <a:t>Importing </a:t>
            </a:r>
            <a:r>
              <a:rPr lang="en-US" b="1" dirty="0" smtClean="0"/>
              <a:t>dataset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1599252" y="1703283"/>
            <a:ext cx="201911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2</a:t>
            </a:r>
            <a:r>
              <a:rPr lang="en-US" b="1" dirty="0" smtClean="0"/>
              <a:t>. Loading Libraries 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1189013" y="2338189"/>
            <a:ext cx="283958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3. Exploratory Data Analysis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785948" y="2973095"/>
            <a:ext cx="366722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4. Attributes Distribution and Trends</a:t>
            </a:r>
            <a:endParaRPr lang="en-US" b="1" dirty="0" smtClean="0"/>
          </a:p>
        </p:txBody>
      </p:sp>
      <p:sp>
        <p:nvSpPr>
          <p:cNvPr id="30" name="Retângulo 29"/>
          <p:cNvSpPr/>
          <p:nvPr/>
        </p:nvSpPr>
        <p:spPr>
          <a:xfrm>
            <a:off x="733696" y="3610284"/>
            <a:ext cx="378558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5. Missing Value </a:t>
            </a:r>
            <a:r>
              <a:rPr lang="en-US" b="1" dirty="0" smtClean="0"/>
              <a:t>Analysis and Outliers</a:t>
            </a:r>
            <a:endParaRPr lang="pt-BR" b="1" dirty="0"/>
          </a:p>
        </p:txBody>
      </p:sp>
      <p:sp>
        <p:nvSpPr>
          <p:cNvPr id="31" name="Retângulo 30"/>
          <p:cNvSpPr/>
          <p:nvPr/>
        </p:nvSpPr>
        <p:spPr>
          <a:xfrm>
            <a:off x="1592288" y="4313056"/>
            <a:ext cx="207133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6. </a:t>
            </a:r>
            <a:r>
              <a:rPr lang="en-US" b="1" dirty="0" smtClean="0"/>
              <a:t>Feature Selection</a:t>
            </a:r>
            <a:endParaRPr lang="pt-BR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95965"/>
            <a:ext cx="5600700" cy="2486025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1467254" y="4949623"/>
            <a:ext cx="2321405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b="1" dirty="0"/>
              <a:t>7</a:t>
            </a:r>
            <a:r>
              <a:rPr lang="en-US" b="1" dirty="0" smtClean="0"/>
              <a:t>. </a:t>
            </a:r>
            <a:r>
              <a:rPr lang="en-US" b="1" dirty="0" smtClean="0"/>
              <a:t>Feature Engineering</a:t>
            </a:r>
            <a:endParaRPr lang="pt-BR" b="1" dirty="0"/>
          </a:p>
        </p:txBody>
      </p:sp>
      <p:sp>
        <p:nvSpPr>
          <p:cNvPr id="32" name="Retângulo 31"/>
          <p:cNvSpPr/>
          <p:nvPr/>
        </p:nvSpPr>
        <p:spPr>
          <a:xfrm>
            <a:off x="1964289" y="5586190"/>
            <a:ext cx="132440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8</a:t>
            </a:r>
            <a:r>
              <a:rPr lang="en-US" b="1" dirty="0" smtClean="0"/>
              <a:t>. Modeling</a:t>
            </a:r>
            <a:endParaRPr lang="pt-BR" b="1" dirty="0"/>
          </a:p>
        </p:txBody>
      </p:sp>
      <p:cxnSp>
        <p:nvCxnSpPr>
          <p:cNvPr id="16" name="Conector de Seta Reta 15"/>
          <p:cNvCxnSpPr>
            <a:stCxn id="18" idx="2"/>
            <a:endCxn id="21" idx="0"/>
          </p:cNvCxnSpPr>
          <p:nvPr/>
        </p:nvCxnSpPr>
        <p:spPr>
          <a:xfrm flipH="1">
            <a:off x="2608807" y="1459125"/>
            <a:ext cx="1" cy="244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21" idx="2"/>
            <a:endCxn id="22" idx="0"/>
          </p:cNvCxnSpPr>
          <p:nvPr/>
        </p:nvCxnSpPr>
        <p:spPr>
          <a:xfrm>
            <a:off x="2608807" y="2072615"/>
            <a:ext cx="0" cy="265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22" idx="2"/>
            <a:endCxn id="28" idx="0"/>
          </p:cNvCxnSpPr>
          <p:nvPr/>
        </p:nvCxnSpPr>
        <p:spPr>
          <a:xfrm>
            <a:off x="2608807" y="2707521"/>
            <a:ext cx="10752" cy="265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28" idx="2"/>
            <a:endCxn id="30" idx="0"/>
          </p:cNvCxnSpPr>
          <p:nvPr/>
        </p:nvCxnSpPr>
        <p:spPr>
          <a:xfrm>
            <a:off x="2619559" y="3342427"/>
            <a:ext cx="6931" cy="267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30" idx="2"/>
            <a:endCxn id="31" idx="0"/>
          </p:cNvCxnSpPr>
          <p:nvPr/>
        </p:nvCxnSpPr>
        <p:spPr>
          <a:xfrm>
            <a:off x="2626490" y="3979616"/>
            <a:ext cx="1466" cy="33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1" idx="2"/>
            <a:endCxn id="29" idx="0"/>
          </p:cNvCxnSpPr>
          <p:nvPr/>
        </p:nvCxnSpPr>
        <p:spPr>
          <a:xfrm>
            <a:off x="2627956" y="4682388"/>
            <a:ext cx="1" cy="267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29" idx="2"/>
            <a:endCxn id="32" idx="0"/>
          </p:cNvCxnSpPr>
          <p:nvPr/>
        </p:nvCxnSpPr>
        <p:spPr>
          <a:xfrm flipH="1">
            <a:off x="2626490" y="5318955"/>
            <a:ext cx="1467" cy="267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18" idx="3"/>
          </p:cNvCxnSpPr>
          <p:nvPr/>
        </p:nvCxnSpPr>
        <p:spPr>
          <a:xfrm>
            <a:off x="3671983" y="1274459"/>
            <a:ext cx="612634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4283043" y="1077475"/>
            <a:ext cx="151529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Train and Test</a:t>
            </a:r>
            <a:endParaRPr lang="pt-BR" dirty="0"/>
          </a:p>
        </p:txBody>
      </p:sp>
      <p:cxnSp>
        <p:nvCxnSpPr>
          <p:cNvPr id="54" name="Conector Angulado 53"/>
          <p:cNvCxnSpPr>
            <a:stCxn id="22" idx="3"/>
            <a:endCxn id="8" idx="0"/>
          </p:cNvCxnSpPr>
          <p:nvPr/>
        </p:nvCxnSpPr>
        <p:spPr>
          <a:xfrm flipV="1">
            <a:off x="4028601" y="1995965"/>
            <a:ext cx="4867749" cy="526890"/>
          </a:xfrm>
          <a:prstGeom prst="bentConnector4">
            <a:avLst>
              <a:gd name="adj1" fmla="val 21236"/>
              <a:gd name="adj2" fmla="val 143387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32" idx="2"/>
            <a:endCxn id="64" idx="0"/>
          </p:cNvCxnSpPr>
          <p:nvPr/>
        </p:nvCxnSpPr>
        <p:spPr>
          <a:xfrm flipH="1">
            <a:off x="2618687" y="5955522"/>
            <a:ext cx="7803" cy="33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/>
          <p:cNvSpPr/>
          <p:nvPr/>
        </p:nvSpPr>
        <p:spPr>
          <a:xfrm>
            <a:off x="2068793" y="6288962"/>
            <a:ext cx="109978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9. Results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783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96004" y="252940"/>
            <a:ext cx="285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. Exploratory Data Analysis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04" y="1504687"/>
            <a:ext cx="5647596" cy="445474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917" y="1504687"/>
            <a:ext cx="5599881" cy="445474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231294" y="878814"/>
            <a:ext cx="212924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6.1. Train </a:t>
            </a:r>
            <a:r>
              <a:rPr lang="pt-BR" b="1" dirty="0" err="1" smtClean="0"/>
              <a:t>Attributes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873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5355772" y="997060"/>
            <a:ext cx="212924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6.2. Test </a:t>
            </a:r>
            <a:r>
              <a:rPr lang="pt-BR" b="1" dirty="0" err="1" smtClean="0"/>
              <a:t>Attributes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04" y="1518134"/>
            <a:ext cx="5619500" cy="445474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18" y="1518134"/>
            <a:ext cx="5619500" cy="444553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96004" y="252940"/>
            <a:ext cx="285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. Exploratory Data Analysis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075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96195" y="1825675"/>
            <a:ext cx="609600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effectLst/>
                <a:latin typeface="+mj-lt"/>
              </a:rPr>
              <a:t>Distribution of Mean Values per column and row in train</a:t>
            </a:r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and </a:t>
            </a:r>
            <a:r>
              <a:rPr lang="en-US" b="1" dirty="0" smtClean="0">
                <a:effectLst/>
                <a:latin typeface="+mj-lt"/>
              </a:rPr>
              <a:t>test dataset</a:t>
            </a:r>
            <a:endParaRPr lang="en-US" b="1" dirty="0">
              <a:effectLst/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7" y="2979550"/>
            <a:ext cx="5812155" cy="294890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20" y="2990960"/>
            <a:ext cx="5753100" cy="2937494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96004" y="252940"/>
            <a:ext cx="3667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</a:t>
            </a:r>
            <a:r>
              <a:rPr lang="en-US" b="1" dirty="0" smtClean="0"/>
              <a:t>. </a:t>
            </a:r>
            <a:r>
              <a:rPr lang="en-US" b="1" dirty="0"/>
              <a:t>Attributes Distribution and Trends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134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48000" y="1864863"/>
            <a:ext cx="609600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effectLst/>
                <a:latin typeface="+mj-lt"/>
              </a:rPr>
              <a:t>Distribution of S.D Values per column and row in train and test dataset</a:t>
            </a:r>
            <a:endParaRPr lang="en-US" b="1" dirty="0">
              <a:effectLst/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927933"/>
            <a:ext cx="6026876" cy="305784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2920588"/>
            <a:ext cx="5882640" cy="3003636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96004" y="252940"/>
            <a:ext cx="3667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</a:t>
            </a:r>
            <a:r>
              <a:rPr lang="en-US" b="1" dirty="0" smtClean="0"/>
              <a:t>. </a:t>
            </a:r>
            <a:r>
              <a:rPr lang="en-US" b="1" dirty="0"/>
              <a:t>Attributes Distribution and Trends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8225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892</Words>
  <Application>Microsoft Office PowerPoint</Application>
  <PresentationFormat>Widescreen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TimesNewRomanPS-BoldMT</vt:lpstr>
      <vt:lpstr>TimesNewRomanPSMT</vt:lpstr>
      <vt:lpstr>Tema do Office</vt:lpstr>
      <vt:lpstr>Santander Customer Transaction Prediction</vt:lpstr>
      <vt:lpstr>Content</vt:lpstr>
      <vt:lpstr>Problem Statement</vt:lpstr>
      <vt:lpstr>Dataset</vt:lpstr>
      <vt:lpstr>Methodology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Santander Customer Transaction Prediction</dc:title>
  <dc:creator>RITA</dc:creator>
  <cp:lastModifiedBy>RITA</cp:lastModifiedBy>
  <cp:revision>264</cp:revision>
  <dcterms:created xsi:type="dcterms:W3CDTF">2021-04-12T22:18:25Z</dcterms:created>
  <dcterms:modified xsi:type="dcterms:W3CDTF">2021-04-14T20:10:15Z</dcterms:modified>
</cp:coreProperties>
</file>