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4"/>
  </p:sldMasterIdLst>
  <p:notesMasterIdLst>
    <p:notesMasterId r:id="rId39"/>
  </p:notesMasterIdLst>
  <p:sldIdLst>
    <p:sldId id="276" r:id="rId5"/>
    <p:sldId id="289" r:id="rId6"/>
    <p:sldId id="288" r:id="rId7"/>
    <p:sldId id="290" r:id="rId8"/>
    <p:sldId id="306" r:id="rId9"/>
    <p:sldId id="341" r:id="rId10"/>
    <p:sldId id="309" r:id="rId11"/>
    <p:sldId id="342" r:id="rId12"/>
    <p:sldId id="313" r:id="rId13"/>
    <p:sldId id="314" r:id="rId14"/>
    <p:sldId id="315" r:id="rId15"/>
    <p:sldId id="316" r:id="rId16"/>
    <p:sldId id="317" r:id="rId17"/>
    <p:sldId id="318" r:id="rId18"/>
    <p:sldId id="327" r:id="rId19"/>
    <p:sldId id="328" r:id="rId20"/>
    <p:sldId id="320" r:id="rId21"/>
    <p:sldId id="329" r:id="rId22"/>
    <p:sldId id="330" r:id="rId23"/>
    <p:sldId id="321" r:id="rId24"/>
    <p:sldId id="335" r:id="rId25"/>
    <p:sldId id="336" r:id="rId26"/>
    <p:sldId id="322" r:id="rId27"/>
    <p:sldId id="331" r:id="rId28"/>
    <p:sldId id="332" r:id="rId29"/>
    <p:sldId id="323" r:id="rId30"/>
    <p:sldId id="333" r:id="rId31"/>
    <p:sldId id="334" r:id="rId32"/>
    <p:sldId id="324" r:id="rId33"/>
    <p:sldId id="325" r:id="rId34"/>
    <p:sldId id="326" r:id="rId35"/>
    <p:sldId id="340" r:id="rId36"/>
    <p:sldId id="339" r:id="rId37"/>
    <p:sldId id="338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простена" id="{0417AAF2-C33B-7C49-9F6A-A9D529DD8A9F}">
          <p14:sldIdLst>
            <p14:sldId id="276"/>
            <p14:sldId id="289"/>
            <p14:sldId id="288"/>
            <p14:sldId id="290"/>
            <p14:sldId id="306"/>
            <p14:sldId id="341"/>
            <p14:sldId id="309"/>
            <p14:sldId id="342"/>
            <p14:sldId id="313"/>
            <p14:sldId id="314"/>
            <p14:sldId id="315"/>
            <p14:sldId id="316"/>
            <p14:sldId id="317"/>
            <p14:sldId id="318"/>
            <p14:sldId id="327"/>
            <p14:sldId id="328"/>
            <p14:sldId id="320"/>
            <p14:sldId id="329"/>
            <p14:sldId id="330"/>
            <p14:sldId id="321"/>
            <p14:sldId id="335"/>
            <p14:sldId id="336"/>
            <p14:sldId id="322"/>
            <p14:sldId id="331"/>
            <p14:sldId id="332"/>
            <p14:sldId id="323"/>
            <p14:sldId id="333"/>
            <p14:sldId id="334"/>
            <p14:sldId id="324"/>
            <p14:sldId id="325"/>
            <p14:sldId id="326"/>
            <p14:sldId id="340"/>
            <p14:sldId id="339"/>
            <p14:sldId id="338"/>
          </p14:sldIdLst>
        </p14:section>
        <p14:section name="Untitled Section" id="{4D3CE527-6230-4742-9AB2-54B9D394032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CE7B450-0D72-C10F-7AEE-FD2F20CB0574}" name="Béatrice Nguyen Duy" initials="BD" userId="S::beatrice.nguyen-duy_eun.org#ext#@eceuropaeu.onmicrosoft.com::113f1a87-d8a2-4046-83da-34cc8767fb1d" providerId="AD"/>
  <p188:author id="{F742E1D5-265C-B38A-794D-2375F256F569}" name="Silva Franco, Diana" initials="SD" userId="S::diana.silvafranco_gopacom.eu#ext#@eceuropaeu.onmicrosoft.com::51879d0b-fd16-4612-943a-207d1f286c1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inkova, Gabriela" initials="GC" lastIdx="1" clrIdx="0"/>
  <p:cmAuthor id="1" name="Gillebert, Margaux" initials="MX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27A67-B76F-B8D2-48FA-DECFEDBCAD30}" v="68" dt="2023-02-23T17:36:57.429"/>
    <p1510:client id="{ADDC3DC7-18C0-40FE-A8BC-579C33D0005E}" v="2" dt="2023-02-22T16:33:37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AC067-5CF3-A24E-843A-9D2E71A2F94D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43509-14A4-4141-8D88-16C7592F5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24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43509-14A4-4141-8D88-16C7592F56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51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A678DB-A95E-E64C-A55C-0DA7B77807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6EACED-8D00-F043-BFB8-32B4DD5289CF}"/>
              </a:ext>
            </a:extLst>
          </p:cNvPr>
          <p:cNvSpPr/>
          <p:nvPr userDrawn="1"/>
        </p:nvSpPr>
        <p:spPr>
          <a:xfrm>
            <a:off x="6444208" y="699542"/>
            <a:ext cx="2667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400" b="1" cap="all" spc="300">
                <a:solidFill>
                  <a:srgbClr val="FB5C22"/>
                </a:solidFill>
                <a:latin typeface="EC Square Sans Cond Pro Medium" panose="020B0606000000020004" pitchFamily="34" charset="0"/>
              </a:rPr>
              <a:t>8-23 October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96BBE-1AC6-AE55-040E-C10BAB65A4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56176" y="114190"/>
            <a:ext cx="2807972" cy="873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576FED-A207-95B2-0B64-B6E77BB5E9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6988444" cy="49480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AADBAE0-D8B8-8F4B-7E96-718080584F10}"/>
              </a:ext>
            </a:extLst>
          </p:cNvPr>
          <p:cNvSpPr/>
          <p:nvPr userDrawn="1"/>
        </p:nvSpPr>
        <p:spPr>
          <a:xfrm>
            <a:off x="6415128" y="716082"/>
            <a:ext cx="2667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400" b="1" cap="all" spc="300">
                <a:solidFill>
                  <a:srgbClr val="FB5C22"/>
                </a:solidFill>
                <a:latin typeface="EC Square Sans Cond Pro Medium" panose="020B0606000000020004" pitchFamily="34" charset="0"/>
              </a:rPr>
              <a:t>7-22 October 2023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488C4C-613D-9E9F-C9E7-FE2B57112EF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188" y="2192114"/>
            <a:ext cx="3109868" cy="2755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30B5E8-C0E9-093F-170F-BAD044351E2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73" y="4716085"/>
            <a:ext cx="1440160" cy="3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308200"/>
            <a:ext cx="6550496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091D66-F092-9E40-9A32-BBD0E04C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418356"/>
            <a:ext cx="6550496" cy="8572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FE442-AE3C-264D-B63D-E00A23852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10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51720" y="1308200"/>
            <a:ext cx="6406480" cy="3394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1E221-5E18-6E4B-9B6D-966A78E2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690" y="697532"/>
            <a:ext cx="6476510" cy="621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37135-E8DA-EB47-899C-03BA0E748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85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866" y="1480172"/>
            <a:ext cx="6494826" cy="303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7984" y="48696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/>
                </a:solidFill>
              </a:defRPr>
            </a:lvl1pPr>
          </a:lstStyle>
          <a:p>
            <a:pPr algn="r"/>
            <a:fld id="{EADC8477-BC60-482C-A504-EEFEAA9040EE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381E81BC-ADE2-4247-B653-B74FD47E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182" y="787460"/>
            <a:ext cx="6476510" cy="621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6A44A3-CB0A-9118-5722-414F03C4242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547664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E8C601-A6B2-9DC2-0062-F1967E4C9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5927"/>
          <a:stretch/>
        </p:blipFill>
        <p:spPr>
          <a:xfrm>
            <a:off x="0" y="-1"/>
            <a:ext cx="2815771" cy="2119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E9517E-73CA-8E7A-129E-93B844B55CD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6200000">
            <a:off x="-650048" y="2965845"/>
            <a:ext cx="2807972" cy="8733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C076E-1EA3-E908-4595-0A3D06E265B0}"/>
              </a:ext>
            </a:extLst>
          </p:cNvPr>
          <p:cNvSpPr/>
          <p:nvPr userDrawn="1"/>
        </p:nvSpPr>
        <p:spPr>
          <a:xfrm rot="16200000">
            <a:off x="-258103" y="3060796"/>
            <a:ext cx="2667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400" b="1" cap="all" spc="300">
                <a:solidFill>
                  <a:srgbClr val="FB5C22"/>
                </a:solidFill>
                <a:latin typeface="EC Square Sans Cond Pro Medium" panose="020B0606000000020004" pitchFamily="34" charset="0"/>
              </a:rPr>
              <a:t>7-22 October 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FA87D-F604-F7A0-69C2-A53A212CE5B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35" y="487536"/>
            <a:ext cx="1324830" cy="1174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4E4A20-D39B-BB0B-63C9-D1591CA1162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73" y="4716085"/>
            <a:ext cx="1440160" cy="3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hf hdr="0"/>
  <p:txStyles>
    <p:titleStyle>
      <a:lvl1pPr algn="l" defTabSz="685783" rtl="0" eaLnBrk="1" latinLnBrk="0" hangingPunct="1"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://events.codeweek.eu/ambassador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file:///D:\GIMNAZIA-2023-2024g\EUCodeWeek\PoznajLicetoNakvadrat\PoznajLicetoNaKvadrat.p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GIMNAZIA-2023-2024g\EUCodeWeek\PoznajLicetoNaKvadratC\PoznajLicetoNaKvadratC\Program.c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D8B76-552B-9A42-972B-B8CBC525BE2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226254" y="1366384"/>
            <a:ext cx="5829300" cy="1457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bg-BG" sz="3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Европейска седмица на програмирането в училище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326404-AFDD-9444-ACB6-648489CEB68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00045" y="2738438"/>
            <a:ext cx="3262312" cy="1751012"/>
          </a:xfrm>
        </p:spPr>
        <p:txBody>
          <a:bodyPr/>
          <a:lstStyle/>
          <a:p>
            <a:r>
              <a:rPr lang="bg-BG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Представяне на Европейската седмица на програмирането в училища в целия ЕС и в Западните Балкани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F6DF02-ADE8-B742-80BF-C5EC602C1C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655253" y="4747986"/>
            <a:ext cx="1543050" cy="273050"/>
          </a:xfrm>
        </p:spPr>
        <p:txBody>
          <a:bodyPr/>
          <a:lstStyle/>
          <a:p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71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9710" y="328582"/>
            <a:ext cx="6550496" cy="497041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bg-BG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400" b="1" dirty="0">
                <a:latin typeface="Arial" panose="020B0604020202020204" pitchFamily="34" charset="0"/>
                <a:cs typeface="Arial" panose="020B0604020202020204" pitchFamily="34" charset="0"/>
              </a:rPr>
              <a:t>Отпечатване на конзолата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10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060104" y="1166849"/>
            <a:ext cx="281047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422235" y="1166849"/>
            <a:ext cx="259276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>
            <a:off x="5144958" y="825623"/>
            <a:ext cx="40092" cy="38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04" y="2539004"/>
            <a:ext cx="2810476" cy="62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50" y="2152059"/>
            <a:ext cx="3843540" cy="179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7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9710" y="328582"/>
            <a:ext cx="6550496" cy="50591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bg-BG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400" b="1" dirty="0">
                <a:latin typeface="Arial" panose="020B0604020202020204" pitchFamily="34" charset="0"/>
                <a:cs typeface="Arial" panose="020B0604020202020204" pitchFamily="34" charset="0"/>
              </a:rPr>
              <a:t>Четене на </a:t>
            </a:r>
            <a:r>
              <a:rPr lang="bg-BG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060104" y="1166849"/>
            <a:ext cx="2810476" cy="502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422234" y="1166848"/>
            <a:ext cx="2592761" cy="502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>
            <a:off x="5144958" y="834501"/>
            <a:ext cx="0" cy="38867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08" y="2788940"/>
            <a:ext cx="3261975" cy="66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50" y="2112885"/>
            <a:ext cx="3861296" cy="19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25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9710" y="328582"/>
            <a:ext cx="6550496" cy="541430"/>
          </a:xfrm>
        </p:spPr>
        <p:txBody>
          <a:bodyPr>
            <a:normAutofit/>
          </a:bodyPr>
          <a:lstStyle/>
          <a:p>
            <a:r>
              <a:rPr lang="bg-BG" sz="2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bg-BG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400" b="1" dirty="0">
                <a:latin typeface="Arial" panose="020B0604020202020204" pitchFamily="34" charset="0"/>
                <a:cs typeface="Arial" panose="020B0604020202020204" pitchFamily="34" charset="0"/>
              </a:rPr>
              <a:t>Четене на </a:t>
            </a:r>
            <a:r>
              <a:rPr lang="bg-BG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12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060104" y="1166849"/>
            <a:ext cx="2810476" cy="53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333785" y="1211237"/>
            <a:ext cx="2592761" cy="44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>
            <a:off x="5144958" y="870012"/>
            <a:ext cx="40092" cy="38512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60" y="2549590"/>
            <a:ext cx="311142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50" y="2284639"/>
            <a:ext cx="3958949" cy="1906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6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9710" y="328582"/>
            <a:ext cx="6550496" cy="505919"/>
          </a:xfrm>
        </p:spPr>
        <p:txBody>
          <a:bodyPr>
            <a:normAutofit/>
          </a:bodyPr>
          <a:lstStyle/>
          <a:p>
            <a:r>
              <a:rPr lang="bg-BG" sz="2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bg-BG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400" b="1" dirty="0">
                <a:latin typeface="Arial" panose="020B0604020202020204" pitchFamily="34" charset="0"/>
                <a:cs typeface="Arial" panose="020B0604020202020204" pitchFamily="34" charset="0"/>
              </a:rPr>
              <a:t>Аритметични операции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13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060104" y="1166849"/>
            <a:ext cx="2810476" cy="53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422235" y="1221368"/>
            <a:ext cx="2592761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>
            <a:off x="5144958" y="834501"/>
            <a:ext cx="40092" cy="38867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91105" y="1966377"/>
            <a:ext cx="29484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30200">
              <a:buClr>
                <a:srgbClr val="77C6FC"/>
              </a:buClr>
              <a:buSzPts val="1600"/>
              <a:buFont typeface="Barlow Semi Condensed"/>
              <a:buChar char="●"/>
            </a:pPr>
            <a:r>
              <a:rPr lang="bg-BG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Barlow Semi Condensed"/>
              </a:rPr>
              <a:t>Събиране  </a:t>
            </a:r>
            <a:r>
              <a:rPr lang="bg-BG" kern="0" dirty="0">
                <a:latin typeface="Arial" panose="020B0604020202020204" pitchFamily="34" charset="0"/>
                <a:cs typeface="Arial" panose="020B0604020202020204" pitchFamily="34" charset="0"/>
                <a:sym typeface="Barlow Semi Condensed"/>
              </a:rPr>
              <a:t>+</a:t>
            </a:r>
          </a:p>
          <a:p>
            <a:pPr marL="457200" lvl="0" indent="-330200">
              <a:buClr>
                <a:srgbClr val="77C6FC"/>
              </a:buClr>
              <a:buSzPts val="1600"/>
              <a:buFont typeface="Barlow Semi Condensed"/>
              <a:buChar char="●"/>
            </a:pPr>
            <a:r>
              <a:rPr lang="bg-BG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Barlow Semi Condensed"/>
                <a:cs typeface="Arial" panose="020B0604020202020204" pitchFamily="34" charset="0"/>
                <a:sym typeface="Barlow Semi Condensed"/>
              </a:rPr>
              <a:t>Изваждане </a:t>
            </a:r>
            <a:r>
              <a:rPr lang="bg-BG" kern="0" dirty="0">
                <a:latin typeface="Arial" panose="020B0604020202020204" pitchFamily="34" charset="0"/>
                <a:ea typeface="Barlow Semi Condensed"/>
                <a:cs typeface="Arial" panose="020B0604020202020204" pitchFamily="34" charset="0"/>
                <a:sym typeface="Barlow Semi Condensed"/>
              </a:rPr>
              <a:t>–</a:t>
            </a:r>
          </a:p>
          <a:p>
            <a:pPr marL="457200" lvl="0" indent="-330200">
              <a:buClr>
                <a:srgbClr val="77C6FC"/>
              </a:buClr>
              <a:buSzPts val="1600"/>
              <a:buFont typeface="Barlow Semi Condensed"/>
              <a:buChar char="●"/>
            </a:pPr>
            <a:r>
              <a:rPr lang="bg-BG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Barlow Semi Condensed"/>
              </a:rPr>
              <a:t>Умножение </a:t>
            </a:r>
            <a:r>
              <a:rPr lang="bg-BG" kern="0" dirty="0">
                <a:latin typeface="Arial" panose="020B0604020202020204" pitchFamily="34" charset="0"/>
                <a:cs typeface="Arial" panose="020B0604020202020204" pitchFamily="34" charset="0"/>
                <a:sym typeface="Barlow Semi Condensed"/>
              </a:rPr>
              <a:t>*</a:t>
            </a:r>
          </a:p>
          <a:p>
            <a:pPr marL="457200" lvl="0" indent="-330200">
              <a:buClr>
                <a:srgbClr val="77C6FC"/>
              </a:buClr>
              <a:buSzPts val="1600"/>
              <a:buFont typeface="Barlow Semi Condensed"/>
              <a:buChar char="●"/>
            </a:pPr>
            <a:r>
              <a:rPr lang="bg-BG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Barlow Semi Condensed"/>
              </a:rPr>
              <a:t>Деление </a:t>
            </a:r>
            <a:r>
              <a:rPr lang="bg-BG" kern="0" dirty="0">
                <a:latin typeface="Arial" panose="020B0604020202020204" pitchFamily="34" charset="0"/>
                <a:cs typeface="Arial" panose="020B0604020202020204" pitchFamily="34" charset="0"/>
                <a:sym typeface="Barlow Semi Condensed"/>
              </a:rPr>
              <a:t>/</a:t>
            </a:r>
          </a:p>
          <a:p>
            <a:pPr marL="457200" lvl="0" indent="-330200">
              <a:buClr>
                <a:srgbClr val="77C6FC"/>
              </a:buClr>
              <a:buSzPts val="1600"/>
              <a:buFont typeface="Barlow Semi Condensed"/>
              <a:buChar char="●"/>
            </a:pPr>
            <a:r>
              <a:rPr lang="bg-BG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Barlow Semi Condensed"/>
                <a:cs typeface="Arial" panose="020B0604020202020204" pitchFamily="34" charset="0"/>
                <a:sym typeface="Barlow Semi Condensed"/>
              </a:rPr>
              <a:t>Целочислено деление </a:t>
            </a:r>
            <a:r>
              <a:rPr lang="bg-BG" kern="0" dirty="0">
                <a:latin typeface="Arial" panose="020B0604020202020204" pitchFamily="34" charset="0"/>
                <a:ea typeface="Barlow Semi Condensed"/>
                <a:cs typeface="Arial" panose="020B0604020202020204" pitchFamily="34" charset="0"/>
                <a:sym typeface="Barlow Semi Condensed"/>
              </a:rPr>
              <a:t>//</a:t>
            </a:r>
          </a:p>
          <a:p>
            <a:pPr marL="457200" lvl="0" indent="-330200">
              <a:buClr>
                <a:srgbClr val="77C6FC"/>
              </a:buClr>
              <a:buSzPts val="1600"/>
              <a:buFont typeface="Barlow Semi Condensed"/>
              <a:buChar char="●"/>
            </a:pPr>
            <a:r>
              <a:rPr lang="bg-BG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Barlow Semi Condensed"/>
              </a:rPr>
              <a:t>Модул (остатък от делението) </a:t>
            </a:r>
            <a:r>
              <a:rPr lang="bg-BG" kern="0" dirty="0">
                <a:latin typeface="Arial" panose="020B0604020202020204" pitchFamily="34" charset="0"/>
                <a:cs typeface="Arial" panose="020B0604020202020204" pitchFamily="34" charset="0"/>
                <a:sym typeface="Barlow Semi Condensed"/>
              </a:rPr>
              <a:t>%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  <a:sym typeface="Barlow Semi Condense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2235" y="1966377"/>
            <a:ext cx="30137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30200">
              <a:buClr>
                <a:srgbClr val="77C6FC"/>
              </a:buClr>
              <a:buSzPts val="1600"/>
              <a:buFont typeface="Barlow Semi Condensed"/>
              <a:buChar char="●"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Събиране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marL="457200" lvl="0" indent="-330200">
              <a:buClr>
                <a:srgbClr val="77C6FC"/>
              </a:buClr>
              <a:buSzPts val="1600"/>
              <a:buFont typeface="Barlow Semi Condensed"/>
              <a:buChar char="●"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Изваждане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</a:p>
          <a:p>
            <a:pPr marL="457200" lvl="0" indent="-330200">
              <a:buClr>
                <a:srgbClr val="77C6FC"/>
              </a:buClr>
              <a:buSzPts val="1600"/>
              <a:buFont typeface="Barlow Semi Condensed"/>
              <a:buChar char="●"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Умножение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457200" lvl="0" indent="-330200">
              <a:buClr>
                <a:srgbClr val="77C6FC"/>
              </a:buClr>
              <a:buSzPts val="1600"/>
              <a:buFont typeface="Barlow Semi Condensed"/>
              <a:buChar char="●"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Целочислено деление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457200" lvl="0" indent="-330200">
              <a:buClr>
                <a:srgbClr val="77C6FC"/>
              </a:buClr>
              <a:buSzPts val="1600"/>
              <a:buFont typeface="Barlow Semi Condensed"/>
              <a:buChar char="●"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 (остатък от делението)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3251719" y="2202024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/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Console.ReadLine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3251719" y="3029341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 startAt="2"/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3251719" y="3903304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 startAt="3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Input()</a:t>
            </a:r>
          </a:p>
        </p:txBody>
      </p:sp>
      <p:sp>
        <p:nvSpPr>
          <p:cNvPr id="13" name="Action Button: Forward or Next 12">
            <a:hlinkClick r:id="rId4" action="ppaction://hlinksldjump" highlightClick="1"/>
          </p:cNvPr>
          <p:cNvSpPr/>
          <p:nvPr/>
        </p:nvSpPr>
        <p:spPr>
          <a:xfrm>
            <a:off x="7007290" y="4767944"/>
            <a:ext cx="401216" cy="2146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192783" y="856506"/>
            <a:ext cx="6489577" cy="9012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Кой оператор се използва за отпечатване на текст </a:t>
            </a:r>
            <a:r>
              <a:rPr lang="en-US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C</a:t>
            </a:r>
            <a:r>
              <a:rPr lang="en-US" sz="28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4371" y="0"/>
            <a:ext cx="25710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bg-BG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Загадка</a:t>
            </a:r>
            <a:endParaRPr lang="en-US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513184"/>
            <a:ext cx="6550496" cy="4189488"/>
          </a:xfrm>
        </p:spPr>
        <p:txBody>
          <a:bodyPr>
            <a:normAutofit/>
          </a:bodyPr>
          <a:lstStyle/>
          <a:p>
            <a:endParaRPr lang="bg-BG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6000" b="1" dirty="0">
                <a:latin typeface="Arial" panose="020B0604020202020204" pitchFamily="34" charset="0"/>
                <a:cs typeface="Arial" panose="020B0604020202020204" pitchFamily="34" charset="0"/>
              </a:rPr>
              <a:t>Правилно!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/>
              <a:pPr algn="r"/>
              <a:t>15</a:t>
            </a:fld>
            <a:endParaRPr lang="en-GB"/>
          </a:p>
        </p:txBody>
      </p:sp>
      <p:sp>
        <p:nvSpPr>
          <p:cNvPr id="3" name="Action Button: Back or Previous 2">
            <a:hlinkClick r:id="rId2" action="ppaction://hlinksldjump" highlightClick="1"/>
          </p:cNvPr>
          <p:cNvSpPr/>
          <p:nvPr/>
        </p:nvSpPr>
        <p:spPr>
          <a:xfrm>
            <a:off x="7007290" y="4777273"/>
            <a:ext cx="307910" cy="24259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681135"/>
            <a:ext cx="6550496" cy="4021537"/>
          </a:xfrm>
        </p:spPr>
        <p:txBody>
          <a:bodyPr>
            <a:normAutofit/>
          </a:bodyPr>
          <a:lstStyle/>
          <a:p>
            <a:endParaRPr lang="bg-BG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6000" b="1" dirty="0">
                <a:latin typeface="Arial" panose="020B0604020202020204" pitchFamily="34" charset="0"/>
                <a:cs typeface="Arial" panose="020B0604020202020204" pitchFamily="34" charset="0"/>
              </a:rPr>
              <a:t>Грешка!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16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ction Button: Back or Previous 4">
            <a:hlinkClick r:id="rId2" action="ppaction://hlinksldjump" highlightClick="1"/>
          </p:cNvPr>
          <p:cNvSpPr/>
          <p:nvPr/>
        </p:nvSpPr>
        <p:spPr>
          <a:xfrm>
            <a:off x="7007290" y="4777273"/>
            <a:ext cx="307910" cy="24259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17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3251719" y="2202024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print()</a:t>
            </a: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3251719" y="3029341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 startAt="2"/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12" name="Rounded Rectangle 11">
            <a:hlinkClick r:id="rId3" action="ppaction://hlinksldjump"/>
          </p:cNvPr>
          <p:cNvSpPr/>
          <p:nvPr/>
        </p:nvSpPr>
        <p:spPr>
          <a:xfrm>
            <a:off x="3251719" y="3903304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 startAt="3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Input()</a:t>
            </a:r>
          </a:p>
        </p:txBody>
      </p:sp>
      <p:sp>
        <p:nvSpPr>
          <p:cNvPr id="2" name="Action Button: Forward or Next 1">
            <a:hlinkClick r:id="rId4" action="ppaction://hlinksldjump" highlightClick="1"/>
          </p:cNvPr>
          <p:cNvSpPr/>
          <p:nvPr/>
        </p:nvSpPr>
        <p:spPr>
          <a:xfrm>
            <a:off x="7007290" y="4767944"/>
            <a:ext cx="401216" cy="2146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2294150" y="355376"/>
            <a:ext cx="6489577" cy="13405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Кой </a:t>
            </a:r>
            <a:r>
              <a:rPr lang="ru-RU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се използва за отпечатване на текст в конзолата в Python</a:t>
            </a:r>
            <a:r>
              <a:rPr lang="ru-RU" sz="24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513184"/>
            <a:ext cx="6550496" cy="4189488"/>
          </a:xfrm>
        </p:spPr>
        <p:txBody>
          <a:bodyPr>
            <a:normAutofit/>
          </a:bodyPr>
          <a:lstStyle/>
          <a:p>
            <a:endParaRPr lang="bg-BG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6000" b="1" dirty="0">
                <a:latin typeface="Arial" panose="020B0604020202020204" pitchFamily="34" charset="0"/>
                <a:cs typeface="Arial" panose="020B0604020202020204" pitchFamily="34" charset="0"/>
              </a:rPr>
              <a:t>Правилно!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18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ction Button: Back or Previous 2">
            <a:hlinkClick r:id="rId2" action="ppaction://hlinksldjump" highlightClick="1"/>
          </p:cNvPr>
          <p:cNvSpPr/>
          <p:nvPr/>
        </p:nvSpPr>
        <p:spPr>
          <a:xfrm>
            <a:off x="6876661" y="4739951"/>
            <a:ext cx="401217" cy="25192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681135"/>
            <a:ext cx="6550496" cy="4021537"/>
          </a:xfrm>
        </p:spPr>
        <p:txBody>
          <a:bodyPr>
            <a:normAutofit/>
          </a:bodyPr>
          <a:lstStyle/>
          <a:p>
            <a:endParaRPr lang="bg-BG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6000" b="1" dirty="0">
                <a:latin typeface="Arial" panose="020B0604020202020204" pitchFamily="34" charset="0"/>
                <a:cs typeface="Arial" panose="020B0604020202020204" pitchFamily="34" charset="0"/>
              </a:rPr>
              <a:t>Грешка!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19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ction Button: Back or Previous 4">
            <a:hlinkClick r:id="rId2" action="ppaction://hlinksldjump" highlightClick="1"/>
          </p:cNvPr>
          <p:cNvSpPr/>
          <p:nvPr/>
        </p:nvSpPr>
        <p:spPr>
          <a:xfrm>
            <a:off x="6876661" y="4739951"/>
            <a:ext cx="401217" cy="25192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5141" y="1120506"/>
            <a:ext cx="5803162" cy="615478"/>
          </a:xfrm>
        </p:spPr>
        <p:txBody>
          <a:bodyPr>
            <a:noAutofit/>
          </a:bodyPr>
          <a:lstStyle/>
          <a:p>
            <a:pPr algn="ctr"/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Движение, насочено към гражданите, което се ръководи от доброволци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31" y="208196"/>
            <a:ext cx="5672490" cy="857250"/>
          </a:xfrm>
        </p:spPr>
        <p:txBody>
          <a:bodyPr>
            <a:normAutofit/>
          </a:bodyPr>
          <a:lstStyle/>
          <a:p>
            <a:r>
              <a:rPr lang="bg-BG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Какво представлява Европейската седмица на програмирането?</a:t>
            </a:r>
          </a:p>
        </p:txBody>
      </p:sp>
      <p:sp>
        <p:nvSpPr>
          <p:cNvPr id="10" name="AutoShape 2" descr="Image result for logo european commission transparent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94" y="3985871"/>
            <a:ext cx="1404156" cy="8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2990632" y="4094540"/>
            <a:ext cx="2106234" cy="5261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Подпомага се от Европейската комисия</a:t>
            </a:r>
            <a:r>
              <a:rPr lang="bg-BG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</a:t>
            </a:r>
          </a:p>
        </p:txBody>
      </p:sp>
      <p:pic>
        <p:nvPicPr>
          <p:cNvPr id="4098" name="Picture 2" descr="Lâimage contient peut-ÃªtreÂ : 8 personnes, personnes souriantes, personnes debout, terrain de basketball et intÃ©rieu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1"/>
          <a:stretch/>
        </p:blipFill>
        <p:spPr bwMode="auto">
          <a:xfrm>
            <a:off x="2990632" y="1869149"/>
            <a:ext cx="4698523" cy="21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08D19B74-FCC1-594D-CE9B-88402FC1B12C}"/>
              </a:ext>
            </a:extLst>
          </p:cNvPr>
          <p:cNvSpPr txBox="1">
            <a:spLocks/>
          </p:cNvSpPr>
          <p:nvPr/>
        </p:nvSpPr>
        <p:spPr>
          <a:xfrm>
            <a:off x="6655253" y="4747986"/>
            <a:ext cx="15430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9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20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3251719" y="2202024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ounded Rectangle 10">
            <a:hlinkClick r:id="rId2" action="ppaction://hlinksldjump"/>
          </p:cNvPr>
          <p:cNvSpPr/>
          <p:nvPr/>
        </p:nvSpPr>
        <p:spPr>
          <a:xfrm>
            <a:off x="3251719" y="3029341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 startAt="2"/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bg-BG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>
            <a:hlinkClick r:id="rId3" action="ppaction://hlinksldjump"/>
          </p:cNvPr>
          <p:cNvSpPr/>
          <p:nvPr/>
        </p:nvSpPr>
        <p:spPr>
          <a:xfrm>
            <a:off x="3251719" y="3903304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 startAt="3"/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int.Parse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Console.ReadLine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r>
              <a:rPr lang="bg-BG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ction Button: Forward or Next 1">
            <a:hlinkClick r:id="rId4" action="ppaction://hlinksldjump" highlightClick="1"/>
          </p:cNvPr>
          <p:cNvSpPr/>
          <p:nvPr/>
        </p:nvSpPr>
        <p:spPr>
          <a:xfrm>
            <a:off x="6997959" y="4777273"/>
            <a:ext cx="298580" cy="21460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2272683" y="470517"/>
            <a:ext cx="6445189" cy="12695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се извършва четене (въвеждане) на цяло </a:t>
            </a:r>
            <a:r>
              <a:rPr lang="bg-BG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число </a:t>
            </a:r>
            <a:r>
              <a:rPr lang="ru-RU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C#?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513184"/>
            <a:ext cx="6550496" cy="4189488"/>
          </a:xfrm>
        </p:spPr>
        <p:txBody>
          <a:bodyPr>
            <a:normAutofit/>
          </a:bodyPr>
          <a:lstStyle/>
          <a:p>
            <a:endParaRPr lang="bg-BG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6000" b="1" dirty="0">
                <a:latin typeface="Arial" panose="020B0604020202020204" pitchFamily="34" charset="0"/>
                <a:cs typeface="Arial" panose="020B0604020202020204" pitchFamily="34" charset="0"/>
              </a:rPr>
              <a:t>Правилно!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ction Button: Back or Previous 2">
            <a:hlinkClick r:id="rId2" action="ppaction://hlinksldjump" highlightClick="1"/>
          </p:cNvPr>
          <p:cNvSpPr/>
          <p:nvPr/>
        </p:nvSpPr>
        <p:spPr>
          <a:xfrm>
            <a:off x="7025951" y="4739951"/>
            <a:ext cx="317241" cy="25192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681135"/>
            <a:ext cx="6550496" cy="4021537"/>
          </a:xfrm>
        </p:spPr>
        <p:txBody>
          <a:bodyPr>
            <a:normAutofit/>
          </a:bodyPr>
          <a:lstStyle/>
          <a:p>
            <a:endParaRPr lang="bg-BG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6000" b="1" dirty="0">
                <a:latin typeface="Arial" panose="020B0604020202020204" pitchFamily="34" charset="0"/>
                <a:cs typeface="Arial" panose="020B0604020202020204" pitchFamily="34" charset="0"/>
              </a:rPr>
              <a:t>Грешка!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22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ction Button: Back or Previous 4">
            <a:hlinkClick r:id="rId2" action="ppaction://hlinksldjump" highlightClick="1"/>
          </p:cNvPr>
          <p:cNvSpPr/>
          <p:nvPr/>
        </p:nvSpPr>
        <p:spPr>
          <a:xfrm>
            <a:off x="7025951" y="4739951"/>
            <a:ext cx="317241" cy="25192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23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3251719" y="2202024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/>
            </a:pP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(input())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3251719" y="3029341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 startAt="2"/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bg-BG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>
            <a:hlinkClick r:id="rId4" action="ppaction://hlinksldjump"/>
          </p:cNvPr>
          <p:cNvSpPr/>
          <p:nvPr/>
        </p:nvSpPr>
        <p:spPr>
          <a:xfrm>
            <a:off x="3251719" y="3903304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 startAt="3"/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int.Parse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Console.ReadLine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r>
              <a:rPr lang="bg-BG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ction Button: Forward or Next 1">
            <a:hlinkClick r:id="rId3" action="ppaction://hlinksldjump" highlightClick="1"/>
          </p:cNvPr>
          <p:cNvSpPr/>
          <p:nvPr/>
        </p:nvSpPr>
        <p:spPr>
          <a:xfrm>
            <a:off x="7100596" y="4767943"/>
            <a:ext cx="307910" cy="2519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2370338" y="408373"/>
            <a:ext cx="6418555" cy="12339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bg-BG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се извършва четене на цяло число в </a:t>
            </a:r>
            <a:r>
              <a:rPr lang="en-US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513184"/>
            <a:ext cx="6550496" cy="4189488"/>
          </a:xfrm>
        </p:spPr>
        <p:txBody>
          <a:bodyPr>
            <a:normAutofit/>
          </a:bodyPr>
          <a:lstStyle/>
          <a:p>
            <a:endParaRPr lang="bg-BG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6000" b="1" dirty="0">
                <a:latin typeface="Arial" panose="020B0604020202020204" pitchFamily="34" charset="0"/>
                <a:cs typeface="Arial" panose="020B0604020202020204" pitchFamily="34" charset="0"/>
              </a:rPr>
              <a:t>Правилно!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ction Button: Back or Previous 2">
            <a:hlinkClick r:id="rId2" action="ppaction://hlinksldjump" highlightClick="1"/>
          </p:cNvPr>
          <p:cNvSpPr/>
          <p:nvPr/>
        </p:nvSpPr>
        <p:spPr>
          <a:xfrm>
            <a:off x="7025951" y="4777273"/>
            <a:ext cx="307910" cy="2705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681135"/>
            <a:ext cx="6550496" cy="4021537"/>
          </a:xfrm>
        </p:spPr>
        <p:txBody>
          <a:bodyPr>
            <a:normAutofit/>
          </a:bodyPr>
          <a:lstStyle/>
          <a:p>
            <a:endParaRPr lang="bg-BG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6000" b="1" dirty="0">
                <a:latin typeface="Arial" panose="020B0604020202020204" pitchFamily="34" charset="0"/>
                <a:cs typeface="Arial" panose="020B0604020202020204" pitchFamily="34" charset="0"/>
              </a:rPr>
              <a:t>Грешка!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25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ction Button: Back or Previous 4">
            <a:hlinkClick r:id="rId2" action="ppaction://hlinksldjump" highlightClick="1"/>
          </p:cNvPr>
          <p:cNvSpPr/>
          <p:nvPr/>
        </p:nvSpPr>
        <p:spPr>
          <a:xfrm>
            <a:off x="7025951" y="4777273"/>
            <a:ext cx="307910" cy="2705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26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3251719" y="2202024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/>
            </a:pPr>
            <a:r>
              <a:rPr lang="bg-BG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>
            <a:hlinkClick r:id="rId2" action="ppaction://hlinksldjump"/>
          </p:cNvPr>
          <p:cNvSpPr/>
          <p:nvPr/>
        </p:nvSpPr>
        <p:spPr>
          <a:xfrm>
            <a:off x="3251719" y="3029341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 startAt="2"/>
            </a:pPr>
            <a:r>
              <a:rPr lang="bg-BG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>
            <a:hlinkClick r:id="rId3" action="ppaction://hlinksldjump"/>
          </p:cNvPr>
          <p:cNvSpPr/>
          <p:nvPr/>
        </p:nvSpPr>
        <p:spPr>
          <a:xfrm>
            <a:off x="3251719" y="3903304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 startAt="3"/>
            </a:pPr>
            <a:r>
              <a:rPr lang="bg-BG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ction Button: Forward or Next 1">
            <a:hlinkClick r:id="rId4" action="ppaction://hlinksldjump" highlightClick="1"/>
          </p:cNvPr>
          <p:cNvSpPr/>
          <p:nvPr/>
        </p:nvSpPr>
        <p:spPr>
          <a:xfrm>
            <a:off x="7119257" y="4758612"/>
            <a:ext cx="242596" cy="25192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2343705" y="372862"/>
            <a:ext cx="6551720" cy="130501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ru-RU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Кой оператор в Python се използва за изчисление на остатъка при деление на две числа?</a:t>
            </a:r>
            <a:endParaRPr lang="en-US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513184"/>
            <a:ext cx="6550496" cy="4189488"/>
          </a:xfrm>
        </p:spPr>
        <p:txBody>
          <a:bodyPr>
            <a:normAutofit/>
          </a:bodyPr>
          <a:lstStyle/>
          <a:p>
            <a:endParaRPr lang="bg-BG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6000" b="1" dirty="0">
                <a:latin typeface="Arial" panose="020B0604020202020204" pitchFamily="34" charset="0"/>
                <a:cs typeface="Arial" panose="020B0604020202020204" pitchFamily="34" charset="0"/>
              </a:rPr>
              <a:t>Правилно!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27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ction Button: Back or Previous 2">
            <a:hlinkClick r:id="rId2" action="ppaction://hlinksldjump" highlightClick="1"/>
          </p:cNvPr>
          <p:cNvSpPr/>
          <p:nvPr/>
        </p:nvSpPr>
        <p:spPr>
          <a:xfrm>
            <a:off x="7100596" y="4758612"/>
            <a:ext cx="279918" cy="25192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681135"/>
            <a:ext cx="6550496" cy="4021537"/>
          </a:xfrm>
        </p:spPr>
        <p:txBody>
          <a:bodyPr>
            <a:normAutofit/>
          </a:bodyPr>
          <a:lstStyle/>
          <a:p>
            <a:endParaRPr lang="bg-BG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6000" b="1" dirty="0">
                <a:latin typeface="Arial" panose="020B0604020202020204" pitchFamily="34" charset="0"/>
                <a:cs typeface="Arial" panose="020B0604020202020204" pitchFamily="34" charset="0"/>
              </a:rPr>
              <a:t>Грешка!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28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ction Button: Back or Previous 4">
            <a:hlinkClick r:id="rId2" action="ppaction://hlinksldjump" highlightClick="1"/>
          </p:cNvPr>
          <p:cNvSpPr/>
          <p:nvPr/>
        </p:nvSpPr>
        <p:spPr>
          <a:xfrm>
            <a:off x="7100596" y="4758612"/>
            <a:ext cx="279918" cy="25192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29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3251719" y="2202024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/>
            </a:pPr>
            <a:r>
              <a:rPr lang="bg-BG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3251719" y="3029341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 startAt="2"/>
            </a:pPr>
            <a:r>
              <a:rPr lang="bg-BG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3251719" y="3903304"/>
            <a:ext cx="3965510" cy="65314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 startAt="3"/>
            </a:pPr>
            <a:r>
              <a:rPr lang="bg-BG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ction Button: Forward or Next 1">
            <a:hlinkClick r:id="rId4" action="ppaction://hlinksldjump" highlightClick="1"/>
          </p:cNvPr>
          <p:cNvSpPr/>
          <p:nvPr/>
        </p:nvSpPr>
        <p:spPr>
          <a:xfrm>
            <a:off x="7063274" y="4721290"/>
            <a:ext cx="326572" cy="26125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2405849" y="399495"/>
            <a:ext cx="6507332" cy="12606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Кой оператор в </a:t>
            </a:r>
            <a:r>
              <a:rPr lang="en-US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bg-BG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използва за умножаване на две числа?</a:t>
            </a:r>
            <a:endParaRPr lang="en-US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03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852256"/>
            <a:ext cx="6897950" cy="3850418"/>
          </a:xfrm>
        </p:spPr>
        <p:txBody>
          <a:bodyPr>
            <a:normAutofit/>
          </a:bodyPr>
          <a:lstStyle/>
          <a:p>
            <a:pPr algn="just"/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Имаме за цел:</a:t>
            </a:r>
          </a:p>
          <a:p>
            <a:pPr lvl="1" algn="just"/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да популяризираме изчислителното мислене, програмирането и дейностите, свързани с технологии</a:t>
            </a:r>
          </a:p>
          <a:p>
            <a:pPr lvl="1" algn="just"/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да реализираме идеи чрез програмиране и да правим програмирането по-забележимо</a:t>
            </a:r>
          </a:p>
          <a:p>
            <a:pPr lvl="1" algn="just"/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да обединяваме мотивирани хора, които да изучават и научават повече за нашия цифров свят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87230" y="276313"/>
            <a:ext cx="6406480" cy="531555"/>
          </a:xfrm>
        </p:spPr>
        <p:txBody>
          <a:bodyPr>
            <a:normAutofit/>
          </a:bodyPr>
          <a:lstStyle/>
          <a:p>
            <a:pPr algn="ctr"/>
            <a:r>
              <a:rPr lang="bg-BG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Какви са целите?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4870450"/>
            <a:ext cx="2362200" cy="273050"/>
          </a:xfrm>
          <a:prstGeom prst="rect">
            <a:avLst/>
          </a:prstGeom>
        </p:spPr>
        <p:txBody>
          <a:bodyPr/>
          <a:lstStyle/>
          <a:p>
            <a:fld id="{ABA3E724-162C-434E-BC47-13AF86BC7030}" type="datetime1">
              <a:rPr lang="fr-BE" smtClean="0">
                <a:latin typeface="Arial" panose="020B0604020202020204" pitchFamily="34" charset="0"/>
                <a:cs typeface="Arial" panose="020B0604020202020204" pitchFamily="34" charset="0"/>
              </a:rPr>
              <a:t>03-02-25</a:t>
            </a:fld>
            <a:endParaRPr lang="fr-B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S:\F17001 - DG COMM Media Relations\3_Work\33_Work-in-process\8510150 - DG CONNECT EU Code Week\3_Work\WP2\Materials\Toolkits\2019\EU Code Week 2019 Communications Toolkit\Social Media\Post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3"/>
          <a:stretch/>
        </p:blipFill>
        <p:spPr bwMode="auto">
          <a:xfrm>
            <a:off x="3555997" y="3489201"/>
            <a:ext cx="3546392" cy="1531835"/>
          </a:xfrm>
          <a:prstGeom prst="snip1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061120BB-10F7-A93E-D7F0-B0B3A6A4AEE9}"/>
              </a:ext>
            </a:extLst>
          </p:cNvPr>
          <p:cNvSpPr txBox="1">
            <a:spLocks/>
          </p:cNvSpPr>
          <p:nvPr/>
        </p:nvSpPr>
        <p:spPr>
          <a:xfrm>
            <a:off x="6655253" y="4747986"/>
            <a:ext cx="15430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8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513184"/>
            <a:ext cx="6550496" cy="4189488"/>
          </a:xfrm>
        </p:spPr>
        <p:txBody>
          <a:bodyPr>
            <a:normAutofit/>
          </a:bodyPr>
          <a:lstStyle/>
          <a:p>
            <a:endParaRPr lang="bg-BG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6000" b="1" dirty="0">
                <a:latin typeface="Arial" panose="020B0604020202020204" pitchFamily="34" charset="0"/>
                <a:cs typeface="Arial" panose="020B0604020202020204" pitchFamily="34" charset="0"/>
              </a:rPr>
              <a:t>Правилно!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30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ction Button: Back or Previous 4">
            <a:hlinkClick r:id="rId2" action="ppaction://hlinksldjump" highlightClick="1"/>
          </p:cNvPr>
          <p:cNvSpPr/>
          <p:nvPr/>
        </p:nvSpPr>
        <p:spPr>
          <a:xfrm>
            <a:off x="7016620" y="4730620"/>
            <a:ext cx="307911" cy="25192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8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681135"/>
            <a:ext cx="6550496" cy="4021537"/>
          </a:xfrm>
        </p:spPr>
        <p:txBody>
          <a:bodyPr>
            <a:normAutofit/>
          </a:bodyPr>
          <a:lstStyle/>
          <a:p>
            <a:endParaRPr lang="bg-BG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6000" b="1" dirty="0">
                <a:latin typeface="Arial" panose="020B0604020202020204" pitchFamily="34" charset="0"/>
                <a:cs typeface="Arial" panose="020B0604020202020204" pitchFamily="34" charset="0"/>
              </a:rPr>
              <a:t>Грешка!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31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ction Button: Back or Previous 4">
            <a:hlinkClick r:id="rId2" action="ppaction://hlinksldjump" highlightClick="1"/>
          </p:cNvPr>
          <p:cNvSpPr/>
          <p:nvPr/>
        </p:nvSpPr>
        <p:spPr>
          <a:xfrm>
            <a:off x="7016620" y="4730620"/>
            <a:ext cx="307911" cy="25192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Код в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32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orizontal Scroll 4">
            <a:hlinkClick r:id="rId2" action="ppaction://program"/>
          </p:cNvPr>
          <p:cNvSpPr/>
          <p:nvPr/>
        </p:nvSpPr>
        <p:spPr>
          <a:xfrm>
            <a:off x="2787589" y="1544715"/>
            <a:ext cx="4793942" cy="244135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 „Познай Лицето на правоъгълник“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Код в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33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orizontal Scroll 4">
            <a:hlinkClick r:id="rId2" action="ppaction://program"/>
          </p:cNvPr>
          <p:cNvSpPr/>
          <p:nvPr/>
        </p:nvSpPr>
        <p:spPr>
          <a:xfrm>
            <a:off x="2786064" y="1593056"/>
            <a:ext cx="4793456" cy="246459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 „Познай лицето на правоъгълник“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9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34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0214" y="645179"/>
            <a:ext cx="73151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bg-BG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Благодаря ви за вниманието!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997" y="1697965"/>
            <a:ext cx="2545080" cy="1783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8586" y="3967271"/>
            <a:ext cx="74583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bg-BG" sz="1400" b="1" cap="all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Изготвили: </a:t>
            </a:r>
            <a:r>
              <a:rPr lang="bg-BG" sz="1400" cap="all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учениците от клуб „Програмиране с </a:t>
            </a:r>
            <a:r>
              <a:rPr lang="en-US" sz="1400" cap="all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bg-BG" sz="1400" cap="all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1400" cap="all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Java”</a:t>
            </a:r>
            <a:endParaRPr lang="bg-BG" sz="1400" cap="all" spc="0" dirty="0">
              <a:ln w="0"/>
              <a:solidFill>
                <a:schemeClr val="bg1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bg-BG" sz="1400" b="1" cap="all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 ръководител: </a:t>
            </a:r>
            <a:r>
              <a:rPr lang="bg-BG" sz="1400" cap="all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Мария Йорданова Денишева-Илиева</a:t>
            </a:r>
            <a:endParaRPr lang="en-US" sz="1400" cap="all" spc="0" dirty="0">
              <a:ln w="0"/>
              <a:solidFill>
                <a:schemeClr val="bg1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1724" y="1736755"/>
            <a:ext cx="3476579" cy="1939035"/>
          </a:xfrm>
        </p:spPr>
        <p:txBody>
          <a:bodyPr>
            <a:noAutofit/>
          </a:bodyPr>
          <a:lstStyle/>
          <a:p>
            <a:pPr algn="just"/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Набор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от умения за изчислително мислене, решаване на проблеми, критично аргументиране, логика, работа в екип и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креативност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33718" y="338457"/>
            <a:ext cx="6406480" cy="575943"/>
          </a:xfrm>
        </p:spPr>
        <p:txBody>
          <a:bodyPr>
            <a:normAutofit/>
          </a:bodyPr>
          <a:lstStyle/>
          <a:p>
            <a:pPr algn="ctr"/>
            <a:r>
              <a:rPr lang="bg-BG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Какво представлява програмирането?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4870450"/>
            <a:ext cx="2362200" cy="273050"/>
          </a:xfrm>
          <a:prstGeom prst="rect">
            <a:avLst/>
          </a:prstGeom>
        </p:spPr>
        <p:txBody>
          <a:bodyPr/>
          <a:lstStyle/>
          <a:p>
            <a:fld id="{ABA3E724-162C-434E-BC47-13AF86BC7030}" type="datetime1">
              <a:rPr lang="fr-BE" smtClean="0">
                <a:latin typeface="Arial" panose="020B0604020202020204" pitchFamily="34" charset="0"/>
                <a:cs typeface="Arial" panose="020B0604020202020204" pitchFamily="34" charset="0"/>
              </a:rPr>
              <a:t>03-02-25</a:t>
            </a:fld>
            <a:endParaRPr lang="fr-B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:\F17001 - DG COMM Media Relations\3_Work\33_Work-in-process\8510150 - DG CONNECT EU Code Week\3_Work\WP2\Materials\1.Test MXG\visuals update ppt\PPT visuals_Ginger gu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18" y="1491630"/>
            <a:ext cx="2430000" cy="242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89AF7E5-D970-BCE1-01C1-B026CC1D39F5}"/>
              </a:ext>
            </a:extLst>
          </p:cNvPr>
          <p:cNvSpPr txBox="1">
            <a:spLocks/>
          </p:cNvSpPr>
          <p:nvPr/>
        </p:nvSpPr>
        <p:spPr>
          <a:xfrm>
            <a:off x="6655253" y="4747986"/>
            <a:ext cx="15430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4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381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381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7704" y="1464468"/>
            <a:ext cx="6550496" cy="323820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solidFill>
                  <a:srgbClr val="EB5C3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Тема: </a:t>
            </a:r>
            <a:r>
              <a:rPr lang="en-US" sz="4800" b="1" dirty="0" smtClean="0">
                <a:solidFill>
                  <a:srgbClr val="EB5C3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</a:t>
            </a:r>
            <a:r>
              <a:rPr lang="ru-RU" sz="4800" b="1" dirty="0" smtClean="0">
                <a:solidFill>
                  <a:srgbClr val="EB5C3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Сравнение </a:t>
            </a:r>
            <a:r>
              <a:rPr lang="ru-RU" sz="4800" b="1" dirty="0">
                <a:solidFill>
                  <a:srgbClr val="EB5C3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на програмният език Python с C</a:t>
            </a:r>
            <a:r>
              <a:rPr lang="ru-RU" sz="4800" b="1" dirty="0" smtClean="0">
                <a:solidFill>
                  <a:srgbClr val="EB5C3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#</a:t>
            </a:r>
            <a:r>
              <a:rPr lang="en-US" sz="4800" b="1" dirty="0" smtClean="0">
                <a:solidFill>
                  <a:srgbClr val="EB5C3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5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878889"/>
            <a:ext cx="6550496" cy="3994952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прост и подреден език, лесно се пише, лесно се запомня синтаксиса. 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Наравно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Java има един от най-големите библиотечни масиви. 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Един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 фамилията #(sharp)-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езици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Имат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една от най-добрите среди за разработка – Visual Studio  за С, С++ и С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двата езика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използват за разработка на разнообразни видове софтуер, включително уеб приложения, мобилни приложения, игри, научни изчисления и други.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7704" y="204186"/>
            <a:ext cx="6550496" cy="497150"/>
          </a:xfrm>
        </p:spPr>
        <p:txBody>
          <a:bodyPr>
            <a:normAutofit/>
          </a:bodyPr>
          <a:lstStyle/>
          <a:p>
            <a:r>
              <a:rPr lang="bg-BG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bg-BG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6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0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0255" y="133165"/>
            <a:ext cx="6476510" cy="576232"/>
          </a:xfrm>
        </p:spPr>
        <p:txBody>
          <a:bodyPr>
            <a:normAutofit/>
          </a:bodyPr>
          <a:lstStyle/>
          <a:p>
            <a:pPr algn="ctr"/>
            <a:r>
              <a:rPr lang="bg-BG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Класация </a:t>
            </a:r>
            <a:r>
              <a:rPr lang="bg-BG" sz="2400" b="1" dirty="0">
                <a:latin typeface="Arial" panose="020B0604020202020204" pitchFamily="34" charset="0"/>
                <a:cs typeface="Arial" panose="020B0604020202020204" pitchFamily="34" charset="0"/>
              </a:rPr>
              <a:t>на езици за пр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bg-BG" sz="2400" b="1" dirty="0">
                <a:latin typeface="Arial" panose="020B0604020202020204" pitchFamily="34" charset="0"/>
                <a:cs typeface="Arial" panose="020B0604020202020204" pitchFamily="34" charset="0"/>
              </a:rPr>
              <a:t>грамиране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7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55" y="852256"/>
            <a:ext cx="6450807" cy="382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1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9710" y="328582"/>
            <a:ext cx="6550496" cy="532552"/>
          </a:xfrm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bg-BG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Променливи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8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060104" y="1166849"/>
            <a:ext cx="2810476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422235" y="1166848"/>
            <a:ext cx="2592761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185050" y="932155"/>
            <a:ext cx="0" cy="37891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183" y="1996308"/>
            <a:ext cx="35337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961" y="1958208"/>
            <a:ext cx="35623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8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9710" y="328582"/>
            <a:ext cx="6550496" cy="594696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bg-BG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bg-BG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ипове </a:t>
            </a:r>
            <a:r>
              <a:rPr lang="bg-BG" sz="2400" b="1" dirty="0">
                <a:latin typeface="Arial" panose="020B0604020202020204" pitchFamily="34" charset="0"/>
                <a:cs typeface="Arial" panose="020B0604020202020204" pitchFamily="34" charset="0"/>
              </a:rPr>
              <a:t>данни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ADC8477-BC60-482C-A504-EEFEAA9040EE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9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060104" y="1166849"/>
            <a:ext cx="2810476" cy="528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422235" y="1216929"/>
            <a:ext cx="2592761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>
            <a:off x="5144958" y="923278"/>
            <a:ext cx="40092" cy="3798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60104" y="2024099"/>
            <a:ext cx="28104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bg-BG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цяло число</a:t>
            </a:r>
          </a:p>
          <a:p>
            <a:pPr marL="0"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1, 2, 3, </a:t>
            </a:r>
            <a:r>
              <a:rPr lang="bg-BG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bg-BG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дробно число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bg-BG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3.14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-1.5</a:t>
            </a:r>
          </a:p>
          <a:p>
            <a:pPr marL="0" lvl="1"/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 (низ)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символи</a:t>
            </a:r>
          </a:p>
          <a:p>
            <a:pPr marL="0"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bg-BG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Здрасти','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  <a:r>
              <a:rPr lang="bg-BG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2235" y="2015212"/>
            <a:ext cx="31805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bg-BG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цяло число</a:t>
            </a:r>
          </a:p>
          <a:p>
            <a:r>
              <a:rPr lang="bg-BG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2, 3, 4, 5, …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bg-BG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дробно число</a:t>
            </a:r>
          </a:p>
          <a:p>
            <a:r>
              <a:rPr lang="bg-BG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0.5, 3.14, -1.5, …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bg-BG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 (низ) "Здрасти", "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Hi", "Car", …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bg-BG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символ</a:t>
            </a:r>
          </a:p>
          <a:p>
            <a:r>
              <a:rPr lang="bg-BG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A',  '#',  '@ ',  ' + ', …</a:t>
            </a:r>
          </a:p>
        </p:txBody>
      </p:sp>
    </p:spTree>
    <p:extLst>
      <p:ext uri="{BB962C8B-B14F-4D97-AF65-F5344CB8AC3E}">
        <p14:creationId xmlns:p14="http://schemas.microsoft.com/office/powerpoint/2010/main" val="5758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theme/theme1.xml><?xml version="1.0" encoding="utf-8"?>
<a:theme xmlns:a="http://schemas.openxmlformats.org/drawingml/2006/main" name="1_Office Theme">
  <a:themeElements>
    <a:clrScheme name="Personnalisé 2">
      <a:dk1>
        <a:srgbClr val="EB5C36"/>
      </a:dk1>
      <a:lt1>
        <a:srgbClr val="1F497D"/>
      </a:lt1>
      <a:dk2>
        <a:srgbClr val="000000"/>
      </a:dk2>
      <a:lt2>
        <a:srgbClr val="FFFFFF"/>
      </a:lt2>
      <a:accent1>
        <a:srgbClr val="EB5C36"/>
      </a:accent1>
      <a:accent2>
        <a:srgbClr val="FFFD3A"/>
      </a:accent2>
      <a:accent3>
        <a:srgbClr val="00B7ED"/>
      </a:accent3>
      <a:accent4>
        <a:srgbClr val="981A80"/>
      </a:accent4>
      <a:accent5>
        <a:srgbClr val="E5007E"/>
      </a:accent5>
      <a:accent6>
        <a:srgbClr val="F79646"/>
      </a:accent6>
      <a:hlink>
        <a:srgbClr val="1F497D"/>
      </a:hlink>
      <a:folHlink>
        <a:srgbClr val="800080"/>
      </a:folHlink>
    </a:clrScheme>
    <a:fontScheme name="EU Code Week">
      <a:majorFont>
        <a:latin typeface="EC Square Sans Pro Medium"/>
        <a:ea typeface=""/>
        <a:cs typeface=""/>
      </a:majorFont>
      <a:minorFont>
        <a:latin typeface="EC Squar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U_CodeWeek_02.07.19" id="{6342E7A0-DA07-6045-B0F6-EE6999B57C28}" vid="{398CF691-A9BA-404C-A50B-0594E4ECF4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f8c997-6be4-4ad3-bcd7-b437e60cf1dd" xsi:nil="true"/>
    <lcf76f155ced4ddcb4097134ff3c332f xmlns="28ed548b-06d4-4d5d-ada0-bc6201e4ab8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BA3EA1FE41A48A631AA12CEBB2FF0" ma:contentTypeVersion="16" ma:contentTypeDescription="Create a new document." ma:contentTypeScope="" ma:versionID="bed21df8de78f7fb3ea9c263be06fc82">
  <xsd:schema xmlns:xsd="http://www.w3.org/2001/XMLSchema" xmlns:xs="http://www.w3.org/2001/XMLSchema" xmlns:p="http://schemas.microsoft.com/office/2006/metadata/properties" xmlns:ns2="28ed548b-06d4-4d5d-ada0-bc6201e4ab8f" xmlns:ns3="3df8c997-6be4-4ad3-bcd7-b437e60cf1dd" targetNamespace="http://schemas.microsoft.com/office/2006/metadata/properties" ma:root="true" ma:fieldsID="18e2d61e666c1264bdeec321e58b01a1" ns2:_="" ns3:_="">
    <xsd:import namespace="28ed548b-06d4-4d5d-ada0-bc6201e4ab8f"/>
    <xsd:import namespace="3df8c997-6be4-4ad3-bcd7-b437e60cf1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d548b-06d4-4d5d-ada0-bc6201e4ab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2b2fad6-9d2c-441c-a321-3f5f1e9bd9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8c997-6be4-4ad3-bcd7-b437e60cf1dd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0b8cd80-49c4-47a4-a63e-d0803dbde60a}" ma:internalName="TaxCatchAll" ma:showField="CatchAllData" ma:web="3df8c997-6be4-4ad3-bcd7-b437e60cf1d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ACEADB-6305-47AB-9806-7C50C9386B80}">
  <ds:schemaRefs>
    <ds:schemaRef ds:uri="http://schemas.microsoft.com/office/2006/metadata/properties"/>
    <ds:schemaRef ds:uri="28ed548b-06d4-4d5d-ada0-bc6201e4ab8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df8c997-6be4-4ad3-bcd7-b437e60cf1dd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94A68-4DBA-4635-9301-D5EB85424C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BD06A5-AF96-4743-B87C-C750B202BF42}">
  <ds:schemaRefs>
    <ds:schemaRef ds:uri="28ed548b-06d4-4d5d-ada0-bc6201e4ab8f"/>
    <ds:schemaRef ds:uri="3df8c997-6be4-4ad3-bcd7-b437e60cf1d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EU_CodeWeek_02.07.19_V2</Template>
  <TotalTime>937</TotalTime>
  <Words>631</Words>
  <Application>Microsoft Office PowerPoint</Application>
  <PresentationFormat>On-screen Show (16:9)</PresentationFormat>
  <Paragraphs>154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Barlow Semi Condensed</vt:lpstr>
      <vt:lpstr>Calibri</vt:lpstr>
      <vt:lpstr>EC Square Sans Cond Pro Medium</vt:lpstr>
      <vt:lpstr>EC Square Sans Pro</vt:lpstr>
      <vt:lpstr>EC Square Sans Pro Medium</vt:lpstr>
      <vt:lpstr>1_Office Theme</vt:lpstr>
      <vt:lpstr>Европейска седмица на програмирането в училище</vt:lpstr>
      <vt:lpstr>Какво представлява Европейската седмица на програмирането?</vt:lpstr>
      <vt:lpstr>Какви са целите?</vt:lpstr>
      <vt:lpstr>Какво представлява програмирането?</vt:lpstr>
      <vt:lpstr>PowerPoint Presentation</vt:lpstr>
      <vt:lpstr>1. Python и C#</vt:lpstr>
      <vt:lpstr>Класация на езици за прoграмиране</vt:lpstr>
      <vt:lpstr>2. Променливи</vt:lpstr>
      <vt:lpstr>3. Tипове данни</vt:lpstr>
      <vt:lpstr>4. Отпечатване на конзолата</vt:lpstr>
      <vt:lpstr>5. Четене на текст</vt:lpstr>
      <vt:lpstr>6. Четене на число</vt:lpstr>
      <vt:lpstr>7. Аритметични операции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Код в Python</vt:lpstr>
      <vt:lpstr>Код в C#</vt:lpstr>
      <vt:lpstr>PowerPoint Presentation</vt:lpstr>
    </vt:vector>
  </TitlesOfParts>
  <Company>GCG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Week at School</dc:title>
  <dc:creator>Gillebert, Margaux</dc:creator>
  <cp:lastModifiedBy>Maria</cp:lastModifiedBy>
  <cp:revision>46</cp:revision>
  <dcterms:created xsi:type="dcterms:W3CDTF">2019-07-05T07:41:55Z</dcterms:created>
  <dcterms:modified xsi:type="dcterms:W3CDTF">2025-02-03T16:24:38Z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0x0101006F0BA3EA1FE41A48A631AA12CEBB2FF0</vt:lpwstr>
  </property>
  <property fmtid="{D5CDD505-2E9C-101B-9397-08002B2CF9AE}" pid="3" name="MSIP_Label_6bd9ddd1-4d20-43f6-abfa-fc3c07406f94_Enabled">
    <vt:lpwstr>true</vt:lpwstr>
  </property>
  <property fmtid="{D5CDD505-2E9C-101B-9397-08002B2CF9AE}" pid="4" name="MSIP_Label_6bd9ddd1-4d20-43f6-abfa-fc3c07406f94_SetDate">
    <vt:lpwstr>2022-04-12T07:00:43Z</vt:lpwstr>
  </property>
  <property fmtid="{D5CDD505-2E9C-101B-9397-08002B2CF9AE}" pid="5" name="MSIP_Label_6bd9ddd1-4d20-43f6-abfa-fc3c07406f94_Method">
    <vt:lpwstr>Standard</vt:lpwstr>
  </property>
  <property fmtid="{D5CDD505-2E9C-101B-9397-08002B2CF9AE}" pid="6" name="MSIP_Label_6bd9ddd1-4d20-43f6-abfa-fc3c07406f94_Name">
    <vt:lpwstr>Commission Use</vt:lpwstr>
  </property>
  <property fmtid="{D5CDD505-2E9C-101B-9397-08002B2CF9AE}" pid="7" name="MSIP_Label_6bd9ddd1-4d20-43f6-abfa-fc3c07406f94_SiteId">
    <vt:lpwstr>b24c8b06-522c-46fe-9080-70926f8dddb1</vt:lpwstr>
  </property>
  <property fmtid="{D5CDD505-2E9C-101B-9397-08002B2CF9AE}" pid="8" name="MSIP_Label_6bd9ddd1-4d20-43f6-abfa-fc3c07406f94_ActionId">
    <vt:lpwstr>6a9fe2e2-d0b9-405e-b4f3-387b0aeffee8</vt:lpwstr>
  </property>
  <property fmtid="{D5CDD505-2E9C-101B-9397-08002B2CF9AE}" pid="9" name="MSIP_Label_6bd9ddd1-4d20-43f6-abfa-fc3c07406f94_ContentBits">
    <vt:lpwstr>0</vt:lpwstr>
  </property>
  <property fmtid="{D5CDD505-2E9C-101B-9397-08002B2CF9AE}" pid="10" name="MediaServiceImageTags">
    <vt:lpwstr/>
  </property>
</Properties>
</file>