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75"/>
    <a:srgbClr val="F8D968"/>
    <a:srgbClr val="A53A2D"/>
    <a:srgbClr val="4AA313"/>
    <a:srgbClr val="834A7F"/>
    <a:srgbClr val="CF6160"/>
    <a:srgbClr val="C17D3C"/>
    <a:srgbClr val="FEF550"/>
    <a:srgbClr val="854C83"/>
    <a:srgbClr val="7E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7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1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A19B-C7BD-4CE4-8D73-777695CC5C7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B163-40B1-4521-A51A-E4BD08E75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64" y="3578384"/>
            <a:ext cx="3143281" cy="327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6058">
            <a:off x="816924" y="235442"/>
            <a:ext cx="1968446" cy="1912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5848">
            <a:off x="1835309" y="3902517"/>
            <a:ext cx="2213147" cy="2128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0950">
            <a:off x="-30081" y="2002936"/>
            <a:ext cx="2233671" cy="2292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4192">
            <a:off x="9860745" y="2191942"/>
            <a:ext cx="2323983" cy="22013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4542">
            <a:off x="8400813" y="3912095"/>
            <a:ext cx="2379539" cy="24350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68056" y="494248"/>
            <a:ext cx="7022526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C00000"/>
                </a:solidFill>
                <a:effectLst/>
              </a:rPr>
              <a:t>Като ударите правилната муха, покажете увереност, защото всеки точен удар ви приближава до победата! Нека най-добрият отбор победи!</a:t>
            </a:r>
            <a:endParaRPr lang="en-US" sz="3600" b="1" cap="none" spc="0" dirty="0">
              <a:ln/>
              <a:solidFill>
                <a:srgbClr val="C00000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989" y="40404"/>
            <a:ext cx="2639966" cy="2541422"/>
          </a:xfrm>
          <a:prstGeom prst="rect">
            <a:avLst/>
          </a:prstGeom>
        </p:spPr>
      </p:pic>
      <p:pic>
        <p:nvPicPr>
          <p:cNvPr id="12" name="Nachal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88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5" y="1738926"/>
            <a:ext cx="2990850" cy="28098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813454" y="2338071"/>
            <a:ext cx="790370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BE792F"/>
                </a:solidFill>
                <a:effectLst/>
              </a:rPr>
              <a:t>9. Как наричаме основния метод,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BE792F"/>
                </a:solidFill>
                <a:effectLst/>
              </a:rPr>
              <a:t>от който започва изпълнението на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BE792F"/>
                </a:solidFill>
                <a:effectLst/>
              </a:rPr>
              <a:t>програмата и в който се създават обектите?</a:t>
            </a:r>
            <a:endParaRPr lang="en-US" sz="3600" b="1" cap="none" spc="0" dirty="0">
              <a:ln/>
              <a:solidFill>
                <a:srgbClr val="BE792F"/>
              </a:solidFill>
              <a:effectLst/>
            </a:endParaRPr>
          </a:p>
        </p:txBody>
      </p:sp>
      <p:pic>
        <p:nvPicPr>
          <p:cNvPr id="4" name="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93" y="1948980"/>
            <a:ext cx="3730113" cy="31378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22220" y="2856176"/>
            <a:ext cx="503080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4000" b="1" cap="none" spc="0" dirty="0" smtClean="0">
                <a:ln/>
                <a:solidFill>
                  <a:srgbClr val="CF373A"/>
                </a:solidFill>
                <a:effectLst/>
              </a:rPr>
              <a:t>10. Кой е типът данни</a:t>
            </a:r>
          </a:p>
          <a:p>
            <a:pPr algn="ctr"/>
            <a:r>
              <a:rPr lang="ru-RU" sz="4000" b="1" cap="none" spc="0" dirty="0" smtClean="0">
                <a:ln/>
                <a:solidFill>
                  <a:srgbClr val="CF373A"/>
                </a:solidFill>
                <a:effectLst/>
              </a:rPr>
              <a:t> за цели числа?</a:t>
            </a:r>
            <a:endParaRPr lang="en-US" sz="4000" b="1" cap="none" spc="0" dirty="0">
              <a:ln/>
              <a:solidFill>
                <a:srgbClr val="CF373A"/>
              </a:solidFill>
              <a:effectLst/>
            </a:endParaRPr>
          </a:p>
        </p:txBody>
      </p:sp>
      <p:pic>
        <p:nvPicPr>
          <p:cNvPr id="4" name="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2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558" y="2874552"/>
            <a:ext cx="2562225" cy="2505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9783" y="3213141"/>
            <a:ext cx="47679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7E81B4"/>
                </a:solidFill>
                <a:effectLst/>
              </a:rPr>
              <a:t>11. Кой е типът данни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7E81B4"/>
                </a:solidFill>
                <a:effectLst/>
              </a:rPr>
              <a:t>за текстови стойности?</a:t>
            </a:r>
            <a:endParaRPr lang="en-US" sz="3600" b="1" cap="none" spc="0" dirty="0">
              <a:ln/>
              <a:solidFill>
                <a:srgbClr val="7E81B4"/>
              </a:solidFill>
              <a:effectLst/>
            </a:endParaRPr>
          </a:p>
        </p:txBody>
      </p:sp>
      <p:pic>
        <p:nvPicPr>
          <p:cNvPr id="4" name="1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9033" y="3370459"/>
            <a:ext cx="464082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200" b="1" cap="none" spc="0" dirty="0" smtClean="0">
                <a:ln/>
                <a:solidFill>
                  <a:srgbClr val="C17D3C"/>
                </a:solidFill>
                <a:effectLst/>
              </a:rPr>
              <a:t>12. Кой е типът данни за </a:t>
            </a:r>
          </a:p>
          <a:p>
            <a:pPr algn="ctr"/>
            <a:r>
              <a:rPr lang="ru-RU" sz="3200" b="1" cap="none" spc="0" dirty="0" smtClean="0">
                <a:ln/>
                <a:solidFill>
                  <a:srgbClr val="C17D3C"/>
                </a:solidFill>
                <a:effectLst/>
              </a:rPr>
              <a:t>реални числа с плаваща запетая?</a:t>
            </a:r>
            <a:endParaRPr lang="en-US" sz="3200" b="1" cap="none" spc="0" dirty="0">
              <a:ln/>
              <a:solidFill>
                <a:srgbClr val="C17D3C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9" y="824525"/>
            <a:ext cx="2990850" cy="2809875"/>
          </a:xfrm>
          <a:prstGeom prst="rect">
            <a:avLst/>
          </a:prstGeom>
        </p:spPr>
      </p:pic>
      <p:pic>
        <p:nvPicPr>
          <p:cNvPr id="5" name="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84" y="2085821"/>
            <a:ext cx="2819400" cy="2371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88774" y="2229916"/>
            <a:ext cx="603466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CF6160"/>
                </a:solidFill>
                <a:effectLst/>
              </a:rPr>
              <a:t>13. Кой модификатор на достъп позволява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CF6160"/>
                </a:solidFill>
                <a:effectLst/>
              </a:rPr>
              <a:t>използването на поле или метод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CF6160"/>
                </a:solidFill>
                <a:effectLst/>
              </a:rPr>
              <a:t>извън класа?</a:t>
            </a:r>
            <a:endParaRPr lang="en-US" sz="3600" b="1" cap="none" spc="0" dirty="0">
              <a:ln/>
              <a:solidFill>
                <a:srgbClr val="CF6160"/>
              </a:solidFill>
              <a:effectLst/>
            </a:endParaRPr>
          </a:p>
        </p:txBody>
      </p:sp>
      <p:pic>
        <p:nvPicPr>
          <p:cNvPr id="4" name="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0014" y="711284"/>
            <a:ext cx="6538452" cy="286232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dirty="0" smtClean="0">
                <a:ln/>
                <a:solidFill>
                  <a:srgbClr val="4AA313"/>
                </a:solidFill>
              </a:rPr>
              <a:t>14. Кой </a:t>
            </a:r>
            <a:r>
              <a:rPr lang="ru-RU" sz="3600" b="1" dirty="0">
                <a:ln/>
                <a:solidFill>
                  <a:srgbClr val="4AA313"/>
                </a:solidFill>
              </a:rPr>
              <a:t>модификатор на достъп ограничава</a:t>
            </a:r>
          </a:p>
          <a:p>
            <a:pPr algn="ctr"/>
            <a:r>
              <a:rPr lang="ru-RU" sz="3600" b="1" dirty="0">
                <a:ln/>
                <a:solidFill>
                  <a:srgbClr val="4AA313"/>
                </a:solidFill>
              </a:rPr>
              <a:t> използването на поле или метод </a:t>
            </a:r>
          </a:p>
          <a:p>
            <a:pPr algn="ctr"/>
            <a:r>
              <a:rPr lang="ru-RU" sz="3600" b="1" dirty="0">
                <a:ln/>
                <a:solidFill>
                  <a:srgbClr val="4AA313"/>
                </a:solidFill>
              </a:rPr>
              <a:t>само в рамките на класа?</a:t>
            </a:r>
            <a:endParaRPr lang="en-US" sz="3600" b="1" dirty="0">
              <a:ln/>
              <a:solidFill>
                <a:srgbClr val="4AA31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55" y="858981"/>
            <a:ext cx="2981325" cy="2714625"/>
          </a:xfrm>
          <a:prstGeom prst="rect">
            <a:avLst/>
          </a:prstGeom>
        </p:spPr>
      </p:pic>
      <p:pic>
        <p:nvPicPr>
          <p:cNvPr id="6" name="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0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85" y="1079622"/>
            <a:ext cx="3657600" cy="3436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6336" y="1259455"/>
            <a:ext cx="568571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dirty="0" smtClean="0">
                <a:ln/>
                <a:solidFill>
                  <a:schemeClr val="accent4"/>
                </a:solidFill>
              </a:rPr>
              <a:t>1. </a:t>
            </a:r>
            <a:r>
              <a:rPr lang="ru-RU" sz="3600" b="1" cap="none" spc="0" dirty="0" smtClean="0">
                <a:ln/>
                <a:solidFill>
                  <a:schemeClr val="accent4"/>
                </a:solidFill>
                <a:effectLst/>
              </a:rPr>
              <a:t>Какво представлява шаблонът, който дефинира полета, </a:t>
            </a:r>
          </a:p>
          <a:p>
            <a:pPr algn="ctr"/>
            <a:r>
              <a:rPr lang="ru-RU" sz="3600" b="1" cap="none" spc="0" dirty="0" smtClean="0">
                <a:ln/>
                <a:solidFill>
                  <a:schemeClr val="accent4"/>
                </a:solidFill>
                <a:effectLst/>
              </a:rPr>
              <a:t>свойства, методи и конструктори?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0" name="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75410" y="732621"/>
            <a:ext cx="601789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dirty="0" smtClean="0">
                <a:ln/>
                <a:solidFill>
                  <a:srgbClr val="002060"/>
                </a:solidFill>
              </a:rPr>
              <a:t>2. Как наричаме екземпляр от класа, </a:t>
            </a:r>
          </a:p>
          <a:p>
            <a:pPr algn="ctr"/>
            <a:r>
              <a:rPr lang="ru-RU" sz="3600" b="1" dirty="0" smtClean="0">
                <a:ln/>
                <a:solidFill>
                  <a:srgbClr val="002060"/>
                </a:solidFill>
              </a:rPr>
              <a:t>създаден чрез неговия конструктор?</a:t>
            </a:r>
            <a:endParaRPr lang="en-US" sz="3600" b="1" dirty="0">
              <a:ln/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866" y="-87017"/>
            <a:ext cx="3657600" cy="3576018"/>
          </a:xfrm>
          <a:prstGeom prst="rect">
            <a:avLst/>
          </a:prstGeom>
        </p:spPr>
      </p:pic>
      <p:pic>
        <p:nvPicPr>
          <p:cNvPr id="7" name="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0" y="70232"/>
            <a:ext cx="3657600" cy="2952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76313" y="1314603"/>
            <a:ext cx="637081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00B050"/>
                </a:solidFill>
                <a:effectLst/>
              </a:rPr>
              <a:t>3. Как се наричат променливите,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00B050"/>
                </a:solidFill>
                <a:effectLst/>
              </a:rPr>
              <a:t>които се дефинират вътре в класа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00B050"/>
                </a:solidFill>
                <a:effectLst/>
              </a:rPr>
              <a:t> и определят състоянието на обекта?</a:t>
            </a:r>
            <a:endParaRPr lang="en-US" sz="3600" b="1" cap="none" spc="0" dirty="0">
              <a:ln/>
              <a:solidFill>
                <a:srgbClr val="00B050"/>
              </a:solidFill>
              <a:effectLst/>
            </a:endParaRPr>
          </a:p>
        </p:txBody>
      </p:sp>
      <p:pic>
        <p:nvPicPr>
          <p:cNvPr id="4" name="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4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1312"/>
            <a:ext cx="3657600" cy="30768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9615" y="469941"/>
            <a:ext cx="699442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FF0000"/>
                </a:solidFill>
                <a:effectLst/>
              </a:rPr>
              <a:t>4. Какви методи използваме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FF0000"/>
                </a:solidFill>
                <a:effectLst/>
              </a:rPr>
              <a:t>за достъп до частните полета на класа?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4" name="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4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6322" y="2256751"/>
            <a:ext cx="679401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655B72"/>
                </a:solidFill>
                <a:effectLst/>
              </a:rPr>
              <a:t>5. Как се нарича конструктор,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655B72"/>
                </a:solidFill>
                <a:effectLst/>
              </a:rPr>
              <a:t>който не приема параметри и не задава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655B72"/>
                </a:solidFill>
                <a:effectLst/>
              </a:rPr>
              <a:t>предварително стойности на полетата?</a:t>
            </a:r>
            <a:endParaRPr lang="en-US" sz="3600" b="1" cap="none" spc="0" dirty="0">
              <a:ln/>
              <a:solidFill>
                <a:srgbClr val="655B72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6047">
            <a:off x="6560264" y="-93403"/>
            <a:ext cx="3907393" cy="2761957"/>
          </a:xfrm>
          <a:prstGeom prst="rect">
            <a:avLst/>
          </a:prstGeom>
        </p:spPr>
      </p:pic>
      <p:pic>
        <p:nvPicPr>
          <p:cNvPr id="5" name="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22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7" y="964944"/>
            <a:ext cx="4656799" cy="35480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56155" y="2365350"/>
            <a:ext cx="5338917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FF0000"/>
                </a:solidFill>
                <a:effectLst/>
              </a:rPr>
              <a:t>6. Как се нарича конструктор,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FF0000"/>
                </a:solidFill>
                <a:effectLst/>
              </a:rPr>
              <a:t>който приема параметри за инициализация на полетата?</a:t>
            </a:r>
            <a:endParaRPr lang="en-US" sz="3600" b="1" cap="none" spc="0" dirty="0">
              <a:ln/>
              <a:solidFill>
                <a:srgbClr val="FF0000"/>
              </a:solidFill>
              <a:effectLst/>
            </a:endParaRPr>
          </a:p>
        </p:txBody>
      </p:sp>
      <p:pic>
        <p:nvPicPr>
          <p:cNvPr id="4" name="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56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2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92" y="1415844"/>
            <a:ext cx="3742458" cy="36589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3051" y="2416729"/>
            <a:ext cx="541302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40659D"/>
                </a:solidFill>
                <a:effectLst/>
              </a:rPr>
              <a:t>7. Как наричаме метод,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40659D"/>
                </a:solidFill>
                <a:effectLst/>
              </a:rPr>
              <a:t>който не връща стойност?</a:t>
            </a:r>
            <a:endParaRPr lang="en-US" sz="3600" b="1" cap="none" spc="0" dirty="0">
              <a:ln/>
              <a:solidFill>
                <a:srgbClr val="40659D"/>
              </a:solidFill>
              <a:effectLst/>
            </a:endParaRPr>
          </a:p>
        </p:txBody>
      </p:sp>
      <p:pic>
        <p:nvPicPr>
          <p:cNvPr id="4" name="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6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79" y="1816048"/>
            <a:ext cx="2981325" cy="2714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64804" y="2350168"/>
            <a:ext cx="4971511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3600" b="1" cap="none" spc="0" dirty="0" smtClean="0">
                <a:ln/>
                <a:solidFill>
                  <a:srgbClr val="195901"/>
                </a:solidFill>
                <a:effectLst/>
              </a:rPr>
              <a:t>8. Как наричаме метод, който връща стойност </a:t>
            </a:r>
          </a:p>
          <a:p>
            <a:pPr algn="ctr"/>
            <a:r>
              <a:rPr lang="ru-RU" sz="3600" b="1" cap="none" spc="0" dirty="0" smtClean="0">
                <a:ln/>
                <a:solidFill>
                  <a:srgbClr val="195901"/>
                </a:solidFill>
                <a:effectLst/>
              </a:rPr>
              <a:t>към кода, който го извиква?</a:t>
            </a:r>
            <a:endParaRPr lang="en-US" sz="3600" b="1" cap="none" spc="0" dirty="0">
              <a:ln/>
              <a:solidFill>
                <a:srgbClr val="195901"/>
              </a:solidFill>
              <a:effectLst/>
            </a:endParaRPr>
          </a:p>
        </p:txBody>
      </p:sp>
      <p:pic>
        <p:nvPicPr>
          <p:cNvPr id="4" name="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51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1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233</Words>
  <Application>Microsoft Office PowerPoint</Application>
  <PresentationFormat>Widescreen</PresentationFormat>
  <Paragraphs>34</Paragraphs>
  <Slides>15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</dc:creator>
  <cp:lastModifiedBy>Maria</cp:lastModifiedBy>
  <cp:revision>23</cp:revision>
  <dcterms:created xsi:type="dcterms:W3CDTF">2025-01-19T13:52:56Z</dcterms:created>
  <dcterms:modified xsi:type="dcterms:W3CDTF">2025-01-19T18:04:55Z</dcterms:modified>
</cp:coreProperties>
</file>