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8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6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1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ECC03-57CA-4C67-A07E-22F11BCBC8A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CA88-9963-46AE-BA7D-E571ED5D7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Методическа разработка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5935" y="1867667"/>
            <a:ext cx="5122607" cy="409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8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Тема на урока: </a:t>
            </a:r>
            <a:r>
              <a:rPr lang="ru-RU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„Капсулация. Статични атрибути и методи.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8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Подготвил:</a:t>
            </a:r>
            <a:r>
              <a:rPr lang="ru-RU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 Мария Денишева-Илиева </a:t>
            </a:r>
            <a:r>
              <a:rPr lang="ru-RU" sz="28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– старши </a:t>
            </a:r>
            <a:r>
              <a:rPr lang="ru-RU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учител по информатика и ИТ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8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Училище:</a:t>
            </a:r>
            <a:r>
              <a:rPr lang="ru-RU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 Профилирана гимназия „Пейо Яворов“, гр. Петрич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8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Клас: </a:t>
            </a:r>
            <a:r>
              <a:rPr lang="ru-RU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11 клас</a:t>
            </a:r>
          </a:p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ru-RU" sz="28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Предмет: </a:t>
            </a:r>
            <a:r>
              <a:rPr lang="ru-RU" sz="2800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Информатика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5" y="1518506"/>
            <a:ext cx="6403258" cy="479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1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822"/>
            <a:ext cx="10515600" cy="1325563"/>
          </a:xfrm>
        </p:spPr>
        <p:txBody>
          <a:bodyPr>
            <a:normAutofit/>
          </a:bodyPr>
          <a:lstStyle/>
          <a:p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8. Ход на урока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85138"/>
            <a:ext cx="1017137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1800" b="1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Въведение (10 минути):</a:t>
            </a:r>
            <a:endParaRPr kumimoji="0" lang="bg-BG" altLang="en-US" sz="1800" b="0" i="0" u="none" strike="noStrike" cap="none" normalizeH="0" baseline="0" dirty="0" smtClean="0">
              <a:ln>
                <a:noFill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/>
              <a:latin typeface="Monotype Corsiva" panose="03010101010201010101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Учителят задава въпроси за преговор: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„Какво е клас?“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„Какви модификатори за достъп познавате?“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Учениците отговарят с примери.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1800" b="1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Основна част (30 минути):</a:t>
            </a:r>
            <a:endParaRPr kumimoji="0" lang="bg-BG" altLang="en-US" sz="1800" b="0" i="0" u="none" strike="noStrike" cap="none" normalizeH="0" baseline="0" dirty="0" smtClean="0">
              <a:ln>
                <a:noFill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/>
              <a:latin typeface="Monotype Corsiva" panose="03010101010201010101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1800" b="1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Капсулация (15 минути):</a:t>
            </a:r>
            <a:endParaRPr kumimoji="0" lang="bg-BG" altLang="en-US" sz="1800" b="0" i="0" u="none" strike="noStrike" cap="none" normalizeH="0" baseline="0" dirty="0" smtClean="0">
              <a:ln>
                <a:noFill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/>
              <a:latin typeface="Monotype Corsiva" panose="03010101010201010101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Учителят обяснява как капсулацията защитава данните.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Пример: Система за управление на потребители.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Учениците създават клас User с частни атрибути username и password и публични методи за достъп и промяна.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1800" b="1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Статични атрибути и методи (15 минути):</a:t>
            </a:r>
            <a:endParaRPr kumimoji="0" lang="bg-BG" altLang="en-US" sz="1800" b="0" i="0" u="none" strike="noStrike" cap="none" normalizeH="0" baseline="0" dirty="0" smtClean="0">
              <a:ln>
                <a:noFill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/>
              <a:latin typeface="Monotype Corsiva" panose="03010101010201010101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Учителят демонстрира статични атрибути и методи чрез пример за банкова система.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Учениците разработват клас Bank със статичен атрибут totalFunds и методи AddFunds и GetTotalFunds.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1800" b="1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Заключение (5 минути):</a:t>
            </a:r>
            <a:endParaRPr kumimoji="0" lang="bg-BG" altLang="en-US" sz="1800" b="0" i="0" u="none" strike="noStrike" cap="none" normalizeH="0" baseline="0" dirty="0" smtClean="0">
              <a:ln>
                <a:noFill/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/>
              <a:latin typeface="Monotype Corsiva" panose="03010101010201010101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Учителят задава въпроси за проверка на разбирането: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„Какво е капсулация?“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„Кога използваме статични методи?“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Домашна работа: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Клас Книга с капсулирани данни.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en-US" sz="1800" b="0" i="0" u="none" strike="noStrike" cap="none" normalizeH="0" baseline="0" dirty="0" smtClean="0">
                <a:ln>
                  <a:noFill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/>
                <a:latin typeface="Monotype Corsiva" panose="03010101010201010101" pitchFamily="66" charset="0"/>
              </a:rPr>
              <a:t>Клас Училище със статичен атрибут и метод.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1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9. Домашна работа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Задача №1:</a:t>
            </a:r>
            <a:r>
              <a:rPr lang="ru-RU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 Създайте клас Книга с частни атрибути за заглавие, автор и брой страници.</a:t>
            </a:r>
          </a:p>
          <a:p>
            <a:pPr marL="0" indent="0">
              <a:buNone/>
            </a:pPr>
            <a:r>
              <a:rPr lang="ru-RU" sz="3600" b="1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Задача №2: </a:t>
            </a:r>
            <a:r>
              <a:rPr lang="ru-RU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Създайте клас Училище със статичен атрибут за брой ученици и метод за увеличаването им.</a:t>
            </a:r>
            <a:endParaRPr lang="en-US" sz="36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4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Приложения: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8551606" cy="4747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189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62" y="1000329"/>
            <a:ext cx="8453283" cy="5152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2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14" y="1287412"/>
            <a:ext cx="8685263" cy="499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0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1. Цели на урока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Образователни цели:</a:t>
            </a:r>
          </a:p>
          <a:p>
            <a:pPr algn="just"/>
            <a:r>
              <a:rPr lang="ru-RU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Учениците да разберат принципа на капсулация и значението на статичните атрибути и методи в обектно-ориентираното програмиране.</a:t>
            </a:r>
          </a:p>
          <a:p>
            <a:pPr algn="just"/>
            <a:r>
              <a:rPr lang="ru-RU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Да свържат теоретичните знания с практически примери и задачи.</a:t>
            </a:r>
          </a:p>
          <a:p>
            <a:pPr algn="just"/>
            <a:r>
              <a:rPr lang="ru-RU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Да демонстрират умения за писане на структурирани и сигурни програми.</a:t>
            </a:r>
          </a:p>
          <a:p>
            <a:pPr marL="0" indent="0" algn="just">
              <a:buNone/>
            </a:pPr>
            <a:r>
              <a:rPr lang="ru-RU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Практически цели:</a:t>
            </a:r>
          </a:p>
          <a:p>
            <a:pPr algn="just"/>
            <a:r>
              <a:rPr lang="ru-RU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Учениците да създават класове с капсулирани атрибути и да дефинират статични методи и атрибути.</a:t>
            </a:r>
          </a:p>
          <a:p>
            <a:pPr algn="just"/>
            <a:r>
              <a:rPr lang="ru-RU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Да използват интерактивни средства за затвърждаване на новите знания.</a:t>
            </a:r>
          </a:p>
          <a:p>
            <a:pPr marL="0" indent="0" algn="just">
              <a:buNone/>
            </a:pPr>
            <a:r>
              <a:rPr lang="ru-RU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Възпитателни цели:</a:t>
            </a:r>
          </a:p>
          <a:p>
            <a:pPr algn="just"/>
            <a:r>
              <a:rPr lang="ru-RU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Да развият логическо мислене и екипна работа чрез групови задачи и игрови подходи.</a:t>
            </a:r>
            <a:endParaRPr lang="en-US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19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2. Очаквани резултати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Учениците да обяснят какво представлява капсулацията.</a:t>
            </a:r>
          </a:p>
          <a:p>
            <a:r>
              <a:rPr lang="ru-RU" sz="32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Да създадат класове с частни атрибути и публични методи за достъп.</a:t>
            </a:r>
          </a:p>
          <a:p>
            <a:r>
              <a:rPr lang="ru-RU" sz="32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Да дефинират и използват статични атрибути и методи.</a:t>
            </a:r>
          </a:p>
          <a:p>
            <a:r>
              <a:rPr lang="ru-RU" sz="32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Да разработят конзолно приложение, което демонстрира принципите на капсулацията и статичните елементи.</a:t>
            </a:r>
            <a:endParaRPr lang="en-US" sz="32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2. Опорни знания и умения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Обекти и класове: </a:t>
            </a:r>
          </a:p>
          <a:p>
            <a:pPr algn="just"/>
            <a:r>
              <a:rPr lang="ru-RU" sz="32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Учениците вече са запознати с концепцията за клас, методи и конструктори.</a:t>
            </a:r>
          </a:p>
          <a:p>
            <a:pPr marL="0" indent="0">
              <a:buNone/>
            </a:pPr>
            <a:r>
              <a:rPr lang="ru-RU" sz="32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Модификатори на достъп: </a:t>
            </a:r>
          </a:p>
          <a:p>
            <a:pPr algn="just"/>
            <a:r>
              <a:rPr lang="ru-RU" sz="32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Те знаят за публични (public) и частни (private) модификатори и тяхната употреба.</a:t>
            </a:r>
          </a:p>
          <a:p>
            <a:pPr marL="0" indent="0">
              <a:buNone/>
            </a:pPr>
            <a:r>
              <a:rPr lang="ru-RU" sz="32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Методи: </a:t>
            </a:r>
          </a:p>
          <a:p>
            <a:pPr algn="just"/>
            <a:r>
              <a:rPr lang="ru-RU" sz="32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Различават void методи от методи, които връщат стойност.</a:t>
            </a:r>
            <a:endParaRPr lang="en-US" sz="32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3. Нови понятия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2832" cy="2097446"/>
          </a:xfrm>
        </p:spPr>
        <p:txBody>
          <a:bodyPr>
            <a:normAutofit/>
          </a:bodyPr>
          <a:lstStyle/>
          <a:p>
            <a:r>
              <a:rPr lang="bg-BG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Капсулация.</a:t>
            </a:r>
          </a:p>
          <a:p>
            <a:r>
              <a:rPr lang="bg-BG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Статични атрибути.</a:t>
            </a:r>
          </a:p>
          <a:p>
            <a:r>
              <a:rPr lang="bg-BG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Статични методи.</a:t>
            </a:r>
            <a:endParaRPr lang="en-US" sz="36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0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4. Методически методи и подходи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Обяснение.</a:t>
            </a:r>
          </a:p>
          <a:p>
            <a:r>
              <a:rPr lang="bg-BG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Угра „Лов на мухи“</a:t>
            </a:r>
          </a:p>
          <a:p>
            <a:r>
              <a:rPr lang="bg-BG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Демонстрация.</a:t>
            </a:r>
          </a:p>
          <a:p>
            <a:r>
              <a:rPr lang="bg-BG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Упражнения.</a:t>
            </a:r>
          </a:p>
          <a:p>
            <a:r>
              <a:rPr lang="bg-BG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Самостоятелна работа.</a:t>
            </a:r>
            <a:endParaRPr lang="en-US" sz="36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4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40" y="299858"/>
            <a:ext cx="9248754" cy="1601147"/>
          </a:xfrm>
        </p:spPr>
        <p:txBody>
          <a:bodyPr>
            <a:noAutofit/>
          </a:bodyPr>
          <a:lstStyle/>
          <a:p>
            <a:pPr algn="ctr"/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5. Дидактически материали и средства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0747"/>
            <a:ext cx="10515600" cy="3876215"/>
          </a:xfrm>
        </p:spPr>
        <p:txBody>
          <a:bodyPr>
            <a:normAutofit/>
          </a:bodyPr>
          <a:lstStyle/>
          <a:p>
            <a:pPr algn="just"/>
            <a:r>
              <a:rPr lang="ru-RU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Компютри с инсталирано Visual Studio.</a:t>
            </a:r>
          </a:p>
          <a:p>
            <a:pPr algn="just"/>
            <a:r>
              <a:rPr lang="ru-RU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Бланки с условия на задачите.</a:t>
            </a:r>
          </a:p>
          <a:p>
            <a:pPr algn="just"/>
            <a:r>
              <a:rPr lang="ru-RU" sz="3600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Презентация с визуализации и примери.</a:t>
            </a:r>
            <a:endParaRPr lang="en-US" sz="3600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2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6. Междупредметни връзки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Monotype Corsiva" panose="03010101010201010101" pitchFamily="66" charset="0"/>
              </a:rPr>
              <a:t>Информационни технологии: </a:t>
            </a:r>
            <a:r>
              <a:rPr lang="ru-RU" sz="3600" dirty="0" smtClean="0">
                <a:latin typeface="Monotype Corsiva" panose="03010101010201010101" pitchFamily="66" charset="0"/>
              </a:rPr>
              <a:t>Работа със софтуер и приложения.</a:t>
            </a:r>
          </a:p>
          <a:p>
            <a:r>
              <a:rPr lang="ru-RU" sz="3600" b="1" dirty="0" smtClean="0">
                <a:latin typeface="Monotype Corsiva" panose="03010101010201010101" pitchFamily="66" charset="0"/>
              </a:rPr>
              <a:t>Математика:</a:t>
            </a:r>
            <a:r>
              <a:rPr lang="ru-RU" sz="3600" dirty="0" smtClean="0">
                <a:latin typeface="Monotype Corsiva" panose="03010101010201010101" pitchFamily="66" charset="0"/>
              </a:rPr>
              <a:t> Логика и алгоритми.</a:t>
            </a:r>
          </a:p>
          <a:p>
            <a:r>
              <a:rPr lang="ru-RU" sz="3600" b="1" dirty="0" smtClean="0">
                <a:latin typeface="Monotype Corsiva" panose="03010101010201010101" pitchFamily="66" charset="0"/>
              </a:rPr>
              <a:t>Английски език: </a:t>
            </a:r>
            <a:r>
              <a:rPr lang="ru-RU" sz="3600" dirty="0" smtClean="0">
                <a:latin typeface="Monotype Corsiva" panose="03010101010201010101" pitchFamily="66" charset="0"/>
              </a:rPr>
              <a:t>Терминологията в програмирането.</a:t>
            </a:r>
            <a:endParaRPr lang="en-US" sz="3600" dirty="0"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3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otype Corsiva" panose="03010101010201010101" pitchFamily="66" charset="0"/>
              </a:rPr>
              <a:t>7. План на урока</a:t>
            </a:r>
            <a:endParaRPr lang="en-US" sz="54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80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Въведение:</a:t>
            </a:r>
          </a:p>
          <a:p>
            <a:r>
              <a:rPr lang="ru-RU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Преговор на основни понятия като клас, метод и модификатори на достъп.</a:t>
            </a:r>
          </a:p>
          <a:p>
            <a:r>
              <a:rPr lang="ru-RU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Обяснение на капсулацията чрез аналогия с реалния свят (например банкомат).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ru-RU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Основна част:</a:t>
            </a:r>
          </a:p>
          <a:p>
            <a:r>
              <a:rPr lang="ru-RU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Презентация на капсулацията и статичните атрибути и методи.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ru-RU" b="1" dirty="0" smtClean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Практическо приложение:Създаване на клас User с капсулирани данни.</a:t>
            </a:r>
          </a:p>
          <a:p>
            <a:r>
              <a:rPr lang="ru-RU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Създаване на клас Bank със статичен атрибут и методи.</a:t>
            </a:r>
          </a:p>
          <a:p>
            <a:r>
              <a:rPr lang="ru-RU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otype Corsiva" panose="03010101010201010101" pitchFamily="66" charset="0"/>
              </a:rPr>
              <a:t>Заключение:Обобщение на наученото.Домашна работа.</a:t>
            </a:r>
            <a:endParaRPr lang="en-US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Monotype Corsiva" panose="030101010102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164" y="99654"/>
            <a:ext cx="1816553" cy="18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8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583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Monotype Corsiva</vt:lpstr>
      <vt:lpstr>Office Theme</vt:lpstr>
      <vt:lpstr>Методическа разработка</vt:lpstr>
      <vt:lpstr> 1. Цели на урока</vt:lpstr>
      <vt:lpstr>2. Очаквани резултати</vt:lpstr>
      <vt:lpstr>2. Опорни знания и умения</vt:lpstr>
      <vt:lpstr>3. Нови понятия</vt:lpstr>
      <vt:lpstr>4. Методически методи и подходи</vt:lpstr>
      <vt:lpstr>5. Дидактически материали и средства</vt:lpstr>
      <vt:lpstr>6. Междупредметни връзки</vt:lpstr>
      <vt:lpstr>7. План на урока</vt:lpstr>
      <vt:lpstr>8. Ход на урока</vt:lpstr>
      <vt:lpstr>9. Домашна работа</vt:lpstr>
      <vt:lpstr>Приложения: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Методическа разработка</dc:title>
  <dc:creator>Maria</dc:creator>
  <cp:lastModifiedBy>Maria</cp:lastModifiedBy>
  <cp:revision>11</cp:revision>
  <dcterms:created xsi:type="dcterms:W3CDTF">2025-01-20T01:06:39Z</dcterms:created>
  <dcterms:modified xsi:type="dcterms:W3CDTF">2025-01-20T09:37:55Z</dcterms:modified>
</cp:coreProperties>
</file>