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notesMasterIdLst>
    <p:notesMasterId r:id="rId14"/>
  </p:notesMasterIdLst>
  <p:sldIdLst>
    <p:sldId id="256" r:id="rId2"/>
    <p:sldId id="257" r:id="rId3"/>
    <p:sldId id="272" r:id="rId4"/>
    <p:sldId id="260" r:id="rId5"/>
    <p:sldId id="258" r:id="rId6"/>
    <p:sldId id="273" r:id="rId7"/>
    <p:sldId id="270" r:id="rId8"/>
    <p:sldId id="269" r:id="rId9"/>
    <p:sldId id="264" r:id="rId10"/>
    <p:sldId id="268"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A5814"/>
    <a:srgbClr val="8C9B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09" autoAdjust="0"/>
    <p:restoredTop sz="75821" autoAdjust="0"/>
  </p:normalViewPr>
  <p:slideViewPr>
    <p:cSldViewPr snapToGrid="0">
      <p:cViewPr varScale="1">
        <p:scale>
          <a:sx n="49" d="100"/>
          <a:sy n="49" d="100"/>
        </p:scale>
        <p:origin x="98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0A32E8-5322-4F7D-8CA3-219756B31BD7}" type="datetimeFigureOut">
              <a:rPr lang="ru-RU" smtClean="0"/>
              <a:t>15.06.2025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A8F18D-315A-4A10-8AFD-39AD3693FA8F}" type="slidenum">
              <a:rPr lang="ru-RU" smtClean="0"/>
              <a:t>‹#›</a:t>
            </a:fld>
            <a:endParaRPr lang="ru-RU"/>
          </a:p>
        </p:txBody>
      </p:sp>
    </p:spTree>
    <p:extLst>
      <p:ext uri="{BB962C8B-B14F-4D97-AF65-F5344CB8AC3E}">
        <p14:creationId xmlns:p14="http://schemas.microsoft.com/office/powerpoint/2010/main" val="2166026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ru.wikipedia.org/wiki/The_Document_Foundation"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800" dirty="0">
                <a:effectLst/>
                <a:latin typeface="Calibri" panose="020F0502020204030204" pitchFamily="34" charset="0"/>
                <a:ea typeface="Calibri" panose="020F0502020204030204" pitchFamily="34" charset="0"/>
                <a:cs typeface="Times New Roman" panose="02020603050405020304" pitchFamily="18" charset="0"/>
              </a:rPr>
              <a:t>Добрый день! Сегодня я расскажу вам, что такое </a:t>
            </a:r>
            <a:r>
              <a:rPr lang="en-US" sz="1800" dirty="0">
                <a:effectLst/>
                <a:latin typeface="Calibri" panose="020F0502020204030204" pitchFamily="34" charset="0"/>
                <a:ea typeface="Calibri" panose="020F0502020204030204" pitchFamily="34" charset="0"/>
                <a:cs typeface="Times New Roman" panose="02020603050405020304" pitchFamily="18" charset="0"/>
              </a:rPr>
              <a:t>LibreOffice</a:t>
            </a:r>
            <a:r>
              <a:rPr lang="ru-RU" sz="1800" dirty="0">
                <a:effectLst/>
                <a:latin typeface="Calibri" panose="020F0502020204030204" pitchFamily="34" charset="0"/>
                <a:ea typeface="Calibri" panose="020F0502020204030204" pitchFamily="34" charset="0"/>
                <a:cs typeface="Times New Roman" panose="02020603050405020304" pitchFamily="18" charset="0"/>
              </a:rPr>
              <a:t>, чем он может быть полезен, чем отличается от привычных вам офисных программ и почему вам стоит к нему присмотреться.</a:t>
            </a:r>
            <a:endParaRPr lang="ru-RU" dirty="0"/>
          </a:p>
        </p:txBody>
      </p:sp>
      <p:sp>
        <p:nvSpPr>
          <p:cNvPr id="4" name="Номер слайда 3"/>
          <p:cNvSpPr>
            <a:spLocks noGrp="1"/>
          </p:cNvSpPr>
          <p:nvPr>
            <p:ph type="sldNum" sz="quarter" idx="5"/>
          </p:nvPr>
        </p:nvSpPr>
        <p:spPr/>
        <p:txBody>
          <a:bodyPr/>
          <a:lstStyle/>
          <a:p>
            <a:fld id="{7AA8F18D-315A-4A10-8AFD-39AD3693FA8F}" type="slidenum">
              <a:rPr lang="ru-RU" smtClean="0"/>
              <a:t>1</a:t>
            </a:fld>
            <a:endParaRPr lang="ru-RU"/>
          </a:p>
        </p:txBody>
      </p:sp>
    </p:spTree>
    <p:extLst>
      <p:ext uri="{BB962C8B-B14F-4D97-AF65-F5344CB8AC3E}">
        <p14:creationId xmlns:p14="http://schemas.microsoft.com/office/powerpoint/2010/main" val="2758282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В </a:t>
            </a:r>
            <a:r>
              <a:rPr lang="en-US" sz="1800" dirty="0">
                <a:effectLst/>
                <a:latin typeface="Calibri" panose="020F0502020204030204" pitchFamily="34" charset="0"/>
                <a:ea typeface="Calibri" panose="020F0502020204030204" pitchFamily="34" charset="0"/>
                <a:cs typeface="Times New Roman" panose="02020603050405020304" pitchFamily="18" charset="0"/>
              </a:rPr>
              <a:t>Base</a:t>
            </a:r>
            <a:r>
              <a:rPr lang="ru-RU" sz="1800" dirty="0">
                <a:effectLst/>
                <a:latin typeface="Calibri" panose="020F0502020204030204" pitchFamily="34" charset="0"/>
                <a:ea typeface="Calibri" panose="020F0502020204030204" pitchFamily="34" charset="0"/>
                <a:cs typeface="Times New Roman" panose="02020603050405020304" pitchFamily="18" charset="0"/>
              </a:rPr>
              <a:t> </a:t>
            </a: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вы можете обрабатывать и хранить большие массивы информации, создавая базы данных, например, для электронных рассылок. А еще в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Base</a:t>
            </a: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 можно работать с таблицами, запросами, формами и отчетами.</a:t>
            </a:r>
          </a:p>
          <a:p>
            <a:endParaRPr lang="ru-RU" dirty="0"/>
          </a:p>
        </p:txBody>
      </p:sp>
      <p:sp>
        <p:nvSpPr>
          <p:cNvPr id="4" name="Номер слайда 3"/>
          <p:cNvSpPr>
            <a:spLocks noGrp="1"/>
          </p:cNvSpPr>
          <p:nvPr>
            <p:ph type="sldNum" sz="quarter" idx="5"/>
          </p:nvPr>
        </p:nvSpPr>
        <p:spPr/>
        <p:txBody>
          <a:bodyPr/>
          <a:lstStyle/>
          <a:p>
            <a:fld id="{7AA8F18D-315A-4A10-8AFD-39AD3693FA8F}" type="slidenum">
              <a:rPr lang="ru-RU" smtClean="0"/>
              <a:t>10</a:t>
            </a:fld>
            <a:endParaRPr lang="ru-RU"/>
          </a:p>
        </p:txBody>
      </p:sp>
    </p:spTree>
    <p:extLst>
      <p:ext uri="{BB962C8B-B14F-4D97-AF65-F5344CB8AC3E}">
        <p14:creationId xmlns:p14="http://schemas.microsoft.com/office/powerpoint/2010/main" val="1869237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В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Math</a:t>
            </a: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 вы можете н\записать математические формулы и далее использовать их в текстовых документах, таблицах, презентациях или самостоятельно. Это не калькулятор, а компонент ПО именно для графической записи сложных формул. Программа использует систему «окошек» и взаимосвязей между ними, комбинируя и заполняя которые, вы сможете написать формулы любой сложности. Примеры можно увидеть на слайде.</a:t>
            </a:r>
          </a:p>
          <a:p>
            <a:endParaRPr lang="ru-RU" dirty="0"/>
          </a:p>
        </p:txBody>
      </p:sp>
      <p:sp>
        <p:nvSpPr>
          <p:cNvPr id="4" name="Номер слайда 3"/>
          <p:cNvSpPr>
            <a:spLocks noGrp="1"/>
          </p:cNvSpPr>
          <p:nvPr>
            <p:ph type="sldNum" sz="quarter" idx="5"/>
          </p:nvPr>
        </p:nvSpPr>
        <p:spPr/>
        <p:txBody>
          <a:bodyPr/>
          <a:lstStyle/>
          <a:p>
            <a:fld id="{7AA8F18D-315A-4A10-8AFD-39AD3693FA8F}" type="slidenum">
              <a:rPr lang="ru-RU" smtClean="0"/>
              <a:t>11</a:t>
            </a:fld>
            <a:endParaRPr lang="ru-RU"/>
          </a:p>
        </p:txBody>
      </p:sp>
    </p:spTree>
    <p:extLst>
      <p:ext uri="{BB962C8B-B14F-4D97-AF65-F5344CB8AC3E}">
        <p14:creationId xmlns:p14="http://schemas.microsoft.com/office/powerpoint/2010/main" val="609389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800" dirty="0">
                <a:effectLst/>
                <a:latin typeface="Calibri" panose="020F0502020204030204" pitchFamily="34" charset="0"/>
                <a:ea typeface="Calibri" panose="020F0502020204030204" pitchFamily="34" charset="0"/>
                <a:cs typeface="Times New Roman" panose="02020603050405020304" pitchFamily="18" charset="0"/>
              </a:rPr>
              <a:t>А теперь я с удовольствием отвечу </a:t>
            </a:r>
            <a:r>
              <a:rPr lang="ru-RU" sz="1800">
                <a:effectLst/>
                <a:latin typeface="Calibri" panose="020F0502020204030204" pitchFamily="34" charset="0"/>
                <a:ea typeface="Calibri" panose="020F0502020204030204" pitchFamily="34" charset="0"/>
                <a:cs typeface="Times New Roman" panose="02020603050405020304" pitchFamily="18" charset="0"/>
              </a:rPr>
              <a:t>на вопросы</a:t>
            </a:r>
            <a:r>
              <a:rPr lang="ru-RU" sz="1800" dirty="0">
                <a:effectLst/>
                <a:latin typeface="Calibri" panose="020F0502020204030204" pitchFamily="34" charset="0"/>
                <a:ea typeface="Calibri" panose="020F0502020204030204" pitchFamily="34" charset="0"/>
                <a:cs typeface="Times New Roman" panose="02020603050405020304" pitchFamily="18" charset="0"/>
              </a:rPr>
              <a:t>, которые  могли у вас появиться в процессе презентации, а вы можете записать мои  контакты. Спасибо за внимание!</a:t>
            </a:r>
            <a:endParaRPr lang="ru-RU" dirty="0"/>
          </a:p>
        </p:txBody>
      </p:sp>
      <p:sp>
        <p:nvSpPr>
          <p:cNvPr id="4" name="Номер слайда 3"/>
          <p:cNvSpPr>
            <a:spLocks noGrp="1"/>
          </p:cNvSpPr>
          <p:nvPr>
            <p:ph type="sldNum" sz="quarter" idx="5"/>
          </p:nvPr>
        </p:nvSpPr>
        <p:spPr/>
        <p:txBody>
          <a:bodyPr/>
          <a:lstStyle/>
          <a:p>
            <a:fld id="{7AA8F18D-315A-4A10-8AFD-39AD3693FA8F}" type="slidenum">
              <a:rPr lang="ru-RU" smtClean="0"/>
              <a:t>12</a:t>
            </a:fld>
            <a:endParaRPr lang="ru-RU"/>
          </a:p>
        </p:txBody>
      </p:sp>
    </p:spTree>
    <p:extLst>
      <p:ext uri="{BB962C8B-B14F-4D97-AF65-F5344CB8AC3E}">
        <p14:creationId xmlns:p14="http://schemas.microsoft.com/office/powerpoint/2010/main" val="3391941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LibreOffice</a:t>
            </a:r>
            <a:r>
              <a:rPr lang="ru-RU" sz="1800" dirty="0">
                <a:effectLst/>
                <a:latin typeface="Calibri" panose="020F0502020204030204" pitchFamily="34" charset="0"/>
                <a:ea typeface="Calibri" panose="020F0502020204030204" pitchFamily="34" charset="0"/>
                <a:cs typeface="Times New Roman" panose="02020603050405020304" pitchFamily="18" charset="0"/>
              </a:rPr>
              <a:t> – это пакет программ, которые пригодятся любому человеку, чья работа хотя бы немного связана с использованием компьютера. Его легко скачать и установить на ПК. Он полностью бесплатен и интуитивно понятен. Но если в процессе работы у вас возникнут какие-нибудь вопросы, то в интернете есть бесплатное подробное руководство пользователя. А еще в интернете есть тематические форумы и группы </a:t>
            </a:r>
            <a:r>
              <a:rPr lang="ru-RU" sz="1800" dirty="0" err="1">
                <a:effectLst/>
                <a:latin typeface="Calibri" panose="020F0502020204030204" pitchFamily="34" charset="0"/>
                <a:ea typeface="Calibri" panose="020F0502020204030204" pitchFamily="34" charset="0"/>
                <a:cs typeface="Times New Roman" panose="02020603050405020304" pitchFamily="18" charset="0"/>
              </a:rPr>
              <a:t>вконтакте</a:t>
            </a:r>
            <a:r>
              <a:rPr lang="ru-RU" sz="1800" dirty="0">
                <a:effectLst/>
                <a:latin typeface="Calibri" panose="020F0502020204030204" pitchFamily="34" charset="0"/>
                <a:ea typeface="Calibri" panose="020F0502020204030204" pitchFamily="34" charset="0"/>
                <a:cs typeface="Times New Roman" panose="02020603050405020304" pitchFamily="18" charset="0"/>
              </a:rPr>
              <a:t>, где участники сообщества </a:t>
            </a:r>
            <a:r>
              <a:rPr lang="en-US" sz="1800" dirty="0">
                <a:effectLst/>
                <a:latin typeface="Calibri" panose="020F0502020204030204" pitchFamily="34" charset="0"/>
                <a:ea typeface="Calibri" panose="020F0502020204030204" pitchFamily="34" charset="0"/>
                <a:cs typeface="Times New Roman" panose="02020603050405020304" pitchFamily="18" charset="0"/>
              </a:rPr>
              <a:t>LibreOffice </a:t>
            </a:r>
            <a:r>
              <a:rPr lang="ru-RU" sz="1800" dirty="0">
                <a:effectLst/>
                <a:latin typeface="Calibri" panose="020F0502020204030204" pitchFamily="34" charset="0"/>
                <a:ea typeface="Calibri" panose="020F0502020204030204" pitchFamily="34" charset="0"/>
                <a:cs typeface="Times New Roman" panose="02020603050405020304" pitchFamily="18" charset="0"/>
              </a:rPr>
              <a:t>помогут вам решить вопрос. </a:t>
            </a:r>
            <a:endParaRPr lang="ru-RU" dirty="0"/>
          </a:p>
        </p:txBody>
      </p:sp>
      <p:sp>
        <p:nvSpPr>
          <p:cNvPr id="4" name="Номер слайда 3"/>
          <p:cNvSpPr>
            <a:spLocks noGrp="1"/>
          </p:cNvSpPr>
          <p:nvPr>
            <p:ph type="sldNum" sz="quarter" idx="5"/>
          </p:nvPr>
        </p:nvSpPr>
        <p:spPr/>
        <p:txBody>
          <a:bodyPr/>
          <a:lstStyle/>
          <a:p>
            <a:fld id="{7AA8F18D-315A-4A10-8AFD-39AD3693FA8F}" type="slidenum">
              <a:rPr lang="ru-RU" smtClean="0"/>
              <a:t>2</a:t>
            </a:fld>
            <a:endParaRPr lang="ru-RU"/>
          </a:p>
        </p:txBody>
      </p:sp>
    </p:spTree>
    <p:extLst>
      <p:ext uri="{BB962C8B-B14F-4D97-AF65-F5344CB8AC3E}">
        <p14:creationId xmlns:p14="http://schemas.microsoft.com/office/powerpoint/2010/main" val="1596921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nSpc>
                <a:spcPct val="107000"/>
              </a:lnSpc>
              <a:spcAft>
                <a:spcPts val="800"/>
              </a:spcAft>
            </a:pPr>
            <a:r>
              <a:rPr lang="ru-RU" sz="1800" dirty="0">
                <a:effectLst/>
                <a:latin typeface="Calibri" panose="020F0502020204030204" pitchFamily="34" charset="0"/>
                <a:ea typeface="Calibri" panose="020F0502020204030204" pitchFamily="34" charset="0"/>
                <a:cs typeface="Times New Roman" panose="02020603050405020304" pitchFamily="18" charset="0"/>
              </a:rPr>
              <a:t>А теперь скажу несколько слов о том, как появилась эта программа.</a:t>
            </a:r>
          </a:p>
          <a:p>
            <a:pPr>
              <a:lnSpc>
                <a:spcPct val="107000"/>
              </a:lnSpc>
              <a:spcAft>
                <a:spcPts val="800"/>
              </a:spcAft>
            </a:pP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Итак, днем рождения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LibreOffice </a:t>
            </a: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считается 28 сентября 2010 года. Тогда группа сотрудников компании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OpenOffice</a:t>
            </a: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 отделились и основала фонд </a:t>
            </a:r>
            <a:r>
              <a:rPr lang="ru-RU"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tooltip="The Document Foundation"/>
              </a:rPr>
              <a:t>The Document Foundation</a:t>
            </a:r>
            <a:r>
              <a:rPr lang="ru-RU"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rPr>
              <a:t>. </a:t>
            </a: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Эти люди захотели создать новый независимый пакет офисных программ. В компании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OpenOffice</a:t>
            </a: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 они столкнулись с жесткой политикой управления разработчиками, но такой стиль работы им не подошел. Поэтому разработку нового офисного пакета Основатели фонда решили построить на следующих принципах:</a:t>
            </a:r>
          </a:p>
          <a:p>
            <a:pPr marL="342900" lvl="0" indent="-342900">
              <a:lnSpc>
                <a:spcPct val="107000"/>
              </a:lnSpc>
              <a:spcAft>
                <a:spcPts val="800"/>
              </a:spcAft>
              <a:buSzPts val="1000"/>
              <a:buFont typeface="Symbol" panose="05050102010706020507" pitchFamily="18" charset="2"/>
              <a:buChar char=""/>
              <a:tabLst>
                <a:tab pos="457200" algn="l"/>
              </a:tabLst>
            </a:pP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Создание независимого сообщества, члены которого участвуют в разработке ПО;</a:t>
            </a:r>
          </a:p>
          <a:p>
            <a:pPr marL="342900" lvl="0" indent="-342900">
              <a:lnSpc>
                <a:spcPct val="107000"/>
              </a:lnSpc>
              <a:spcAft>
                <a:spcPts val="800"/>
              </a:spcAft>
              <a:buSzPts val="1000"/>
              <a:buFont typeface="Symbol" panose="05050102010706020507" pitchFamily="18" charset="2"/>
              <a:buChar char=""/>
              <a:tabLst>
                <a:tab pos="457200" algn="l"/>
              </a:tabLst>
            </a:pP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Свобода без ограничений для разработчиков;</a:t>
            </a:r>
          </a:p>
          <a:p>
            <a:pPr marL="342900" lvl="0" indent="-342900">
              <a:lnSpc>
                <a:spcPct val="107000"/>
              </a:lnSpc>
              <a:spcAft>
                <a:spcPts val="800"/>
              </a:spcAft>
              <a:buSzPts val="1000"/>
              <a:buFont typeface="Symbol" panose="05050102010706020507" pitchFamily="18" charset="2"/>
              <a:buChar char=""/>
              <a:tabLst>
                <a:tab pos="457200" algn="l"/>
              </a:tabLst>
            </a:pP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Создание полнофункционального офисного пакета для пользователей по всему миру;</a:t>
            </a:r>
          </a:p>
          <a:p>
            <a:pPr marL="342900" lvl="0" indent="-342900">
              <a:lnSpc>
                <a:spcPct val="107000"/>
              </a:lnSpc>
              <a:spcAft>
                <a:spcPts val="800"/>
              </a:spcAft>
              <a:buSzPts val="1000"/>
              <a:buFont typeface="Symbol" panose="05050102010706020507" pitchFamily="18" charset="2"/>
              <a:buChar char=""/>
              <a:tabLst>
                <a:tab pos="457200" algn="l"/>
              </a:tabLst>
            </a:pP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Поощрение помощи коммерческих компаний, которые, финансово поддерживают разработчиков (на слайде перечислены названия этих компаний).</a:t>
            </a:r>
          </a:p>
        </p:txBody>
      </p:sp>
      <p:sp>
        <p:nvSpPr>
          <p:cNvPr id="4" name="Номер слайда 3"/>
          <p:cNvSpPr>
            <a:spLocks noGrp="1"/>
          </p:cNvSpPr>
          <p:nvPr>
            <p:ph type="sldNum" sz="quarter" idx="5"/>
          </p:nvPr>
        </p:nvSpPr>
        <p:spPr/>
        <p:txBody>
          <a:bodyPr/>
          <a:lstStyle/>
          <a:p>
            <a:fld id="{7AA8F18D-315A-4A10-8AFD-39AD3693FA8F}" type="slidenum">
              <a:rPr lang="ru-RU" smtClean="0"/>
              <a:t>3</a:t>
            </a:fld>
            <a:endParaRPr lang="ru-RU"/>
          </a:p>
        </p:txBody>
      </p:sp>
    </p:spTree>
    <p:extLst>
      <p:ext uri="{BB962C8B-B14F-4D97-AF65-F5344CB8AC3E}">
        <p14:creationId xmlns:p14="http://schemas.microsoft.com/office/powerpoint/2010/main" val="1649072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nSpc>
                <a:spcPct val="107000"/>
              </a:lnSpc>
              <a:spcAft>
                <a:spcPts val="800"/>
              </a:spcAft>
            </a:pP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Поэтому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LibreOffice</a:t>
            </a: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 полностью бесплатен. Он создается и поддерживается добровольцами. </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LibreOffice </a:t>
            </a: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имеет открытый код. Это значит, что все пользователи могут изучать его, копировать и модифицировать в рамках лицензии.</a:t>
            </a:r>
          </a:p>
          <a:p>
            <a:pPr>
              <a:lnSpc>
                <a:spcPct val="107000"/>
              </a:lnSpc>
              <a:spcAft>
                <a:spcPts val="800"/>
              </a:spcAft>
            </a:pP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Вы можете установить пакет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LibreOffice</a:t>
            </a: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 на ПК со всеми основными операционными системами. Он совестим с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Windows</a:t>
            </a: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Linux </a:t>
            </a: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и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Mac OS</a:t>
            </a: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LibreOffice </a:t>
            </a: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доступен пользователям из огромного количества стран. Вы можете настроить пользовательский интерфейс более, чем на 40 языках.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LibreOffice </a:t>
            </a: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также включает словари и тезаурусы для более, чем 70 языков.</a:t>
            </a:r>
          </a:p>
          <a:p>
            <a:pPr>
              <a:lnSpc>
                <a:spcPct val="107000"/>
              </a:lnSpc>
              <a:spcAft>
                <a:spcPts val="800"/>
              </a:spcAft>
            </a:pP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 Обычно пользовательские настройки применяются ко всему пакету ПО, Но в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LibreOffice</a:t>
            </a: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 вы сможете индивидуально задавать настройки даже для отдельного документа.</a:t>
            </a:r>
          </a:p>
          <a:p>
            <a:pPr>
              <a:lnSpc>
                <a:spcPct val="107000"/>
              </a:lnSpc>
              <a:spcAft>
                <a:spcPts val="800"/>
              </a:spcAft>
            </a:pP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Создатели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LibreOffice</a:t>
            </a: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 всегда приветствуют обратную связь от пользователей и учитывают ее при создании и развитии продукта.</a:t>
            </a:r>
          </a:p>
          <a:p>
            <a:endParaRPr lang="ru-RU" dirty="0"/>
          </a:p>
        </p:txBody>
      </p:sp>
      <p:sp>
        <p:nvSpPr>
          <p:cNvPr id="4" name="Номер слайда 3"/>
          <p:cNvSpPr>
            <a:spLocks noGrp="1"/>
          </p:cNvSpPr>
          <p:nvPr>
            <p:ph type="sldNum" sz="quarter" idx="5"/>
          </p:nvPr>
        </p:nvSpPr>
        <p:spPr/>
        <p:txBody>
          <a:bodyPr/>
          <a:lstStyle/>
          <a:p>
            <a:fld id="{7AA8F18D-315A-4A10-8AFD-39AD3693FA8F}" type="slidenum">
              <a:rPr lang="ru-RU" smtClean="0"/>
              <a:t>4</a:t>
            </a:fld>
            <a:endParaRPr lang="ru-RU"/>
          </a:p>
        </p:txBody>
      </p:sp>
    </p:spTree>
    <p:extLst>
      <p:ext uri="{BB962C8B-B14F-4D97-AF65-F5344CB8AC3E}">
        <p14:creationId xmlns:p14="http://schemas.microsoft.com/office/powerpoint/2010/main" val="1229876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800" dirty="0">
                <a:effectLst/>
                <a:latin typeface="Calibri" panose="020F0502020204030204" pitchFamily="34" charset="0"/>
                <a:ea typeface="Calibri" panose="020F0502020204030204" pitchFamily="34" charset="0"/>
                <a:cs typeface="Times New Roman" panose="02020603050405020304" pitchFamily="18" charset="0"/>
              </a:rPr>
              <a:t>Пакет </a:t>
            </a:r>
            <a:r>
              <a:rPr lang="en-US" sz="1800" dirty="0">
                <a:effectLst/>
                <a:latin typeface="Calibri" panose="020F0502020204030204" pitchFamily="34" charset="0"/>
                <a:ea typeface="Calibri" panose="020F0502020204030204" pitchFamily="34" charset="0"/>
                <a:cs typeface="Times New Roman" panose="02020603050405020304" pitchFamily="18" charset="0"/>
              </a:rPr>
              <a:t>LibreOffice</a:t>
            </a:r>
            <a:r>
              <a:rPr lang="ru-RU" sz="1800" dirty="0">
                <a:effectLst/>
                <a:latin typeface="Calibri" panose="020F0502020204030204" pitchFamily="34" charset="0"/>
                <a:ea typeface="Calibri" panose="020F0502020204030204" pitchFamily="34" charset="0"/>
                <a:cs typeface="Times New Roman" panose="02020603050405020304" pitchFamily="18" charset="0"/>
              </a:rPr>
              <a:t> содержит несколько компонентов, которые дают возможность работы с файлами различных форматов. Эти компоненты перечислены на слайде и сейчас мы поговорим о них подробнее.</a:t>
            </a:r>
            <a:endParaRPr lang="ru-RU" dirty="0"/>
          </a:p>
        </p:txBody>
      </p:sp>
      <p:sp>
        <p:nvSpPr>
          <p:cNvPr id="4" name="Номер слайда 3"/>
          <p:cNvSpPr>
            <a:spLocks noGrp="1"/>
          </p:cNvSpPr>
          <p:nvPr>
            <p:ph type="sldNum" sz="quarter" idx="5"/>
          </p:nvPr>
        </p:nvSpPr>
        <p:spPr/>
        <p:txBody>
          <a:bodyPr/>
          <a:lstStyle/>
          <a:p>
            <a:fld id="{7AA8F18D-315A-4A10-8AFD-39AD3693FA8F}" type="slidenum">
              <a:rPr lang="ru-RU" smtClean="0"/>
              <a:t>5</a:t>
            </a:fld>
            <a:endParaRPr lang="ru-RU"/>
          </a:p>
        </p:txBody>
      </p:sp>
    </p:spTree>
    <p:extLst>
      <p:ext uri="{BB962C8B-B14F-4D97-AF65-F5344CB8AC3E}">
        <p14:creationId xmlns:p14="http://schemas.microsoft.com/office/powerpoint/2010/main" val="1675667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ACCCB5-14D1-E333-D8AB-9C6C93DF1044}"/>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8B89AB43-50FA-B82D-5CFD-BE30EE15C0AF}"/>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E961CE25-7FC0-7274-7E5C-B152E253B6EA}"/>
              </a:ext>
            </a:extLst>
          </p:cNvPr>
          <p:cNvSpPr>
            <a:spLocks noGrp="1"/>
          </p:cNvSpPr>
          <p:nvPr>
            <p:ph type="body" idx="1"/>
          </p:nvPr>
        </p:nvSpPr>
        <p:spPr/>
        <p:txBody>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Writer</a:t>
            </a:r>
            <a:r>
              <a:rPr lang="ru-RU" sz="1800" dirty="0">
                <a:effectLst/>
                <a:latin typeface="Calibri" panose="020F0502020204030204" pitchFamily="34" charset="0"/>
                <a:ea typeface="Calibri" panose="020F0502020204030204" pitchFamily="34" charset="0"/>
                <a:cs typeface="Times New Roman" panose="02020603050405020304" pitchFamily="18" charset="0"/>
              </a:rPr>
              <a:t> о</a:t>
            </a: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бладает всем привычным функционалом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MS Office</a:t>
            </a: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 В этой программе вы можете работать с текстом и выполнять все необходимые операции, создавая небольшие заметки и объемные документы.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Writer</a:t>
            </a: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 проверит правильность написания вашего текста, расставит переносы, найдет и заменит нужные слова, автоматически составит оглавление. </a:t>
            </a:r>
          </a:p>
          <a:p>
            <a:pPr>
              <a:lnSpc>
                <a:spcPct val="107000"/>
              </a:lnSpc>
              <a:spcAft>
                <a:spcPts val="800"/>
              </a:spcAft>
            </a:pP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Вы сможете установить нужные стили для документов, создать и использовать шаблоны, работать с таблицами и рисунками, базами данных, экспортировать документ в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PDF</a:t>
            </a: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 HTML, XHTML и другие форматы.</a:t>
            </a:r>
          </a:p>
          <a:p>
            <a:endParaRPr lang="ru-RU" dirty="0"/>
          </a:p>
        </p:txBody>
      </p:sp>
      <p:sp>
        <p:nvSpPr>
          <p:cNvPr id="4" name="Номер слайда 3">
            <a:extLst>
              <a:ext uri="{FF2B5EF4-FFF2-40B4-BE49-F238E27FC236}">
                <a16:creationId xmlns:a16="http://schemas.microsoft.com/office/drawing/2014/main" id="{61269C09-FE10-5D25-17BE-76B6CFCA7454}"/>
              </a:ext>
            </a:extLst>
          </p:cNvPr>
          <p:cNvSpPr>
            <a:spLocks noGrp="1"/>
          </p:cNvSpPr>
          <p:nvPr>
            <p:ph type="sldNum" sz="quarter" idx="5"/>
          </p:nvPr>
        </p:nvSpPr>
        <p:spPr/>
        <p:txBody>
          <a:bodyPr/>
          <a:lstStyle/>
          <a:p>
            <a:fld id="{7AA8F18D-315A-4A10-8AFD-39AD3693FA8F}" type="slidenum">
              <a:rPr lang="ru-RU" smtClean="0"/>
              <a:t>6</a:t>
            </a:fld>
            <a:endParaRPr lang="ru-RU"/>
          </a:p>
        </p:txBody>
      </p:sp>
    </p:spTree>
    <p:extLst>
      <p:ext uri="{BB962C8B-B14F-4D97-AF65-F5344CB8AC3E}">
        <p14:creationId xmlns:p14="http://schemas.microsoft.com/office/powerpoint/2010/main" val="3377905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Calc </a:t>
            </a: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 это аналог привычного нам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Excel</a:t>
            </a: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 Подходит для работы с электронными таблицами.  Создавайте таблицы с данными или открывайте и редактируйте уже готовые. </a:t>
            </a:r>
          </a:p>
          <a:p>
            <a:pPr>
              <a:lnSpc>
                <a:spcPct val="107000"/>
              </a:lnSpc>
              <a:spcAft>
                <a:spcPts val="800"/>
              </a:spcAft>
            </a:pP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Работайте с формулами для выполнения сложных вычислений (например, посчитать остаток товара на складе).</a:t>
            </a:r>
          </a:p>
          <a:p>
            <a:pPr>
              <a:lnSpc>
                <a:spcPct val="107000"/>
              </a:lnSpc>
              <a:spcAft>
                <a:spcPts val="800"/>
              </a:spcAft>
            </a:pP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Создавайте диаграммы, чтобы показать руководителю, как выросли объемы продаж за год.</a:t>
            </a:r>
          </a:p>
          <a:p>
            <a:pPr>
              <a:lnSpc>
                <a:spcPct val="107000"/>
              </a:lnSpc>
              <a:spcAft>
                <a:spcPts val="800"/>
              </a:spcAft>
            </a:pP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Сохраняйте таблицы в формате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MS Excel</a:t>
            </a: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 чтобы отправить их тем, у кого еще не установлен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LibreOffice</a:t>
            </a: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Импортируйте и экспортируйте таблицы в HTML, CSV, PDF и </a:t>
            </a:r>
            <a:r>
              <a:rPr lang="ru-RU" sz="1800" kern="100" dirty="0" err="1">
                <a:effectLst/>
                <a:latin typeface="Calibri" panose="020F0502020204030204" pitchFamily="34" charset="0"/>
                <a:ea typeface="Calibri" panose="020F0502020204030204" pitchFamily="34" charset="0"/>
                <a:cs typeface="Times New Roman" panose="02020603050405020304" pitchFamily="18" charset="0"/>
              </a:rPr>
              <a:t>PostScript</a:t>
            </a: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4" name="Номер слайда 3"/>
          <p:cNvSpPr>
            <a:spLocks noGrp="1"/>
          </p:cNvSpPr>
          <p:nvPr>
            <p:ph type="sldNum" sz="quarter" idx="5"/>
          </p:nvPr>
        </p:nvSpPr>
        <p:spPr/>
        <p:txBody>
          <a:bodyPr/>
          <a:lstStyle/>
          <a:p>
            <a:fld id="{7AA8F18D-315A-4A10-8AFD-39AD3693FA8F}" type="slidenum">
              <a:rPr lang="ru-RU" smtClean="0"/>
              <a:t>7</a:t>
            </a:fld>
            <a:endParaRPr lang="ru-RU"/>
          </a:p>
        </p:txBody>
      </p:sp>
    </p:spTree>
    <p:extLst>
      <p:ext uri="{BB962C8B-B14F-4D97-AF65-F5344CB8AC3E}">
        <p14:creationId xmlns:p14="http://schemas.microsoft.com/office/powerpoint/2010/main" val="1940081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800" dirty="0">
                <a:effectLst/>
                <a:latin typeface="Calibri" panose="020F0502020204030204" pitchFamily="34" charset="0"/>
                <a:ea typeface="Calibri" panose="020F0502020204030204" pitchFamily="34" charset="0"/>
                <a:cs typeface="Times New Roman" panose="02020603050405020304" pitchFamily="18" charset="0"/>
              </a:rPr>
              <a:t>Работайте с презентациями в </a:t>
            </a:r>
            <a:r>
              <a:rPr lang="ru-RU" sz="1800" dirty="0" err="1">
                <a:effectLst/>
                <a:latin typeface="Calibri" panose="020F0502020204030204" pitchFamily="34" charset="0"/>
                <a:ea typeface="Calibri" panose="020F0502020204030204" pitchFamily="34" charset="0"/>
                <a:cs typeface="Times New Roman" panose="02020603050405020304" pitchFamily="18" charset="0"/>
              </a:rPr>
              <a:t>Impress</a:t>
            </a:r>
            <a:r>
              <a:rPr lang="ru-RU" sz="1800" dirty="0">
                <a:effectLst/>
                <a:latin typeface="Calibri" panose="020F0502020204030204" pitchFamily="34" charset="0"/>
                <a:ea typeface="Calibri" panose="020F0502020204030204" pitchFamily="34" charset="0"/>
                <a:cs typeface="Times New Roman" panose="02020603050405020304" pitchFamily="18" charset="0"/>
              </a:rPr>
              <a:t>. Это инструмент, по функционалу похожий на привычный многим </a:t>
            </a:r>
            <a:r>
              <a:rPr lang="en-US" sz="1800" dirty="0">
                <a:effectLst/>
                <a:latin typeface="Calibri" panose="020F0502020204030204" pitchFamily="34" charset="0"/>
                <a:ea typeface="Calibri" panose="020F0502020204030204" pitchFamily="34" charset="0"/>
                <a:cs typeface="Times New Roman" panose="02020603050405020304" pitchFamily="18" charset="0"/>
              </a:rPr>
              <a:t>PowerPoint</a:t>
            </a:r>
            <a:r>
              <a:rPr lang="ru-RU" sz="1800" dirty="0">
                <a:effectLst/>
                <a:latin typeface="Calibri" panose="020F0502020204030204" pitchFamily="34" charset="0"/>
                <a:ea typeface="Calibri" panose="020F0502020204030204" pitchFamily="34" charset="0"/>
                <a:cs typeface="Times New Roman" panose="02020603050405020304" pitchFamily="18" charset="0"/>
              </a:rPr>
              <a:t>. Открывайте готовые презентации, созданные в </a:t>
            </a:r>
            <a:r>
              <a:rPr lang="en-US" sz="1800" dirty="0">
                <a:effectLst/>
                <a:latin typeface="Calibri" panose="020F0502020204030204" pitchFamily="34" charset="0"/>
                <a:ea typeface="Calibri" panose="020F0502020204030204" pitchFamily="34" charset="0"/>
                <a:cs typeface="Times New Roman" panose="02020603050405020304" pitchFamily="18" charset="0"/>
              </a:rPr>
              <a:t>PowerPoint</a:t>
            </a:r>
            <a:r>
              <a:rPr lang="ru-RU" sz="1800" dirty="0">
                <a:effectLst/>
                <a:latin typeface="Calibri" panose="020F0502020204030204" pitchFamily="34" charset="0"/>
                <a:ea typeface="Calibri" panose="020F0502020204030204" pitchFamily="34" charset="0"/>
                <a:cs typeface="Times New Roman" panose="02020603050405020304" pitchFamily="18" charset="0"/>
              </a:rPr>
              <a:t>. Создавайте новые презентации с рисунками, фото, таблицами и списками. </a:t>
            </a:r>
            <a:r>
              <a:rPr lang="en-US" sz="1800" dirty="0">
                <a:effectLst/>
                <a:latin typeface="Calibri" panose="020F0502020204030204" pitchFamily="34" charset="0"/>
                <a:ea typeface="Calibri" panose="020F0502020204030204" pitchFamily="34" charset="0"/>
                <a:cs typeface="Times New Roman" panose="02020603050405020304" pitchFamily="18" charset="0"/>
              </a:rPr>
              <a:t>Impress</a:t>
            </a:r>
            <a:r>
              <a:rPr lang="ru-RU" sz="1800" dirty="0">
                <a:effectLst/>
                <a:latin typeface="Calibri" panose="020F0502020204030204" pitchFamily="34" charset="0"/>
                <a:ea typeface="Calibri" panose="020F0502020204030204" pitchFamily="34" charset="0"/>
                <a:cs typeface="Times New Roman" panose="02020603050405020304" pitchFamily="18" charset="0"/>
              </a:rPr>
              <a:t> проверит орфографию и пунктуацию вашей презентации.</a:t>
            </a:r>
            <a:endParaRPr lang="ru-RU" dirty="0"/>
          </a:p>
        </p:txBody>
      </p:sp>
      <p:sp>
        <p:nvSpPr>
          <p:cNvPr id="4" name="Номер слайда 3"/>
          <p:cNvSpPr>
            <a:spLocks noGrp="1"/>
          </p:cNvSpPr>
          <p:nvPr>
            <p:ph type="sldNum" sz="quarter" idx="5"/>
          </p:nvPr>
        </p:nvSpPr>
        <p:spPr/>
        <p:txBody>
          <a:bodyPr/>
          <a:lstStyle/>
          <a:p>
            <a:fld id="{7AA8F18D-315A-4A10-8AFD-39AD3693FA8F}" type="slidenum">
              <a:rPr lang="ru-RU" smtClean="0"/>
              <a:t>8</a:t>
            </a:fld>
            <a:endParaRPr lang="ru-RU"/>
          </a:p>
        </p:txBody>
      </p:sp>
    </p:spTree>
    <p:extLst>
      <p:ext uri="{BB962C8B-B14F-4D97-AF65-F5344CB8AC3E}">
        <p14:creationId xmlns:p14="http://schemas.microsoft.com/office/powerpoint/2010/main" val="247673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nSpc>
                <a:spcPct val="107000"/>
              </a:lnSpc>
              <a:spcAft>
                <a:spcPts val="800"/>
              </a:spcAft>
            </a:pPr>
            <a:r>
              <a:rPr lang="ru-RU" sz="1800" kern="100" dirty="0" err="1">
                <a:effectLst/>
                <a:latin typeface="Calibri" panose="020F0502020204030204" pitchFamily="34" charset="0"/>
                <a:ea typeface="Calibri" panose="020F0502020204030204" pitchFamily="34" charset="0"/>
                <a:cs typeface="Times New Roman" panose="02020603050405020304" pitchFamily="18" charset="0"/>
              </a:rPr>
              <a:t>Draw</a:t>
            </a: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 - это редактор, в котором вы можете создавать графические изображения в векторном формате.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Векторной графикой пользуются для создания логотипов, элементов интерфейса и шрифтов. </a:t>
            </a:r>
          </a:p>
          <a:p>
            <a:pPr>
              <a:lnSpc>
                <a:spcPct val="107000"/>
              </a:lnSpc>
              <a:spcAft>
                <a:spcPts val="800"/>
              </a:spcAft>
            </a:pP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Пример векторной графики изображен на слайде.</a:t>
            </a:r>
          </a:p>
          <a:p>
            <a:pPr>
              <a:lnSpc>
                <a:spcPct val="107000"/>
              </a:lnSpc>
              <a:spcAft>
                <a:spcPts val="800"/>
              </a:spcAft>
            </a:pP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Векторные изображения – это цифровые рисунки, которые состоят из точек и отрезков. Их легко можно редактировать и существенно изменять. В отличие от растровых рисунков при приближении векторного рисунка вы не увидите точки (пиксели), из которых состоит рисунок. Векторные картинки гораздо легче, чем растровые. Собственно, вот такие функциональные изображения вы сможете создавать в графическом редакторе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Draw</a:t>
            </a:r>
            <a:r>
              <a:rPr lang="ru-RU" sz="1800" kern="100" dirty="0">
                <a:effectLst/>
                <a:latin typeface="Calibri" panose="020F0502020204030204" pitchFamily="34" charset="0"/>
                <a:ea typeface="Calibri" panose="020F0502020204030204" pitchFamily="34" charset="0"/>
                <a:cs typeface="Times New Roman" panose="02020603050405020304" pitchFamily="18" charset="0"/>
              </a:rPr>
              <a:t>.</a:t>
            </a:r>
          </a:p>
          <a:p>
            <a:endParaRPr lang="ru-RU" dirty="0"/>
          </a:p>
        </p:txBody>
      </p:sp>
      <p:sp>
        <p:nvSpPr>
          <p:cNvPr id="4" name="Номер слайда 3"/>
          <p:cNvSpPr>
            <a:spLocks noGrp="1"/>
          </p:cNvSpPr>
          <p:nvPr>
            <p:ph type="sldNum" sz="quarter" idx="5"/>
          </p:nvPr>
        </p:nvSpPr>
        <p:spPr/>
        <p:txBody>
          <a:bodyPr/>
          <a:lstStyle/>
          <a:p>
            <a:fld id="{7AA8F18D-315A-4A10-8AFD-39AD3693FA8F}" type="slidenum">
              <a:rPr lang="ru-RU" smtClean="0"/>
              <a:t>9</a:t>
            </a:fld>
            <a:endParaRPr lang="ru-RU"/>
          </a:p>
        </p:txBody>
      </p:sp>
    </p:spTree>
    <p:extLst>
      <p:ext uri="{BB962C8B-B14F-4D97-AF65-F5344CB8AC3E}">
        <p14:creationId xmlns:p14="http://schemas.microsoft.com/office/powerpoint/2010/main" val="286013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ru-RU"/>
              <a:t>Образец заголовка</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A261341C-60EA-4543-AE80-E47C2B0400F1}" type="datetimeFigureOut">
              <a:rPr lang="ru-RU" smtClean="0"/>
              <a:t>15.06.2025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7A6A12B-B4E7-48CF-979A-F0152586CE74}" type="slidenum">
              <a:rPr lang="ru-RU" smtClean="0"/>
              <a:t>‹#›</a:t>
            </a:fld>
            <a:endParaRPr lang="ru-RU"/>
          </a:p>
        </p:txBody>
      </p:sp>
    </p:spTree>
    <p:extLst>
      <p:ext uri="{BB962C8B-B14F-4D97-AF65-F5344CB8AC3E}">
        <p14:creationId xmlns:p14="http://schemas.microsoft.com/office/powerpoint/2010/main" val="349629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A261341C-60EA-4543-AE80-E47C2B0400F1}" type="datetimeFigureOut">
              <a:rPr lang="ru-RU" smtClean="0"/>
              <a:t>15.06.2025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7A6A12B-B4E7-48CF-979A-F0152586CE74}" type="slidenum">
              <a:rPr lang="ru-RU" smtClean="0"/>
              <a:t>‹#›</a:t>
            </a:fld>
            <a:endParaRPr lang="ru-RU"/>
          </a:p>
        </p:txBody>
      </p:sp>
    </p:spTree>
    <p:extLst>
      <p:ext uri="{BB962C8B-B14F-4D97-AF65-F5344CB8AC3E}">
        <p14:creationId xmlns:p14="http://schemas.microsoft.com/office/powerpoint/2010/main" val="2500830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A261341C-60EA-4543-AE80-E47C2B0400F1}" type="datetimeFigureOut">
              <a:rPr lang="ru-RU" smtClean="0"/>
              <a:t>15.06.2025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7A6A12B-B4E7-48CF-979A-F0152586CE74}" type="slidenum">
              <a:rPr lang="ru-RU" smtClean="0"/>
              <a:t>‹#›</a:t>
            </a:fld>
            <a:endParaRPr lang="ru-RU"/>
          </a:p>
        </p:txBody>
      </p:sp>
    </p:spTree>
    <p:extLst>
      <p:ext uri="{BB962C8B-B14F-4D97-AF65-F5344CB8AC3E}">
        <p14:creationId xmlns:p14="http://schemas.microsoft.com/office/powerpoint/2010/main" val="173643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ru-RU"/>
              <a:t>Образец заголовка</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A261341C-60EA-4543-AE80-E47C2B0400F1}" type="datetimeFigureOut">
              <a:rPr lang="ru-RU" smtClean="0"/>
              <a:t>15.06.2025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7A6A12B-B4E7-48CF-979A-F0152586CE74}" type="slidenum">
              <a:rPr lang="ru-RU" smtClean="0"/>
              <a:t>‹#›</a:t>
            </a:fld>
            <a:endParaRPr lang="ru-RU"/>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41893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A261341C-60EA-4543-AE80-E47C2B0400F1}" type="datetimeFigureOut">
              <a:rPr lang="ru-RU" smtClean="0"/>
              <a:t>15.06.2025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7A6A12B-B4E7-48CF-979A-F0152586CE74}" type="slidenum">
              <a:rPr lang="ru-RU" smtClean="0"/>
              <a:t>‹#›</a:t>
            </a:fld>
            <a:endParaRPr lang="ru-RU"/>
          </a:p>
        </p:txBody>
      </p:sp>
    </p:spTree>
    <p:extLst>
      <p:ext uri="{BB962C8B-B14F-4D97-AF65-F5344CB8AC3E}">
        <p14:creationId xmlns:p14="http://schemas.microsoft.com/office/powerpoint/2010/main" val="23412476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ru-RU"/>
              <a:t>Образец заголовка</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A261341C-60EA-4543-AE80-E47C2B0400F1}" type="datetimeFigureOut">
              <a:rPr lang="ru-RU" smtClean="0"/>
              <a:t>15.06.2025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7A6A12B-B4E7-48CF-979A-F0152586CE74}" type="slidenum">
              <a:rPr lang="ru-RU" smtClean="0"/>
              <a:t>‹#›</a:t>
            </a:fld>
            <a:endParaRPr lang="ru-RU"/>
          </a:p>
        </p:txBody>
      </p:sp>
    </p:spTree>
    <p:extLst>
      <p:ext uri="{BB962C8B-B14F-4D97-AF65-F5344CB8AC3E}">
        <p14:creationId xmlns:p14="http://schemas.microsoft.com/office/powerpoint/2010/main" val="1131992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A261341C-60EA-4543-AE80-E47C2B0400F1}" type="datetimeFigureOut">
              <a:rPr lang="ru-RU" smtClean="0"/>
              <a:t>15.06.2025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7A6A12B-B4E7-48CF-979A-F0152586CE74}" type="slidenum">
              <a:rPr lang="ru-RU" smtClean="0"/>
              <a:t>‹#›</a:t>
            </a:fld>
            <a:endParaRPr lang="ru-RU"/>
          </a:p>
        </p:txBody>
      </p:sp>
    </p:spTree>
    <p:extLst>
      <p:ext uri="{BB962C8B-B14F-4D97-AF65-F5344CB8AC3E}">
        <p14:creationId xmlns:p14="http://schemas.microsoft.com/office/powerpoint/2010/main" val="6698401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ru-RU"/>
              <a:t>Образец заголовка</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261341C-60EA-4543-AE80-E47C2B0400F1}" type="datetimeFigureOut">
              <a:rPr lang="ru-RU" smtClean="0"/>
              <a:t>15.06.2025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7A6A12B-B4E7-48CF-979A-F0152586CE74}" type="slidenum">
              <a:rPr lang="ru-RU" smtClean="0"/>
              <a:t>‹#›</a:t>
            </a:fld>
            <a:endParaRPr lang="ru-RU"/>
          </a:p>
        </p:txBody>
      </p:sp>
    </p:spTree>
    <p:extLst>
      <p:ext uri="{BB962C8B-B14F-4D97-AF65-F5344CB8AC3E}">
        <p14:creationId xmlns:p14="http://schemas.microsoft.com/office/powerpoint/2010/main" val="4137017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ru-RU"/>
              <a:t>Образец заголовка</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261341C-60EA-4543-AE80-E47C2B0400F1}" type="datetimeFigureOut">
              <a:rPr lang="ru-RU" smtClean="0"/>
              <a:t>15.06.2025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7A6A12B-B4E7-48CF-979A-F0152586CE74}" type="slidenum">
              <a:rPr lang="ru-RU" smtClean="0"/>
              <a:t>‹#›</a:t>
            </a:fld>
            <a:endParaRPr lang="ru-RU"/>
          </a:p>
        </p:txBody>
      </p:sp>
    </p:spTree>
    <p:extLst>
      <p:ext uri="{BB962C8B-B14F-4D97-AF65-F5344CB8AC3E}">
        <p14:creationId xmlns:p14="http://schemas.microsoft.com/office/powerpoint/2010/main" val="15136315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261341C-60EA-4543-AE80-E47C2B0400F1}" type="datetimeFigureOut">
              <a:rPr lang="ru-RU" smtClean="0"/>
              <a:t>15.06.2025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7A6A12B-B4E7-48CF-979A-F0152586CE74}" type="slidenum">
              <a:rPr lang="ru-RU" smtClean="0"/>
              <a:t>‹#›</a:t>
            </a:fld>
            <a:endParaRPr lang="ru-RU"/>
          </a:p>
        </p:txBody>
      </p:sp>
    </p:spTree>
    <p:extLst>
      <p:ext uri="{BB962C8B-B14F-4D97-AF65-F5344CB8AC3E}">
        <p14:creationId xmlns:p14="http://schemas.microsoft.com/office/powerpoint/2010/main" val="4151367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ru-RU"/>
              <a:t>Образец заголовка</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261341C-60EA-4543-AE80-E47C2B0400F1}" type="datetimeFigureOut">
              <a:rPr lang="ru-RU" smtClean="0"/>
              <a:t>15.06.2025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7A6A12B-B4E7-48CF-979A-F0152586CE74}" type="slidenum">
              <a:rPr lang="ru-RU" smtClean="0"/>
              <a:t>‹#›</a:t>
            </a:fld>
            <a:endParaRPr lang="ru-RU"/>
          </a:p>
        </p:txBody>
      </p:sp>
    </p:spTree>
    <p:extLst>
      <p:ext uri="{BB962C8B-B14F-4D97-AF65-F5344CB8AC3E}">
        <p14:creationId xmlns:p14="http://schemas.microsoft.com/office/powerpoint/2010/main" val="1333101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ru-RU"/>
              <a:t>Образец заголовка</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A261341C-60EA-4543-AE80-E47C2B0400F1}" type="datetimeFigureOut">
              <a:rPr lang="ru-RU" smtClean="0"/>
              <a:t>15.06.2025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7A6A12B-B4E7-48CF-979A-F0152586CE74}" type="slidenum">
              <a:rPr lang="ru-RU" smtClean="0"/>
              <a:t>‹#›</a:t>
            </a:fld>
            <a:endParaRPr lang="ru-RU"/>
          </a:p>
        </p:txBody>
      </p:sp>
    </p:spTree>
    <p:extLst>
      <p:ext uri="{BB962C8B-B14F-4D97-AF65-F5344CB8AC3E}">
        <p14:creationId xmlns:p14="http://schemas.microsoft.com/office/powerpoint/2010/main" val="2414443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ru-RU"/>
              <a:t>Образец заголовка</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A261341C-60EA-4543-AE80-E47C2B0400F1}" type="datetimeFigureOut">
              <a:rPr lang="ru-RU" smtClean="0"/>
              <a:t>15.06.2025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7A6A12B-B4E7-48CF-979A-F0152586CE74}" type="slidenum">
              <a:rPr lang="ru-RU" smtClean="0"/>
              <a:t>‹#›</a:t>
            </a:fld>
            <a:endParaRPr lang="ru-RU"/>
          </a:p>
        </p:txBody>
      </p:sp>
    </p:spTree>
    <p:extLst>
      <p:ext uri="{BB962C8B-B14F-4D97-AF65-F5344CB8AC3E}">
        <p14:creationId xmlns:p14="http://schemas.microsoft.com/office/powerpoint/2010/main" val="2283164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Content Placeholder 3"/>
          <p:cNvSpPr>
            <a:spLocks noGrp="1"/>
          </p:cNvSpPr>
          <p:nvPr>
            <p:ph sz="quarter" idx="13"/>
          </p:nvPr>
        </p:nvSpPr>
        <p:spPr>
          <a:xfrm>
            <a:off x="913774" y="3051012"/>
            <a:ext cx="5106027" cy="274018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3" name="Content Placeholder 5"/>
          <p:cNvSpPr>
            <a:spLocks noGrp="1"/>
          </p:cNvSpPr>
          <p:nvPr>
            <p:ph sz="quarter" idx="14"/>
          </p:nvPr>
        </p:nvSpPr>
        <p:spPr>
          <a:xfrm>
            <a:off x="6172200" y="3051012"/>
            <a:ext cx="5105401" cy="274018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A261341C-60EA-4543-AE80-E47C2B0400F1}" type="datetimeFigureOut">
              <a:rPr lang="ru-RU" smtClean="0"/>
              <a:t>15.06.2025</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E7A6A12B-B4E7-48CF-979A-F0152586CE74}" type="slidenum">
              <a:rPr lang="ru-RU" smtClean="0"/>
              <a:t>‹#›</a:t>
            </a:fld>
            <a:endParaRPr lang="ru-RU"/>
          </a:p>
        </p:txBody>
      </p:sp>
    </p:spTree>
    <p:extLst>
      <p:ext uri="{BB962C8B-B14F-4D97-AF65-F5344CB8AC3E}">
        <p14:creationId xmlns:p14="http://schemas.microsoft.com/office/powerpoint/2010/main" val="698215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A261341C-60EA-4543-AE80-E47C2B0400F1}" type="datetimeFigureOut">
              <a:rPr lang="ru-RU" smtClean="0"/>
              <a:t>15.06.2025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7A6A12B-B4E7-48CF-979A-F0152586CE74}" type="slidenum">
              <a:rPr lang="ru-RU" smtClean="0"/>
              <a:t>‹#›</a:t>
            </a:fld>
            <a:endParaRPr lang="ru-RU"/>
          </a:p>
        </p:txBody>
      </p:sp>
    </p:spTree>
    <p:extLst>
      <p:ext uri="{BB962C8B-B14F-4D97-AF65-F5344CB8AC3E}">
        <p14:creationId xmlns:p14="http://schemas.microsoft.com/office/powerpoint/2010/main" val="1860756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A261341C-60EA-4543-AE80-E47C2B0400F1}" type="datetimeFigureOut">
              <a:rPr lang="ru-RU" smtClean="0"/>
              <a:t>15.06.2025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E7A6A12B-B4E7-48CF-979A-F0152586CE74}" type="slidenum">
              <a:rPr lang="ru-RU" smtClean="0"/>
              <a:t>‹#›</a:t>
            </a:fld>
            <a:endParaRPr lang="ru-RU"/>
          </a:p>
        </p:txBody>
      </p:sp>
    </p:spTree>
    <p:extLst>
      <p:ext uri="{BB962C8B-B14F-4D97-AF65-F5344CB8AC3E}">
        <p14:creationId xmlns:p14="http://schemas.microsoft.com/office/powerpoint/2010/main" val="3089530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ru-RU"/>
              <a:t>Образец заголовка</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A261341C-60EA-4543-AE80-E47C2B0400F1}" type="datetimeFigureOut">
              <a:rPr lang="ru-RU" smtClean="0"/>
              <a:t>15.06.2025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7A6A12B-B4E7-48CF-979A-F0152586CE74}" type="slidenum">
              <a:rPr lang="ru-RU" smtClean="0"/>
              <a:t>‹#›</a:t>
            </a:fld>
            <a:endParaRPr lang="ru-RU"/>
          </a:p>
        </p:txBody>
      </p:sp>
    </p:spTree>
    <p:extLst>
      <p:ext uri="{BB962C8B-B14F-4D97-AF65-F5344CB8AC3E}">
        <p14:creationId xmlns:p14="http://schemas.microsoft.com/office/powerpoint/2010/main" val="391372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A261341C-60EA-4543-AE80-E47C2B0400F1}" type="datetimeFigureOut">
              <a:rPr lang="ru-RU" smtClean="0"/>
              <a:t>15.06.2025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7A6A12B-B4E7-48CF-979A-F0152586CE74}" type="slidenum">
              <a:rPr lang="ru-RU" smtClean="0"/>
              <a:t>‹#›</a:t>
            </a:fld>
            <a:endParaRPr lang="ru-RU"/>
          </a:p>
        </p:txBody>
      </p:sp>
    </p:spTree>
    <p:extLst>
      <p:ext uri="{BB962C8B-B14F-4D97-AF65-F5344CB8AC3E}">
        <p14:creationId xmlns:p14="http://schemas.microsoft.com/office/powerpoint/2010/main" val="317271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261341C-60EA-4543-AE80-E47C2B0400F1}" type="datetimeFigureOut">
              <a:rPr lang="ru-RU" smtClean="0"/>
              <a:t>15.06.2025</a:t>
            </a:fld>
            <a:endParaRPr lang="ru-RU"/>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ru-RU"/>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7A6A12B-B4E7-48CF-979A-F0152586CE74}" type="slidenum">
              <a:rPr lang="ru-RU" smtClean="0"/>
              <a:t>‹#›</a:t>
            </a:fld>
            <a:endParaRPr lang="ru-RU"/>
          </a:p>
        </p:txBody>
      </p:sp>
    </p:spTree>
    <p:extLst>
      <p:ext uri="{BB962C8B-B14F-4D97-AF65-F5344CB8AC3E}">
        <p14:creationId xmlns:p14="http://schemas.microsoft.com/office/powerpoint/2010/main" val="104582457"/>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 id="2147483777"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6.png"/><Relationship Id="rId5" Type="http://schemas.openxmlformats.org/officeDocument/2006/relationships/image" Target="../media/image28.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Рисунок 18">
            <a:extLst>
              <a:ext uri="{FF2B5EF4-FFF2-40B4-BE49-F238E27FC236}">
                <a16:creationId xmlns:a16="http://schemas.microsoft.com/office/drawing/2014/main" id="{628B11F9-8FAB-85EE-55D1-B33B48C06411}"/>
              </a:ext>
            </a:extLst>
          </p:cNvPr>
          <p:cNvPicPr>
            <a:picLocks noChangeAspect="1"/>
          </p:cNvPicPr>
          <p:nvPr/>
        </p:nvPicPr>
        <p:blipFill>
          <a:blip r:embed="rId3"/>
          <a:stretch>
            <a:fillRect/>
          </a:stretch>
        </p:blipFill>
        <p:spPr>
          <a:xfrm>
            <a:off x="-2" y="0"/>
            <a:ext cx="12192001" cy="6858000"/>
          </a:xfrm>
          <a:prstGeom prst="rect">
            <a:avLst/>
          </a:prstGeom>
        </p:spPr>
      </p:pic>
      <p:sp>
        <p:nvSpPr>
          <p:cNvPr id="3" name="Подзаголовок 2">
            <a:extLst>
              <a:ext uri="{FF2B5EF4-FFF2-40B4-BE49-F238E27FC236}">
                <a16:creationId xmlns:a16="http://schemas.microsoft.com/office/drawing/2014/main" id="{59B18B93-7A42-3C77-79CB-2F24C7DB41E2}"/>
              </a:ext>
            </a:extLst>
          </p:cNvPr>
          <p:cNvSpPr>
            <a:spLocks noGrp="1"/>
          </p:cNvSpPr>
          <p:nvPr>
            <p:ph type="subTitle" idx="1"/>
          </p:nvPr>
        </p:nvSpPr>
        <p:spPr>
          <a:xfrm>
            <a:off x="231006" y="6020944"/>
            <a:ext cx="4042614" cy="837056"/>
          </a:xfrm>
        </p:spPr>
        <p:txBody>
          <a:bodyPr>
            <a:normAutofit/>
          </a:bodyPr>
          <a:lstStyle/>
          <a:p>
            <a:pPr marL="0" indent="0" algn="l">
              <a:buNone/>
            </a:pPr>
            <a:r>
              <a:rPr lang="ru-RU" sz="1800" b="1" dirty="0">
                <a:solidFill>
                  <a:srgbClr val="5A5814"/>
                </a:solidFill>
              </a:rPr>
              <a:t>Иван Иванов </a:t>
            </a:r>
            <a:endParaRPr lang="en-US" sz="1800" b="1" dirty="0">
              <a:solidFill>
                <a:srgbClr val="5A5814"/>
              </a:solidFill>
            </a:endParaRPr>
          </a:p>
          <a:p>
            <a:pPr marL="0" indent="0" algn="l">
              <a:buNone/>
            </a:pPr>
            <a:r>
              <a:rPr lang="ru-RU" sz="1200" b="1" dirty="0">
                <a:solidFill>
                  <a:srgbClr val="5A5814"/>
                </a:solidFill>
              </a:rPr>
              <a:t>региональный менеджер КОМПАНИИ «</a:t>
            </a:r>
            <a:r>
              <a:rPr lang="en-US" sz="1200" b="1" dirty="0">
                <a:solidFill>
                  <a:srgbClr val="5A5814"/>
                </a:solidFill>
              </a:rPr>
              <a:t>LIBREOFFICE</a:t>
            </a:r>
            <a:r>
              <a:rPr lang="ru-RU" sz="1200" b="1" dirty="0">
                <a:solidFill>
                  <a:srgbClr val="5A5814"/>
                </a:solidFill>
              </a:rPr>
              <a:t>»</a:t>
            </a:r>
          </a:p>
        </p:txBody>
      </p:sp>
      <p:pic>
        <p:nvPicPr>
          <p:cNvPr id="8" name="Рисунок 7">
            <a:extLst>
              <a:ext uri="{FF2B5EF4-FFF2-40B4-BE49-F238E27FC236}">
                <a16:creationId xmlns:a16="http://schemas.microsoft.com/office/drawing/2014/main" id="{015A565A-0739-C2F9-DF90-4FE73CECDCC1}"/>
              </a:ext>
            </a:extLst>
          </p:cNvPr>
          <p:cNvPicPr>
            <a:picLocks noChangeAspect="1"/>
          </p:cNvPicPr>
          <p:nvPr/>
        </p:nvPicPr>
        <p:blipFill>
          <a:blip r:embed="rId4"/>
          <a:stretch>
            <a:fillRect/>
          </a:stretch>
        </p:blipFill>
        <p:spPr>
          <a:xfrm>
            <a:off x="9981398" y="6611327"/>
            <a:ext cx="329001" cy="195922"/>
          </a:xfrm>
          <a:prstGeom prst="rect">
            <a:avLst/>
          </a:prstGeom>
        </p:spPr>
      </p:pic>
      <p:sp>
        <p:nvSpPr>
          <p:cNvPr id="14" name="Подзаголовок 2">
            <a:extLst>
              <a:ext uri="{FF2B5EF4-FFF2-40B4-BE49-F238E27FC236}">
                <a16:creationId xmlns:a16="http://schemas.microsoft.com/office/drawing/2014/main" id="{3B377192-5696-432B-DB0E-8357F7EC22DC}"/>
              </a:ext>
            </a:extLst>
          </p:cNvPr>
          <p:cNvSpPr txBox="1">
            <a:spLocks/>
          </p:cNvSpPr>
          <p:nvPr/>
        </p:nvSpPr>
        <p:spPr>
          <a:xfrm>
            <a:off x="9861550" y="6020944"/>
            <a:ext cx="2330450" cy="837056"/>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120000"/>
              </a:lnSpc>
              <a:spcBef>
                <a:spcPts val="1000"/>
              </a:spcBef>
              <a:buClr>
                <a:schemeClr val="tx1"/>
              </a:buClr>
              <a:buFont typeface="Arial" panose="020B0604020202020204" pitchFamily="34" charset="0"/>
              <a:buNone/>
              <a:defRPr sz="2200" kern="1200" cap="all" baseline="0">
                <a:solidFill>
                  <a:schemeClr val="bg1">
                    <a:lumMod val="50000"/>
                  </a:schemeClr>
                </a:solidFill>
                <a:effectLst/>
                <a:latin typeface="+mn-lt"/>
                <a:ea typeface="+mn-ea"/>
                <a:cs typeface="+mn-cs"/>
              </a:defRPr>
            </a:lvl1pPr>
            <a:lvl2pPr marL="457200" indent="0" algn="ctr" defTabSz="914400" rtl="0" eaLnBrk="1" latinLnBrk="0" hangingPunct="1">
              <a:lnSpc>
                <a:spcPct val="120000"/>
              </a:lnSpc>
              <a:spcBef>
                <a:spcPts val="500"/>
              </a:spcBef>
              <a:buClr>
                <a:schemeClr val="tx1"/>
              </a:buClr>
              <a:buFont typeface="Arial" panose="020B0604020202020204" pitchFamily="34" charset="0"/>
              <a:buNone/>
              <a:defRPr sz="2000" kern="1200" cap="all"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tx1"/>
              </a:buClr>
              <a:buFont typeface="Arial" panose="020B0604020202020204" pitchFamily="34" charset="0"/>
              <a:buNone/>
              <a:defRPr sz="1800" kern="1200" cap="all" baseline="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tx1"/>
              </a:buClr>
              <a:buFont typeface="Arial" panose="020B0604020202020204" pitchFamily="34" charset="0"/>
              <a:buNone/>
              <a:defRPr sz="1600" kern="1200" cap="all" baseline="0">
                <a:solidFill>
                  <a:schemeClr val="tx1"/>
                </a:solidFill>
                <a:effectLst/>
                <a:latin typeface="+mn-lt"/>
                <a:ea typeface="+mn-ea"/>
                <a:cs typeface="+mn-cs"/>
              </a:defRPr>
            </a:lvl9pPr>
          </a:lstStyle>
          <a:p>
            <a:pPr algn="l"/>
            <a:r>
              <a:rPr lang="ru-RU" sz="2400" b="1" dirty="0">
                <a:solidFill>
                  <a:srgbClr val="5A5814"/>
                </a:solidFill>
                <a:latin typeface="Aptos" panose="020B0004020202020204" pitchFamily="34" charset="0"/>
              </a:rPr>
              <a:t>             +7 (921) 123-45-67</a:t>
            </a:r>
            <a:endParaRPr lang="ru-RU" sz="1200" dirty="0">
              <a:solidFill>
                <a:srgbClr val="5A5814"/>
              </a:solidFill>
            </a:endParaRPr>
          </a:p>
          <a:p>
            <a:pPr algn="l"/>
            <a:r>
              <a:rPr lang="ru-RU" sz="1200" dirty="0">
                <a:solidFill>
                  <a:srgbClr val="5A5814"/>
                </a:solidFill>
              </a:rPr>
              <a:t>                    </a:t>
            </a:r>
            <a:r>
              <a:rPr lang="en-US" sz="1500" b="1" dirty="0">
                <a:solidFill>
                  <a:srgbClr val="5A5814"/>
                </a:solidFill>
                <a:latin typeface="Aptos" panose="020B0004020202020204" pitchFamily="34" charset="0"/>
              </a:rPr>
              <a:t>I.Ivanov@libreoffice.com.ru</a:t>
            </a:r>
            <a:endParaRPr lang="ru-RU" sz="1500" b="1" dirty="0">
              <a:solidFill>
                <a:srgbClr val="5A5814"/>
              </a:solidFill>
              <a:latin typeface="Aptos" panose="020B0004020202020204" pitchFamily="34" charset="0"/>
            </a:endParaRPr>
          </a:p>
          <a:p>
            <a:pPr algn="l"/>
            <a:r>
              <a:rPr lang="ru-RU" sz="1700" b="1" dirty="0">
                <a:solidFill>
                  <a:srgbClr val="5A5814"/>
                </a:solidFill>
                <a:latin typeface="Aptos" panose="020B0004020202020204" pitchFamily="34" charset="0"/>
              </a:rPr>
              <a:t>              </a:t>
            </a:r>
            <a:r>
              <a:rPr lang="ru-RU" sz="1500" b="1" dirty="0">
                <a:solidFill>
                  <a:srgbClr val="5A5814"/>
                </a:solidFill>
                <a:latin typeface="Aptos" panose="020B0004020202020204" pitchFamily="34" charset="0"/>
              </a:rPr>
              <a:t> </a:t>
            </a:r>
            <a:r>
              <a:rPr lang="en-US" sz="1500" b="1" dirty="0">
                <a:solidFill>
                  <a:srgbClr val="5A5814"/>
                </a:solidFill>
                <a:latin typeface="Aptos" panose="020B0004020202020204" pitchFamily="34" charset="0"/>
              </a:rPr>
              <a:t>     </a:t>
            </a:r>
            <a:r>
              <a:rPr lang="ru-RU" sz="1500" b="1" dirty="0">
                <a:solidFill>
                  <a:srgbClr val="5A5814"/>
                </a:solidFill>
                <a:latin typeface="Aptos" panose="020B0004020202020204" pitchFamily="34" charset="0"/>
              </a:rPr>
              <a:t> </a:t>
            </a:r>
            <a:r>
              <a:rPr lang="en-US" sz="1500" b="1" dirty="0">
                <a:solidFill>
                  <a:srgbClr val="5A5814"/>
                </a:solidFill>
                <a:latin typeface="Aptos" panose="020B0004020202020204" pitchFamily="34" charset="0"/>
              </a:rPr>
              <a:t>https://ru.libreoffice.org/</a:t>
            </a:r>
            <a:endParaRPr lang="ru-RU" sz="1700" b="1" dirty="0">
              <a:solidFill>
                <a:srgbClr val="5A5814"/>
              </a:solidFill>
              <a:latin typeface="Aptos" panose="020B0004020202020204" pitchFamily="34" charset="0"/>
            </a:endParaRPr>
          </a:p>
        </p:txBody>
      </p:sp>
      <p:pic>
        <p:nvPicPr>
          <p:cNvPr id="15" name="Рисунок 14">
            <a:extLst>
              <a:ext uri="{FF2B5EF4-FFF2-40B4-BE49-F238E27FC236}">
                <a16:creationId xmlns:a16="http://schemas.microsoft.com/office/drawing/2014/main" id="{C268664A-63AC-1E21-20D0-0BAF555E09FF}"/>
              </a:ext>
            </a:extLst>
          </p:cNvPr>
          <p:cNvPicPr>
            <a:picLocks noChangeAspect="1"/>
          </p:cNvPicPr>
          <p:nvPr/>
        </p:nvPicPr>
        <p:blipFill>
          <a:blip r:embed="rId5"/>
          <a:stretch>
            <a:fillRect/>
          </a:stretch>
        </p:blipFill>
        <p:spPr>
          <a:xfrm>
            <a:off x="9981398" y="6020944"/>
            <a:ext cx="346374" cy="195921"/>
          </a:xfrm>
          <a:prstGeom prst="rect">
            <a:avLst/>
          </a:prstGeom>
        </p:spPr>
      </p:pic>
      <p:pic>
        <p:nvPicPr>
          <p:cNvPr id="17" name="Рисунок 16">
            <a:extLst>
              <a:ext uri="{FF2B5EF4-FFF2-40B4-BE49-F238E27FC236}">
                <a16:creationId xmlns:a16="http://schemas.microsoft.com/office/drawing/2014/main" id="{4F57886F-C91E-8CA1-6889-70FEEA4ED0E6}"/>
              </a:ext>
            </a:extLst>
          </p:cNvPr>
          <p:cNvPicPr>
            <a:picLocks noChangeAspect="1"/>
          </p:cNvPicPr>
          <p:nvPr/>
        </p:nvPicPr>
        <p:blipFill>
          <a:blip r:embed="rId6"/>
          <a:stretch>
            <a:fillRect/>
          </a:stretch>
        </p:blipFill>
        <p:spPr>
          <a:xfrm>
            <a:off x="9981398" y="6358352"/>
            <a:ext cx="346374" cy="195922"/>
          </a:xfrm>
          <a:prstGeom prst="rect">
            <a:avLst/>
          </a:prstGeom>
        </p:spPr>
      </p:pic>
    </p:spTree>
    <p:extLst>
      <p:ext uri="{BB962C8B-B14F-4D97-AF65-F5344CB8AC3E}">
        <p14:creationId xmlns:p14="http://schemas.microsoft.com/office/powerpoint/2010/main" val="2120740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0137B7-9652-2DCF-6A25-55549CEABF3D}"/>
              </a:ext>
            </a:extLst>
          </p:cNvPr>
          <p:cNvSpPr>
            <a:spLocks noGrp="1"/>
          </p:cNvSpPr>
          <p:nvPr>
            <p:ph type="title"/>
          </p:nvPr>
        </p:nvSpPr>
        <p:spPr>
          <a:xfrm>
            <a:off x="1158374" y="-4341"/>
            <a:ext cx="8911687" cy="1280890"/>
          </a:xfrm>
        </p:spPr>
        <p:txBody>
          <a:bodyPr/>
          <a:lstStyle/>
          <a:p>
            <a:r>
              <a:rPr lang="en-US" b="1" dirty="0">
                <a:solidFill>
                  <a:srgbClr val="8C9B21"/>
                </a:solidFill>
              </a:rPr>
              <a:t>BASE</a:t>
            </a:r>
            <a:r>
              <a:rPr lang="ru-RU" b="1" dirty="0">
                <a:solidFill>
                  <a:srgbClr val="8C9B21"/>
                </a:solidFill>
              </a:rPr>
              <a:t>: работайте с базами данных</a:t>
            </a:r>
          </a:p>
        </p:txBody>
      </p:sp>
      <p:sp>
        <p:nvSpPr>
          <p:cNvPr id="4" name="Rectangle 1">
            <a:extLst>
              <a:ext uri="{FF2B5EF4-FFF2-40B4-BE49-F238E27FC236}">
                <a16:creationId xmlns:a16="http://schemas.microsoft.com/office/drawing/2014/main" id="{A06C47FF-00EE-24DE-B4C4-4118EDFAF76E}"/>
              </a:ext>
            </a:extLst>
          </p:cNvPr>
          <p:cNvSpPr>
            <a:spLocks noGrp="1" noChangeArrowheads="1"/>
          </p:cNvSpPr>
          <p:nvPr>
            <p:ph idx="1"/>
          </p:nvPr>
        </p:nvSpPr>
        <p:spPr bwMode="auto">
          <a:xfrm>
            <a:off x="117988" y="1783951"/>
            <a:ext cx="6838618"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2200" b="0" i="0" u="none" strike="noStrike" cap="none" normalizeH="0" baseline="0" dirty="0">
              <a:ln>
                <a:noFill/>
              </a:ln>
              <a:solidFill>
                <a:srgbClr val="000000"/>
              </a:solidFill>
              <a:effectLst/>
              <a:latin typeface="Calibri" panose="020F0502020204030204" pitchFamily="34" charset="0"/>
              <a:cs typeface="Calibri" panose="020F0502020204030204" pitchFamily="34" charset="0"/>
            </a:endParaRPr>
          </a:p>
          <a:p>
            <a:pPr>
              <a:lnSpc>
                <a:spcPct val="100000"/>
              </a:lnSpc>
              <a:buClrTx/>
              <a:buSzTx/>
              <a:buFont typeface="Wingdings" panose="05000000000000000000" pitchFamily="2" charset="2"/>
              <a:buChar char="Ø"/>
            </a:pPr>
            <a:r>
              <a:rPr lang="ru-RU" sz="2200" dirty="0">
                <a:solidFill>
                  <a:srgbClr val="5A5814"/>
                </a:solidFill>
                <a:latin typeface="+mn-lt"/>
              </a:rPr>
              <a:t>Работа со всеми видами БД:</a:t>
            </a:r>
          </a:p>
          <a:p>
            <a:pPr marL="342900" indent="-342900">
              <a:lnSpc>
                <a:spcPct val="100000"/>
              </a:lnSpc>
              <a:buClrTx/>
              <a:buSzTx/>
              <a:buFont typeface="Arial" panose="020B0604020202020204" pitchFamily="34" charset="0"/>
              <a:buChar char="•"/>
            </a:pPr>
            <a:r>
              <a:rPr lang="ru-RU" sz="1800" dirty="0">
                <a:solidFill>
                  <a:srgbClr val="5A5814"/>
                </a:solidFill>
                <a:latin typeface="+mn-lt"/>
              </a:rPr>
              <a:t>Отчеты </a:t>
            </a:r>
          </a:p>
          <a:p>
            <a:pPr marL="342900" indent="-342900">
              <a:lnSpc>
                <a:spcPct val="100000"/>
              </a:lnSpc>
              <a:buClrTx/>
              <a:buSzTx/>
              <a:buFont typeface="Arial" panose="020B0604020202020204" pitchFamily="34" charset="0"/>
              <a:buChar char="•"/>
            </a:pPr>
            <a:r>
              <a:rPr lang="ru-RU" sz="1800" dirty="0">
                <a:solidFill>
                  <a:srgbClr val="5A5814"/>
                </a:solidFill>
                <a:latin typeface="+mn-lt"/>
              </a:rPr>
              <a:t>Запросы </a:t>
            </a:r>
          </a:p>
          <a:p>
            <a:pPr marL="342900" indent="-342900">
              <a:lnSpc>
                <a:spcPct val="100000"/>
              </a:lnSpc>
              <a:buClrTx/>
              <a:buSzTx/>
              <a:buFont typeface="Arial" panose="020B0604020202020204" pitchFamily="34" charset="0"/>
              <a:buChar char="•"/>
            </a:pPr>
            <a:r>
              <a:rPr lang="ru-RU" sz="1800" dirty="0">
                <a:solidFill>
                  <a:srgbClr val="5A5814"/>
                </a:solidFill>
                <a:latin typeface="+mn-lt"/>
              </a:rPr>
              <a:t>Формы </a:t>
            </a:r>
          </a:p>
          <a:p>
            <a:pPr marL="342900" indent="-342900">
              <a:lnSpc>
                <a:spcPct val="100000"/>
              </a:lnSpc>
              <a:buClrTx/>
              <a:buSzTx/>
              <a:buFont typeface="Arial" panose="020B0604020202020204" pitchFamily="34" charset="0"/>
              <a:buChar char="•"/>
            </a:pPr>
            <a:r>
              <a:rPr lang="ru-RU" sz="1800" dirty="0">
                <a:solidFill>
                  <a:srgbClr val="5A5814"/>
                </a:solidFill>
                <a:latin typeface="+mn-lt"/>
              </a:rPr>
              <a:t>Таблицы</a:t>
            </a:r>
            <a:endParaRPr lang="en-US" sz="1800" dirty="0">
              <a:solidFill>
                <a:srgbClr val="5A5814"/>
              </a:solidFill>
              <a:latin typeface="+mn-lt"/>
            </a:endParaRPr>
          </a:p>
          <a:p>
            <a:pPr marL="0" indent="0">
              <a:lnSpc>
                <a:spcPct val="100000"/>
              </a:lnSpc>
              <a:buClrTx/>
              <a:buSzTx/>
              <a:buNone/>
            </a:pPr>
            <a:endParaRPr lang="en-US" sz="2200" dirty="0">
              <a:solidFill>
                <a:srgbClr val="5A5814"/>
              </a:solidFill>
              <a:latin typeface="+mn-lt"/>
            </a:endParaRPr>
          </a:p>
          <a:p>
            <a:pPr>
              <a:lnSpc>
                <a:spcPct val="100000"/>
              </a:lnSpc>
              <a:buClrTx/>
              <a:buSzTx/>
              <a:buFont typeface="Wingdings" panose="05000000000000000000" pitchFamily="2" charset="2"/>
              <a:buChar char="Ø"/>
            </a:pPr>
            <a:r>
              <a:rPr lang="ru-RU" altLang="ru-RU" sz="2200" dirty="0">
                <a:solidFill>
                  <a:srgbClr val="5A5814"/>
                </a:solidFill>
                <a:latin typeface="+mn-lt"/>
              </a:rPr>
              <a:t>Анализ и редактирование связей </a:t>
            </a:r>
          </a:p>
          <a:p>
            <a:pPr marL="0" indent="182563">
              <a:lnSpc>
                <a:spcPct val="100000"/>
              </a:lnSpc>
              <a:buClrTx/>
              <a:buSzTx/>
              <a:buNone/>
            </a:pPr>
            <a:r>
              <a:rPr lang="ru-RU" altLang="ru-RU" sz="2200" dirty="0">
                <a:solidFill>
                  <a:srgbClr val="5A5814"/>
                </a:solidFill>
                <a:latin typeface="+mn-lt"/>
              </a:rPr>
              <a:t>в схеме представлений</a:t>
            </a:r>
          </a:p>
        </p:txBody>
      </p:sp>
      <p:pic>
        <p:nvPicPr>
          <p:cNvPr id="5" name="Рисунок 4">
            <a:extLst>
              <a:ext uri="{FF2B5EF4-FFF2-40B4-BE49-F238E27FC236}">
                <a16:creationId xmlns:a16="http://schemas.microsoft.com/office/drawing/2014/main" id="{31AF47BF-94D1-C5E6-5F49-BEE38F9F3606}"/>
              </a:ext>
            </a:extLst>
          </p:cNvPr>
          <p:cNvPicPr>
            <a:picLocks noChangeAspect="1"/>
          </p:cNvPicPr>
          <p:nvPr/>
        </p:nvPicPr>
        <p:blipFill>
          <a:blip r:embed="rId3"/>
          <a:stretch>
            <a:fillRect/>
          </a:stretch>
        </p:blipFill>
        <p:spPr>
          <a:xfrm>
            <a:off x="317634" y="296768"/>
            <a:ext cx="973290" cy="1186074"/>
          </a:xfrm>
          <a:prstGeom prst="rect">
            <a:avLst/>
          </a:prstGeom>
        </p:spPr>
      </p:pic>
      <p:pic>
        <p:nvPicPr>
          <p:cNvPr id="6" name="Рисунок 5">
            <a:extLst>
              <a:ext uri="{FF2B5EF4-FFF2-40B4-BE49-F238E27FC236}">
                <a16:creationId xmlns:a16="http://schemas.microsoft.com/office/drawing/2014/main" id="{478A2E9F-0ED4-43D0-8625-1AFD1DFD91C6}"/>
              </a:ext>
            </a:extLst>
          </p:cNvPr>
          <p:cNvPicPr>
            <a:picLocks noChangeAspect="1"/>
          </p:cNvPicPr>
          <p:nvPr/>
        </p:nvPicPr>
        <p:blipFill>
          <a:blip r:embed="rId4"/>
          <a:stretch>
            <a:fillRect/>
          </a:stretch>
        </p:blipFill>
        <p:spPr>
          <a:xfrm>
            <a:off x="5172890" y="3086810"/>
            <a:ext cx="6901121" cy="3483019"/>
          </a:xfrm>
          <a:prstGeom prst="rect">
            <a:avLst/>
          </a:prstGeom>
        </p:spPr>
      </p:pic>
    </p:spTree>
    <p:extLst>
      <p:ext uri="{BB962C8B-B14F-4D97-AF65-F5344CB8AC3E}">
        <p14:creationId xmlns:p14="http://schemas.microsoft.com/office/powerpoint/2010/main" val="2532583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76AE3F-60EF-99C0-3D8D-223BFBA6A1D3}"/>
              </a:ext>
            </a:extLst>
          </p:cNvPr>
          <p:cNvSpPr>
            <a:spLocks noGrp="1"/>
          </p:cNvSpPr>
          <p:nvPr>
            <p:ph type="title"/>
          </p:nvPr>
        </p:nvSpPr>
        <p:spPr>
          <a:xfrm>
            <a:off x="858562" y="0"/>
            <a:ext cx="8911687" cy="1242588"/>
          </a:xfrm>
        </p:spPr>
        <p:txBody>
          <a:bodyPr/>
          <a:lstStyle/>
          <a:p>
            <a:r>
              <a:rPr lang="en-US" b="1" dirty="0">
                <a:solidFill>
                  <a:srgbClr val="8C9B21"/>
                </a:solidFill>
              </a:rPr>
              <a:t>MATH</a:t>
            </a:r>
            <a:r>
              <a:rPr lang="ru-RU" b="1" dirty="0">
                <a:solidFill>
                  <a:srgbClr val="8C9B21"/>
                </a:solidFill>
              </a:rPr>
              <a:t>: работайте с формулами</a:t>
            </a:r>
          </a:p>
        </p:txBody>
      </p:sp>
      <p:sp>
        <p:nvSpPr>
          <p:cNvPr id="3" name="Объект 2">
            <a:extLst>
              <a:ext uri="{FF2B5EF4-FFF2-40B4-BE49-F238E27FC236}">
                <a16:creationId xmlns:a16="http://schemas.microsoft.com/office/drawing/2014/main" id="{51C101D8-474C-D5BE-5856-0BACF103BE51}"/>
              </a:ext>
            </a:extLst>
          </p:cNvPr>
          <p:cNvSpPr>
            <a:spLocks noGrp="1"/>
          </p:cNvSpPr>
          <p:nvPr>
            <p:ph idx="1"/>
          </p:nvPr>
        </p:nvSpPr>
        <p:spPr>
          <a:xfrm>
            <a:off x="208549" y="1839505"/>
            <a:ext cx="6509885" cy="4224411"/>
          </a:xfrm>
        </p:spPr>
        <p:txBody>
          <a:bodyPr>
            <a:normAutofit/>
          </a:bodyPr>
          <a:lstStyle/>
          <a:p>
            <a:pPr lvl="0" algn="just">
              <a:lnSpc>
                <a:spcPct val="80000"/>
              </a:lnSpc>
              <a:buFont typeface="Wingdings" panose="05000000000000000000" pitchFamily="2" charset="2"/>
              <a:buChar char="Ø"/>
            </a:pPr>
            <a:r>
              <a:rPr lang="ru-RU" sz="2200" dirty="0">
                <a:solidFill>
                  <a:srgbClr val="5A5814"/>
                </a:solidFill>
              </a:rPr>
              <a:t>Создание и редактирование формул:</a:t>
            </a:r>
          </a:p>
          <a:p>
            <a:pPr marL="342900" lvl="0" indent="-342900" algn="just">
              <a:lnSpc>
                <a:spcPct val="80000"/>
              </a:lnSpc>
              <a:buFont typeface="Symbol" panose="05050102010706020507" pitchFamily="18" charset="2"/>
              <a:buChar char=""/>
            </a:pPr>
            <a:r>
              <a:rPr lang="ru-RU" sz="1800" dirty="0">
                <a:solidFill>
                  <a:srgbClr val="5A5814"/>
                </a:solidFill>
              </a:rPr>
              <a:t>В Документах </a:t>
            </a:r>
            <a:r>
              <a:rPr lang="en-US" sz="1800" dirty="0">
                <a:solidFill>
                  <a:srgbClr val="5A5814"/>
                </a:solidFill>
              </a:rPr>
              <a:t>Writer</a:t>
            </a:r>
          </a:p>
          <a:p>
            <a:pPr marL="342900" lvl="0" indent="-342900" algn="just">
              <a:lnSpc>
                <a:spcPct val="80000"/>
              </a:lnSpc>
              <a:buFont typeface="Symbol" panose="05050102010706020507" pitchFamily="18" charset="2"/>
              <a:buChar char=""/>
            </a:pPr>
            <a:r>
              <a:rPr lang="ru-RU" sz="1800" dirty="0">
                <a:solidFill>
                  <a:srgbClr val="5A5814"/>
                </a:solidFill>
              </a:rPr>
              <a:t>В Презентациях </a:t>
            </a:r>
            <a:r>
              <a:rPr lang="en-US" sz="1800" dirty="0">
                <a:solidFill>
                  <a:srgbClr val="5A5814"/>
                </a:solidFill>
              </a:rPr>
              <a:t>Impress</a:t>
            </a:r>
            <a:endParaRPr lang="ru-RU" sz="1800" dirty="0">
              <a:solidFill>
                <a:srgbClr val="5A5814"/>
              </a:solidFill>
            </a:endParaRPr>
          </a:p>
          <a:p>
            <a:pPr marL="342900" lvl="0" indent="-342900" algn="just">
              <a:lnSpc>
                <a:spcPct val="80000"/>
              </a:lnSpc>
              <a:buFont typeface="Symbol" panose="05050102010706020507" pitchFamily="18" charset="2"/>
              <a:buChar char=""/>
            </a:pPr>
            <a:r>
              <a:rPr lang="ru-RU" sz="1800" dirty="0">
                <a:solidFill>
                  <a:srgbClr val="5A5814"/>
                </a:solidFill>
              </a:rPr>
              <a:t>Самостоятельно </a:t>
            </a:r>
          </a:p>
          <a:p>
            <a:pPr marL="0" lvl="0" indent="0" algn="just">
              <a:buNone/>
            </a:pPr>
            <a:endParaRPr lang="ru-RU" sz="2200" dirty="0">
              <a:solidFill>
                <a:srgbClr val="5A5814"/>
              </a:solidFill>
            </a:endParaRPr>
          </a:p>
          <a:p>
            <a:pPr lvl="0" algn="just">
              <a:lnSpc>
                <a:spcPct val="80000"/>
              </a:lnSpc>
              <a:buFont typeface="Wingdings" panose="05000000000000000000" pitchFamily="2" charset="2"/>
              <a:buChar char="Ø"/>
            </a:pPr>
            <a:r>
              <a:rPr lang="ru-RU" sz="2200" dirty="0">
                <a:solidFill>
                  <a:srgbClr val="5A5814"/>
                </a:solidFill>
              </a:rPr>
              <a:t>символы, недоступные </a:t>
            </a:r>
          </a:p>
          <a:p>
            <a:pPr marL="0" lvl="0" indent="274638" algn="just">
              <a:lnSpc>
                <a:spcPct val="80000"/>
              </a:lnSpc>
              <a:buNone/>
            </a:pPr>
            <a:r>
              <a:rPr lang="ru-RU" sz="2200" dirty="0">
                <a:solidFill>
                  <a:srgbClr val="5A5814"/>
                </a:solidFill>
              </a:rPr>
              <a:t>в стандартных</a:t>
            </a:r>
          </a:p>
          <a:p>
            <a:pPr marL="0" lvl="0" indent="182563" algn="just">
              <a:lnSpc>
                <a:spcPct val="80000"/>
              </a:lnSpc>
              <a:buNone/>
            </a:pPr>
            <a:r>
              <a:rPr lang="ru-RU" sz="2200" dirty="0">
                <a:solidFill>
                  <a:srgbClr val="5A5814"/>
                </a:solidFill>
              </a:rPr>
              <a:t> наборах шрифтов</a:t>
            </a:r>
          </a:p>
          <a:p>
            <a:pPr marL="45720" indent="0">
              <a:buNone/>
            </a:pPr>
            <a:endParaRPr lang="ru-RU" dirty="0"/>
          </a:p>
        </p:txBody>
      </p:sp>
      <p:pic>
        <p:nvPicPr>
          <p:cNvPr id="5" name="Рисунок 4">
            <a:extLst>
              <a:ext uri="{FF2B5EF4-FFF2-40B4-BE49-F238E27FC236}">
                <a16:creationId xmlns:a16="http://schemas.microsoft.com/office/drawing/2014/main" id="{71185DCB-276F-38B9-00BE-89AB98CE5D13}"/>
              </a:ext>
            </a:extLst>
          </p:cNvPr>
          <p:cNvPicPr>
            <a:picLocks noChangeAspect="1"/>
          </p:cNvPicPr>
          <p:nvPr/>
        </p:nvPicPr>
        <p:blipFill>
          <a:blip r:embed="rId3"/>
          <a:stretch>
            <a:fillRect/>
          </a:stretch>
        </p:blipFill>
        <p:spPr>
          <a:xfrm>
            <a:off x="369587" y="269837"/>
            <a:ext cx="977950" cy="1145407"/>
          </a:xfrm>
          <a:prstGeom prst="rect">
            <a:avLst/>
          </a:prstGeom>
        </p:spPr>
      </p:pic>
      <p:pic>
        <p:nvPicPr>
          <p:cNvPr id="13" name="Рисунок 12">
            <a:extLst>
              <a:ext uri="{FF2B5EF4-FFF2-40B4-BE49-F238E27FC236}">
                <a16:creationId xmlns:a16="http://schemas.microsoft.com/office/drawing/2014/main" id="{919596EC-C74E-E0AD-1A19-B5AACC415D68}"/>
              </a:ext>
            </a:extLst>
          </p:cNvPr>
          <p:cNvPicPr>
            <a:picLocks noChangeAspect="1"/>
          </p:cNvPicPr>
          <p:nvPr/>
        </p:nvPicPr>
        <p:blipFill>
          <a:blip r:embed="rId4"/>
          <a:stretch>
            <a:fillRect/>
          </a:stretch>
        </p:blipFill>
        <p:spPr>
          <a:xfrm>
            <a:off x="4064208" y="3051283"/>
            <a:ext cx="7813074" cy="3247765"/>
          </a:xfrm>
          <a:prstGeom prst="rect">
            <a:avLst/>
          </a:prstGeom>
        </p:spPr>
      </p:pic>
    </p:spTree>
    <p:extLst>
      <p:ext uri="{BB962C8B-B14F-4D97-AF65-F5344CB8AC3E}">
        <p14:creationId xmlns:p14="http://schemas.microsoft.com/office/powerpoint/2010/main" val="3388246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F3674C5-9633-6B31-C1F1-D07B352A7FE2}"/>
              </a:ext>
            </a:extLst>
          </p:cNvPr>
          <p:cNvSpPr>
            <a:spLocks noGrp="1"/>
          </p:cNvSpPr>
          <p:nvPr>
            <p:ph type="title"/>
          </p:nvPr>
        </p:nvSpPr>
        <p:spPr>
          <a:xfrm>
            <a:off x="2125126" y="338603"/>
            <a:ext cx="9011194" cy="1790246"/>
          </a:xfrm>
        </p:spPr>
        <p:txBody>
          <a:bodyPr>
            <a:normAutofit/>
          </a:bodyPr>
          <a:lstStyle/>
          <a:p>
            <a:pPr algn="ctr"/>
            <a:r>
              <a:rPr lang="ru-RU" sz="6000" b="1" dirty="0">
                <a:solidFill>
                  <a:srgbClr val="8C9B21"/>
                </a:solidFill>
              </a:rPr>
              <a:t>Спасибо за внимание!</a:t>
            </a:r>
          </a:p>
        </p:txBody>
      </p:sp>
      <p:sp>
        <p:nvSpPr>
          <p:cNvPr id="3" name="Объект 2">
            <a:extLst>
              <a:ext uri="{FF2B5EF4-FFF2-40B4-BE49-F238E27FC236}">
                <a16:creationId xmlns:a16="http://schemas.microsoft.com/office/drawing/2014/main" id="{912FF9FD-719D-74A1-F18B-C6C2647653B8}"/>
              </a:ext>
            </a:extLst>
          </p:cNvPr>
          <p:cNvSpPr>
            <a:spLocks noGrp="1"/>
          </p:cNvSpPr>
          <p:nvPr>
            <p:ph idx="1"/>
          </p:nvPr>
        </p:nvSpPr>
        <p:spPr>
          <a:xfrm>
            <a:off x="838200" y="2286000"/>
            <a:ext cx="10515600" cy="3890963"/>
          </a:xfrm>
        </p:spPr>
        <p:txBody>
          <a:bodyPr>
            <a:normAutofit fontScale="55000" lnSpcReduction="20000"/>
          </a:bodyPr>
          <a:lstStyle/>
          <a:p>
            <a:pPr marL="0" indent="0">
              <a:buNone/>
            </a:pPr>
            <a:r>
              <a:rPr lang="ru-RU" sz="5100" b="1" dirty="0">
                <a:solidFill>
                  <a:srgbClr val="5A5814"/>
                </a:solidFill>
              </a:rPr>
              <a:t>Контакты:</a:t>
            </a:r>
            <a:endParaRPr lang="ru-RU" sz="5100" dirty="0">
              <a:solidFill>
                <a:srgbClr val="5A5814"/>
              </a:solidFill>
            </a:endParaRPr>
          </a:p>
          <a:p>
            <a:pPr marL="0" indent="0">
              <a:buNone/>
            </a:pPr>
            <a:r>
              <a:rPr lang="ru-RU" sz="7300" b="1" dirty="0">
                <a:solidFill>
                  <a:srgbClr val="5A5814"/>
                </a:solidFill>
              </a:rPr>
              <a:t>Иван Иванов </a:t>
            </a:r>
            <a:endParaRPr lang="en-US" sz="7300" b="1" dirty="0">
              <a:solidFill>
                <a:srgbClr val="5A5814"/>
              </a:solidFill>
            </a:endParaRPr>
          </a:p>
          <a:p>
            <a:pPr marL="0" indent="0">
              <a:buNone/>
            </a:pPr>
            <a:r>
              <a:rPr lang="ru-RU" sz="3800" b="1" dirty="0">
                <a:solidFill>
                  <a:srgbClr val="5A5814"/>
                </a:solidFill>
              </a:rPr>
              <a:t>региональный менеджер </a:t>
            </a:r>
          </a:p>
          <a:p>
            <a:pPr marL="0" indent="0">
              <a:buNone/>
            </a:pPr>
            <a:endParaRPr lang="ru-RU" sz="2500" dirty="0">
              <a:solidFill>
                <a:srgbClr val="5A5814"/>
              </a:solidFill>
            </a:endParaRPr>
          </a:p>
          <a:p>
            <a:pPr marL="0" indent="0">
              <a:buNone/>
            </a:pPr>
            <a:r>
              <a:rPr lang="ru-RU" sz="4800" b="1" dirty="0">
                <a:solidFill>
                  <a:srgbClr val="5A5814"/>
                </a:solidFill>
                <a:latin typeface="Aptos" panose="020B0004020202020204" pitchFamily="34" charset="0"/>
              </a:rPr>
              <a:t>               +7 (921) 123-45-67</a:t>
            </a:r>
          </a:p>
          <a:p>
            <a:pPr marL="0" indent="0">
              <a:buNone/>
            </a:pPr>
            <a:r>
              <a:rPr lang="ru-RU" sz="4700" b="1" dirty="0">
                <a:solidFill>
                  <a:srgbClr val="5A5814"/>
                </a:solidFill>
                <a:latin typeface="Aptos" panose="020B0004020202020204" pitchFamily="34" charset="0"/>
              </a:rPr>
              <a:t>                </a:t>
            </a:r>
            <a:r>
              <a:rPr lang="en-US" sz="4700" b="1" dirty="0">
                <a:solidFill>
                  <a:srgbClr val="5A5814"/>
                </a:solidFill>
                <a:latin typeface="Aptos" panose="020B0004020202020204" pitchFamily="34" charset="0"/>
              </a:rPr>
              <a:t>I.Ivanov@libreoffice.com.ru</a:t>
            </a:r>
            <a:endParaRPr lang="ru-RU" sz="4700" b="1" dirty="0">
              <a:solidFill>
                <a:srgbClr val="5A5814"/>
              </a:solidFill>
              <a:latin typeface="Aptos" panose="020B0004020202020204" pitchFamily="34" charset="0"/>
            </a:endParaRPr>
          </a:p>
          <a:p>
            <a:pPr marL="0" indent="0">
              <a:buNone/>
            </a:pPr>
            <a:r>
              <a:rPr lang="ru-RU" sz="4700" b="1" dirty="0">
                <a:solidFill>
                  <a:srgbClr val="5A5814"/>
                </a:solidFill>
                <a:latin typeface="Aptos" panose="020B0004020202020204" pitchFamily="34" charset="0"/>
              </a:rPr>
              <a:t>                </a:t>
            </a:r>
            <a:r>
              <a:rPr lang="en-US" sz="4700" b="1" dirty="0">
                <a:solidFill>
                  <a:srgbClr val="5A5814"/>
                </a:solidFill>
                <a:latin typeface="Aptos" panose="020B0004020202020204" pitchFamily="34" charset="0"/>
              </a:rPr>
              <a:t>https://ru.libreoffice.org/</a:t>
            </a:r>
            <a:endParaRPr lang="ru-RU" sz="4700" b="1" dirty="0">
              <a:solidFill>
                <a:srgbClr val="5A5814"/>
              </a:solidFill>
              <a:latin typeface="Aptos" panose="020B0004020202020204" pitchFamily="34" charset="0"/>
            </a:endParaRPr>
          </a:p>
          <a:p>
            <a:endParaRPr lang="ru-RU" dirty="0"/>
          </a:p>
        </p:txBody>
      </p:sp>
      <p:pic>
        <p:nvPicPr>
          <p:cNvPr id="5" name="Рисунок 4">
            <a:extLst>
              <a:ext uri="{FF2B5EF4-FFF2-40B4-BE49-F238E27FC236}">
                <a16:creationId xmlns:a16="http://schemas.microsoft.com/office/drawing/2014/main" id="{4E67DB76-FC01-4C80-A959-1A22CD743F9B}"/>
              </a:ext>
            </a:extLst>
          </p:cNvPr>
          <p:cNvPicPr>
            <a:picLocks noChangeAspect="1"/>
          </p:cNvPicPr>
          <p:nvPr/>
        </p:nvPicPr>
        <p:blipFill>
          <a:blip r:embed="rId3"/>
          <a:stretch>
            <a:fillRect/>
          </a:stretch>
        </p:blipFill>
        <p:spPr>
          <a:xfrm>
            <a:off x="8412480" y="2479391"/>
            <a:ext cx="3412876" cy="4063580"/>
          </a:xfrm>
          <a:prstGeom prst="rect">
            <a:avLst/>
          </a:prstGeom>
        </p:spPr>
      </p:pic>
      <p:pic>
        <p:nvPicPr>
          <p:cNvPr id="16" name="Рисунок 15">
            <a:extLst>
              <a:ext uri="{FF2B5EF4-FFF2-40B4-BE49-F238E27FC236}">
                <a16:creationId xmlns:a16="http://schemas.microsoft.com/office/drawing/2014/main" id="{5BE05531-E596-64B4-9E9C-9597C4C666F2}"/>
              </a:ext>
            </a:extLst>
          </p:cNvPr>
          <p:cNvPicPr>
            <a:picLocks noChangeAspect="1"/>
          </p:cNvPicPr>
          <p:nvPr/>
        </p:nvPicPr>
        <p:blipFill>
          <a:blip r:embed="rId4"/>
          <a:stretch>
            <a:fillRect/>
          </a:stretch>
        </p:blipFill>
        <p:spPr>
          <a:xfrm>
            <a:off x="838200" y="5366157"/>
            <a:ext cx="740754" cy="441123"/>
          </a:xfrm>
          <a:prstGeom prst="rect">
            <a:avLst/>
          </a:prstGeom>
        </p:spPr>
      </p:pic>
      <p:pic>
        <p:nvPicPr>
          <p:cNvPr id="20" name="Рисунок 19">
            <a:extLst>
              <a:ext uri="{FF2B5EF4-FFF2-40B4-BE49-F238E27FC236}">
                <a16:creationId xmlns:a16="http://schemas.microsoft.com/office/drawing/2014/main" id="{BED25099-F5D7-56E1-A68A-C0C24AF90458}"/>
              </a:ext>
            </a:extLst>
          </p:cNvPr>
          <p:cNvPicPr>
            <a:picLocks noChangeAspect="1"/>
          </p:cNvPicPr>
          <p:nvPr/>
        </p:nvPicPr>
        <p:blipFill>
          <a:blip r:embed="rId5"/>
          <a:stretch>
            <a:fillRect/>
          </a:stretch>
        </p:blipFill>
        <p:spPr>
          <a:xfrm>
            <a:off x="889000" y="4855090"/>
            <a:ext cx="476285" cy="468212"/>
          </a:xfrm>
          <a:prstGeom prst="rect">
            <a:avLst/>
          </a:prstGeom>
        </p:spPr>
      </p:pic>
      <p:pic>
        <p:nvPicPr>
          <p:cNvPr id="12" name="Рисунок 11">
            <a:extLst>
              <a:ext uri="{FF2B5EF4-FFF2-40B4-BE49-F238E27FC236}">
                <a16:creationId xmlns:a16="http://schemas.microsoft.com/office/drawing/2014/main" id="{1318F162-FA7F-4692-4793-0D5042230FE8}"/>
              </a:ext>
            </a:extLst>
          </p:cNvPr>
          <p:cNvPicPr>
            <a:picLocks noChangeAspect="1"/>
          </p:cNvPicPr>
          <p:nvPr/>
        </p:nvPicPr>
        <p:blipFill>
          <a:blip r:embed="rId6"/>
          <a:stretch>
            <a:fillRect/>
          </a:stretch>
        </p:blipFill>
        <p:spPr>
          <a:xfrm>
            <a:off x="838200" y="4281784"/>
            <a:ext cx="942278" cy="532985"/>
          </a:xfrm>
          <a:prstGeom prst="rect">
            <a:avLst/>
          </a:prstGeom>
        </p:spPr>
      </p:pic>
    </p:spTree>
    <p:extLst>
      <p:ext uri="{BB962C8B-B14F-4D97-AF65-F5344CB8AC3E}">
        <p14:creationId xmlns:p14="http://schemas.microsoft.com/office/powerpoint/2010/main" val="4135164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a:extLst>
              <a:ext uri="{FF2B5EF4-FFF2-40B4-BE49-F238E27FC236}">
                <a16:creationId xmlns:a16="http://schemas.microsoft.com/office/drawing/2014/main" id="{BD05FB96-EF63-CE51-6569-A18CCFAC35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Заголовок 1">
            <a:extLst>
              <a:ext uri="{FF2B5EF4-FFF2-40B4-BE49-F238E27FC236}">
                <a16:creationId xmlns:a16="http://schemas.microsoft.com/office/drawing/2014/main" id="{13987912-9FE7-6A78-BBA9-2A63FFF860B4}"/>
              </a:ext>
            </a:extLst>
          </p:cNvPr>
          <p:cNvSpPr>
            <a:spLocks noGrp="1"/>
          </p:cNvSpPr>
          <p:nvPr>
            <p:ph type="title"/>
          </p:nvPr>
        </p:nvSpPr>
        <p:spPr>
          <a:xfrm>
            <a:off x="468812" y="720226"/>
            <a:ext cx="10515600" cy="1387475"/>
          </a:xfrm>
        </p:spPr>
        <p:txBody>
          <a:bodyPr>
            <a:normAutofit/>
          </a:bodyPr>
          <a:lstStyle/>
          <a:p>
            <a:r>
              <a:rPr lang="ru-RU" b="1" dirty="0">
                <a:solidFill>
                  <a:srgbClr val="8C9B21"/>
                </a:solidFill>
              </a:rPr>
              <a:t>Что такое </a:t>
            </a:r>
            <a:r>
              <a:rPr lang="en-US" b="1" dirty="0">
                <a:solidFill>
                  <a:srgbClr val="8C9B21"/>
                </a:solidFill>
              </a:rPr>
              <a:t>LibreOffice</a:t>
            </a:r>
            <a:r>
              <a:rPr lang="ru-RU" b="1" dirty="0">
                <a:solidFill>
                  <a:srgbClr val="8C9B21"/>
                </a:solidFill>
              </a:rPr>
              <a:t>?</a:t>
            </a:r>
          </a:p>
        </p:txBody>
      </p:sp>
      <p:sp>
        <p:nvSpPr>
          <p:cNvPr id="3" name="Объект 2">
            <a:extLst>
              <a:ext uri="{FF2B5EF4-FFF2-40B4-BE49-F238E27FC236}">
                <a16:creationId xmlns:a16="http://schemas.microsoft.com/office/drawing/2014/main" id="{8E68C39E-24FC-DF2E-F7E9-3BB7D0735D90}"/>
              </a:ext>
            </a:extLst>
          </p:cNvPr>
          <p:cNvSpPr>
            <a:spLocks noGrp="1"/>
          </p:cNvSpPr>
          <p:nvPr>
            <p:ph idx="1"/>
          </p:nvPr>
        </p:nvSpPr>
        <p:spPr>
          <a:xfrm>
            <a:off x="838200" y="1872739"/>
            <a:ext cx="10515600" cy="4265035"/>
          </a:xfrm>
        </p:spPr>
        <p:txBody>
          <a:bodyPr>
            <a:normAutofit fontScale="85000" lnSpcReduction="20000"/>
          </a:bodyPr>
          <a:lstStyle/>
          <a:p>
            <a:pPr>
              <a:buFont typeface="Wingdings" panose="05000000000000000000" pitchFamily="2" charset="2"/>
              <a:buChar char="Ø"/>
            </a:pPr>
            <a:r>
              <a:rPr lang="ru-RU" sz="3100" dirty="0">
                <a:solidFill>
                  <a:srgbClr val="5A5814"/>
                </a:solidFill>
              </a:rPr>
              <a:t> Абсолютно бесплатный пакет офисных программ</a:t>
            </a:r>
          </a:p>
          <a:p>
            <a:pPr marL="0" indent="0">
              <a:buNone/>
            </a:pPr>
            <a:endParaRPr lang="ru-RU" sz="3100" dirty="0">
              <a:solidFill>
                <a:srgbClr val="5A5814"/>
              </a:solidFill>
            </a:endParaRPr>
          </a:p>
          <a:p>
            <a:pPr>
              <a:buFont typeface="Wingdings" panose="05000000000000000000" pitchFamily="2" charset="2"/>
              <a:buChar char="Ø"/>
            </a:pPr>
            <a:r>
              <a:rPr lang="ru-RU" sz="3100" dirty="0">
                <a:solidFill>
                  <a:srgbClr val="5A5814"/>
                </a:solidFill>
              </a:rPr>
              <a:t> Легко скачать и установить на ПК</a:t>
            </a:r>
          </a:p>
          <a:p>
            <a:pPr>
              <a:buFont typeface="Wingdings" panose="05000000000000000000" pitchFamily="2" charset="2"/>
              <a:buChar char="Ø"/>
            </a:pPr>
            <a:endParaRPr lang="ru-RU" sz="3100" dirty="0">
              <a:solidFill>
                <a:srgbClr val="5A5814"/>
              </a:solidFill>
            </a:endParaRPr>
          </a:p>
          <a:p>
            <a:pPr>
              <a:buFont typeface="Wingdings" panose="05000000000000000000" pitchFamily="2" charset="2"/>
              <a:buChar char="Ø"/>
            </a:pPr>
            <a:r>
              <a:rPr lang="ru-RU" sz="3100" dirty="0">
                <a:solidFill>
                  <a:srgbClr val="5A5814"/>
                </a:solidFill>
              </a:rPr>
              <a:t> Не требует специального обучения</a:t>
            </a:r>
          </a:p>
          <a:p>
            <a:pPr marL="0" indent="0">
              <a:buNone/>
            </a:pPr>
            <a:endParaRPr lang="ru-RU" sz="3100" dirty="0">
              <a:solidFill>
                <a:srgbClr val="5A5814"/>
              </a:solidFill>
            </a:endParaRPr>
          </a:p>
          <a:p>
            <a:pPr>
              <a:buFont typeface="Wingdings" panose="05000000000000000000" pitchFamily="2" charset="2"/>
              <a:buChar char="Ø"/>
            </a:pPr>
            <a:r>
              <a:rPr lang="ru-RU" sz="3100" dirty="0">
                <a:solidFill>
                  <a:srgbClr val="5A5814"/>
                </a:solidFill>
              </a:rPr>
              <a:t> Можно использовать в личных </a:t>
            </a:r>
            <a:endParaRPr lang="en-US" sz="3100" dirty="0">
              <a:solidFill>
                <a:srgbClr val="5A5814"/>
              </a:solidFill>
            </a:endParaRPr>
          </a:p>
          <a:p>
            <a:pPr marL="355600" indent="-3175">
              <a:buNone/>
            </a:pPr>
            <a:r>
              <a:rPr lang="ru-RU" sz="3100" dirty="0">
                <a:solidFill>
                  <a:srgbClr val="5A5814"/>
                </a:solidFill>
              </a:rPr>
              <a:t>и рабочих целях</a:t>
            </a:r>
          </a:p>
          <a:p>
            <a:pPr marL="0" indent="0">
              <a:buNone/>
            </a:pPr>
            <a:endParaRPr lang="ru-RU" sz="3600" dirty="0"/>
          </a:p>
          <a:p>
            <a:pPr marL="0" indent="0">
              <a:buNone/>
            </a:pPr>
            <a:endParaRPr lang="ru-RU" sz="3600" dirty="0"/>
          </a:p>
        </p:txBody>
      </p:sp>
    </p:spTree>
    <p:extLst>
      <p:ext uri="{BB962C8B-B14F-4D97-AF65-F5344CB8AC3E}">
        <p14:creationId xmlns:p14="http://schemas.microsoft.com/office/powerpoint/2010/main" val="1120526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8E16E0-CD9D-C0ED-38B3-E13C1C6FEBB3}"/>
              </a:ext>
            </a:extLst>
          </p:cNvPr>
          <p:cNvSpPr>
            <a:spLocks noGrp="1"/>
          </p:cNvSpPr>
          <p:nvPr>
            <p:ph type="title"/>
          </p:nvPr>
        </p:nvSpPr>
        <p:spPr>
          <a:xfrm>
            <a:off x="1143000" y="272142"/>
            <a:ext cx="9875520" cy="1356360"/>
          </a:xfrm>
        </p:spPr>
        <p:txBody>
          <a:bodyPr/>
          <a:lstStyle/>
          <a:p>
            <a:r>
              <a:rPr lang="ru-RU" b="1" dirty="0">
                <a:solidFill>
                  <a:srgbClr val="8C9B21"/>
                </a:solidFill>
              </a:rPr>
              <a:t>Почему </a:t>
            </a:r>
            <a:r>
              <a:rPr lang="en-US" b="1" dirty="0">
                <a:solidFill>
                  <a:srgbClr val="8C9B21"/>
                </a:solidFill>
              </a:rPr>
              <a:t>LibreOffice </a:t>
            </a:r>
            <a:r>
              <a:rPr lang="ru-RU" b="1" dirty="0">
                <a:solidFill>
                  <a:srgbClr val="8C9B21"/>
                </a:solidFill>
              </a:rPr>
              <a:t>бесплатный?</a:t>
            </a:r>
          </a:p>
        </p:txBody>
      </p:sp>
      <p:sp>
        <p:nvSpPr>
          <p:cNvPr id="3" name="Объект 2">
            <a:extLst>
              <a:ext uri="{FF2B5EF4-FFF2-40B4-BE49-F238E27FC236}">
                <a16:creationId xmlns:a16="http://schemas.microsoft.com/office/drawing/2014/main" id="{7AAD4F7D-D855-7F5D-F0C3-68F49D547FC0}"/>
              </a:ext>
            </a:extLst>
          </p:cNvPr>
          <p:cNvSpPr>
            <a:spLocks noGrp="1"/>
          </p:cNvSpPr>
          <p:nvPr>
            <p:ph idx="1"/>
          </p:nvPr>
        </p:nvSpPr>
        <p:spPr>
          <a:xfrm>
            <a:off x="485502" y="1628502"/>
            <a:ext cx="9726901" cy="4416163"/>
          </a:xfrm>
        </p:spPr>
        <p:txBody>
          <a:bodyPr>
            <a:normAutofit fontScale="85000" lnSpcReduction="20000"/>
          </a:bodyPr>
          <a:lstStyle/>
          <a:p>
            <a:pPr>
              <a:buFont typeface="Wingdings" panose="05000000000000000000" pitchFamily="2" charset="2"/>
              <a:buChar char="Ø"/>
            </a:pPr>
            <a:r>
              <a:rPr lang="ru-RU" sz="2900" dirty="0">
                <a:solidFill>
                  <a:srgbClr val="5A5814"/>
                </a:solidFill>
              </a:rPr>
              <a:t>Разработан добровольцами некоммерческого фонда The Document Foundation</a:t>
            </a:r>
          </a:p>
          <a:p>
            <a:pPr marL="0" indent="0">
              <a:buNone/>
            </a:pPr>
            <a:endParaRPr lang="ru-RU" sz="2900" dirty="0">
              <a:solidFill>
                <a:srgbClr val="5A5814"/>
              </a:solidFill>
            </a:endParaRPr>
          </a:p>
          <a:p>
            <a:pPr>
              <a:buFont typeface="Wingdings" panose="05000000000000000000" pitchFamily="2" charset="2"/>
              <a:buChar char="Ø"/>
            </a:pPr>
            <a:r>
              <a:rPr lang="ru-RU" sz="2900" dirty="0">
                <a:solidFill>
                  <a:srgbClr val="5A5814"/>
                </a:solidFill>
              </a:rPr>
              <a:t>Поддержку фонду оказывают компании Google, </a:t>
            </a:r>
          </a:p>
          <a:p>
            <a:pPr marL="0" indent="269875">
              <a:buNone/>
            </a:pPr>
            <a:r>
              <a:rPr lang="ru-RU" sz="2900" dirty="0">
                <a:solidFill>
                  <a:srgbClr val="5A5814"/>
                </a:solidFill>
              </a:rPr>
              <a:t>Red Hat, </a:t>
            </a:r>
            <a:r>
              <a:rPr lang="ru-RU" sz="2900" dirty="0" err="1">
                <a:solidFill>
                  <a:srgbClr val="5A5814"/>
                </a:solidFill>
              </a:rPr>
              <a:t>Canonical</a:t>
            </a:r>
            <a:r>
              <a:rPr lang="ru-RU" sz="2900" dirty="0">
                <a:solidFill>
                  <a:srgbClr val="5A5814"/>
                </a:solidFill>
              </a:rPr>
              <a:t>, FSF, The GNOME Foundation и другие</a:t>
            </a:r>
          </a:p>
          <a:p>
            <a:pPr>
              <a:buFont typeface="Wingdings" panose="05000000000000000000" pitchFamily="2" charset="2"/>
              <a:buChar char="Ø"/>
            </a:pPr>
            <a:endParaRPr lang="ru-RU" sz="2900" dirty="0">
              <a:solidFill>
                <a:srgbClr val="5A5814"/>
              </a:solidFill>
            </a:endParaRPr>
          </a:p>
          <a:p>
            <a:pPr>
              <a:buFont typeface="Wingdings" panose="05000000000000000000" pitchFamily="2" charset="2"/>
              <a:buChar char="Ø"/>
            </a:pPr>
            <a:r>
              <a:rPr lang="ru-RU" sz="2900" dirty="0">
                <a:solidFill>
                  <a:srgbClr val="5A5814"/>
                </a:solidFill>
              </a:rPr>
              <a:t>Разработчики </a:t>
            </a:r>
            <a:r>
              <a:rPr lang="ru-RU" sz="2900" dirty="0" err="1">
                <a:solidFill>
                  <a:srgbClr val="5A5814"/>
                </a:solidFill>
              </a:rPr>
              <a:t>LibreOffice</a:t>
            </a:r>
            <a:r>
              <a:rPr lang="ru-RU" sz="2900" dirty="0">
                <a:solidFill>
                  <a:srgbClr val="5A5814"/>
                </a:solidFill>
              </a:rPr>
              <a:t> против цифрового неравенства: Они создают мир, где каждый имеет доступ к мощным информационным инструментам</a:t>
            </a:r>
          </a:p>
          <a:p>
            <a:pPr marL="45720" indent="0">
              <a:buNone/>
            </a:pPr>
            <a:endParaRPr lang="ru-RU" sz="3000" dirty="0">
              <a:solidFill>
                <a:schemeClr val="accent5">
                  <a:lumMod val="50000"/>
                </a:schemeClr>
              </a:solidFill>
              <a:cs typeface="Times New Roman" panose="02020603050405020304" pitchFamily="18" charset="0"/>
            </a:endParaRPr>
          </a:p>
          <a:p>
            <a:endParaRPr lang="ru-RU" dirty="0"/>
          </a:p>
        </p:txBody>
      </p:sp>
      <p:pic>
        <p:nvPicPr>
          <p:cNvPr id="5" name="Рисунок 4">
            <a:extLst>
              <a:ext uri="{FF2B5EF4-FFF2-40B4-BE49-F238E27FC236}">
                <a16:creationId xmlns:a16="http://schemas.microsoft.com/office/drawing/2014/main" id="{53B2EBEA-79A3-E8D7-2098-F8DF2B2AD1F5}"/>
              </a:ext>
            </a:extLst>
          </p:cNvPr>
          <p:cNvPicPr>
            <a:picLocks noChangeAspect="1"/>
          </p:cNvPicPr>
          <p:nvPr/>
        </p:nvPicPr>
        <p:blipFill>
          <a:blip r:embed="rId3"/>
          <a:stretch>
            <a:fillRect/>
          </a:stretch>
        </p:blipFill>
        <p:spPr>
          <a:xfrm>
            <a:off x="10088051" y="1225212"/>
            <a:ext cx="1698428" cy="567060"/>
          </a:xfrm>
          <a:prstGeom prst="rect">
            <a:avLst/>
          </a:prstGeom>
        </p:spPr>
      </p:pic>
      <p:pic>
        <p:nvPicPr>
          <p:cNvPr id="9" name="Рисунок 8">
            <a:extLst>
              <a:ext uri="{FF2B5EF4-FFF2-40B4-BE49-F238E27FC236}">
                <a16:creationId xmlns:a16="http://schemas.microsoft.com/office/drawing/2014/main" id="{7C7D4265-E35C-62D6-0CEE-5BA8F595C21D}"/>
              </a:ext>
            </a:extLst>
          </p:cNvPr>
          <p:cNvPicPr>
            <a:picLocks noChangeAspect="1"/>
          </p:cNvPicPr>
          <p:nvPr/>
        </p:nvPicPr>
        <p:blipFill>
          <a:blip r:embed="rId4"/>
          <a:stretch>
            <a:fillRect/>
          </a:stretch>
        </p:blipFill>
        <p:spPr>
          <a:xfrm>
            <a:off x="10133373" y="2581572"/>
            <a:ext cx="1732137" cy="348059"/>
          </a:xfrm>
          <a:prstGeom prst="rect">
            <a:avLst/>
          </a:prstGeom>
        </p:spPr>
      </p:pic>
      <p:pic>
        <p:nvPicPr>
          <p:cNvPr id="11" name="Рисунок 10">
            <a:extLst>
              <a:ext uri="{FF2B5EF4-FFF2-40B4-BE49-F238E27FC236}">
                <a16:creationId xmlns:a16="http://schemas.microsoft.com/office/drawing/2014/main" id="{79293107-3B1C-A640-D7AA-23A59565DC36}"/>
              </a:ext>
            </a:extLst>
          </p:cNvPr>
          <p:cNvPicPr>
            <a:picLocks noChangeAspect="1"/>
          </p:cNvPicPr>
          <p:nvPr/>
        </p:nvPicPr>
        <p:blipFill>
          <a:blip r:embed="rId5"/>
          <a:stretch>
            <a:fillRect/>
          </a:stretch>
        </p:blipFill>
        <p:spPr>
          <a:xfrm>
            <a:off x="10823402" y="3962230"/>
            <a:ext cx="1094895" cy="1235042"/>
          </a:xfrm>
          <a:prstGeom prst="rect">
            <a:avLst/>
          </a:prstGeom>
        </p:spPr>
      </p:pic>
      <p:pic>
        <p:nvPicPr>
          <p:cNvPr id="13" name="Рисунок 12">
            <a:extLst>
              <a:ext uri="{FF2B5EF4-FFF2-40B4-BE49-F238E27FC236}">
                <a16:creationId xmlns:a16="http://schemas.microsoft.com/office/drawing/2014/main" id="{503860D5-DC8F-A86E-31C1-F42DF15F1D50}"/>
              </a:ext>
            </a:extLst>
          </p:cNvPr>
          <p:cNvPicPr>
            <a:picLocks noChangeAspect="1"/>
          </p:cNvPicPr>
          <p:nvPr/>
        </p:nvPicPr>
        <p:blipFill>
          <a:blip r:embed="rId6"/>
          <a:stretch>
            <a:fillRect/>
          </a:stretch>
        </p:blipFill>
        <p:spPr>
          <a:xfrm>
            <a:off x="10797104" y="2999929"/>
            <a:ext cx="1068406" cy="892003"/>
          </a:xfrm>
          <a:prstGeom prst="rect">
            <a:avLst/>
          </a:prstGeom>
        </p:spPr>
      </p:pic>
      <p:pic>
        <p:nvPicPr>
          <p:cNvPr id="15" name="Рисунок 14">
            <a:extLst>
              <a:ext uri="{FF2B5EF4-FFF2-40B4-BE49-F238E27FC236}">
                <a16:creationId xmlns:a16="http://schemas.microsoft.com/office/drawing/2014/main" id="{E2CE9DD8-FCCC-55EF-AC76-2C6A941E2E59}"/>
              </a:ext>
            </a:extLst>
          </p:cNvPr>
          <p:cNvPicPr>
            <a:picLocks noChangeAspect="1"/>
          </p:cNvPicPr>
          <p:nvPr/>
        </p:nvPicPr>
        <p:blipFill>
          <a:blip r:embed="rId7"/>
          <a:stretch>
            <a:fillRect/>
          </a:stretch>
        </p:blipFill>
        <p:spPr>
          <a:xfrm>
            <a:off x="10118743" y="1805784"/>
            <a:ext cx="1799554" cy="593883"/>
          </a:xfrm>
          <a:prstGeom prst="rect">
            <a:avLst/>
          </a:prstGeom>
        </p:spPr>
      </p:pic>
    </p:spTree>
    <p:extLst>
      <p:ext uri="{BB962C8B-B14F-4D97-AF65-F5344CB8AC3E}">
        <p14:creationId xmlns:p14="http://schemas.microsoft.com/office/powerpoint/2010/main" val="3768098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68AD9A-9791-238D-3776-7BE86D174140}"/>
              </a:ext>
            </a:extLst>
          </p:cNvPr>
          <p:cNvSpPr>
            <a:spLocks noGrp="1"/>
          </p:cNvSpPr>
          <p:nvPr>
            <p:ph type="title"/>
          </p:nvPr>
        </p:nvSpPr>
        <p:spPr>
          <a:xfrm>
            <a:off x="1000497" y="246809"/>
            <a:ext cx="9875520" cy="1356360"/>
          </a:xfrm>
        </p:spPr>
        <p:txBody>
          <a:bodyPr/>
          <a:lstStyle/>
          <a:p>
            <a:r>
              <a:rPr lang="ru-RU" b="1" dirty="0">
                <a:solidFill>
                  <a:srgbClr val="8C9B21"/>
                </a:solidFill>
              </a:rPr>
              <a:t>Почему именно </a:t>
            </a:r>
            <a:r>
              <a:rPr lang="en-US" b="1" dirty="0">
                <a:solidFill>
                  <a:srgbClr val="8C9B21"/>
                </a:solidFill>
              </a:rPr>
              <a:t>LibreOffice</a:t>
            </a:r>
            <a:r>
              <a:rPr lang="ru-RU" b="1" dirty="0">
                <a:solidFill>
                  <a:srgbClr val="8C9B21"/>
                </a:solidFill>
              </a:rPr>
              <a:t>?</a:t>
            </a:r>
          </a:p>
        </p:txBody>
      </p:sp>
      <p:sp>
        <p:nvSpPr>
          <p:cNvPr id="3" name="Объект 2">
            <a:extLst>
              <a:ext uri="{FF2B5EF4-FFF2-40B4-BE49-F238E27FC236}">
                <a16:creationId xmlns:a16="http://schemas.microsoft.com/office/drawing/2014/main" id="{F2887C30-9BD6-F622-6B30-F79CF9C3949E}"/>
              </a:ext>
            </a:extLst>
          </p:cNvPr>
          <p:cNvSpPr>
            <a:spLocks noGrp="1"/>
          </p:cNvSpPr>
          <p:nvPr>
            <p:ph idx="1"/>
          </p:nvPr>
        </p:nvSpPr>
        <p:spPr>
          <a:xfrm>
            <a:off x="740228" y="1330037"/>
            <a:ext cx="10711543" cy="5118264"/>
          </a:xfrm>
        </p:spPr>
        <p:txBody>
          <a:bodyPr>
            <a:normAutofit fontScale="47500" lnSpcReduction="20000"/>
          </a:bodyPr>
          <a:lstStyle/>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ru-RU" altLang="ru-RU" sz="5000" b="1" dirty="0">
                <a:solidFill>
                  <a:srgbClr val="5A5814"/>
                </a:solidFill>
              </a:rPr>
              <a:t>ДОСТУПЕН ВСЕМ: </a:t>
            </a:r>
            <a:r>
              <a:rPr lang="ru-RU" altLang="ru-RU" sz="5000" dirty="0">
                <a:solidFill>
                  <a:srgbClr val="5A5814"/>
                </a:solidFill>
              </a:rPr>
              <a:t>работайте в </a:t>
            </a:r>
            <a:r>
              <a:rPr lang="ru-RU" altLang="ru-RU" sz="5000" dirty="0" err="1">
                <a:solidFill>
                  <a:srgbClr val="5A5814"/>
                </a:solidFill>
              </a:rPr>
              <a:t>LibreOffice</a:t>
            </a:r>
            <a:r>
              <a:rPr lang="ru-RU" altLang="ru-RU" sz="5000" dirty="0">
                <a:solidFill>
                  <a:srgbClr val="5A5814"/>
                </a:solidFill>
              </a:rPr>
              <a:t> совершенно бесплатно</a:t>
            </a:r>
          </a:p>
          <a:p>
            <a:pPr marL="45720" marR="0" lvl="0" indent="0" defTabSz="914400" rtl="0" eaLnBrk="0" fontAlgn="base" latinLnBrk="0" hangingPunct="0">
              <a:lnSpc>
                <a:spcPct val="100000"/>
              </a:lnSpc>
              <a:spcBef>
                <a:spcPct val="0"/>
              </a:spcBef>
              <a:spcAft>
                <a:spcPct val="0"/>
              </a:spcAft>
              <a:buClrTx/>
              <a:buSzTx/>
              <a:buNone/>
              <a:tabLst/>
            </a:pPr>
            <a:endParaRPr lang="ru-RU" altLang="ru-RU" sz="5000" dirty="0">
              <a:solidFill>
                <a:srgbClr val="5A5814"/>
              </a:solidFill>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ru-RU" altLang="ru-RU" sz="5000" b="1" dirty="0">
                <a:solidFill>
                  <a:srgbClr val="5A5814"/>
                </a:solidFill>
              </a:rPr>
              <a:t>Открытый исходный код: </a:t>
            </a:r>
            <a:r>
              <a:rPr lang="ru-RU" altLang="ru-RU" sz="5000" dirty="0">
                <a:solidFill>
                  <a:srgbClr val="5A5814"/>
                </a:solidFill>
              </a:rPr>
              <a:t>свободно распространяйте и копируйте Программное ОБЕСПЕЧЕНИЕ </a:t>
            </a:r>
            <a:r>
              <a:rPr lang="en-US" altLang="ru-RU" sz="5000" dirty="0">
                <a:solidFill>
                  <a:srgbClr val="5A5814"/>
                </a:solidFill>
              </a:rPr>
              <a:t>LibreOffice</a:t>
            </a:r>
            <a:endParaRPr lang="ru-RU" altLang="ru-RU" sz="5000" dirty="0">
              <a:solidFill>
                <a:srgbClr val="5A5814"/>
              </a:solidFill>
            </a:endParaRPr>
          </a:p>
          <a:p>
            <a:pPr marL="45720" marR="0" lvl="0" indent="0" defTabSz="914400" rtl="0" eaLnBrk="0" fontAlgn="base" latinLnBrk="0" hangingPunct="0">
              <a:lnSpc>
                <a:spcPct val="100000"/>
              </a:lnSpc>
              <a:spcBef>
                <a:spcPct val="0"/>
              </a:spcBef>
              <a:spcAft>
                <a:spcPct val="0"/>
              </a:spcAft>
              <a:buClrTx/>
              <a:buSzTx/>
              <a:buNone/>
              <a:tabLst/>
            </a:pPr>
            <a:endParaRPr lang="ru-RU" altLang="ru-RU" sz="5000" dirty="0">
              <a:solidFill>
                <a:srgbClr val="5A5814"/>
              </a:solidFill>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ru-RU" altLang="ru-RU" sz="5000" b="1">
                <a:solidFill>
                  <a:srgbClr val="5A5814"/>
                </a:solidFill>
              </a:rPr>
              <a:t>МУЛЬТИплатформенность</a:t>
            </a:r>
            <a:r>
              <a:rPr lang="ru-RU" altLang="ru-RU" sz="5000" b="1" dirty="0">
                <a:solidFill>
                  <a:srgbClr val="5A5814"/>
                </a:solidFill>
              </a:rPr>
              <a:t>: </a:t>
            </a:r>
            <a:r>
              <a:rPr lang="ru-RU" altLang="ru-RU" sz="5000" dirty="0">
                <a:solidFill>
                  <a:srgbClr val="5A5814"/>
                </a:solidFill>
              </a:rPr>
              <a:t>устанавливайте </a:t>
            </a:r>
            <a:r>
              <a:rPr lang="en-US" altLang="ru-RU" sz="5000" dirty="0">
                <a:solidFill>
                  <a:srgbClr val="5A5814"/>
                </a:solidFill>
              </a:rPr>
              <a:t>LibreOffice </a:t>
            </a:r>
            <a:r>
              <a:rPr lang="ru-RU" altLang="ru-RU" sz="5000" dirty="0">
                <a:solidFill>
                  <a:srgbClr val="5A5814"/>
                </a:solidFill>
              </a:rPr>
              <a:t>на ПК с Windows, Mac OS X и Linux</a:t>
            </a:r>
          </a:p>
          <a:p>
            <a:pPr marL="45720" marR="0" lvl="0" indent="0" defTabSz="914400" rtl="0" eaLnBrk="0" fontAlgn="base" latinLnBrk="0" hangingPunct="0">
              <a:lnSpc>
                <a:spcPct val="100000"/>
              </a:lnSpc>
              <a:spcBef>
                <a:spcPct val="0"/>
              </a:spcBef>
              <a:spcAft>
                <a:spcPct val="0"/>
              </a:spcAft>
              <a:buClrTx/>
              <a:buSzTx/>
              <a:buNone/>
              <a:tabLst/>
            </a:pPr>
            <a:endParaRPr lang="ru-RU" altLang="ru-RU" sz="5000" dirty="0">
              <a:solidFill>
                <a:srgbClr val="5A5814"/>
              </a:solidFill>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ru-RU" altLang="ru-RU" sz="5000" b="1" dirty="0">
                <a:solidFill>
                  <a:srgbClr val="5A5814"/>
                </a:solidFill>
              </a:rPr>
              <a:t>Множество языков: </a:t>
            </a:r>
            <a:r>
              <a:rPr lang="ru-RU" altLang="ru-RU" sz="5100" dirty="0">
                <a:solidFill>
                  <a:srgbClr val="5A5814"/>
                </a:solidFill>
              </a:rPr>
              <a:t>РАБОТАЙТЕ С Пользовательским </a:t>
            </a:r>
            <a:r>
              <a:rPr lang="ru-RU" altLang="ru-RU" sz="5000" dirty="0">
                <a:solidFill>
                  <a:srgbClr val="5A5814"/>
                </a:solidFill>
              </a:rPr>
              <a:t>интерфейсом на 40+ языках, Словарями и тезаурусами для 70+ языков </a:t>
            </a:r>
          </a:p>
          <a:p>
            <a:pPr marL="45720" marR="0" lvl="0" indent="0" defTabSz="914400" rtl="0" eaLnBrk="0" fontAlgn="base" latinLnBrk="0" hangingPunct="0">
              <a:lnSpc>
                <a:spcPct val="100000"/>
              </a:lnSpc>
              <a:spcBef>
                <a:spcPct val="0"/>
              </a:spcBef>
              <a:spcAft>
                <a:spcPct val="0"/>
              </a:spcAft>
              <a:buClrTx/>
              <a:buSzTx/>
              <a:buNone/>
              <a:tabLst/>
            </a:pPr>
            <a:endParaRPr lang="ru-RU" altLang="ru-RU" sz="5000" dirty="0">
              <a:solidFill>
                <a:srgbClr val="5A5814"/>
              </a:solidFill>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ru-RU" altLang="ru-RU" sz="5000" b="1" dirty="0">
                <a:solidFill>
                  <a:srgbClr val="5A5814"/>
                </a:solidFill>
              </a:rPr>
              <a:t>Гибкость настройки: </a:t>
            </a:r>
            <a:r>
              <a:rPr lang="ru-RU" altLang="ru-RU" sz="5000" dirty="0">
                <a:solidFill>
                  <a:srgbClr val="5A5814"/>
                </a:solidFill>
              </a:rPr>
              <a:t>устанавливайте настройки даже для отдельного документа</a:t>
            </a:r>
          </a:p>
          <a:p>
            <a:pPr marL="45720" marR="0" lvl="0" indent="0" defTabSz="914400" rtl="0" eaLnBrk="0" fontAlgn="base" latinLnBrk="0" hangingPunct="0">
              <a:lnSpc>
                <a:spcPct val="100000"/>
              </a:lnSpc>
              <a:spcBef>
                <a:spcPct val="0"/>
              </a:spcBef>
              <a:spcAft>
                <a:spcPct val="0"/>
              </a:spcAft>
              <a:buClrTx/>
              <a:buSzTx/>
              <a:buNone/>
              <a:tabLst/>
            </a:pPr>
            <a:endParaRPr lang="ru-RU" altLang="ru-RU" sz="5000" dirty="0">
              <a:solidFill>
                <a:srgbClr val="5A5814"/>
              </a:solidFill>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ru-RU" altLang="ru-RU" sz="5000" b="1" dirty="0">
                <a:solidFill>
                  <a:srgbClr val="5A5814"/>
                </a:solidFill>
              </a:rPr>
              <a:t>ваше мнение важно: </a:t>
            </a:r>
            <a:r>
              <a:rPr lang="ru-RU" altLang="ru-RU" sz="5000" dirty="0">
                <a:solidFill>
                  <a:srgbClr val="5A5814"/>
                </a:solidFill>
              </a:rPr>
              <a:t>улучшайте и развивайте наш продукт вместе с нами </a:t>
            </a:r>
          </a:p>
          <a:p>
            <a:endParaRPr lang="ru-RU" dirty="0"/>
          </a:p>
        </p:txBody>
      </p:sp>
    </p:spTree>
    <p:extLst>
      <p:ext uri="{BB962C8B-B14F-4D97-AF65-F5344CB8AC3E}">
        <p14:creationId xmlns:p14="http://schemas.microsoft.com/office/powerpoint/2010/main" val="209071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30B4D5-F9E4-E9DF-4AE5-880CADBA0288}"/>
              </a:ext>
            </a:extLst>
          </p:cNvPr>
          <p:cNvSpPr>
            <a:spLocks noGrp="1"/>
          </p:cNvSpPr>
          <p:nvPr>
            <p:ph type="title"/>
          </p:nvPr>
        </p:nvSpPr>
        <p:spPr>
          <a:xfrm>
            <a:off x="398416" y="400594"/>
            <a:ext cx="11449595" cy="1356360"/>
          </a:xfrm>
        </p:spPr>
        <p:txBody>
          <a:bodyPr>
            <a:normAutofit/>
          </a:bodyPr>
          <a:lstStyle/>
          <a:p>
            <a:r>
              <a:rPr lang="ru-RU" b="1" dirty="0">
                <a:solidFill>
                  <a:srgbClr val="8C9B21"/>
                </a:solidFill>
              </a:rPr>
              <a:t>Работайте с документами разных форматов:</a:t>
            </a:r>
          </a:p>
        </p:txBody>
      </p:sp>
      <p:sp>
        <p:nvSpPr>
          <p:cNvPr id="3" name="Объект 2">
            <a:extLst>
              <a:ext uri="{FF2B5EF4-FFF2-40B4-BE49-F238E27FC236}">
                <a16:creationId xmlns:a16="http://schemas.microsoft.com/office/drawing/2014/main" id="{59D447F9-EFA2-B8F1-7591-EDEEBFA512FA}"/>
              </a:ext>
            </a:extLst>
          </p:cNvPr>
          <p:cNvSpPr>
            <a:spLocks noGrp="1"/>
          </p:cNvSpPr>
          <p:nvPr>
            <p:ph idx="1"/>
          </p:nvPr>
        </p:nvSpPr>
        <p:spPr>
          <a:xfrm>
            <a:off x="838200" y="2003755"/>
            <a:ext cx="10515600" cy="4697491"/>
          </a:xfrm>
        </p:spPr>
        <p:txBody>
          <a:bodyPr>
            <a:normAutofit fontScale="77500" lnSpcReduction="20000"/>
          </a:bodyPr>
          <a:lstStyle/>
          <a:p>
            <a:pPr lvl="0" algn="just">
              <a:buFont typeface="Wingdings" panose="05000000000000000000" pitchFamily="2" charset="2"/>
              <a:buChar char="Ø"/>
            </a:pPr>
            <a:r>
              <a:rPr lang="ru-RU" sz="2900" dirty="0">
                <a:solidFill>
                  <a:srgbClr val="5A5814"/>
                </a:solidFill>
              </a:rPr>
              <a:t> </a:t>
            </a:r>
            <a:r>
              <a:rPr lang="ru-RU" sz="2900" b="1" dirty="0" err="1">
                <a:solidFill>
                  <a:srgbClr val="5A5814"/>
                </a:solidFill>
              </a:rPr>
              <a:t>Writer</a:t>
            </a:r>
            <a:r>
              <a:rPr lang="ru-RU" sz="2900" b="1" dirty="0">
                <a:solidFill>
                  <a:srgbClr val="5A5814"/>
                </a:solidFill>
              </a:rPr>
              <a:t>:</a:t>
            </a:r>
            <a:r>
              <a:rPr lang="ru-RU" sz="2900" dirty="0">
                <a:solidFill>
                  <a:srgbClr val="5A5814"/>
                </a:solidFill>
              </a:rPr>
              <a:t> с текстом</a:t>
            </a:r>
          </a:p>
          <a:p>
            <a:pPr lvl="0" algn="just">
              <a:buFont typeface="Wingdings" panose="05000000000000000000" pitchFamily="2" charset="2"/>
              <a:buChar char="Ø"/>
            </a:pPr>
            <a:r>
              <a:rPr lang="ru-RU" sz="2900" dirty="0">
                <a:solidFill>
                  <a:srgbClr val="5A5814"/>
                </a:solidFill>
              </a:rPr>
              <a:t> </a:t>
            </a:r>
            <a:r>
              <a:rPr lang="ru-RU" sz="2900" b="1" dirty="0" err="1">
                <a:solidFill>
                  <a:srgbClr val="5A5814"/>
                </a:solidFill>
              </a:rPr>
              <a:t>Calc</a:t>
            </a:r>
            <a:r>
              <a:rPr lang="ru-RU" sz="2900" b="1" dirty="0">
                <a:solidFill>
                  <a:srgbClr val="5A5814"/>
                </a:solidFill>
              </a:rPr>
              <a:t>:</a:t>
            </a:r>
            <a:r>
              <a:rPr lang="ru-RU" sz="2900" dirty="0">
                <a:solidFill>
                  <a:srgbClr val="5A5814"/>
                </a:solidFill>
              </a:rPr>
              <a:t> с таблицами и диаграммами</a:t>
            </a:r>
          </a:p>
          <a:p>
            <a:pPr lvl="0" algn="just">
              <a:buFont typeface="Wingdings" panose="05000000000000000000" pitchFamily="2" charset="2"/>
              <a:buChar char="Ø"/>
            </a:pPr>
            <a:r>
              <a:rPr lang="ru-RU" sz="2900" dirty="0">
                <a:solidFill>
                  <a:srgbClr val="5A5814"/>
                </a:solidFill>
              </a:rPr>
              <a:t> </a:t>
            </a:r>
            <a:r>
              <a:rPr lang="ru-RU" sz="2900" b="1" dirty="0" err="1">
                <a:solidFill>
                  <a:srgbClr val="5A5814"/>
                </a:solidFill>
              </a:rPr>
              <a:t>Impress</a:t>
            </a:r>
            <a:r>
              <a:rPr lang="ru-RU" sz="2900" b="1" dirty="0">
                <a:solidFill>
                  <a:srgbClr val="5A5814"/>
                </a:solidFill>
              </a:rPr>
              <a:t>:</a:t>
            </a:r>
            <a:r>
              <a:rPr lang="ru-RU" sz="2900" dirty="0">
                <a:solidFill>
                  <a:srgbClr val="5A5814"/>
                </a:solidFill>
              </a:rPr>
              <a:t> с презентациями</a:t>
            </a:r>
          </a:p>
          <a:p>
            <a:pPr lvl="0" algn="just">
              <a:buFont typeface="Wingdings" panose="05000000000000000000" pitchFamily="2" charset="2"/>
              <a:buChar char="Ø"/>
            </a:pPr>
            <a:r>
              <a:rPr lang="ru-RU" sz="2900" dirty="0">
                <a:solidFill>
                  <a:srgbClr val="5A5814"/>
                </a:solidFill>
              </a:rPr>
              <a:t> </a:t>
            </a:r>
            <a:r>
              <a:rPr lang="ru-RU" sz="2900" b="1" dirty="0" err="1">
                <a:solidFill>
                  <a:srgbClr val="5A5814"/>
                </a:solidFill>
              </a:rPr>
              <a:t>Draw</a:t>
            </a:r>
            <a:r>
              <a:rPr lang="ru-RU" sz="2900" b="1" dirty="0">
                <a:solidFill>
                  <a:srgbClr val="5A5814"/>
                </a:solidFill>
              </a:rPr>
              <a:t>:</a:t>
            </a:r>
            <a:r>
              <a:rPr lang="ru-RU" sz="2900" dirty="0">
                <a:solidFill>
                  <a:srgbClr val="5A5814"/>
                </a:solidFill>
              </a:rPr>
              <a:t> с рисунками </a:t>
            </a:r>
          </a:p>
          <a:p>
            <a:pPr lvl="0" algn="just">
              <a:buFont typeface="Wingdings" panose="05000000000000000000" pitchFamily="2" charset="2"/>
              <a:buChar char="Ø"/>
            </a:pPr>
            <a:r>
              <a:rPr lang="ru-RU" sz="2900" dirty="0">
                <a:solidFill>
                  <a:srgbClr val="5A5814"/>
                </a:solidFill>
              </a:rPr>
              <a:t> </a:t>
            </a:r>
            <a:r>
              <a:rPr lang="ru-RU" sz="2900" b="1" dirty="0">
                <a:solidFill>
                  <a:srgbClr val="5A5814"/>
                </a:solidFill>
              </a:rPr>
              <a:t>Base: </a:t>
            </a:r>
            <a:r>
              <a:rPr lang="ru-RU" sz="2900" dirty="0">
                <a:solidFill>
                  <a:srgbClr val="5A5814"/>
                </a:solidFill>
              </a:rPr>
              <a:t>с базами данных</a:t>
            </a:r>
          </a:p>
          <a:p>
            <a:pPr lvl="0" algn="just">
              <a:buFont typeface="Wingdings" panose="05000000000000000000" pitchFamily="2" charset="2"/>
              <a:buChar char="Ø"/>
            </a:pPr>
            <a:r>
              <a:rPr lang="ru-RU" sz="2900" dirty="0">
                <a:solidFill>
                  <a:srgbClr val="5A5814"/>
                </a:solidFill>
              </a:rPr>
              <a:t> </a:t>
            </a:r>
            <a:r>
              <a:rPr lang="ru-RU" sz="2900" b="1" dirty="0" err="1">
                <a:solidFill>
                  <a:srgbClr val="5A5814"/>
                </a:solidFill>
              </a:rPr>
              <a:t>Math</a:t>
            </a:r>
            <a:r>
              <a:rPr lang="ru-RU" sz="2900" b="1" dirty="0">
                <a:solidFill>
                  <a:srgbClr val="5A5814"/>
                </a:solidFill>
              </a:rPr>
              <a:t>: </a:t>
            </a:r>
            <a:r>
              <a:rPr lang="ru-RU" sz="2900" dirty="0">
                <a:solidFill>
                  <a:srgbClr val="5A5814"/>
                </a:solidFill>
              </a:rPr>
              <a:t>с формулами</a:t>
            </a:r>
          </a:p>
          <a:p>
            <a:pPr lvl="0" algn="just">
              <a:buFont typeface="Wingdings" panose="05000000000000000000" pitchFamily="2" charset="2"/>
              <a:buChar char="Ø"/>
            </a:pPr>
            <a:endParaRPr lang="ru-RU" sz="2900" dirty="0">
              <a:solidFill>
                <a:srgbClr val="5A5814"/>
              </a:solidFill>
            </a:endParaRPr>
          </a:p>
          <a:p>
            <a:pPr lvl="0" algn="just">
              <a:buFont typeface="Wingdings" panose="05000000000000000000" pitchFamily="2" charset="2"/>
              <a:buChar char="Ø"/>
            </a:pPr>
            <a:r>
              <a:rPr lang="ru-RU" sz="2900" dirty="0">
                <a:solidFill>
                  <a:srgbClr val="5A5814"/>
                </a:solidFill>
              </a:rPr>
              <a:t>Все компоненты пакета </a:t>
            </a:r>
            <a:r>
              <a:rPr lang="en-US" sz="2900" dirty="0">
                <a:solidFill>
                  <a:srgbClr val="5A5814"/>
                </a:solidFill>
              </a:rPr>
              <a:t>LibreOffice </a:t>
            </a:r>
            <a:r>
              <a:rPr lang="ru-RU" sz="2900" dirty="0">
                <a:solidFill>
                  <a:srgbClr val="5A5814"/>
                </a:solidFill>
              </a:rPr>
              <a:t>интегрированы между собой, поэтому ВЫ ПОЛУЧИТЕ единую комфортную среду для работы</a:t>
            </a:r>
            <a:endParaRPr lang="ru-RU" dirty="0"/>
          </a:p>
        </p:txBody>
      </p:sp>
      <p:pic>
        <p:nvPicPr>
          <p:cNvPr id="5" name="Рисунок 4">
            <a:extLst>
              <a:ext uri="{FF2B5EF4-FFF2-40B4-BE49-F238E27FC236}">
                <a16:creationId xmlns:a16="http://schemas.microsoft.com/office/drawing/2014/main" id="{86A69EB5-31BE-93B8-82B4-C757E82ED011}"/>
              </a:ext>
            </a:extLst>
          </p:cNvPr>
          <p:cNvPicPr>
            <a:picLocks noChangeAspect="1"/>
          </p:cNvPicPr>
          <p:nvPr/>
        </p:nvPicPr>
        <p:blipFill>
          <a:blip r:embed="rId3"/>
          <a:stretch>
            <a:fillRect/>
          </a:stretch>
        </p:blipFill>
        <p:spPr>
          <a:xfrm>
            <a:off x="7236766" y="1600200"/>
            <a:ext cx="4117034" cy="3403612"/>
          </a:xfrm>
          <a:prstGeom prst="rect">
            <a:avLst/>
          </a:prstGeom>
        </p:spPr>
      </p:pic>
    </p:spTree>
    <p:extLst>
      <p:ext uri="{BB962C8B-B14F-4D97-AF65-F5344CB8AC3E}">
        <p14:creationId xmlns:p14="http://schemas.microsoft.com/office/powerpoint/2010/main" val="3749007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F8BFCB-A8F6-711E-FEE0-36B0E363AF1A}"/>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7B0AFE09-E95D-6A54-0BF8-EFE417935CA6}"/>
              </a:ext>
            </a:extLst>
          </p:cNvPr>
          <p:cNvSpPr>
            <a:spLocks noGrp="1"/>
          </p:cNvSpPr>
          <p:nvPr>
            <p:ph type="title"/>
          </p:nvPr>
        </p:nvSpPr>
        <p:spPr>
          <a:xfrm>
            <a:off x="1499135" y="69183"/>
            <a:ext cx="9875520" cy="1356360"/>
          </a:xfrm>
        </p:spPr>
        <p:txBody>
          <a:bodyPr/>
          <a:lstStyle/>
          <a:p>
            <a:pPr indent="539750" algn="l"/>
            <a:r>
              <a:rPr lang="en-US" b="1" dirty="0">
                <a:solidFill>
                  <a:srgbClr val="8C9B21"/>
                </a:solidFill>
              </a:rPr>
              <a:t>WRITER</a:t>
            </a:r>
            <a:r>
              <a:rPr lang="ru-RU" b="1" dirty="0">
                <a:solidFill>
                  <a:srgbClr val="8C9B21"/>
                </a:solidFill>
              </a:rPr>
              <a:t>: работайте с текстами</a:t>
            </a:r>
          </a:p>
        </p:txBody>
      </p:sp>
      <p:sp>
        <p:nvSpPr>
          <p:cNvPr id="3" name="Объект 2">
            <a:extLst>
              <a:ext uri="{FF2B5EF4-FFF2-40B4-BE49-F238E27FC236}">
                <a16:creationId xmlns:a16="http://schemas.microsoft.com/office/drawing/2014/main" id="{D2223A69-7B89-9AE6-38BD-0564F9DF7D81}"/>
              </a:ext>
            </a:extLst>
          </p:cNvPr>
          <p:cNvSpPr>
            <a:spLocks noGrp="1"/>
          </p:cNvSpPr>
          <p:nvPr>
            <p:ph idx="1"/>
          </p:nvPr>
        </p:nvSpPr>
        <p:spPr>
          <a:xfrm>
            <a:off x="261258" y="1750424"/>
            <a:ext cx="10894423" cy="4919883"/>
          </a:xfrm>
        </p:spPr>
        <p:txBody>
          <a:bodyPr>
            <a:normAutofit/>
          </a:bodyPr>
          <a:lstStyle/>
          <a:p>
            <a:pPr marL="0" indent="0">
              <a:lnSpc>
                <a:spcPct val="100000"/>
              </a:lnSpc>
              <a:buNone/>
            </a:pPr>
            <a:endParaRPr lang="ru-RU" sz="3200" b="0" i="0" dirty="0">
              <a:solidFill>
                <a:srgbClr val="202122"/>
              </a:solidFill>
              <a:effectLst/>
              <a:latin typeface="Arial" panose="020B0604020202020204" pitchFamily="34" charset="0"/>
            </a:endParaRPr>
          </a:p>
          <a:p>
            <a:pPr marL="0" indent="0">
              <a:lnSpc>
                <a:spcPct val="100000"/>
              </a:lnSpc>
              <a:buNone/>
            </a:pPr>
            <a:endParaRPr lang="ru-RU" sz="3200" b="0" i="0" dirty="0">
              <a:solidFill>
                <a:srgbClr val="202122"/>
              </a:solidFill>
              <a:effectLst/>
              <a:latin typeface="Arial" panose="020B0604020202020204" pitchFamily="34" charset="0"/>
            </a:endParaRPr>
          </a:p>
          <a:p>
            <a:pPr marL="0" indent="0">
              <a:lnSpc>
                <a:spcPct val="100000"/>
              </a:lnSpc>
              <a:buNone/>
            </a:pPr>
            <a:endParaRPr lang="en-US" sz="3200" b="0" i="0" dirty="0">
              <a:solidFill>
                <a:srgbClr val="202122"/>
              </a:solidFill>
              <a:effectLst/>
              <a:latin typeface="Arial" panose="020B0604020202020204" pitchFamily="34" charset="0"/>
            </a:endParaRPr>
          </a:p>
          <a:p>
            <a:pPr>
              <a:lnSpc>
                <a:spcPct val="100000"/>
              </a:lnSpc>
              <a:buFont typeface="Wingdings" panose="05000000000000000000" pitchFamily="2" charset="2"/>
              <a:buChar char="Ø"/>
            </a:pPr>
            <a:endParaRPr lang="en-US" sz="2400" dirty="0">
              <a:solidFill>
                <a:srgbClr val="5A5814"/>
              </a:solidFill>
            </a:endParaRPr>
          </a:p>
          <a:p>
            <a:pPr>
              <a:lnSpc>
                <a:spcPct val="100000"/>
              </a:lnSpc>
              <a:buFont typeface="Wingdings" panose="05000000000000000000" pitchFamily="2" charset="2"/>
              <a:buChar char="Ø"/>
            </a:pPr>
            <a:r>
              <a:rPr lang="ru-RU" sz="2200" dirty="0">
                <a:solidFill>
                  <a:srgbClr val="5A5814"/>
                </a:solidFill>
              </a:rPr>
              <a:t>создание простых </a:t>
            </a:r>
          </a:p>
          <a:p>
            <a:pPr marL="44450" indent="138113">
              <a:lnSpc>
                <a:spcPct val="100000"/>
              </a:lnSpc>
              <a:buNone/>
            </a:pPr>
            <a:r>
              <a:rPr lang="ru-RU" sz="2200" dirty="0">
                <a:solidFill>
                  <a:srgbClr val="5A5814"/>
                </a:solidFill>
              </a:rPr>
              <a:t>заметок и объемных документов</a:t>
            </a:r>
          </a:p>
          <a:p>
            <a:pPr marL="44450" indent="138113">
              <a:lnSpc>
                <a:spcPct val="100000"/>
              </a:lnSpc>
              <a:buNone/>
            </a:pPr>
            <a:endParaRPr lang="ru-RU" sz="2200" dirty="0">
              <a:solidFill>
                <a:srgbClr val="5A5814"/>
              </a:solidFill>
            </a:endParaRPr>
          </a:p>
          <a:p>
            <a:pPr marL="182563" indent="-182563">
              <a:lnSpc>
                <a:spcPct val="100000"/>
              </a:lnSpc>
              <a:buFont typeface="Wingdings" panose="05000000000000000000" pitchFamily="2" charset="2"/>
              <a:buChar char="Ø"/>
            </a:pPr>
            <a:r>
              <a:rPr lang="ru-RU" sz="2200" dirty="0">
                <a:solidFill>
                  <a:srgbClr val="5A5814"/>
                </a:solidFill>
              </a:rPr>
              <a:t>РАБОТА с документами формата </a:t>
            </a:r>
            <a:r>
              <a:rPr lang="en-US" sz="2200" dirty="0">
                <a:solidFill>
                  <a:srgbClr val="5A5814"/>
                </a:solidFill>
              </a:rPr>
              <a:t>Word, </a:t>
            </a:r>
            <a:r>
              <a:rPr lang="ru-RU" sz="2200" dirty="0">
                <a:solidFill>
                  <a:srgbClr val="5A5814"/>
                </a:solidFill>
              </a:rPr>
              <a:t>изображениями, </a:t>
            </a:r>
          </a:p>
          <a:p>
            <a:pPr marL="46038" indent="136525">
              <a:lnSpc>
                <a:spcPct val="100000"/>
              </a:lnSpc>
              <a:buNone/>
            </a:pPr>
            <a:r>
              <a:rPr lang="ru-RU" sz="2200" dirty="0">
                <a:solidFill>
                  <a:srgbClr val="5A5814"/>
                </a:solidFill>
              </a:rPr>
              <a:t>А ТАКЖЕ объектами из других компонентов </a:t>
            </a:r>
            <a:r>
              <a:rPr lang="ru-RU" sz="2200" dirty="0" err="1">
                <a:solidFill>
                  <a:srgbClr val="5A5814"/>
                </a:solidFill>
              </a:rPr>
              <a:t>LibreOffice</a:t>
            </a:r>
            <a:endParaRPr lang="ru-RU" sz="2200" dirty="0">
              <a:solidFill>
                <a:srgbClr val="5A5814"/>
              </a:solidFill>
            </a:endParaRPr>
          </a:p>
        </p:txBody>
      </p:sp>
      <p:pic>
        <p:nvPicPr>
          <p:cNvPr id="8" name="Рисунок 7">
            <a:extLst>
              <a:ext uri="{FF2B5EF4-FFF2-40B4-BE49-F238E27FC236}">
                <a16:creationId xmlns:a16="http://schemas.microsoft.com/office/drawing/2014/main" id="{6E8FDDAF-E924-1144-A31A-61C54F15B85D}"/>
              </a:ext>
            </a:extLst>
          </p:cNvPr>
          <p:cNvPicPr>
            <a:picLocks noChangeAspect="1"/>
          </p:cNvPicPr>
          <p:nvPr/>
        </p:nvPicPr>
        <p:blipFill>
          <a:blip r:embed="rId3"/>
          <a:stretch>
            <a:fillRect/>
          </a:stretch>
        </p:blipFill>
        <p:spPr>
          <a:xfrm>
            <a:off x="5366909" y="1423903"/>
            <a:ext cx="6563833" cy="3737617"/>
          </a:xfrm>
          <a:prstGeom prst="rect">
            <a:avLst/>
          </a:prstGeom>
        </p:spPr>
      </p:pic>
      <p:pic>
        <p:nvPicPr>
          <p:cNvPr id="10" name="Рисунок 9">
            <a:extLst>
              <a:ext uri="{FF2B5EF4-FFF2-40B4-BE49-F238E27FC236}">
                <a16:creationId xmlns:a16="http://schemas.microsoft.com/office/drawing/2014/main" id="{7347C232-CB8A-8BBC-83BD-8CB11A47AE10}"/>
              </a:ext>
            </a:extLst>
          </p:cNvPr>
          <p:cNvPicPr>
            <a:picLocks noChangeAspect="1"/>
          </p:cNvPicPr>
          <p:nvPr/>
        </p:nvPicPr>
        <p:blipFill>
          <a:blip r:embed="rId4"/>
          <a:stretch>
            <a:fillRect/>
          </a:stretch>
        </p:blipFill>
        <p:spPr>
          <a:xfrm>
            <a:off x="261258" y="177017"/>
            <a:ext cx="942474" cy="1140692"/>
          </a:xfrm>
          <a:prstGeom prst="rect">
            <a:avLst/>
          </a:prstGeom>
        </p:spPr>
      </p:pic>
      <p:graphicFrame>
        <p:nvGraphicFramePr>
          <p:cNvPr id="4" name="Таблица 3">
            <a:extLst>
              <a:ext uri="{FF2B5EF4-FFF2-40B4-BE49-F238E27FC236}">
                <a16:creationId xmlns:a16="http://schemas.microsoft.com/office/drawing/2014/main" id="{1009CA74-4279-7626-C950-A806B4828DB8}"/>
              </a:ext>
            </a:extLst>
          </p:cNvPr>
          <p:cNvGraphicFramePr>
            <a:graphicFrameLocks noGrp="1"/>
          </p:cNvGraphicFramePr>
          <p:nvPr>
            <p:extLst>
              <p:ext uri="{D42A27DB-BD31-4B8C-83A1-F6EECF244321}">
                <p14:modId xmlns:p14="http://schemas.microsoft.com/office/powerpoint/2010/main" val="645701808"/>
              </p:ext>
            </p:extLst>
          </p:nvPr>
        </p:nvGraphicFramePr>
        <p:xfrm>
          <a:off x="261258" y="1423903"/>
          <a:ext cx="4858656" cy="2621280"/>
        </p:xfrm>
        <a:graphic>
          <a:graphicData uri="http://schemas.openxmlformats.org/drawingml/2006/table">
            <a:tbl>
              <a:tblPr firstRow="1" bandRow="1">
                <a:tableStyleId>{5C22544A-7EE6-4342-B048-85BDC9FD1C3A}</a:tableStyleId>
              </a:tblPr>
              <a:tblGrid>
                <a:gridCol w="2429328">
                  <a:extLst>
                    <a:ext uri="{9D8B030D-6E8A-4147-A177-3AD203B41FA5}">
                      <a16:colId xmlns:a16="http://schemas.microsoft.com/office/drawing/2014/main" val="3302087593"/>
                    </a:ext>
                  </a:extLst>
                </a:gridCol>
                <a:gridCol w="2429328">
                  <a:extLst>
                    <a:ext uri="{9D8B030D-6E8A-4147-A177-3AD203B41FA5}">
                      <a16:colId xmlns:a16="http://schemas.microsoft.com/office/drawing/2014/main" val="2174899036"/>
                    </a:ext>
                  </a:extLst>
                </a:gridCol>
              </a:tblGrid>
              <a:tr h="497610">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ru-RU" sz="1600" dirty="0">
                          <a:solidFill>
                            <a:srgbClr val="5A5814"/>
                          </a:solidFill>
                        </a:rPr>
                        <a:t>РАБОТАЕТ С ФОРМАТАМИ: </a:t>
                      </a:r>
                    </a:p>
                    <a:p>
                      <a:endParaRPr lang="ru-RU" sz="1600" dirty="0"/>
                    </a:p>
                  </a:txBody>
                  <a:tcPr>
                    <a:noFill/>
                  </a:tcPr>
                </a:tc>
                <a:tc>
                  <a:txBody>
                    <a:bodyPr/>
                    <a:lstStyle/>
                    <a:p>
                      <a:pPr marL="285750" indent="-285750">
                        <a:buFont typeface="Wingdings" panose="05000000000000000000" pitchFamily="2" charset="2"/>
                        <a:buChar char="Ø"/>
                      </a:pPr>
                      <a:r>
                        <a:rPr lang="ru-RU" sz="1600" b="1" kern="1200" dirty="0">
                          <a:solidFill>
                            <a:srgbClr val="5A5814"/>
                          </a:solidFill>
                          <a:latin typeface="+mn-lt"/>
                          <a:ea typeface="+mn-ea"/>
                          <a:cs typeface="+mn-cs"/>
                        </a:rPr>
                        <a:t>ЭКСПОРТИРУЕТ В ФОРМАТЫ:</a:t>
                      </a:r>
                    </a:p>
                  </a:txBody>
                  <a:tcPr>
                    <a:noFill/>
                  </a:tcPr>
                </a:tc>
                <a:extLst>
                  <a:ext uri="{0D108BD9-81ED-4DB2-BD59-A6C34878D82A}">
                    <a16:rowId xmlns:a16="http://schemas.microsoft.com/office/drawing/2014/main" val="1817114339"/>
                  </a:ext>
                </a:extLst>
              </a:tr>
              <a:tr h="1380970">
                <a:tc>
                  <a:txBody>
                    <a:bodyPr/>
                    <a:lstStyle/>
                    <a:p>
                      <a:pPr marL="182563" indent="92075">
                        <a:lnSpc>
                          <a:spcPct val="100000"/>
                        </a:lnSpc>
                        <a:buFont typeface="Arial" panose="020B0604020202020204" pitchFamily="34" charset="0"/>
                        <a:buChar char="•"/>
                      </a:pPr>
                      <a:r>
                        <a:rPr lang="en-US" sz="1600" dirty="0">
                          <a:solidFill>
                            <a:srgbClr val="5A5814"/>
                          </a:solidFill>
                        </a:rPr>
                        <a:t>ODT</a:t>
                      </a:r>
                    </a:p>
                    <a:p>
                      <a:pPr marL="182563" indent="92075">
                        <a:lnSpc>
                          <a:spcPct val="100000"/>
                        </a:lnSpc>
                        <a:buFont typeface="Arial" panose="020B0604020202020204" pitchFamily="34" charset="0"/>
                        <a:buChar char="•"/>
                      </a:pPr>
                      <a:r>
                        <a:rPr lang="en-US" sz="1600" dirty="0">
                          <a:solidFill>
                            <a:srgbClr val="5A5814"/>
                          </a:solidFill>
                        </a:rPr>
                        <a:t>MS OFFICE WORD</a:t>
                      </a:r>
                    </a:p>
                    <a:p>
                      <a:pPr marL="182563" indent="92075">
                        <a:lnSpc>
                          <a:spcPct val="100000"/>
                        </a:lnSpc>
                        <a:buFont typeface="Arial" panose="020B0604020202020204" pitchFamily="34" charset="0"/>
                        <a:buChar char="•"/>
                      </a:pPr>
                      <a:r>
                        <a:rPr lang="en-US" sz="1600" dirty="0">
                          <a:solidFill>
                            <a:srgbClr val="5A5814"/>
                          </a:solidFill>
                        </a:rPr>
                        <a:t>TXT</a:t>
                      </a:r>
                    </a:p>
                    <a:p>
                      <a:pPr marL="182563" indent="92075">
                        <a:lnSpc>
                          <a:spcPct val="100000"/>
                        </a:lnSpc>
                        <a:buFont typeface="Arial" panose="020B0604020202020204" pitchFamily="34" charset="0"/>
                        <a:buChar char="•"/>
                      </a:pPr>
                      <a:r>
                        <a:rPr lang="en-US" sz="1600" dirty="0">
                          <a:solidFill>
                            <a:srgbClr val="5A5814"/>
                          </a:solidFill>
                        </a:rPr>
                        <a:t>RTF</a:t>
                      </a:r>
                    </a:p>
                    <a:p>
                      <a:endParaRPr lang="ru-RU" sz="1600" dirty="0"/>
                    </a:p>
                  </a:txBody>
                  <a:tcPr>
                    <a:noFill/>
                  </a:tcPr>
                </a:tc>
                <a:tc>
                  <a:txBody>
                    <a:bodyPr/>
                    <a:lstStyle/>
                    <a:p>
                      <a:pPr marL="274638" indent="-92075">
                        <a:lnSpc>
                          <a:spcPct val="100000"/>
                        </a:lnSpc>
                        <a:buFont typeface="Arial" panose="020B0604020202020204" pitchFamily="34" charset="0"/>
                        <a:buChar char="•"/>
                      </a:pPr>
                      <a:r>
                        <a:rPr lang="ru-RU" sz="1600" dirty="0">
                          <a:solidFill>
                            <a:srgbClr val="5A5814"/>
                          </a:solidFill>
                        </a:rPr>
                        <a:t>XHTML</a:t>
                      </a:r>
                    </a:p>
                    <a:p>
                      <a:pPr marL="274638" indent="-92075">
                        <a:lnSpc>
                          <a:spcPct val="100000"/>
                        </a:lnSpc>
                        <a:buFont typeface="Arial" panose="020B0604020202020204" pitchFamily="34" charset="0"/>
                        <a:buChar char="•"/>
                      </a:pPr>
                      <a:r>
                        <a:rPr lang="ru-RU" sz="1600" dirty="0">
                          <a:solidFill>
                            <a:srgbClr val="5A5814"/>
                          </a:solidFill>
                        </a:rPr>
                        <a:t>PDF</a:t>
                      </a:r>
                    </a:p>
                    <a:p>
                      <a:pPr marL="274638" indent="-92075">
                        <a:lnSpc>
                          <a:spcPct val="100000"/>
                        </a:lnSpc>
                        <a:buFont typeface="Arial" panose="020B0604020202020204" pitchFamily="34" charset="0"/>
                        <a:buChar char="•"/>
                      </a:pPr>
                      <a:r>
                        <a:rPr lang="en-US" sz="1600" dirty="0">
                          <a:solidFill>
                            <a:srgbClr val="5A5814"/>
                          </a:solidFill>
                        </a:rPr>
                        <a:t>JPEG</a:t>
                      </a:r>
                    </a:p>
                    <a:p>
                      <a:pPr marL="274638" indent="-92075">
                        <a:lnSpc>
                          <a:spcPct val="100000"/>
                        </a:lnSpc>
                        <a:buFont typeface="Arial" panose="020B0604020202020204" pitchFamily="34" charset="0"/>
                        <a:buChar char="•"/>
                      </a:pPr>
                      <a:r>
                        <a:rPr lang="en-US" sz="1600" dirty="0">
                          <a:solidFill>
                            <a:srgbClr val="5A5814"/>
                          </a:solidFill>
                        </a:rPr>
                        <a:t>EPUB</a:t>
                      </a:r>
                    </a:p>
                    <a:p>
                      <a:pPr marL="274638" indent="-92075">
                        <a:lnSpc>
                          <a:spcPct val="100000"/>
                        </a:lnSpc>
                        <a:buFont typeface="Arial" panose="020B0604020202020204" pitchFamily="34" charset="0"/>
                        <a:buChar char="•"/>
                      </a:pPr>
                      <a:r>
                        <a:rPr lang="en-US" sz="1600" dirty="0">
                          <a:solidFill>
                            <a:srgbClr val="5A5814"/>
                          </a:solidFill>
                        </a:rPr>
                        <a:t>PNG</a:t>
                      </a:r>
                    </a:p>
                    <a:p>
                      <a:pPr marL="274638" indent="-92075">
                        <a:lnSpc>
                          <a:spcPct val="100000"/>
                        </a:lnSpc>
                        <a:buFont typeface="Arial" panose="020B0604020202020204" pitchFamily="34" charset="0"/>
                        <a:buChar char="•"/>
                      </a:pPr>
                      <a:r>
                        <a:rPr lang="en-US" sz="1600" dirty="0">
                          <a:solidFill>
                            <a:srgbClr val="5A5814"/>
                          </a:solidFill>
                        </a:rPr>
                        <a:t>WEBP</a:t>
                      </a:r>
                    </a:p>
                    <a:p>
                      <a:pPr marL="274638" indent="-92075">
                        <a:lnSpc>
                          <a:spcPct val="100000"/>
                        </a:lnSpc>
                        <a:buFont typeface="Arial" panose="020B0604020202020204" pitchFamily="34" charset="0"/>
                        <a:buChar char="•"/>
                      </a:pPr>
                      <a:endParaRPr lang="ru-RU" sz="1600" dirty="0"/>
                    </a:p>
                  </a:txBody>
                  <a:tcPr>
                    <a:noFill/>
                  </a:tcPr>
                </a:tc>
                <a:extLst>
                  <a:ext uri="{0D108BD9-81ED-4DB2-BD59-A6C34878D82A}">
                    <a16:rowId xmlns:a16="http://schemas.microsoft.com/office/drawing/2014/main" val="1764655656"/>
                  </a:ext>
                </a:extLst>
              </a:tr>
            </a:tbl>
          </a:graphicData>
        </a:graphic>
      </p:graphicFrame>
    </p:spTree>
    <p:extLst>
      <p:ext uri="{BB962C8B-B14F-4D97-AF65-F5344CB8AC3E}">
        <p14:creationId xmlns:p14="http://schemas.microsoft.com/office/powerpoint/2010/main" val="3356978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3A8052-D351-CAD3-B5C3-A714408D94EE}"/>
              </a:ext>
            </a:extLst>
          </p:cNvPr>
          <p:cNvSpPr>
            <a:spLocks noGrp="1"/>
          </p:cNvSpPr>
          <p:nvPr>
            <p:ph type="title"/>
          </p:nvPr>
        </p:nvSpPr>
        <p:spPr>
          <a:xfrm>
            <a:off x="1017308" y="167685"/>
            <a:ext cx="8911687" cy="1280890"/>
          </a:xfrm>
        </p:spPr>
        <p:txBody>
          <a:bodyPr/>
          <a:lstStyle/>
          <a:p>
            <a:r>
              <a:rPr lang="en-US" b="1" dirty="0">
                <a:solidFill>
                  <a:srgbClr val="8C9B21"/>
                </a:solidFill>
              </a:rPr>
              <a:t>CALC</a:t>
            </a:r>
            <a:r>
              <a:rPr lang="ru-RU" b="1" dirty="0">
                <a:solidFill>
                  <a:srgbClr val="8C9B21"/>
                </a:solidFill>
              </a:rPr>
              <a:t>: работайте с таблицами</a:t>
            </a:r>
          </a:p>
        </p:txBody>
      </p:sp>
      <p:sp>
        <p:nvSpPr>
          <p:cNvPr id="3" name="Объект 2">
            <a:extLst>
              <a:ext uri="{FF2B5EF4-FFF2-40B4-BE49-F238E27FC236}">
                <a16:creationId xmlns:a16="http://schemas.microsoft.com/office/drawing/2014/main" id="{32202FB9-8E92-8A2D-819A-FA458EB06067}"/>
              </a:ext>
            </a:extLst>
          </p:cNvPr>
          <p:cNvSpPr>
            <a:spLocks noGrp="1"/>
          </p:cNvSpPr>
          <p:nvPr>
            <p:ph idx="1"/>
          </p:nvPr>
        </p:nvSpPr>
        <p:spPr>
          <a:xfrm>
            <a:off x="121033" y="1766459"/>
            <a:ext cx="10120947" cy="4996807"/>
          </a:xfrm>
        </p:spPr>
        <p:txBody>
          <a:bodyPr>
            <a:normAutofit/>
          </a:bodyPr>
          <a:lstStyle/>
          <a:p>
            <a:pPr marL="457200" indent="-457200" eaLnBrk="0" fontAlgn="base" hangingPunct="0">
              <a:lnSpc>
                <a:spcPct val="100000"/>
              </a:lnSpc>
              <a:spcBef>
                <a:spcPct val="0"/>
              </a:spcBef>
              <a:spcAft>
                <a:spcPct val="0"/>
              </a:spcAft>
              <a:buClrTx/>
              <a:buSzTx/>
              <a:buFont typeface="Wingdings" panose="05000000000000000000" pitchFamily="2" charset="2"/>
              <a:buChar char="Ø"/>
            </a:pPr>
            <a:endParaRPr lang="ru-RU" sz="2200" dirty="0">
              <a:solidFill>
                <a:srgbClr val="5A5814"/>
              </a:solidFill>
            </a:endParaRPr>
          </a:p>
          <a:p>
            <a:pPr marL="0" indent="0" eaLnBrk="0" fontAlgn="base" hangingPunct="0">
              <a:lnSpc>
                <a:spcPct val="100000"/>
              </a:lnSpc>
              <a:spcBef>
                <a:spcPct val="0"/>
              </a:spcBef>
              <a:spcAft>
                <a:spcPct val="0"/>
              </a:spcAft>
              <a:buClrTx/>
              <a:buSzTx/>
              <a:buNone/>
            </a:pPr>
            <a:endParaRPr lang="ru-RU" sz="2200" dirty="0">
              <a:solidFill>
                <a:srgbClr val="5A5814"/>
              </a:solidFill>
            </a:endParaRPr>
          </a:p>
          <a:p>
            <a:pPr marL="0" indent="0" eaLnBrk="0" fontAlgn="base" hangingPunct="0">
              <a:lnSpc>
                <a:spcPct val="100000"/>
              </a:lnSpc>
              <a:spcBef>
                <a:spcPct val="0"/>
              </a:spcBef>
              <a:spcAft>
                <a:spcPct val="0"/>
              </a:spcAft>
              <a:buClrTx/>
              <a:buSzTx/>
              <a:buNone/>
            </a:pPr>
            <a:endParaRPr lang="en-US" sz="2200" dirty="0">
              <a:solidFill>
                <a:srgbClr val="5A5814"/>
              </a:solidFill>
            </a:endParaRPr>
          </a:p>
          <a:p>
            <a:pPr marL="0" indent="0" eaLnBrk="0" fontAlgn="base" hangingPunct="0">
              <a:lnSpc>
                <a:spcPct val="100000"/>
              </a:lnSpc>
              <a:spcBef>
                <a:spcPct val="0"/>
              </a:spcBef>
              <a:spcAft>
                <a:spcPct val="0"/>
              </a:spcAft>
              <a:buClrTx/>
              <a:buSzTx/>
              <a:buNone/>
            </a:pPr>
            <a:endParaRPr lang="en-US" sz="2200" dirty="0">
              <a:solidFill>
                <a:srgbClr val="5A5814"/>
              </a:solidFill>
            </a:endParaRPr>
          </a:p>
          <a:p>
            <a:pPr marL="0" indent="0" eaLnBrk="0" fontAlgn="base" hangingPunct="0">
              <a:lnSpc>
                <a:spcPct val="100000"/>
              </a:lnSpc>
              <a:spcBef>
                <a:spcPct val="0"/>
              </a:spcBef>
              <a:spcAft>
                <a:spcPct val="0"/>
              </a:spcAft>
              <a:buClrTx/>
              <a:buSzTx/>
              <a:buNone/>
            </a:pPr>
            <a:endParaRPr lang="en-US" sz="2200" dirty="0">
              <a:solidFill>
                <a:srgbClr val="5A5814"/>
              </a:solidFill>
            </a:endParaRPr>
          </a:p>
          <a:p>
            <a:pPr marL="0" indent="0" eaLnBrk="0" fontAlgn="base" hangingPunct="0">
              <a:lnSpc>
                <a:spcPct val="100000"/>
              </a:lnSpc>
              <a:spcBef>
                <a:spcPct val="0"/>
              </a:spcBef>
              <a:spcAft>
                <a:spcPct val="0"/>
              </a:spcAft>
              <a:buClrTx/>
              <a:buSzTx/>
              <a:buNone/>
            </a:pPr>
            <a:endParaRPr lang="en-US" sz="2200" dirty="0">
              <a:solidFill>
                <a:srgbClr val="5A5814"/>
              </a:solidFill>
            </a:endParaRPr>
          </a:p>
          <a:p>
            <a:pPr marL="0" indent="0" eaLnBrk="0" fontAlgn="base" hangingPunct="0">
              <a:lnSpc>
                <a:spcPct val="100000"/>
              </a:lnSpc>
              <a:spcBef>
                <a:spcPct val="0"/>
              </a:spcBef>
              <a:spcAft>
                <a:spcPct val="0"/>
              </a:spcAft>
              <a:buClrTx/>
              <a:buSzTx/>
              <a:buNone/>
            </a:pPr>
            <a:endParaRPr lang="en-US" sz="2200" dirty="0">
              <a:solidFill>
                <a:srgbClr val="5A5814"/>
              </a:solidFill>
            </a:endParaRPr>
          </a:p>
          <a:p>
            <a:pPr marL="0" indent="0" eaLnBrk="0" fontAlgn="base" hangingPunct="0">
              <a:lnSpc>
                <a:spcPct val="100000"/>
              </a:lnSpc>
              <a:spcBef>
                <a:spcPct val="0"/>
              </a:spcBef>
              <a:spcAft>
                <a:spcPct val="0"/>
              </a:spcAft>
              <a:buClrTx/>
              <a:buSzTx/>
              <a:buNone/>
            </a:pPr>
            <a:endParaRPr lang="ru-RU" sz="2200" dirty="0">
              <a:solidFill>
                <a:srgbClr val="5A5814"/>
              </a:solidFill>
            </a:endParaRPr>
          </a:p>
          <a:p>
            <a:pPr marL="457200" indent="-457200" eaLnBrk="0" fontAlgn="base" hangingPunct="0">
              <a:lnSpc>
                <a:spcPct val="100000"/>
              </a:lnSpc>
              <a:spcBef>
                <a:spcPct val="0"/>
              </a:spcBef>
              <a:spcAft>
                <a:spcPct val="0"/>
              </a:spcAft>
              <a:buClrTx/>
              <a:buSzTx/>
              <a:buFont typeface="Wingdings" panose="05000000000000000000" pitchFamily="2" charset="2"/>
              <a:buChar char="Ø"/>
            </a:pPr>
            <a:r>
              <a:rPr lang="ru-RU" sz="2200" dirty="0">
                <a:solidFill>
                  <a:srgbClr val="5A5814"/>
                </a:solidFill>
              </a:rPr>
              <a:t>РАБОТА с документами </a:t>
            </a:r>
          </a:p>
          <a:p>
            <a:pPr marL="0" indent="444500" eaLnBrk="0" fontAlgn="base" hangingPunct="0">
              <a:lnSpc>
                <a:spcPct val="100000"/>
              </a:lnSpc>
              <a:spcBef>
                <a:spcPct val="0"/>
              </a:spcBef>
              <a:spcAft>
                <a:spcPct val="0"/>
              </a:spcAft>
              <a:buClrTx/>
              <a:buSzTx/>
              <a:buNone/>
            </a:pPr>
            <a:r>
              <a:rPr lang="ru-RU" sz="2200" dirty="0">
                <a:solidFill>
                  <a:srgbClr val="5A5814"/>
                </a:solidFill>
              </a:rPr>
              <a:t>в формате Excel</a:t>
            </a:r>
            <a:endParaRPr lang="en-US" altLang="ru-RU" sz="2900" dirty="0">
              <a:solidFill>
                <a:srgbClr val="5A5814"/>
              </a:solidFill>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ru-RU" altLang="ru-RU" sz="2200" dirty="0">
                <a:solidFill>
                  <a:srgbClr val="5A5814"/>
                </a:solidFill>
              </a:rPr>
              <a:t>2</a:t>
            </a:r>
            <a:r>
              <a:rPr lang="en-US" altLang="ru-RU" sz="2200" dirty="0">
                <a:solidFill>
                  <a:srgbClr val="5A5814"/>
                </a:solidFill>
              </a:rPr>
              <a:t>D</a:t>
            </a:r>
            <a:r>
              <a:rPr lang="ru-RU" altLang="ru-RU" sz="2200" dirty="0">
                <a:solidFill>
                  <a:srgbClr val="5A5814"/>
                </a:solidFill>
              </a:rPr>
              <a:t> и</a:t>
            </a:r>
            <a:r>
              <a:rPr lang="en-US" altLang="ru-RU" sz="2200" dirty="0">
                <a:solidFill>
                  <a:srgbClr val="5A5814"/>
                </a:solidFill>
              </a:rPr>
              <a:t> 3D</a:t>
            </a:r>
            <a:r>
              <a:rPr lang="ru-RU" altLang="ru-RU" sz="2200" dirty="0">
                <a:solidFill>
                  <a:srgbClr val="5A5814"/>
                </a:solidFill>
              </a:rPr>
              <a:t> диаграммы</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ru-RU" altLang="ru-RU" sz="2200" dirty="0">
                <a:solidFill>
                  <a:srgbClr val="5A5814"/>
                </a:solidFill>
              </a:rPr>
              <a:t>Менеджер сценариев</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ru-RU" altLang="ru-RU" sz="2200" dirty="0">
                <a:solidFill>
                  <a:srgbClr val="5A5814"/>
                </a:solidFill>
              </a:rPr>
              <a:t>300+ функций для финансовых, </a:t>
            </a:r>
          </a:p>
          <a:p>
            <a:pPr marL="0" marR="0" lvl="0" indent="452438" algn="l" defTabSz="914400" rtl="0" eaLnBrk="0" fontAlgn="base" latinLnBrk="0" hangingPunct="0">
              <a:lnSpc>
                <a:spcPct val="100000"/>
              </a:lnSpc>
              <a:spcBef>
                <a:spcPct val="0"/>
              </a:spcBef>
              <a:spcAft>
                <a:spcPct val="0"/>
              </a:spcAft>
              <a:buClrTx/>
              <a:buSzTx/>
              <a:buNone/>
              <a:tabLst/>
            </a:pPr>
            <a:r>
              <a:rPr lang="ru-RU" altLang="ru-RU" sz="2200" dirty="0">
                <a:solidFill>
                  <a:srgbClr val="5A5814"/>
                </a:solidFill>
              </a:rPr>
              <a:t>статистических и математических операций</a:t>
            </a:r>
            <a:endParaRPr lang="ru-RU" sz="2200" dirty="0"/>
          </a:p>
        </p:txBody>
      </p:sp>
      <p:pic>
        <p:nvPicPr>
          <p:cNvPr id="5" name="Рисунок 4">
            <a:extLst>
              <a:ext uri="{FF2B5EF4-FFF2-40B4-BE49-F238E27FC236}">
                <a16:creationId xmlns:a16="http://schemas.microsoft.com/office/drawing/2014/main" id="{5E81C43D-F7F4-2A8F-94F6-146E07F6562D}"/>
              </a:ext>
            </a:extLst>
          </p:cNvPr>
          <p:cNvPicPr>
            <a:picLocks noChangeAspect="1"/>
          </p:cNvPicPr>
          <p:nvPr/>
        </p:nvPicPr>
        <p:blipFill>
          <a:blip r:embed="rId3"/>
          <a:stretch>
            <a:fillRect/>
          </a:stretch>
        </p:blipFill>
        <p:spPr>
          <a:xfrm>
            <a:off x="413888" y="256423"/>
            <a:ext cx="890802" cy="1081249"/>
          </a:xfrm>
          <a:prstGeom prst="rect">
            <a:avLst/>
          </a:prstGeom>
        </p:spPr>
      </p:pic>
      <p:pic>
        <p:nvPicPr>
          <p:cNvPr id="12" name="Рисунок 11">
            <a:extLst>
              <a:ext uri="{FF2B5EF4-FFF2-40B4-BE49-F238E27FC236}">
                <a16:creationId xmlns:a16="http://schemas.microsoft.com/office/drawing/2014/main" id="{7A5FE7A9-86E9-AA33-D8EB-C792929758A4}"/>
              </a:ext>
            </a:extLst>
          </p:cNvPr>
          <p:cNvPicPr>
            <a:picLocks noChangeAspect="1"/>
          </p:cNvPicPr>
          <p:nvPr/>
        </p:nvPicPr>
        <p:blipFill>
          <a:blip r:embed="rId4"/>
          <a:stretch>
            <a:fillRect/>
          </a:stretch>
        </p:blipFill>
        <p:spPr>
          <a:xfrm>
            <a:off x="5473151" y="1766459"/>
            <a:ext cx="6512322" cy="3762104"/>
          </a:xfrm>
          <a:prstGeom prst="rect">
            <a:avLst/>
          </a:prstGeom>
        </p:spPr>
      </p:pic>
      <p:graphicFrame>
        <p:nvGraphicFramePr>
          <p:cNvPr id="6" name="Таблица 5">
            <a:extLst>
              <a:ext uri="{FF2B5EF4-FFF2-40B4-BE49-F238E27FC236}">
                <a16:creationId xmlns:a16="http://schemas.microsoft.com/office/drawing/2014/main" id="{33915022-4C2E-3573-7DC5-54EC29C05AF0}"/>
              </a:ext>
            </a:extLst>
          </p:cNvPr>
          <p:cNvGraphicFramePr>
            <a:graphicFrameLocks noGrp="1"/>
          </p:cNvGraphicFramePr>
          <p:nvPr>
            <p:extLst>
              <p:ext uri="{D42A27DB-BD31-4B8C-83A1-F6EECF244321}">
                <p14:modId xmlns:p14="http://schemas.microsoft.com/office/powerpoint/2010/main" val="3053799402"/>
              </p:ext>
            </p:extLst>
          </p:nvPr>
        </p:nvGraphicFramePr>
        <p:xfrm>
          <a:off x="158312" y="1623582"/>
          <a:ext cx="4858656" cy="2460358"/>
        </p:xfrm>
        <a:graphic>
          <a:graphicData uri="http://schemas.openxmlformats.org/drawingml/2006/table">
            <a:tbl>
              <a:tblPr firstRow="1" bandRow="1">
                <a:tableStyleId>{5C22544A-7EE6-4342-B048-85BDC9FD1C3A}</a:tableStyleId>
              </a:tblPr>
              <a:tblGrid>
                <a:gridCol w="2429328">
                  <a:extLst>
                    <a:ext uri="{9D8B030D-6E8A-4147-A177-3AD203B41FA5}">
                      <a16:colId xmlns:a16="http://schemas.microsoft.com/office/drawing/2014/main" val="3302087593"/>
                    </a:ext>
                  </a:extLst>
                </a:gridCol>
                <a:gridCol w="2429328">
                  <a:extLst>
                    <a:ext uri="{9D8B030D-6E8A-4147-A177-3AD203B41FA5}">
                      <a16:colId xmlns:a16="http://schemas.microsoft.com/office/drawing/2014/main" val="2174899036"/>
                    </a:ext>
                  </a:extLst>
                </a:gridCol>
              </a:tblGrid>
              <a:tr h="749318">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ru-RU" sz="1600" dirty="0">
                          <a:solidFill>
                            <a:srgbClr val="5A5814"/>
                          </a:solidFill>
                        </a:rPr>
                        <a:t>РАБОТАЕТ С ФОРМАТАМИ: </a:t>
                      </a:r>
                    </a:p>
                    <a:p>
                      <a:endParaRPr lang="ru-RU" sz="1600" dirty="0"/>
                    </a:p>
                  </a:txBody>
                  <a:tcPr>
                    <a:noFill/>
                  </a:tcPr>
                </a:tc>
                <a:tc>
                  <a:txBody>
                    <a:bodyPr/>
                    <a:lstStyle/>
                    <a:p>
                      <a:pPr marL="285750" indent="-285750">
                        <a:buFont typeface="Wingdings" panose="05000000000000000000" pitchFamily="2" charset="2"/>
                        <a:buChar char="Ø"/>
                      </a:pPr>
                      <a:r>
                        <a:rPr lang="ru-RU" sz="1600" b="1" kern="1200" dirty="0">
                          <a:solidFill>
                            <a:srgbClr val="5A5814"/>
                          </a:solidFill>
                          <a:latin typeface="+mn-lt"/>
                          <a:ea typeface="+mn-ea"/>
                          <a:cs typeface="+mn-cs"/>
                        </a:rPr>
                        <a:t>ЭКСПОРТИРУЕТ В ФОРМАТЫ:</a:t>
                      </a:r>
                    </a:p>
                  </a:txBody>
                  <a:tcPr>
                    <a:noFill/>
                  </a:tcPr>
                </a:tc>
                <a:extLst>
                  <a:ext uri="{0D108BD9-81ED-4DB2-BD59-A6C34878D82A}">
                    <a16:rowId xmlns:a16="http://schemas.microsoft.com/office/drawing/2014/main" val="1817114339"/>
                  </a:ext>
                </a:extLst>
              </a:tr>
              <a:tr h="1637398">
                <a:tc>
                  <a:txBody>
                    <a:bodyPr/>
                    <a:lstStyle/>
                    <a:p>
                      <a:pPr marL="182563" indent="92075">
                        <a:lnSpc>
                          <a:spcPct val="100000"/>
                        </a:lnSpc>
                        <a:buFont typeface="Arial" panose="020B0604020202020204" pitchFamily="34" charset="0"/>
                        <a:buChar char="•"/>
                      </a:pPr>
                      <a:r>
                        <a:rPr lang="en-US" sz="1600" dirty="0">
                          <a:solidFill>
                            <a:srgbClr val="5A5814"/>
                          </a:solidFill>
                        </a:rPr>
                        <a:t>MS</a:t>
                      </a:r>
                      <a:r>
                        <a:rPr lang="en-US" sz="1600" baseline="0" dirty="0">
                          <a:solidFill>
                            <a:srgbClr val="5A5814"/>
                          </a:solidFill>
                        </a:rPr>
                        <a:t> EXCEL</a:t>
                      </a:r>
                      <a:endParaRPr lang="en-US" sz="1600" dirty="0">
                        <a:solidFill>
                          <a:srgbClr val="5A5814"/>
                        </a:solidFill>
                      </a:endParaRPr>
                    </a:p>
                    <a:p>
                      <a:endParaRPr lang="ru-RU" sz="1600" dirty="0"/>
                    </a:p>
                  </a:txBody>
                  <a:tcPr>
                    <a:noFill/>
                  </a:tcPr>
                </a:tc>
                <a:tc>
                  <a:txBody>
                    <a:bodyPr/>
                    <a:lstStyle/>
                    <a:p>
                      <a:pPr marL="457200" indent="-457200" eaLnBrk="0" fontAlgn="base" hangingPunct="0">
                        <a:lnSpc>
                          <a:spcPct val="100000"/>
                        </a:lnSpc>
                        <a:spcBef>
                          <a:spcPct val="0"/>
                        </a:spcBef>
                        <a:spcAft>
                          <a:spcPct val="0"/>
                        </a:spcAft>
                        <a:buClrTx/>
                        <a:buSzTx/>
                        <a:buFont typeface="Arial" panose="020B0604020202020204" pitchFamily="34" charset="0"/>
                        <a:buChar char="•"/>
                      </a:pPr>
                      <a:r>
                        <a:rPr lang="en-US" sz="1600" dirty="0">
                          <a:solidFill>
                            <a:srgbClr val="5A5814"/>
                          </a:solidFill>
                        </a:rPr>
                        <a:t>WEBP</a:t>
                      </a:r>
                    </a:p>
                    <a:p>
                      <a:pPr marL="457200" indent="-457200" eaLnBrk="0" fontAlgn="base" hangingPunct="0">
                        <a:lnSpc>
                          <a:spcPct val="100000"/>
                        </a:lnSpc>
                        <a:spcBef>
                          <a:spcPct val="0"/>
                        </a:spcBef>
                        <a:spcAft>
                          <a:spcPct val="0"/>
                        </a:spcAft>
                        <a:buClrTx/>
                        <a:buSzTx/>
                        <a:buFont typeface="Arial" panose="020B0604020202020204" pitchFamily="34" charset="0"/>
                        <a:buChar char="•"/>
                      </a:pPr>
                      <a:r>
                        <a:rPr lang="en-US" sz="1600" dirty="0">
                          <a:solidFill>
                            <a:srgbClr val="5A5814"/>
                          </a:solidFill>
                        </a:rPr>
                        <a:t>PDF</a:t>
                      </a:r>
                    </a:p>
                    <a:p>
                      <a:pPr marL="457200" indent="-457200" eaLnBrk="0" fontAlgn="base" hangingPunct="0">
                        <a:lnSpc>
                          <a:spcPct val="100000"/>
                        </a:lnSpc>
                        <a:spcBef>
                          <a:spcPct val="0"/>
                        </a:spcBef>
                        <a:spcAft>
                          <a:spcPct val="0"/>
                        </a:spcAft>
                        <a:buClrTx/>
                        <a:buSzTx/>
                        <a:buFont typeface="Arial" panose="020B0604020202020204" pitchFamily="34" charset="0"/>
                        <a:buChar char="•"/>
                      </a:pPr>
                      <a:r>
                        <a:rPr lang="en-US" sz="1600" dirty="0">
                          <a:solidFill>
                            <a:srgbClr val="5A5814"/>
                          </a:solidFill>
                        </a:rPr>
                        <a:t>XHTML</a:t>
                      </a:r>
                    </a:p>
                    <a:p>
                      <a:pPr marL="457200" indent="-457200" eaLnBrk="0" fontAlgn="base" hangingPunct="0">
                        <a:lnSpc>
                          <a:spcPct val="100000"/>
                        </a:lnSpc>
                        <a:spcBef>
                          <a:spcPct val="0"/>
                        </a:spcBef>
                        <a:spcAft>
                          <a:spcPct val="0"/>
                        </a:spcAft>
                        <a:buClrTx/>
                        <a:buSzTx/>
                        <a:buFont typeface="Arial" panose="020B0604020202020204" pitchFamily="34" charset="0"/>
                        <a:buChar char="•"/>
                      </a:pPr>
                      <a:r>
                        <a:rPr lang="en-US" sz="1600" dirty="0">
                          <a:solidFill>
                            <a:srgbClr val="5A5814"/>
                          </a:solidFill>
                        </a:rPr>
                        <a:t>JPEG</a:t>
                      </a:r>
                    </a:p>
                    <a:p>
                      <a:pPr marL="457200" indent="-457200" eaLnBrk="0" fontAlgn="base" hangingPunct="0">
                        <a:lnSpc>
                          <a:spcPct val="100000"/>
                        </a:lnSpc>
                        <a:spcBef>
                          <a:spcPct val="0"/>
                        </a:spcBef>
                        <a:spcAft>
                          <a:spcPct val="0"/>
                        </a:spcAft>
                        <a:buClrTx/>
                        <a:buSzTx/>
                        <a:buFont typeface="Arial" panose="020B0604020202020204" pitchFamily="34" charset="0"/>
                        <a:buChar char="•"/>
                      </a:pPr>
                      <a:r>
                        <a:rPr lang="en-US" sz="1600" dirty="0">
                          <a:solidFill>
                            <a:srgbClr val="5A5814"/>
                          </a:solidFill>
                        </a:rPr>
                        <a:t>PNG</a:t>
                      </a:r>
                    </a:p>
                    <a:p>
                      <a:pPr marL="182563" indent="0">
                        <a:lnSpc>
                          <a:spcPct val="100000"/>
                        </a:lnSpc>
                        <a:buFont typeface="Arial" panose="020B0604020202020204" pitchFamily="34" charset="0"/>
                        <a:buNone/>
                      </a:pPr>
                      <a:endParaRPr lang="ru-RU" sz="1600" dirty="0">
                        <a:solidFill>
                          <a:srgbClr val="5A5814"/>
                        </a:solidFill>
                      </a:endParaRPr>
                    </a:p>
                  </a:txBody>
                  <a:tcPr>
                    <a:noFill/>
                  </a:tcPr>
                </a:tc>
                <a:extLst>
                  <a:ext uri="{0D108BD9-81ED-4DB2-BD59-A6C34878D82A}">
                    <a16:rowId xmlns:a16="http://schemas.microsoft.com/office/drawing/2014/main" val="1764655656"/>
                  </a:ext>
                </a:extLst>
              </a:tr>
            </a:tbl>
          </a:graphicData>
        </a:graphic>
      </p:graphicFrame>
    </p:spTree>
    <p:extLst>
      <p:ext uri="{BB962C8B-B14F-4D97-AF65-F5344CB8AC3E}">
        <p14:creationId xmlns:p14="http://schemas.microsoft.com/office/powerpoint/2010/main" val="4009785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3FD52A-71C8-1478-1C1A-2E9E699B4C7D}"/>
              </a:ext>
            </a:extLst>
          </p:cNvPr>
          <p:cNvSpPr>
            <a:spLocks noGrp="1"/>
          </p:cNvSpPr>
          <p:nvPr>
            <p:ph type="title"/>
          </p:nvPr>
        </p:nvSpPr>
        <p:spPr>
          <a:xfrm>
            <a:off x="1826682" y="29485"/>
            <a:ext cx="8911687" cy="1280890"/>
          </a:xfrm>
        </p:spPr>
        <p:txBody>
          <a:bodyPr>
            <a:noAutofit/>
          </a:bodyPr>
          <a:lstStyle/>
          <a:p>
            <a:r>
              <a:rPr lang="en-US" b="1" dirty="0">
                <a:solidFill>
                  <a:srgbClr val="8C9B21"/>
                </a:solidFill>
              </a:rPr>
              <a:t>IMPRESS</a:t>
            </a:r>
            <a:r>
              <a:rPr lang="ru-RU" b="1" dirty="0">
                <a:solidFill>
                  <a:srgbClr val="8C9B21"/>
                </a:solidFill>
              </a:rPr>
              <a:t>: работайте с презентациями</a:t>
            </a:r>
          </a:p>
        </p:txBody>
      </p:sp>
      <p:sp>
        <p:nvSpPr>
          <p:cNvPr id="3" name="Объект 2">
            <a:extLst>
              <a:ext uri="{FF2B5EF4-FFF2-40B4-BE49-F238E27FC236}">
                <a16:creationId xmlns:a16="http://schemas.microsoft.com/office/drawing/2014/main" id="{179214ED-599A-AEB1-918F-BEFE94B67DA5}"/>
              </a:ext>
            </a:extLst>
          </p:cNvPr>
          <p:cNvSpPr>
            <a:spLocks noGrp="1"/>
          </p:cNvSpPr>
          <p:nvPr>
            <p:ph idx="1"/>
          </p:nvPr>
        </p:nvSpPr>
        <p:spPr>
          <a:xfrm>
            <a:off x="245047" y="1560896"/>
            <a:ext cx="9660035" cy="5150123"/>
          </a:xfrm>
        </p:spPr>
        <p:txBody>
          <a:bodyPr>
            <a:normAutofit/>
          </a:bodyPr>
          <a:lstStyle/>
          <a:p>
            <a:pPr marL="0" indent="0">
              <a:buNone/>
            </a:pPr>
            <a:endParaRPr lang="en-US" sz="2200" dirty="0">
              <a:solidFill>
                <a:srgbClr val="5A5814"/>
              </a:solidFill>
            </a:endParaRPr>
          </a:p>
          <a:p>
            <a:pPr marL="0" indent="0">
              <a:buNone/>
            </a:pPr>
            <a:endParaRPr lang="en-US" sz="2200" dirty="0">
              <a:solidFill>
                <a:srgbClr val="5A5814"/>
              </a:solidFill>
            </a:endParaRPr>
          </a:p>
          <a:p>
            <a:pPr marL="0" indent="0">
              <a:buNone/>
            </a:pPr>
            <a:endParaRPr lang="en-US" sz="2200" dirty="0">
              <a:solidFill>
                <a:srgbClr val="5A5814"/>
              </a:solidFill>
            </a:endParaRPr>
          </a:p>
          <a:p>
            <a:pPr marL="0" indent="0">
              <a:buNone/>
            </a:pPr>
            <a:endParaRPr lang="en-US" sz="2200" dirty="0">
              <a:solidFill>
                <a:srgbClr val="5A5814"/>
              </a:solidFill>
            </a:endParaRPr>
          </a:p>
          <a:p>
            <a:pPr marL="0" indent="0">
              <a:buNone/>
            </a:pPr>
            <a:endParaRPr lang="ru-RU" sz="2200" dirty="0">
              <a:solidFill>
                <a:srgbClr val="5A5814"/>
              </a:solidFill>
            </a:endParaRPr>
          </a:p>
          <a:p>
            <a:pPr>
              <a:lnSpc>
                <a:spcPct val="90000"/>
              </a:lnSpc>
              <a:buFont typeface="Wingdings" panose="05000000000000000000" pitchFamily="2" charset="2"/>
              <a:buChar char="Ø"/>
            </a:pPr>
            <a:r>
              <a:rPr lang="ru-RU" sz="2200" dirty="0">
                <a:solidFill>
                  <a:srgbClr val="5A5814"/>
                </a:solidFill>
              </a:rPr>
              <a:t>СОЗДАНИЕ ПРЕЗЕНТАЦИЙ</a:t>
            </a:r>
          </a:p>
          <a:p>
            <a:pPr>
              <a:buFont typeface="Wingdings" panose="05000000000000000000" pitchFamily="2" charset="2"/>
              <a:buChar char="Ø"/>
            </a:pPr>
            <a:r>
              <a:rPr lang="ru-RU" altLang="ru-RU" sz="2200" dirty="0">
                <a:solidFill>
                  <a:srgbClr val="5A5814"/>
                </a:solidFill>
              </a:rPr>
              <a:t>анимация и средства для рисования</a:t>
            </a:r>
          </a:p>
          <a:p>
            <a:pPr>
              <a:buFont typeface="Wingdings" panose="05000000000000000000" pitchFamily="2" charset="2"/>
              <a:buChar char="Ø"/>
            </a:pPr>
            <a:r>
              <a:rPr lang="ru-RU" altLang="ru-RU" sz="2200" dirty="0">
                <a:solidFill>
                  <a:srgbClr val="5A5814"/>
                </a:solidFill>
              </a:rPr>
              <a:t>Спецэффекты для текста</a:t>
            </a:r>
          </a:p>
          <a:p>
            <a:pPr>
              <a:buFont typeface="Wingdings" panose="05000000000000000000" pitchFamily="2" charset="2"/>
              <a:buChar char="Ø"/>
            </a:pPr>
            <a:r>
              <a:rPr lang="ru-RU" altLang="ru-RU" sz="2200" dirty="0">
                <a:solidFill>
                  <a:srgbClr val="5A5814"/>
                </a:solidFill>
              </a:rPr>
              <a:t>Звук и видеоклипы для презентации</a:t>
            </a:r>
          </a:p>
          <a:p>
            <a:pPr marL="0" indent="0">
              <a:buNone/>
            </a:pPr>
            <a:endParaRPr lang="ru-RU" dirty="0"/>
          </a:p>
        </p:txBody>
      </p:sp>
      <p:pic>
        <p:nvPicPr>
          <p:cNvPr id="6" name="Рисунок 5">
            <a:extLst>
              <a:ext uri="{FF2B5EF4-FFF2-40B4-BE49-F238E27FC236}">
                <a16:creationId xmlns:a16="http://schemas.microsoft.com/office/drawing/2014/main" id="{40E4C010-2EE1-DC1B-2315-54F5ADED1455}"/>
              </a:ext>
            </a:extLst>
          </p:cNvPr>
          <p:cNvPicPr>
            <a:picLocks noChangeAspect="1"/>
          </p:cNvPicPr>
          <p:nvPr/>
        </p:nvPicPr>
        <p:blipFill>
          <a:blip r:embed="rId3"/>
          <a:stretch>
            <a:fillRect/>
          </a:stretch>
        </p:blipFill>
        <p:spPr>
          <a:xfrm>
            <a:off x="5891349" y="1442831"/>
            <a:ext cx="6055604" cy="4222256"/>
          </a:xfrm>
          <a:prstGeom prst="rect">
            <a:avLst/>
          </a:prstGeom>
        </p:spPr>
      </p:pic>
      <p:pic>
        <p:nvPicPr>
          <p:cNvPr id="10" name="Рисунок 9">
            <a:extLst>
              <a:ext uri="{FF2B5EF4-FFF2-40B4-BE49-F238E27FC236}">
                <a16:creationId xmlns:a16="http://schemas.microsoft.com/office/drawing/2014/main" id="{26C333D7-DA76-11B2-BC4D-D757CC1C83C3}"/>
              </a:ext>
            </a:extLst>
          </p:cNvPr>
          <p:cNvPicPr>
            <a:picLocks noChangeAspect="1"/>
          </p:cNvPicPr>
          <p:nvPr/>
        </p:nvPicPr>
        <p:blipFill>
          <a:blip r:embed="rId4"/>
          <a:stretch>
            <a:fillRect/>
          </a:stretch>
        </p:blipFill>
        <p:spPr>
          <a:xfrm>
            <a:off x="442762" y="146981"/>
            <a:ext cx="891586" cy="1045898"/>
          </a:xfrm>
          <a:prstGeom prst="rect">
            <a:avLst/>
          </a:prstGeom>
        </p:spPr>
      </p:pic>
      <p:graphicFrame>
        <p:nvGraphicFramePr>
          <p:cNvPr id="5" name="Таблица 4">
            <a:extLst>
              <a:ext uri="{FF2B5EF4-FFF2-40B4-BE49-F238E27FC236}">
                <a16:creationId xmlns:a16="http://schemas.microsoft.com/office/drawing/2014/main" id="{A01EF1F8-2182-2740-4B55-DF7F8BA2DF1A}"/>
              </a:ext>
            </a:extLst>
          </p:cNvPr>
          <p:cNvGraphicFramePr>
            <a:graphicFrameLocks noGrp="1"/>
          </p:cNvGraphicFramePr>
          <p:nvPr>
            <p:extLst>
              <p:ext uri="{D42A27DB-BD31-4B8C-83A1-F6EECF244321}">
                <p14:modId xmlns:p14="http://schemas.microsoft.com/office/powerpoint/2010/main" val="2167947002"/>
              </p:ext>
            </p:extLst>
          </p:nvPr>
        </p:nvGraphicFramePr>
        <p:xfrm>
          <a:off x="245047" y="1514677"/>
          <a:ext cx="4858656" cy="2460358"/>
        </p:xfrm>
        <a:graphic>
          <a:graphicData uri="http://schemas.openxmlformats.org/drawingml/2006/table">
            <a:tbl>
              <a:tblPr firstRow="1" bandRow="1">
                <a:tableStyleId>{5C22544A-7EE6-4342-B048-85BDC9FD1C3A}</a:tableStyleId>
              </a:tblPr>
              <a:tblGrid>
                <a:gridCol w="2276084">
                  <a:extLst>
                    <a:ext uri="{9D8B030D-6E8A-4147-A177-3AD203B41FA5}">
                      <a16:colId xmlns:a16="http://schemas.microsoft.com/office/drawing/2014/main" val="3302087593"/>
                    </a:ext>
                  </a:extLst>
                </a:gridCol>
                <a:gridCol w="2582572">
                  <a:extLst>
                    <a:ext uri="{9D8B030D-6E8A-4147-A177-3AD203B41FA5}">
                      <a16:colId xmlns:a16="http://schemas.microsoft.com/office/drawing/2014/main" val="2174899036"/>
                    </a:ext>
                  </a:extLst>
                </a:gridCol>
              </a:tblGrid>
              <a:tr h="749318">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ru-RU" sz="1600" dirty="0">
                          <a:solidFill>
                            <a:srgbClr val="5A5814"/>
                          </a:solidFill>
                        </a:rPr>
                        <a:t>РАБОТАЕТ С ФОРМАТАМИ: </a:t>
                      </a:r>
                    </a:p>
                    <a:p>
                      <a:endParaRPr lang="ru-RU" sz="1600" dirty="0"/>
                    </a:p>
                  </a:txBody>
                  <a:tcPr>
                    <a:noFill/>
                  </a:tcPr>
                </a:tc>
                <a:tc>
                  <a:txBody>
                    <a:bodyPr/>
                    <a:lstStyle/>
                    <a:p>
                      <a:pPr marL="285750" indent="-285750">
                        <a:buFont typeface="Wingdings" panose="05000000000000000000" pitchFamily="2" charset="2"/>
                        <a:buChar char="Ø"/>
                      </a:pPr>
                      <a:r>
                        <a:rPr lang="ru-RU" sz="1600" b="1" kern="1200" dirty="0">
                          <a:solidFill>
                            <a:srgbClr val="5A5814"/>
                          </a:solidFill>
                          <a:latin typeface="+mn-lt"/>
                          <a:ea typeface="+mn-ea"/>
                          <a:cs typeface="+mn-cs"/>
                        </a:rPr>
                        <a:t>ЭКСПОРТИРУЕТ В ФОРМАТЫ:</a:t>
                      </a:r>
                    </a:p>
                  </a:txBody>
                  <a:tcPr>
                    <a:noFill/>
                  </a:tcPr>
                </a:tc>
                <a:extLst>
                  <a:ext uri="{0D108BD9-81ED-4DB2-BD59-A6C34878D82A}">
                    <a16:rowId xmlns:a16="http://schemas.microsoft.com/office/drawing/2014/main" val="1817114339"/>
                  </a:ext>
                </a:extLst>
              </a:tr>
              <a:tr h="1637398">
                <a:tc>
                  <a:txBody>
                    <a:bodyPr/>
                    <a:lstStyle/>
                    <a:p>
                      <a:pPr marL="285750" indent="-285750">
                        <a:buFont typeface="Arial" panose="020B0604020202020204" pitchFamily="34" charset="0"/>
                        <a:buChar char="•"/>
                      </a:pPr>
                      <a:r>
                        <a:rPr lang="ru-RU" sz="1600" dirty="0">
                          <a:solidFill>
                            <a:srgbClr val="5A5814"/>
                          </a:solidFill>
                        </a:rPr>
                        <a:t>M</a:t>
                      </a:r>
                      <a:r>
                        <a:rPr lang="en-US" sz="1600" dirty="0">
                          <a:solidFill>
                            <a:srgbClr val="5A5814"/>
                          </a:solidFill>
                        </a:rPr>
                        <a:t>S</a:t>
                      </a:r>
                      <a:r>
                        <a:rPr lang="ru-RU" sz="1600" dirty="0">
                          <a:solidFill>
                            <a:srgbClr val="5A5814"/>
                          </a:solidFill>
                        </a:rPr>
                        <a:t> </a:t>
                      </a:r>
                      <a:r>
                        <a:rPr lang="en-US" sz="1600" dirty="0">
                          <a:solidFill>
                            <a:srgbClr val="5A5814"/>
                          </a:solidFill>
                        </a:rPr>
                        <a:t>POWER POINT</a:t>
                      </a:r>
                      <a:endParaRPr lang="ru-RU" sz="1600" dirty="0"/>
                    </a:p>
                  </a:txBody>
                  <a:tcPr>
                    <a:noFill/>
                  </a:tcPr>
                </a:tc>
                <a:tc>
                  <a:txBody>
                    <a:bodyPr/>
                    <a:lstStyle/>
                    <a:p>
                      <a:pPr marL="457200" indent="-457200" eaLnBrk="0" fontAlgn="base" hangingPunct="0">
                        <a:lnSpc>
                          <a:spcPct val="100000"/>
                        </a:lnSpc>
                        <a:spcBef>
                          <a:spcPct val="0"/>
                        </a:spcBef>
                        <a:spcAft>
                          <a:spcPct val="0"/>
                        </a:spcAft>
                        <a:buClrTx/>
                        <a:buSzTx/>
                        <a:buFont typeface="Arial" panose="020B0604020202020204" pitchFamily="34" charset="0"/>
                        <a:buChar char="•"/>
                      </a:pPr>
                      <a:r>
                        <a:rPr lang="en-US" sz="1600" dirty="0">
                          <a:solidFill>
                            <a:srgbClr val="5A5814"/>
                          </a:solidFill>
                        </a:rPr>
                        <a:t>WEBP</a:t>
                      </a:r>
                    </a:p>
                    <a:p>
                      <a:pPr marL="457200" indent="-457200" eaLnBrk="0" fontAlgn="base" hangingPunct="0">
                        <a:lnSpc>
                          <a:spcPct val="100000"/>
                        </a:lnSpc>
                        <a:spcBef>
                          <a:spcPct val="0"/>
                        </a:spcBef>
                        <a:spcAft>
                          <a:spcPct val="0"/>
                        </a:spcAft>
                        <a:buClrTx/>
                        <a:buSzTx/>
                        <a:buFont typeface="Arial" panose="020B0604020202020204" pitchFamily="34" charset="0"/>
                        <a:buChar char="•"/>
                      </a:pPr>
                      <a:r>
                        <a:rPr lang="en-US" sz="1600" dirty="0">
                          <a:solidFill>
                            <a:srgbClr val="5A5814"/>
                          </a:solidFill>
                        </a:rPr>
                        <a:t>PDF</a:t>
                      </a:r>
                    </a:p>
                    <a:p>
                      <a:pPr marL="457200" indent="-457200" eaLnBrk="0" fontAlgn="base" hangingPunct="0">
                        <a:lnSpc>
                          <a:spcPct val="100000"/>
                        </a:lnSpc>
                        <a:spcBef>
                          <a:spcPct val="0"/>
                        </a:spcBef>
                        <a:spcAft>
                          <a:spcPct val="0"/>
                        </a:spcAft>
                        <a:buClrTx/>
                        <a:buSzTx/>
                        <a:buFont typeface="Arial" panose="020B0604020202020204" pitchFamily="34" charset="0"/>
                        <a:buChar char="•"/>
                      </a:pPr>
                      <a:r>
                        <a:rPr lang="en-US" sz="1600" dirty="0">
                          <a:solidFill>
                            <a:srgbClr val="5A5814"/>
                          </a:solidFill>
                        </a:rPr>
                        <a:t>XHTML</a:t>
                      </a:r>
                    </a:p>
                    <a:p>
                      <a:pPr marL="457200" indent="-457200" eaLnBrk="0" fontAlgn="base" hangingPunct="0">
                        <a:lnSpc>
                          <a:spcPct val="100000"/>
                        </a:lnSpc>
                        <a:spcBef>
                          <a:spcPct val="0"/>
                        </a:spcBef>
                        <a:spcAft>
                          <a:spcPct val="0"/>
                        </a:spcAft>
                        <a:buClrTx/>
                        <a:buSzTx/>
                        <a:buFont typeface="Arial" panose="020B0604020202020204" pitchFamily="34" charset="0"/>
                        <a:buChar char="•"/>
                      </a:pPr>
                      <a:r>
                        <a:rPr lang="en-US" sz="1600" dirty="0">
                          <a:solidFill>
                            <a:srgbClr val="5A5814"/>
                          </a:solidFill>
                        </a:rPr>
                        <a:t>JPEG</a:t>
                      </a:r>
                    </a:p>
                    <a:p>
                      <a:pPr marL="457200" indent="-457200" eaLnBrk="0" fontAlgn="base" hangingPunct="0">
                        <a:lnSpc>
                          <a:spcPct val="100000"/>
                        </a:lnSpc>
                        <a:spcBef>
                          <a:spcPct val="0"/>
                        </a:spcBef>
                        <a:spcAft>
                          <a:spcPct val="0"/>
                        </a:spcAft>
                        <a:buClrTx/>
                        <a:buSzTx/>
                        <a:buFont typeface="Arial" panose="020B0604020202020204" pitchFamily="34" charset="0"/>
                        <a:buChar char="•"/>
                      </a:pPr>
                      <a:r>
                        <a:rPr lang="en-US" sz="1600" dirty="0">
                          <a:solidFill>
                            <a:srgbClr val="5A5814"/>
                          </a:solidFill>
                        </a:rPr>
                        <a:t>PNG</a:t>
                      </a:r>
                    </a:p>
                    <a:p>
                      <a:pPr marL="182563" indent="0">
                        <a:lnSpc>
                          <a:spcPct val="100000"/>
                        </a:lnSpc>
                        <a:buFont typeface="Arial" panose="020B0604020202020204" pitchFamily="34" charset="0"/>
                        <a:buNone/>
                      </a:pPr>
                      <a:endParaRPr lang="ru-RU" sz="1600" dirty="0">
                        <a:solidFill>
                          <a:srgbClr val="5A5814"/>
                        </a:solidFill>
                      </a:endParaRPr>
                    </a:p>
                  </a:txBody>
                  <a:tcPr>
                    <a:noFill/>
                  </a:tcPr>
                </a:tc>
                <a:extLst>
                  <a:ext uri="{0D108BD9-81ED-4DB2-BD59-A6C34878D82A}">
                    <a16:rowId xmlns:a16="http://schemas.microsoft.com/office/drawing/2014/main" val="1764655656"/>
                  </a:ext>
                </a:extLst>
              </a:tr>
            </a:tbl>
          </a:graphicData>
        </a:graphic>
      </p:graphicFrame>
    </p:spTree>
    <p:extLst>
      <p:ext uri="{BB962C8B-B14F-4D97-AF65-F5344CB8AC3E}">
        <p14:creationId xmlns:p14="http://schemas.microsoft.com/office/powerpoint/2010/main" val="1828195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210633-BBEB-AF2B-3FDF-673B4646291F}"/>
              </a:ext>
            </a:extLst>
          </p:cNvPr>
          <p:cNvSpPr>
            <a:spLocks noGrp="1"/>
          </p:cNvSpPr>
          <p:nvPr>
            <p:ph type="title"/>
          </p:nvPr>
        </p:nvSpPr>
        <p:spPr>
          <a:xfrm>
            <a:off x="789643" y="-45265"/>
            <a:ext cx="8911687" cy="1280890"/>
          </a:xfrm>
        </p:spPr>
        <p:txBody>
          <a:bodyPr/>
          <a:lstStyle/>
          <a:p>
            <a:r>
              <a:rPr lang="en-US" b="1" dirty="0">
                <a:solidFill>
                  <a:srgbClr val="8C9B21"/>
                </a:solidFill>
              </a:rPr>
              <a:t>DRAW</a:t>
            </a:r>
            <a:r>
              <a:rPr lang="ru-RU" b="1" dirty="0">
                <a:solidFill>
                  <a:srgbClr val="8C9B21"/>
                </a:solidFill>
              </a:rPr>
              <a:t>: работайте с рисунками</a:t>
            </a:r>
          </a:p>
        </p:txBody>
      </p:sp>
      <p:sp>
        <p:nvSpPr>
          <p:cNvPr id="3" name="Объект 2">
            <a:extLst>
              <a:ext uri="{FF2B5EF4-FFF2-40B4-BE49-F238E27FC236}">
                <a16:creationId xmlns:a16="http://schemas.microsoft.com/office/drawing/2014/main" id="{803CA8AF-4120-C5F8-ACF3-9CFB32FD304F}"/>
              </a:ext>
            </a:extLst>
          </p:cNvPr>
          <p:cNvSpPr>
            <a:spLocks noGrp="1"/>
          </p:cNvSpPr>
          <p:nvPr>
            <p:ph idx="1"/>
          </p:nvPr>
        </p:nvSpPr>
        <p:spPr>
          <a:xfrm>
            <a:off x="366448" y="1590852"/>
            <a:ext cx="9334882" cy="5030582"/>
          </a:xfrm>
        </p:spPr>
        <p:txBody>
          <a:bodyPr>
            <a:normAutofit/>
          </a:bodyPr>
          <a:lstStyle/>
          <a:p>
            <a:pPr>
              <a:buFont typeface="Arial" panose="020B0604020202020204" pitchFamily="34" charset="0"/>
              <a:buChar char="•"/>
            </a:pPr>
            <a:endParaRPr lang="ru-RU" sz="1800" dirty="0">
              <a:solidFill>
                <a:srgbClr val="5A5814"/>
              </a:solidFill>
            </a:endParaRPr>
          </a:p>
          <a:p>
            <a:pPr marL="0" indent="0">
              <a:buNone/>
            </a:pPr>
            <a:endParaRPr lang="ru-RU" sz="1800" dirty="0">
              <a:solidFill>
                <a:srgbClr val="5A5814"/>
              </a:solidFill>
            </a:endParaRPr>
          </a:p>
          <a:p>
            <a:pPr marL="0" indent="0">
              <a:buNone/>
            </a:pPr>
            <a:endParaRPr lang="ru-RU" sz="1800" dirty="0">
              <a:solidFill>
                <a:srgbClr val="5A5814"/>
              </a:solidFill>
            </a:endParaRPr>
          </a:p>
          <a:p>
            <a:pPr marL="0" indent="0">
              <a:buNone/>
            </a:pPr>
            <a:endParaRPr lang="ru-RU" sz="1800" dirty="0">
              <a:solidFill>
                <a:srgbClr val="5A5814"/>
              </a:solidFill>
            </a:endParaRPr>
          </a:p>
          <a:p>
            <a:pPr marL="0" indent="0">
              <a:buNone/>
            </a:pPr>
            <a:endParaRPr lang="ru-RU" sz="1800" dirty="0">
              <a:solidFill>
                <a:srgbClr val="5A5814"/>
              </a:solidFill>
            </a:endParaRPr>
          </a:p>
          <a:p>
            <a:pPr marL="0" indent="0">
              <a:buNone/>
            </a:pPr>
            <a:endParaRPr lang="ru-RU" sz="1800" dirty="0">
              <a:solidFill>
                <a:srgbClr val="5A5814"/>
              </a:solidFill>
            </a:endParaRPr>
          </a:p>
          <a:p>
            <a:pPr>
              <a:buFont typeface="Wingdings" panose="05000000000000000000" pitchFamily="2" charset="2"/>
              <a:buChar char="Ø"/>
            </a:pPr>
            <a:r>
              <a:rPr lang="ru-RU" sz="2200" dirty="0">
                <a:solidFill>
                  <a:srgbClr val="5A5814"/>
                </a:solidFill>
              </a:rPr>
              <a:t>Готовые клип-арты</a:t>
            </a:r>
          </a:p>
          <a:p>
            <a:pPr>
              <a:buFont typeface="Wingdings" panose="05000000000000000000" pitchFamily="2" charset="2"/>
              <a:buChar char="Ø"/>
            </a:pPr>
            <a:r>
              <a:rPr lang="ru-RU" sz="2200" dirty="0">
                <a:solidFill>
                  <a:srgbClr val="5A5814"/>
                </a:solidFill>
              </a:rPr>
              <a:t>Создание собственных клип-артов</a:t>
            </a:r>
          </a:p>
          <a:p>
            <a:pPr>
              <a:buFont typeface="Wingdings" panose="05000000000000000000" pitchFamily="2" charset="2"/>
              <a:buChar char="Ø"/>
            </a:pPr>
            <a:r>
              <a:rPr lang="ru-RU" sz="2200" dirty="0">
                <a:solidFill>
                  <a:srgbClr val="5A5814"/>
                </a:solidFill>
              </a:rPr>
              <a:t>Создание любых элементов: </a:t>
            </a:r>
          </a:p>
          <a:p>
            <a:pPr marL="87313" indent="95250">
              <a:buNone/>
            </a:pPr>
            <a:r>
              <a:rPr lang="ru-RU" sz="2200" dirty="0">
                <a:solidFill>
                  <a:srgbClr val="5A5814"/>
                </a:solidFill>
              </a:rPr>
              <a:t>от простых диаграмм и блок-схем до сложной 3D-графики</a:t>
            </a:r>
          </a:p>
          <a:p>
            <a:pPr>
              <a:buFont typeface="Wingdings" panose="05000000000000000000" pitchFamily="2" charset="2"/>
              <a:buChar char="Ø"/>
            </a:pPr>
            <a:endParaRPr lang="ru-RU" sz="3100" dirty="0">
              <a:solidFill>
                <a:srgbClr val="5A5814"/>
              </a:solidFill>
            </a:endParaRPr>
          </a:p>
        </p:txBody>
      </p:sp>
      <p:pic>
        <p:nvPicPr>
          <p:cNvPr id="5" name="Рисунок 4">
            <a:extLst>
              <a:ext uri="{FF2B5EF4-FFF2-40B4-BE49-F238E27FC236}">
                <a16:creationId xmlns:a16="http://schemas.microsoft.com/office/drawing/2014/main" id="{88ED62B0-937C-78E4-051A-8CC15CFFB3B9}"/>
              </a:ext>
            </a:extLst>
          </p:cNvPr>
          <p:cNvPicPr>
            <a:picLocks noChangeAspect="1"/>
          </p:cNvPicPr>
          <p:nvPr/>
        </p:nvPicPr>
        <p:blipFill>
          <a:blip r:embed="rId3"/>
          <a:stretch>
            <a:fillRect/>
          </a:stretch>
        </p:blipFill>
        <p:spPr>
          <a:xfrm>
            <a:off x="366448" y="236566"/>
            <a:ext cx="878161" cy="1037518"/>
          </a:xfrm>
          <a:prstGeom prst="rect">
            <a:avLst/>
          </a:prstGeom>
        </p:spPr>
      </p:pic>
      <p:pic>
        <p:nvPicPr>
          <p:cNvPr id="6" name="Рисунок 5">
            <a:extLst>
              <a:ext uri="{FF2B5EF4-FFF2-40B4-BE49-F238E27FC236}">
                <a16:creationId xmlns:a16="http://schemas.microsoft.com/office/drawing/2014/main" id="{5677B8AC-0F62-44D3-A4CF-1C211EBA65D3}"/>
              </a:ext>
            </a:extLst>
          </p:cNvPr>
          <p:cNvPicPr>
            <a:picLocks noChangeAspect="1"/>
          </p:cNvPicPr>
          <p:nvPr/>
        </p:nvPicPr>
        <p:blipFill>
          <a:blip r:embed="rId4"/>
          <a:stretch>
            <a:fillRect/>
          </a:stretch>
        </p:blipFill>
        <p:spPr>
          <a:xfrm>
            <a:off x="5891224" y="1514677"/>
            <a:ext cx="6055729" cy="3822198"/>
          </a:xfrm>
          <a:prstGeom prst="rect">
            <a:avLst/>
          </a:prstGeom>
        </p:spPr>
      </p:pic>
      <p:graphicFrame>
        <p:nvGraphicFramePr>
          <p:cNvPr id="8" name="Таблица 7">
            <a:extLst>
              <a:ext uri="{FF2B5EF4-FFF2-40B4-BE49-F238E27FC236}">
                <a16:creationId xmlns:a16="http://schemas.microsoft.com/office/drawing/2014/main" id="{07133693-65A7-E35E-0855-95E467CB12FC}"/>
              </a:ext>
            </a:extLst>
          </p:cNvPr>
          <p:cNvGraphicFramePr>
            <a:graphicFrameLocks noGrp="1"/>
          </p:cNvGraphicFramePr>
          <p:nvPr>
            <p:extLst>
              <p:ext uri="{D42A27DB-BD31-4B8C-83A1-F6EECF244321}">
                <p14:modId xmlns:p14="http://schemas.microsoft.com/office/powerpoint/2010/main" val="2814883511"/>
              </p:ext>
            </p:extLst>
          </p:nvPr>
        </p:nvGraphicFramePr>
        <p:xfrm>
          <a:off x="245047" y="1514677"/>
          <a:ext cx="4858656" cy="2621280"/>
        </p:xfrm>
        <a:graphic>
          <a:graphicData uri="http://schemas.openxmlformats.org/drawingml/2006/table">
            <a:tbl>
              <a:tblPr firstRow="1" bandRow="1">
                <a:tableStyleId>{5C22544A-7EE6-4342-B048-85BDC9FD1C3A}</a:tableStyleId>
              </a:tblPr>
              <a:tblGrid>
                <a:gridCol w="2276084">
                  <a:extLst>
                    <a:ext uri="{9D8B030D-6E8A-4147-A177-3AD203B41FA5}">
                      <a16:colId xmlns:a16="http://schemas.microsoft.com/office/drawing/2014/main" val="3302087593"/>
                    </a:ext>
                  </a:extLst>
                </a:gridCol>
                <a:gridCol w="2582572">
                  <a:extLst>
                    <a:ext uri="{9D8B030D-6E8A-4147-A177-3AD203B41FA5}">
                      <a16:colId xmlns:a16="http://schemas.microsoft.com/office/drawing/2014/main" val="2174899036"/>
                    </a:ext>
                  </a:extLst>
                </a:gridCol>
              </a:tblGrid>
              <a:tr h="749318">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ru-RU" sz="1600" dirty="0">
                          <a:solidFill>
                            <a:srgbClr val="5A5814"/>
                          </a:solidFill>
                        </a:rPr>
                        <a:t>РАБОТАЕТ С ФОРМАТАМИ: </a:t>
                      </a:r>
                    </a:p>
                    <a:p>
                      <a:endParaRPr lang="ru-RU" sz="1600" dirty="0"/>
                    </a:p>
                  </a:txBody>
                  <a:tcPr>
                    <a:noFill/>
                  </a:tcPr>
                </a:tc>
                <a:tc>
                  <a:txBody>
                    <a:bodyPr/>
                    <a:lstStyle/>
                    <a:p>
                      <a:pPr marL="285750" indent="-285750">
                        <a:buFont typeface="Wingdings" panose="05000000000000000000" pitchFamily="2" charset="2"/>
                        <a:buChar char="Ø"/>
                      </a:pPr>
                      <a:r>
                        <a:rPr lang="ru-RU" sz="1600" b="1" kern="1200" dirty="0">
                          <a:solidFill>
                            <a:srgbClr val="5A5814"/>
                          </a:solidFill>
                          <a:latin typeface="+mn-lt"/>
                          <a:ea typeface="+mn-ea"/>
                          <a:cs typeface="+mn-cs"/>
                        </a:rPr>
                        <a:t>ЭКСПОРТИРУЕТ В ФОРМАТЫ:</a:t>
                      </a:r>
                    </a:p>
                  </a:txBody>
                  <a:tcPr>
                    <a:noFill/>
                  </a:tcPr>
                </a:tc>
                <a:extLst>
                  <a:ext uri="{0D108BD9-81ED-4DB2-BD59-A6C34878D82A}">
                    <a16:rowId xmlns:a16="http://schemas.microsoft.com/office/drawing/2014/main" val="1817114339"/>
                  </a:ext>
                </a:extLst>
              </a:tr>
              <a:tr h="1637398">
                <a:tc>
                  <a:txBody>
                    <a:bodyPr/>
                    <a:lstStyle/>
                    <a:p>
                      <a:pPr marL="285750" indent="-285750">
                        <a:buFont typeface="Arial" panose="020B0604020202020204" pitchFamily="34" charset="0"/>
                        <a:buChar char="•"/>
                      </a:pPr>
                      <a:r>
                        <a:rPr lang="en-US" sz="1600" dirty="0">
                          <a:solidFill>
                            <a:srgbClr val="5A5814"/>
                          </a:solidFill>
                        </a:rPr>
                        <a:t>BMP</a:t>
                      </a:r>
                    </a:p>
                    <a:p>
                      <a:pPr marL="285750" indent="-285750">
                        <a:buFont typeface="Arial" panose="020B0604020202020204" pitchFamily="34" charset="0"/>
                        <a:buChar char="•"/>
                      </a:pPr>
                      <a:r>
                        <a:rPr lang="en-US" sz="1600" dirty="0">
                          <a:solidFill>
                            <a:srgbClr val="5A5814"/>
                          </a:solidFill>
                        </a:rPr>
                        <a:t>GIF</a:t>
                      </a:r>
                    </a:p>
                    <a:p>
                      <a:pPr marL="285750" indent="-285750">
                        <a:buFont typeface="Arial" panose="020B0604020202020204" pitchFamily="34" charset="0"/>
                        <a:buChar char="•"/>
                      </a:pPr>
                      <a:r>
                        <a:rPr lang="en-US" sz="1600" dirty="0">
                          <a:solidFill>
                            <a:srgbClr val="5A5814"/>
                          </a:solidFill>
                        </a:rPr>
                        <a:t>JPEG</a:t>
                      </a:r>
                    </a:p>
                    <a:p>
                      <a:pPr marL="285750" indent="-285750">
                        <a:buFont typeface="Arial" panose="020B0604020202020204" pitchFamily="34" charset="0"/>
                        <a:buChar char="•"/>
                      </a:pPr>
                      <a:r>
                        <a:rPr lang="en-US" sz="1600" dirty="0">
                          <a:solidFill>
                            <a:srgbClr val="5A5814"/>
                          </a:solidFill>
                        </a:rPr>
                        <a:t>PNG</a:t>
                      </a:r>
                      <a:endParaRPr lang="ru-RU" sz="1600" dirty="0"/>
                    </a:p>
                  </a:txBody>
                  <a:tcPr>
                    <a:noFill/>
                  </a:tcPr>
                </a:tc>
                <a:tc>
                  <a:txBody>
                    <a:bodyPr/>
                    <a:lstStyle/>
                    <a:p>
                      <a:pPr marL="285750" indent="-285750">
                        <a:buFont typeface="Arial" panose="020B0604020202020204" pitchFamily="34" charset="0"/>
                        <a:buChar char="•"/>
                      </a:pPr>
                      <a:r>
                        <a:rPr lang="en-US" sz="1600" dirty="0">
                          <a:solidFill>
                            <a:srgbClr val="5A5814"/>
                          </a:solidFill>
                        </a:rPr>
                        <a:t>PDF</a:t>
                      </a:r>
                    </a:p>
                    <a:p>
                      <a:pPr marL="285750" indent="-285750">
                        <a:buFont typeface="Arial" panose="020B0604020202020204" pitchFamily="34" charset="0"/>
                        <a:buChar char="•"/>
                      </a:pPr>
                      <a:r>
                        <a:rPr lang="en-US" sz="1600" dirty="0">
                          <a:solidFill>
                            <a:srgbClr val="5A5814"/>
                          </a:solidFill>
                        </a:rPr>
                        <a:t>XHTML</a:t>
                      </a:r>
                    </a:p>
                    <a:p>
                      <a:pPr marL="285750" indent="-285750">
                        <a:buFont typeface="Arial" panose="020B0604020202020204" pitchFamily="34" charset="0"/>
                        <a:buChar char="•"/>
                      </a:pPr>
                      <a:r>
                        <a:rPr lang="en-US" sz="1600" dirty="0">
                          <a:solidFill>
                            <a:srgbClr val="5A5814"/>
                          </a:solidFill>
                        </a:rPr>
                        <a:t>BMP</a:t>
                      </a:r>
                    </a:p>
                    <a:p>
                      <a:pPr marL="285750" indent="-285750">
                        <a:buFont typeface="Arial" panose="020B0604020202020204" pitchFamily="34" charset="0"/>
                        <a:buChar char="•"/>
                      </a:pPr>
                      <a:r>
                        <a:rPr lang="en-US" sz="1600" dirty="0">
                          <a:solidFill>
                            <a:srgbClr val="5A5814"/>
                          </a:solidFill>
                        </a:rPr>
                        <a:t>GIF</a:t>
                      </a:r>
                    </a:p>
                    <a:p>
                      <a:pPr marL="285750" indent="-285750">
                        <a:buFont typeface="Arial" panose="020B0604020202020204" pitchFamily="34" charset="0"/>
                        <a:buChar char="•"/>
                      </a:pPr>
                      <a:r>
                        <a:rPr lang="en-US" sz="1600" dirty="0">
                          <a:solidFill>
                            <a:srgbClr val="5A5814"/>
                          </a:solidFill>
                        </a:rPr>
                        <a:t>JPEG</a:t>
                      </a:r>
                    </a:p>
                    <a:p>
                      <a:pPr marL="285750" indent="-285750">
                        <a:buFont typeface="Arial" panose="020B0604020202020204" pitchFamily="34" charset="0"/>
                        <a:buChar char="•"/>
                      </a:pPr>
                      <a:r>
                        <a:rPr lang="en-US" sz="1600" dirty="0">
                          <a:solidFill>
                            <a:srgbClr val="5A5814"/>
                          </a:solidFill>
                        </a:rPr>
                        <a:t>PNG</a:t>
                      </a:r>
                      <a:endParaRPr lang="ru-RU" sz="1600" dirty="0"/>
                    </a:p>
                    <a:p>
                      <a:pPr marL="182563" indent="0">
                        <a:lnSpc>
                          <a:spcPct val="100000"/>
                        </a:lnSpc>
                        <a:buFont typeface="Arial" panose="020B0604020202020204" pitchFamily="34" charset="0"/>
                        <a:buNone/>
                      </a:pPr>
                      <a:endParaRPr lang="ru-RU" sz="1600" dirty="0">
                        <a:solidFill>
                          <a:srgbClr val="5A5814"/>
                        </a:solidFill>
                      </a:endParaRPr>
                    </a:p>
                  </a:txBody>
                  <a:tcPr>
                    <a:noFill/>
                  </a:tcPr>
                </a:tc>
                <a:extLst>
                  <a:ext uri="{0D108BD9-81ED-4DB2-BD59-A6C34878D82A}">
                    <a16:rowId xmlns:a16="http://schemas.microsoft.com/office/drawing/2014/main" val="1764655656"/>
                  </a:ext>
                </a:extLst>
              </a:tr>
            </a:tbl>
          </a:graphicData>
        </a:graphic>
      </p:graphicFrame>
    </p:spTree>
    <p:extLst>
      <p:ext uri="{BB962C8B-B14F-4D97-AF65-F5344CB8AC3E}">
        <p14:creationId xmlns:p14="http://schemas.microsoft.com/office/powerpoint/2010/main" val="2212019553"/>
      </p:ext>
    </p:extLst>
  </p:cSld>
  <p:clrMapOvr>
    <a:masterClrMapping/>
  </p:clrMapOvr>
</p:sld>
</file>

<file path=ppt/theme/theme1.xml><?xml version="1.0" encoding="utf-8"?>
<a:theme xmlns:a="http://schemas.openxmlformats.org/drawingml/2006/main" name="Капля">
  <a:themeElements>
    <a:clrScheme name="Капля">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Капля">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Капля">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TM04033925[[fn=Капля]]</Template>
  <TotalTime>1293</TotalTime>
  <Words>1342</Words>
  <Application>Microsoft Office PowerPoint</Application>
  <PresentationFormat>Широкоэкранный</PresentationFormat>
  <Paragraphs>197</Paragraphs>
  <Slides>12</Slides>
  <Notes>12</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12</vt:i4>
      </vt:variant>
    </vt:vector>
  </HeadingPairs>
  <TitlesOfParts>
    <vt:vector size="20" baseType="lpstr">
      <vt:lpstr>Aptos</vt:lpstr>
      <vt:lpstr>Arial</vt:lpstr>
      <vt:lpstr>Calibri</vt:lpstr>
      <vt:lpstr>Symbol</vt:lpstr>
      <vt:lpstr>Times New Roman</vt:lpstr>
      <vt:lpstr>Tw Cen MT</vt:lpstr>
      <vt:lpstr>Wingdings</vt:lpstr>
      <vt:lpstr>Капля</vt:lpstr>
      <vt:lpstr>Презентация PowerPoint</vt:lpstr>
      <vt:lpstr>Что такое LibreOffice?</vt:lpstr>
      <vt:lpstr>Почему LibreOffice бесплатный?</vt:lpstr>
      <vt:lpstr>Почему именно LibreOffice?</vt:lpstr>
      <vt:lpstr>Работайте с документами разных форматов:</vt:lpstr>
      <vt:lpstr>WRITER: работайте с текстами</vt:lpstr>
      <vt:lpstr>CALC: работайте с таблицами</vt:lpstr>
      <vt:lpstr>IMPRESS: работайте с презентациями</vt:lpstr>
      <vt:lpstr>DRAW: работайте с рисунками</vt:lpstr>
      <vt:lpstr>BASE: работайте с базами данных</vt:lpstr>
      <vt:lpstr>MATH: работайте с формулами</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SAVA</dc:creator>
  <cp:lastModifiedBy>SAVA</cp:lastModifiedBy>
  <cp:revision>145</cp:revision>
  <dcterms:created xsi:type="dcterms:W3CDTF">2024-12-21T14:07:01Z</dcterms:created>
  <dcterms:modified xsi:type="dcterms:W3CDTF">2025-06-15T14:44:14Z</dcterms:modified>
</cp:coreProperties>
</file>