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5"/>
  </p:notesMasterIdLst>
  <p:sldIdLst>
    <p:sldId id="452" r:id="rId2"/>
    <p:sldId id="453" r:id="rId3"/>
    <p:sldId id="444" r:id="rId4"/>
  </p:sldIdLst>
  <p:sldSz cx="24384000" cy="13716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Nunito Sans" pitchFamily="2" charset="0"/>
      <p:regular r:id="rId10"/>
      <p:bold r:id="rId11"/>
      <p:italic r:id="rId12"/>
      <p:boldItalic r:id="rId13"/>
    </p:embeddedFont>
    <p:embeddedFont>
      <p:font typeface="Nunito Sans SemiBold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686"/>
    <a:srgbClr val="81C5CF"/>
    <a:srgbClr val="64BFEC"/>
    <a:srgbClr val="8AC7C0"/>
    <a:srgbClr val="DA3248"/>
    <a:srgbClr val="E46C57"/>
    <a:srgbClr val="FF814E"/>
    <a:srgbClr val="83C2DE"/>
    <a:srgbClr val="7BC9D3"/>
    <a:srgbClr val="E2B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9" autoAdjust="0"/>
    <p:restoredTop sz="96247" autoAdjust="0"/>
  </p:normalViewPr>
  <p:slideViewPr>
    <p:cSldViewPr snapToGrid="0">
      <p:cViewPr varScale="1">
        <p:scale>
          <a:sx n="33" d="100"/>
          <a:sy n="33" d="100"/>
        </p:scale>
        <p:origin x="96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4904-53C7-FE4A-A4F3-9371B9AA3FA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3CE2E-3DB2-2543-A1CC-255A6E8F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4636EF-9B34-784F-B076-08F4E00F1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3785"/>
            <a:ext cx="24384000" cy="1380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8CEBF0-C1A7-504A-ABF5-DF36CEF4DA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93785"/>
            <a:ext cx="12252960" cy="13563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0E760-EEA4-D344-BD23-C858E7E74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815"/>
            <a:ext cx="24384000" cy="246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7311" y="3820978"/>
            <a:ext cx="9750289" cy="19704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CARD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44B1-DAB3-374E-8714-625353D60C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57311" y="6124673"/>
            <a:ext cx="9747504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en-US" dirty="0"/>
              <a:t>Second Line</a:t>
            </a:r>
          </a:p>
        </p:txBody>
      </p:sp>
      <p:pic>
        <p:nvPicPr>
          <p:cNvPr id="8" name="Picture 7" descr="Texas State University">
            <a:extLst>
              <a:ext uri="{FF2B5EF4-FFF2-40B4-BE49-F238E27FC236}">
                <a16:creationId xmlns:a16="http://schemas.microsoft.com/office/drawing/2014/main" id="{5E8657D1-2783-1845-BB5B-3DAA5CE6A1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0340" y="10063298"/>
            <a:ext cx="5003141" cy="2438400"/>
          </a:xfrm>
          <a:prstGeom prst="rect">
            <a:avLst/>
          </a:prstGeom>
        </p:spPr>
      </p:pic>
      <p:pic>
        <p:nvPicPr>
          <p:cNvPr id="9" name="Picture 8" descr="Member the Texas State University System">
            <a:extLst>
              <a:ext uri="{FF2B5EF4-FFF2-40B4-BE49-F238E27FC236}">
                <a16:creationId xmlns:a16="http://schemas.microsoft.com/office/drawing/2014/main" id="{F2E3C823-48E0-7542-B222-37105C1DE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7554" y="12183707"/>
            <a:ext cx="440871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8926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3530600"/>
            <a:ext cx="18288000" cy="6629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</p:spTree>
    <p:extLst>
      <p:ext uri="{BB962C8B-B14F-4D97-AF65-F5344CB8AC3E}">
        <p14:creationId xmlns:p14="http://schemas.microsoft.com/office/powerpoint/2010/main" val="21397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1088" y="1137123"/>
            <a:ext cx="11185452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1088" y="2977596"/>
            <a:ext cx="11185452" cy="7772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23582" y="2977596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71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31088" y="2738200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72256" y="2738200"/>
            <a:ext cx="8686800" cy="914400"/>
          </a:xfrm>
        </p:spPr>
        <p:txBody>
          <a:bodyPr anchor="ctr">
            <a:normAutofit/>
          </a:bodyPr>
          <a:lstStyle>
            <a:lvl1pPr>
              <a:defRPr sz="3600" b="1" i="0" spc="300">
                <a:solidFill>
                  <a:schemeClr val="tx1"/>
                </a:solidFill>
                <a:latin typeface="Nunito Sans SemiBold" pitchFamily="2" charset="77"/>
              </a:defRPr>
            </a:lvl1pPr>
          </a:lstStyle>
          <a:p>
            <a:r>
              <a:rPr lang="en-US" dirty="0"/>
              <a:t>THE BOBCAT IS A TYPE OF CAT.</a:t>
            </a:r>
          </a:p>
        </p:txBody>
      </p:sp>
    </p:spTree>
    <p:extLst>
      <p:ext uri="{BB962C8B-B14F-4D97-AF65-F5344CB8AC3E}">
        <p14:creationId xmlns:p14="http://schemas.microsoft.com/office/powerpoint/2010/main" val="3067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BC8A-F157-E647-9D9F-D51516F82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3" y="1371039"/>
            <a:ext cx="18288000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9D2988-F334-EF41-A2F7-874820BF0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1853" y="2732493"/>
            <a:ext cx="8686799" cy="7771498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CC4E20E5-6627-3643-8DB5-EC4915FE2A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37502" y="3222418"/>
            <a:ext cx="3886203" cy="68580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4037A35-B93C-004C-AE9D-9D7376D671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2555" y="2732494"/>
            <a:ext cx="5486399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84CE56EE-75D7-C24E-8865-5E7CDA29D2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33204" y="6858000"/>
            <a:ext cx="7688942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3920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F72F-F113-9E4E-8901-A6046628C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4" y="1042081"/>
            <a:ext cx="10530146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8E1B567-63F1-1944-B114-801F81FA7F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41344" y="4559291"/>
            <a:ext cx="3904270" cy="38862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6B5E7A-AE24-B84B-926D-5ED18AAC5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59413" y="8902692"/>
            <a:ext cx="3886200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9267BD02-65C3-2942-B840-54B7290591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26925" y="2501892"/>
            <a:ext cx="7315199" cy="73151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80B63D5-BCBE-9C44-AF73-9F3E542F71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26924" y="10067534"/>
            <a:ext cx="7559097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CCACDB0A-D65F-D84D-A885-8947E700BF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59575" y="1735016"/>
            <a:ext cx="5486400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EE94F6CF-DD41-634D-BCFA-8B363E1BCF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49336" y="3792416"/>
            <a:ext cx="2377440" cy="16002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and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7401E0D-D1CF-3641-8A73-0F22B92C35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59574" y="5880726"/>
            <a:ext cx="7315199" cy="45719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0609EF-DFE4-FD4B-A009-0B81195135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59574" y="10666515"/>
            <a:ext cx="7531194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1658600" cy="11658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165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tx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194324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DE806D-0AC3-8A49-B547-835CADC23E78}"/>
              </a:ext>
            </a:extLst>
          </p:cNvPr>
          <p:cNvSpPr/>
          <p:nvPr userDrawn="1"/>
        </p:nvSpPr>
        <p:spPr>
          <a:xfrm>
            <a:off x="0" y="11079126"/>
            <a:ext cx="11875108" cy="263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"/>
            <a:ext cx="11658600" cy="137160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BEA02-3BED-654A-A30C-8FB1EC22B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450" y="6788658"/>
            <a:ext cx="13807440" cy="23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48EA-4A88-8049-9B14-02AB6803C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707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BE929A-D1BB-A64C-B05E-4350E36C1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1617569"/>
            <a:ext cx="24384000" cy="2192216"/>
          </a:xfrm>
          <a:prstGeom prst="rect">
            <a:avLst/>
          </a:prstGeom>
          <a:solidFill>
            <a:srgbClr val="4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27491-B011-CC42-85E6-B8301381A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300"/>
            <a:ext cx="24384000" cy="246185"/>
          </a:xfrm>
          <a:prstGeom prst="rect">
            <a:avLst/>
          </a:prstGeom>
        </p:spPr>
      </p:pic>
      <p:pic>
        <p:nvPicPr>
          <p:cNvPr id="9" name="Picture 8" descr="Texas State University">
            <a:extLst>
              <a:ext uri="{FF2B5EF4-FFF2-40B4-BE49-F238E27FC236}">
                <a16:creationId xmlns:a16="http://schemas.microsoft.com/office/drawing/2014/main" id="{8518974B-9748-A645-99AC-7972B432731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0" y="1371039"/>
            <a:ext cx="18288000" cy="1143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70" r:id="rId5"/>
    <p:sldLayoutId id="2147483667" r:id="rId6"/>
    <p:sldLayoutId id="2147483668" r:id="rId7"/>
    <p:sldLayoutId id="2147483669" r:id="rId8"/>
    <p:sldLayoutId id="2147483671" r:id="rId9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000" b="0" i="0" kern="1200" spc="1200" baseline="0">
          <a:solidFill>
            <a:schemeClr val="tx1"/>
          </a:solidFill>
          <a:latin typeface="Nunito Sans" pitchFamily="2" charset="77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twitter.com/txst_thr" TargetMode="External"/><Relationship Id="rId7" Type="http://schemas.openxmlformats.org/officeDocument/2006/relationships/hyperlink" Target="https://www.youtube.com/@txst_THR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company/texas-state-university-translational-health-research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ublic.tableau.com/app/profile/translational.health.research.center" TargetMode="External"/><Relationship Id="rId10" Type="http://schemas.openxmlformats.org/officeDocument/2006/relationships/image" Target="../media/image8.svg"/><Relationship Id="rId4" Type="http://schemas.openxmlformats.org/officeDocument/2006/relationships/hyperlink" Target="https://healthresearch.txst.edu/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6DA2A5-482A-9743-84A7-58ADC93A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311" y="3291840"/>
            <a:ext cx="10359889" cy="2499557"/>
          </a:xfrm>
        </p:spPr>
        <p:txBody>
          <a:bodyPr>
            <a:noAutofit/>
          </a:bodyPr>
          <a:lstStyle/>
          <a:p>
            <a:r>
              <a:rPr lang="en-US" b="1" dirty="0"/>
              <a:t>Lesson 0 – Welcome and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F925-8E91-524F-A847-8D29EF64D4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7311" y="6124672"/>
            <a:ext cx="9747504" cy="3110767"/>
          </a:xfrm>
        </p:spPr>
        <p:txBody>
          <a:bodyPr/>
          <a:lstStyle/>
          <a:p>
            <a:r>
              <a:rPr lang="en-US" sz="3600" dirty="0"/>
              <a:t>Mental Health Dashboard Building</a:t>
            </a:r>
          </a:p>
          <a:p>
            <a:r>
              <a:rPr lang="en-US" sz="3600"/>
              <a:t>Module 3 – Basic Mapping in Tableau</a:t>
            </a:r>
            <a:endParaRPr lang="en-US" sz="3600" dirty="0"/>
          </a:p>
          <a:p>
            <a:r>
              <a:rPr lang="en-US" sz="3600" dirty="0"/>
              <a:t>Maria Tomasso, M.S.</a:t>
            </a:r>
          </a:p>
          <a:p>
            <a:r>
              <a:rPr lang="en-US" sz="3600" dirty="0"/>
              <a:t>met48@txstate.edu</a:t>
            </a:r>
          </a:p>
          <a:p>
            <a:r>
              <a:rPr lang="en-US" sz="3600" dirty="0"/>
              <a:t>July 2023</a:t>
            </a:r>
          </a:p>
          <a:p>
            <a:endParaRPr lang="en-US" dirty="0"/>
          </a:p>
        </p:txBody>
      </p:sp>
      <p:pic>
        <p:nvPicPr>
          <p:cNvPr id="10" name="Picture Placeholder 9" descr="A building on a hill with trees">
            <a:extLst>
              <a:ext uri="{FF2B5EF4-FFF2-40B4-BE49-F238E27FC236}">
                <a16:creationId xmlns:a16="http://schemas.microsoft.com/office/drawing/2014/main" id="{0D86889D-66A7-145E-D4FE-226B52FD8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r="19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872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A309-C9D9-2641-9E3E-4E10A3A9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928B-5533-1F45-B821-D97852D2A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Welcome!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Purpose of this video series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Steps to building a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Demo of our mental health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11966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AB96198-63BA-B44D-A753-910F5F58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5ACFE6-65B1-6042-AA07-B1444C2E76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325485" y="3315590"/>
            <a:ext cx="2103119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50A713-0FB0-F444-906A-35898174E2F3}"/>
              </a:ext>
            </a:extLst>
          </p:cNvPr>
          <p:cNvSpPr txBox="1"/>
          <p:nvPr/>
        </p:nvSpPr>
        <p:spPr>
          <a:xfrm>
            <a:off x="4162477" y="5960804"/>
            <a:ext cx="463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https://twitter.com/txst_thr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9F3ED0-D89F-8D42-B683-9AF20F48C1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326437" y="3371966"/>
            <a:ext cx="2103120" cy="2103120"/>
          </a:xfrm>
          <a:prstGeom prst="ellipse">
            <a:avLst/>
          </a:prstGeom>
          <a:noFill/>
          <a:ln w="38100">
            <a:solidFill>
              <a:srgbClr val="3B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F71257-8C07-E244-946D-FFBB011991DF}"/>
              </a:ext>
            </a:extLst>
          </p:cNvPr>
          <p:cNvSpPr txBox="1"/>
          <p:nvPr/>
        </p:nvSpPr>
        <p:spPr>
          <a:xfrm>
            <a:off x="10077745" y="5960804"/>
            <a:ext cx="460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https://healthresearch.txst.edu/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61D83F-F181-B947-B59F-18A0DB81AC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955393" y="3371966"/>
            <a:ext cx="2103120" cy="2103120"/>
          </a:xfrm>
          <a:prstGeom prst="ellipse">
            <a:avLst/>
          </a:prstGeom>
          <a:noFill/>
          <a:ln w="38100">
            <a:solidFill>
              <a:srgbClr val="0B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FD99F1-15F0-2840-8E7C-2494738026C3}"/>
              </a:ext>
            </a:extLst>
          </p:cNvPr>
          <p:cNvSpPr txBox="1"/>
          <p:nvPr/>
        </p:nvSpPr>
        <p:spPr>
          <a:xfrm>
            <a:off x="16067870" y="5591473"/>
            <a:ext cx="376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https://public.tableau.com/app/profile/translational.health.research.center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B2E006-4FEE-F64F-B068-94E244020A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320511" y="6964565"/>
            <a:ext cx="2103120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551EFB-64D7-CC42-90A1-19E9BC6B7CC9}"/>
              </a:ext>
            </a:extLst>
          </p:cNvPr>
          <p:cNvSpPr txBox="1"/>
          <p:nvPr/>
        </p:nvSpPr>
        <p:spPr>
          <a:xfrm>
            <a:off x="7466545" y="9327104"/>
            <a:ext cx="3811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https://www.linkedin.com/company/texas-state-university-translational-health-research/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70CCEB-3194-324D-A7E1-5935D922DD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/>
        </p:nvSpPr>
        <p:spPr>
          <a:xfrm>
            <a:off x="14221372" y="6964565"/>
            <a:ext cx="2103120" cy="2103120"/>
          </a:xfrm>
          <a:prstGeom prst="ellipse">
            <a:avLst/>
          </a:prstGeom>
          <a:noFill/>
          <a:ln w="38100">
            <a:solidFill>
              <a:srgbClr val="DA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A21D58-FCF3-BE4B-A946-6524F99C0C77}"/>
              </a:ext>
            </a:extLst>
          </p:cNvPr>
          <p:cNvSpPr txBox="1"/>
          <p:nvPr/>
        </p:nvSpPr>
        <p:spPr>
          <a:xfrm>
            <a:off x="13277058" y="9696435"/>
            <a:ext cx="39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https://www.youtube.com/@txst_THR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5B934-A207-C08F-7708-52CE585A67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6341" y="3702914"/>
            <a:ext cx="1441224" cy="1441224"/>
          </a:xfrm>
          <a:prstGeom prst="rect">
            <a:avLst/>
          </a:prstGeom>
        </p:spPr>
      </p:pic>
      <p:pic>
        <p:nvPicPr>
          <p:cNvPr id="9" name="Graphic 8" descr="Internet outline">
            <a:extLst>
              <a:ext uri="{FF2B5EF4-FFF2-40B4-BE49-F238E27FC236}">
                <a16:creationId xmlns:a16="http://schemas.microsoft.com/office/drawing/2014/main" id="{86A7CD78-C350-2561-A58C-DC8751140C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9867" y="3745396"/>
            <a:ext cx="1356260" cy="1356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1169A-20CD-83D9-F342-FD2236BA8B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7152" y="3823361"/>
            <a:ext cx="1459783" cy="12003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974B4-2A4D-ED87-50EC-085891D409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4384" y="7348438"/>
            <a:ext cx="1335373" cy="1335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38523-F5FE-4ECE-46D7-8D2DEF2F62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22126" y="7265318"/>
            <a:ext cx="1501611" cy="15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illardia Light Theme">
  <a:themeElements>
    <a:clrScheme name="TXST Brand">
      <a:dk1>
        <a:srgbClr val="501214"/>
      </a:dk1>
      <a:lt1>
        <a:srgbClr val="FFFFFF"/>
      </a:lt1>
      <a:dk2>
        <a:srgbClr val="006F98"/>
      </a:dk2>
      <a:lt2>
        <a:srgbClr val="E7E6E6"/>
      </a:lt2>
      <a:accent1>
        <a:srgbClr val="EB2E47"/>
      </a:accent1>
      <a:accent2>
        <a:srgbClr val="EAB942"/>
      </a:accent2>
      <a:accent3>
        <a:srgbClr val="F3725A"/>
      </a:accent3>
      <a:accent4>
        <a:srgbClr val="3A9F68"/>
      </a:accent4>
      <a:accent5>
        <a:srgbClr val="92D7E8"/>
      </a:accent5>
      <a:accent6>
        <a:srgbClr val="F9DDDD"/>
      </a:accent6>
      <a:hlink>
        <a:srgbClr val="006E96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6869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400" smtClean="0">
            <a:solidFill>
              <a:srgbClr val="414141"/>
            </a:solidFill>
            <a:latin typeface="Open Sans Semibold" panose="020B0706030804020204" pitchFamily="34" charset="0"/>
            <a:ea typeface="Open Sans Semibold" panose="020B0706030804020204" pitchFamily="34" charset="0"/>
            <a:cs typeface="Open Sans Semibold" panose="020B07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13017</TotalTime>
  <Words>115</Words>
  <Application>Microsoft Office PowerPoint</Application>
  <PresentationFormat>Custom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Nunito Sans</vt:lpstr>
      <vt:lpstr>Nunito Sans SemiBold</vt:lpstr>
      <vt:lpstr>Gaillardia Light Theme</vt:lpstr>
      <vt:lpstr>Lesson 0 – Welcome and Overview</vt:lpstr>
      <vt:lpstr>TOPICS</vt:lpstr>
      <vt:lpstr>FOLLOW 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Gaillardia Theme PowerPoint Template-Light</dc:title>
  <dc:subject/>
  <dc:creator>Texas State Office of University Marketing</dc:creator>
  <cp:keywords/>
  <dc:description/>
  <cp:lastModifiedBy>Tomasso, Maria E</cp:lastModifiedBy>
  <cp:revision>1154</cp:revision>
  <dcterms:created xsi:type="dcterms:W3CDTF">2014-09-26T10:57:37Z</dcterms:created>
  <dcterms:modified xsi:type="dcterms:W3CDTF">2023-07-07T17:24:08Z</dcterms:modified>
  <cp:category/>
</cp:coreProperties>
</file>