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14"/>
  </p:notesMasterIdLst>
  <p:sldIdLst>
    <p:sldId id="452" r:id="rId2"/>
    <p:sldId id="458" r:id="rId3"/>
    <p:sldId id="459" r:id="rId4"/>
    <p:sldId id="454" r:id="rId5"/>
    <p:sldId id="462" r:id="rId6"/>
    <p:sldId id="455" r:id="rId7"/>
    <p:sldId id="464" r:id="rId8"/>
    <p:sldId id="463" r:id="rId9"/>
    <p:sldId id="456" r:id="rId10"/>
    <p:sldId id="460" r:id="rId11"/>
    <p:sldId id="461" r:id="rId12"/>
    <p:sldId id="444" r:id="rId13"/>
  </p:sldIdLst>
  <p:sldSz cx="24384000" cy="13716000"/>
  <p:notesSz cx="6858000" cy="9144000"/>
  <p:embeddedFontLst>
    <p:embeddedFont>
      <p:font typeface="Calibri" panose="020F0502020204030204" pitchFamily="34" charset="0"/>
      <p:regular r:id="rId15"/>
      <p:bold r:id="rId16"/>
      <p:italic r:id="rId17"/>
      <p:boldItalic r:id="rId18"/>
    </p:embeddedFont>
    <p:embeddedFont>
      <p:font typeface="Nunito Sans" pitchFamily="2" charset="0"/>
      <p:regular r:id="rId19"/>
      <p:bold r:id="rId20"/>
      <p:italic r:id="rId21"/>
      <p:boldItalic r:id="rId22"/>
    </p:embeddedFont>
    <p:embeddedFont>
      <p:font typeface="Nunito Sans SemiBold" pitchFamily="2" charset="0"/>
      <p:regular r:id="rId23"/>
      <p:bold r:id="rId24"/>
      <p:italic r:id="rId25"/>
      <p:boldItalic r:id="rId26"/>
    </p:embeddedFont>
  </p:embeddedFontLst>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686"/>
    <a:srgbClr val="81C5CF"/>
    <a:srgbClr val="64BFEC"/>
    <a:srgbClr val="8AC7C0"/>
    <a:srgbClr val="DA3248"/>
    <a:srgbClr val="E46C57"/>
    <a:srgbClr val="FF814E"/>
    <a:srgbClr val="83C2DE"/>
    <a:srgbClr val="7BC9D3"/>
    <a:srgbClr val="E2B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47" autoAdjust="0"/>
  </p:normalViewPr>
  <p:slideViewPr>
    <p:cSldViewPr snapToGrid="0">
      <p:cViewPr varScale="1">
        <p:scale>
          <a:sx n="27" d="100"/>
          <a:sy n="27" d="100"/>
        </p:scale>
        <p:origin x="168" y="8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94904-53C7-FE4A-A4F3-9371B9AA3FA4}"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3CE2E-3DB2-2543-A1CC-255A6E8F42E8}" type="slidenum">
              <a:rPr lang="en-US" smtClean="0"/>
              <a:t>‹#›</a:t>
            </a:fld>
            <a:endParaRPr lang="en-US"/>
          </a:p>
        </p:txBody>
      </p:sp>
    </p:spTree>
    <p:extLst>
      <p:ext uri="{BB962C8B-B14F-4D97-AF65-F5344CB8AC3E}">
        <p14:creationId xmlns:p14="http://schemas.microsoft.com/office/powerpoint/2010/main" val="208427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a:t>
            </a:fld>
            <a:endParaRPr lang="en-US"/>
          </a:p>
        </p:txBody>
      </p:sp>
    </p:spTree>
    <p:extLst>
      <p:ext uri="{BB962C8B-B14F-4D97-AF65-F5344CB8AC3E}">
        <p14:creationId xmlns:p14="http://schemas.microsoft.com/office/powerpoint/2010/main" val="219957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43CE2E-3DB2-2543-A1CC-255A6E8F42E8}" type="slidenum">
              <a:rPr lang="en-US" smtClean="0"/>
              <a:t>12</a:t>
            </a:fld>
            <a:endParaRPr lang="en-US"/>
          </a:p>
        </p:txBody>
      </p:sp>
    </p:spTree>
    <p:extLst>
      <p:ext uri="{BB962C8B-B14F-4D97-AF65-F5344CB8AC3E}">
        <p14:creationId xmlns:p14="http://schemas.microsoft.com/office/powerpoint/2010/main" val="2562024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93785"/>
            <a:ext cx="24384000" cy="13809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cture Placeholder 13">
            <a:extLst>
              <a:ext uri="{FF2B5EF4-FFF2-40B4-BE49-F238E27FC236}">
                <a16:creationId xmlns:a16="http://schemas.microsoft.com/office/drawing/2014/main" id="{448CEBF0-C1A7-504A-ABF5-DF36CEF4DA11}"/>
              </a:ext>
            </a:extLst>
          </p:cNvPr>
          <p:cNvSpPr>
            <a:spLocks noGrp="1"/>
          </p:cNvSpPr>
          <p:nvPr>
            <p:ph type="pic" sz="quarter" idx="10"/>
          </p:nvPr>
        </p:nvSpPr>
        <p:spPr>
          <a:xfrm>
            <a:off x="0" y="-93785"/>
            <a:ext cx="12252960" cy="13563600"/>
          </a:xfrm>
          <a:prstGeom prst="rect">
            <a:avLst/>
          </a:prstGeom>
        </p:spPr>
        <p:txBody>
          <a:bodyPr anchor="ctr"/>
          <a:lstStyle>
            <a:lvl1pPr marL="0" indent="0" algn="ctr">
              <a:buNone/>
              <a:defRPr>
                <a:solidFill>
                  <a:schemeClr val="tx1"/>
                </a:solidFill>
              </a:defRPr>
            </a:lvl1pPr>
          </a:lstStyle>
          <a:p>
            <a:r>
              <a:rPr lang="en-US" dirty="0"/>
              <a:t>Click icon to add picture</a:t>
            </a: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469815"/>
            <a:ext cx="24384000" cy="246185"/>
          </a:xfrm>
          <a:prstGeom prst="rect">
            <a:avLst/>
          </a:prstGeom>
        </p:spPr>
      </p:pic>
      <p:sp>
        <p:nvSpPr>
          <p:cNvPr id="2" name="Title 1"/>
          <p:cNvSpPr>
            <a:spLocks noGrp="1"/>
          </p:cNvSpPr>
          <p:nvPr>
            <p:ph type="title" hasCustomPrompt="1"/>
          </p:nvPr>
        </p:nvSpPr>
        <p:spPr>
          <a:xfrm>
            <a:off x="12957311" y="3820978"/>
            <a:ext cx="9750289" cy="1970419"/>
          </a:xfrm>
        </p:spPr>
        <p:txBody>
          <a:bodyPr/>
          <a:lstStyle>
            <a:lvl1pPr>
              <a:defRPr>
                <a:solidFill>
                  <a:schemeClr val="tx1"/>
                </a:solidFill>
              </a:defRPr>
            </a:lvl1pPr>
          </a:lstStyle>
          <a:p>
            <a:r>
              <a:rPr lang="en-US" dirty="0"/>
              <a:t>TITLE CARD</a:t>
            </a:r>
          </a:p>
        </p:txBody>
      </p:sp>
      <p:sp>
        <p:nvSpPr>
          <p:cNvPr id="4" name="Text Placeholder 3">
            <a:extLst>
              <a:ext uri="{FF2B5EF4-FFF2-40B4-BE49-F238E27FC236}">
                <a16:creationId xmlns:a16="http://schemas.microsoft.com/office/drawing/2014/main" id="{B69C44B1-DAB3-374E-8714-625353D60CBB}"/>
              </a:ext>
            </a:extLst>
          </p:cNvPr>
          <p:cNvSpPr>
            <a:spLocks noGrp="1"/>
          </p:cNvSpPr>
          <p:nvPr>
            <p:ph type="body" sz="quarter" idx="11" hasCustomPrompt="1"/>
          </p:nvPr>
        </p:nvSpPr>
        <p:spPr>
          <a:xfrm>
            <a:off x="12957311" y="6124673"/>
            <a:ext cx="9747504" cy="1371600"/>
          </a:xfrm>
          <a:prstGeom prst="rect">
            <a:avLst/>
          </a:prstGeom>
        </p:spPr>
        <p:txBody>
          <a:bodyPr/>
          <a:lstStyle>
            <a:lvl1pPr marL="0" indent="0">
              <a:buNone/>
              <a:defRPr sz="5400" b="0" i="0">
                <a:solidFill>
                  <a:schemeClr val="tx1"/>
                </a:solidFill>
                <a:latin typeface="Nunito Sans" pitchFamily="2" charset="77"/>
              </a:defRPr>
            </a:lvl1pPr>
          </a:lstStyle>
          <a:p>
            <a:pPr lvl="0"/>
            <a:r>
              <a:rPr lang="en-US" dirty="0"/>
              <a:t>Second Line</a:t>
            </a:r>
          </a:p>
        </p:txBody>
      </p:sp>
      <p:pic>
        <p:nvPicPr>
          <p:cNvPr id="8" name="Picture 7" descr="Texas State University">
            <a:extLst>
              <a:ext uri="{FF2B5EF4-FFF2-40B4-BE49-F238E27FC236}">
                <a16:creationId xmlns:a16="http://schemas.microsoft.com/office/drawing/2014/main" id="{5E8657D1-2783-1845-BB5B-3DAA5CE6A1A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2970340" y="10063298"/>
            <a:ext cx="5003141" cy="2438400"/>
          </a:xfrm>
          <a:prstGeom prst="rect">
            <a:avLst/>
          </a:prstGeom>
        </p:spPr>
      </p:pic>
      <p:pic>
        <p:nvPicPr>
          <p:cNvPr id="9" name="Picture 8" descr="Member the Texas State University System">
            <a:extLst>
              <a:ext uri="{FF2B5EF4-FFF2-40B4-BE49-F238E27FC236}">
                <a16:creationId xmlns:a16="http://schemas.microsoft.com/office/drawing/2014/main" id="{F2E3C823-48E0-7542-B222-37105C1DE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3267554" y="12183707"/>
            <a:ext cx="4408714" cy="274320"/>
          </a:xfrm>
          <a:prstGeom prst="rect">
            <a:avLst/>
          </a:prstGeom>
        </p:spPr>
      </p:pic>
    </p:spTree>
    <p:extLst>
      <p:ext uri="{BB962C8B-B14F-4D97-AF65-F5344CB8AC3E}">
        <p14:creationId xmlns:p14="http://schemas.microsoft.com/office/powerpoint/2010/main" val="203008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Tree>
    <p:extLst>
      <p:ext uri="{BB962C8B-B14F-4D97-AF65-F5344CB8AC3E}">
        <p14:creationId xmlns:p14="http://schemas.microsoft.com/office/powerpoint/2010/main" val="248926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3048000" y="1371039"/>
            <a:ext cx="18288000"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3048000" y="3530600"/>
            <a:ext cx="18288000" cy="6629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Tree>
    <p:extLst>
      <p:ext uri="{BB962C8B-B14F-4D97-AF65-F5344CB8AC3E}">
        <p14:creationId xmlns:p14="http://schemas.microsoft.com/office/powerpoint/2010/main" val="213975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531088" y="1137123"/>
            <a:ext cx="11185452" cy="1143562"/>
          </a:xfrm>
        </p:spPr>
        <p:txBody>
          <a:bodyPr anchor="t"/>
          <a:lstStyle/>
          <a:p>
            <a:r>
              <a:rPr lang="en-US" dirty="0"/>
              <a:t>CLICK TO EDIT TITLE</a:t>
            </a:r>
          </a:p>
        </p:txBody>
      </p:sp>
      <p:sp>
        <p:nvSpPr>
          <p:cNvPr id="4" name="Text Placeholder 3">
            <a:extLst>
              <a:ext uri="{FF2B5EF4-FFF2-40B4-BE49-F238E27FC236}">
                <a16:creationId xmlns:a16="http://schemas.microsoft.com/office/drawing/2014/main" id="{1D56CA2A-A7E5-9E45-8686-ED54FCC9555D}"/>
              </a:ext>
            </a:extLst>
          </p:cNvPr>
          <p:cNvSpPr>
            <a:spLocks noGrp="1"/>
          </p:cNvSpPr>
          <p:nvPr>
            <p:ph type="body" sz="quarter" idx="10" hasCustomPrompt="1"/>
          </p:nvPr>
        </p:nvSpPr>
        <p:spPr>
          <a:xfrm>
            <a:off x="1531088" y="2977596"/>
            <a:ext cx="11185452" cy="7772400"/>
          </a:xfrm>
          <a:prstGeom prst="rect">
            <a:avLst/>
          </a:prstGeom>
        </p:spPr>
        <p:txBody>
          <a:bodyPr/>
          <a:lstStyle>
            <a:lvl1pPr marL="0" indent="0" algn="l">
              <a:lnSpc>
                <a:spcPct val="150000"/>
              </a:lnSpc>
              <a:buFont typeface="Arial" panose="020B0604020202020204" pitchFamily="34" charset="0"/>
              <a:buNone/>
              <a:defRPr sz="2800" b="0" i="0">
                <a:ln>
                  <a:noFill/>
                </a:ln>
                <a:solidFill>
                  <a:schemeClr val="tx1">
                    <a:lumMod val="60000"/>
                    <a:lumOff val="40000"/>
                  </a:schemeClr>
                </a:solidFill>
                <a:latin typeface="Nunito Sans" pitchFamily="2" charset="77"/>
              </a:defRPr>
            </a:lvl1pPr>
            <a:lvl2pPr marL="914400" indent="0">
              <a:buNone/>
              <a:defRPr sz="2800" b="0" i="0">
                <a:solidFill>
                  <a:schemeClr val="tx1">
                    <a:lumMod val="60000"/>
                    <a:lumOff val="40000"/>
                  </a:schemeClr>
                </a:solidFill>
                <a:latin typeface="Nunito Sans" pitchFamily="2" charset="77"/>
              </a:defRPr>
            </a:lvl2pPr>
            <a:lvl3pPr marL="1828800" indent="0">
              <a:buNone/>
              <a:defRPr sz="2800" b="0" i="0">
                <a:solidFill>
                  <a:schemeClr val="tx1">
                    <a:lumMod val="60000"/>
                    <a:lumOff val="40000"/>
                  </a:schemeClr>
                </a:solidFill>
                <a:latin typeface="Nunito Sans" pitchFamily="2" charset="77"/>
              </a:defRPr>
            </a:lvl3pPr>
            <a:lvl4pPr marL="2743200" indent="0">
              <a:buNone/>
              <a:defRPr sz="2800" b="0" i="0">
                <a:solidFill>
                  <a:schemeClr val="tx1">
                    <a:lumMod val="60000"/>
                    <a:lumOff val="40000"/>
                  </a:schemeClr>
                </a:solidFill>
                <a:latin typeface="Nunito Sans" pitchFamily="2" charset="77"/>
              </a:defRPr>
            </a:lvl4pPr>
            <a:lvl5pPr marL="3657600" indent="0">
              <a:buNone/>
              <a:defRPr sz="2800" b="0" i="0">
                <a:solidFill>
                  <a:schemeClr val="tx1">
                    <a:lumMod val="60000"/>
                    <a:lumOff val="40000"/>
                  </a:schemeClr>
                </a:solidFill>
                <a:latin typeface="Nunito Sans" pitchFamily="2" charset="77"/>
              </a:defRPr>
            </a:lvl5pPr>
          </a:lstStyle>
          <a:p>
            <a:r>
              <a:rPr lang="en-US" dirty="0"/>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a:p>
            <a:r>
              <a:rPr lang="en-US" dirty="0"/>
              <a:t>Bobcats are especially skilled at:</a:t>
            </a:r>
          </a:p>
          <a:p>
            <a:pPr marL="457200" indent="-457200">
              <a:buFont typeface="Arial" panose="020B0604020202020204" pitchFamily="34" charset="0"/>
              <a:buChar char="•"/>
            </a:pPr>
            <a:r>
              <a:rPr lang="en-US" dirty="0"/>
              <a:t>pouncing on prey</a:t>
            </a:r>
          </a:p>
          <a:p>
            <a:pPr marL="457200" indent="-457200">
              <a:buFont typeface="Arial" panose="020B0604020202020204" pitchFamily="34" charset="0"/>
              <a:buChar char="•"/>
            </a:pPr>
            <a:r>
              <a:rPr lang="en-US" dirty="0"/>
              <a:t>musical theatre</a:t>
            </a:r>
          </a:p>
          <a:p>
            <a:pPr marL="457200" indent="-457200">
              <a:buFont typeface="Arial" panose="020B0604020202020204" pitchFamily="34" charset="0"/>
              <a:buChar char="•"/>
            </a:pPr>
            <a:r>
              <a:rPr lang="en-US" dirty="0"/>
              <a:t>communication</a:t>
            </a:r>
          </a:p>
          <a:p>
            <a:pPr marL="457200" indent="-457200">
              <a:buFont typeface="Arial" panose="020B0604020202020204" pitchFamily="34" charset="0"/>
              <a:buChar char="•"/>
            </a:pPr>
            <a:r>
              <a:rPr lang="en-US" dirty="0"/>
              <a:t>geography</a:t>
            </a:r>
          </a:p>
        </p:txBody>
      </p:sp>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4123582" y="2977596"/>
            <a:ext cx="8686800" cy="7772400"/>
          </a:xfrm>
          <a:prstGeom prst="rect">
            <a:avLst/>
          </a:prstGeom>
        </p:spPr>
        <p:txBody>
          <a:bodyPr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07717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761D1C5-F586-4845-BBA0-AD6447E821D3}"/>
              </a:ext>
            </a:extLst>
          </p:cNvPr>
          <p:cNvSpPr>
            <a:spLocks noGrp="1"/>
          </p:cNvSpPr>
          <p:nvPr>
            <p:ph type="pic" sz="quarter" idx="11"/>
          </p:nvPr>
        </p:nvSpPr>
        <p:spPr>
          <a:xfrm>
            <a:off x="1531088" y="2738200"/>
            <a:ext cx="8686800" cy="7772400"/>
          </a:xfrm>
          <a:prstGeom prst="rect">
            <a:avLst/>
          </a:prstGeo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E719FDE2-ED9E-5F48-B979-C6208876E423}"/>
              </a:ext>
            </a:extLst>
          </p:cNvPr>
          <p:cNvSpPr>
            <a:spLocks noGrp="1"/>
          </p:cNvSpPr>
          <p:nvPr>
            <p:ph type="title" hasCustomPrompt="1"/>
          </p:nvPr>
        </p:nvSpPr>
        <p:spPr>
          <a:xfrm>
            <a:off x="11572256" y="2738200"/>
            <a:ext cx="8686800" cy="914400"/>
          </a:xfrm>
        </p:spPr>
        <p:txBody>
          <a:bodyPr anchor="ctr">
            <a:normAutofit/>
          </a:bodyPr>
          <a:lstStyle>
            <a:lvl1pPr>
              <a:defRPr sz="3600" b="1" i="0" spc="300">
                <a:solidFill>
                  <a:schemeClr val="tx1"/>
                </a:solidFill>
                <a:latin typeface="Nunito Sans SemiBold" pitchFamily="2" charset="77"/>
              </a:defRPr>
            </a:lvl1pPr>
          </a:lstStyle>
          <a:p>
            <a:r>
              <a:rPr lang="en-US" dirty="0"/>
              <a:t>THE BOBCAT IS A TYPE OF CAT.</a:t>
            </a:r>
          </a:p>
        </p:txBody>
      </p:sp>
    </p:spTree>
    <p:extLst>
      <p:ext uri="{BB962C8B-B14F-4D97-AF65-F5344CB8AC3E}">
        <p14:creationId xmlns:p14="http://schemas.microsoft.com/office/powerpoint/2010/main" val="30673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BC8A-F157-E647-9D9F-D51516F82D99}"/>
              </a:ext>
            </a:extLst>
          </p:cNvPr>
          <p:cNvSpPr>
            <a:spLocks noGrp="1"/>
          </p:cNvSpPr>
          <p:nvPr>
            <p:ph type="title" hasCustomPrompt="1"/>
          </p:nvPr>
        </p:nvSpPr>
        <p:spPr>
          <a:xfrm>
            <a:off x="1661853" y="1371039"/>
            <a:ext cx="18288000" cy="1143562"/>
          </a:xfrm>
        </p:spPr>
        <p:txBody>
          <a:bodyPr/>
          <a:lstStyle/>
          <a:p>
            <a:r>
              <a:rPr lang="en-US" dirty="0"/>
              <a:t>CLICK TO EDIT TITLE</a:t>
            </a:r>
          </a:p>
        </p:txBody>
      </p:sp>
      <p:sp>
        <p:nvSpPr>
          <p:cNvPr id="8" name="Picture Placeholder 7">
            <a:extLst>
              <a:ext uri="{FF2B5EF4-FFF2-40B4-BE49-F238E27FC236}">
                <a16:creationId xmlns:a16="http://schemas.microsoft.com/office/drawing/2014/main" id="{219D2988-F334-EF41-A2F7-874820BF0917}"/>
              </a:ext>
            </a:extLst>
          </p:cNvPr>
          <p:cNvSpPr>
            <a:spLocks noGrp="1"/>
          </p:cNvSpPr>
          <p:nvPr>
            <p:ph type="pic" sz="quarter" idx="10"/>
          </p:nvPr>
        </p:nvSpPr>
        <p:spPr>
          <a:xfrm>
            <a:off x="1661853" y="2732493"/>
            <a:ext cx="8686799" cy="7771498"/>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9" name="Picture Placeholder 7">
            <a:extLst>
              <a:ext uri="{FF2B5EF4-FFF2-40B4-BE49-F238E27FC236}">
                <a16:creationId xmlns:a16="http://schemas.microsoft.com/office/drawing/2014/main" id="{CC4E20E5-6627-3643-8DB5-EC4915FE2A61}"/>
              </a:ext>
            </a:extLst>
          </p:cNvPr>
          <p:cNvSpPr>
            <a:spLocks noGrp="1"/>
          </p:cNvSpPr>
          <p:nvPr>
            <p:ph type="pic" sz="quarter" idx="11"/>
          </p:nvPr>
        </p:nvSpPr>
        <p:spPr>
          <a:xfrm>
            <a:off x="10737502" y="3222418"/>
            <a:ext cx="3886203" cy="68580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0" name="Picture Placeholder 7">
            <a:extLst>
              <a:ext uri="{FF2B5EF4-FFF2-40B4-BE49-F238E27FC236}">
                <a16:creationId xmlns:a16="http://schemas.microsoft.com/office/drawing/2014/main" id="{44037A35-B93C-004C-AE9D-9D7376D671D0}"/>
              </a:ext>
            </a:extLst>
          </p:cNvPr>
          <p:cNvSpPr>
            <a:spLocks noGrp="1"/>
          </p:cNvSpPr>
          <p:nvPr>
            <p:ph type="pic" sz="quarter" idx="12"/>
          </p:nvPr>
        </p:nvSpPr>
        <p:spPr>
          <a:xfrm>
            <a:off x="15012555" y="2732494"/>
            <a:ext cx="5486399"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1" name="Picture Placeholder 7">
            <a:extLst>
              <a:ext uri="{FF2B5EF4-FFF2-40B4-BE49-F238E27FC236}">
                <a16:creationId xmlns:a16="http://schemas.microsoft.com/office/drawing/2014/main" id="{84CE56EE-75D7-C24E-8865-5E7CDA29D20C}"/>
              </a:ext>
            </a:extLst>
          </p:cNvPr>
          <p:cNvSpPr>
            <a:spLocks noGrp="1"/>
          </p:cNvSpPr>
          <p:nvPr>
            <p:ph type="pic" sz="quarter" idx="13"/>
          </p:nvPr>
        </p:nvSpPr>
        <p:spPr>
          <a:xfrm>
            <a:off x="15033204" y="6858000"/>
            <a:ext cx="7688942"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Tree>
    <p:extLst>
      <p:ext uri="{BB962C8B-B14F-4D97-AF65-F5344CB8AC3E}">
        <p14:creationId xmlns:p14="http://schemas.microsoft.com/office/powerpoint/2010/main" val="393920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allery 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F72F-F113-9E4E-8901-A6046628CCE0}"/>
              </a:ext>
            </a:extLst>
          </p:cNvPr>
          <p:cNvSpPr>
            <a:spLocks noGrp="1"/>
          </p:cNvSpPr>
          <p:nvPr>
            <p:ph type="title" hasCustomPrompt="1"/>
          </p:nvPr>
        </p:nvSpPr>
        <p:spPr>
          <a:xfrm>
            <a:off x="1661854" y="1042081"/>
            <a:ext cx="10530146" cy="1143562"/>
          </a:xfrm>
        </p:spPr>
        <p:txBody>
          <a:bodyPr/>
          <a:lstStyle/>
          <a:p>
            <a:r>
              <a:rPr lang="en-US" dirty="0"/>
              <a:t>CLICK TO EDIT TITLE</a:t>
            </a:r>
          </a:p>
        </p:txBody>
      </p:sp>
      <p:sp>
        <p:nvSpPr>
          <p:cNvPr id="14" name="Picture Placeholder 7">
            <a:extLst>
              <a:ext uri="{FF2B5EF4-FFF2-40B4-BE49-F238E27FC236}">
                <a16:creationId xmlns:a16="http://schemas.microsoft.com/office/drawing/2014/main" id="{48E1B567-63F1-1944-B114-801F81FA7FD1}"/>
              </a:ext>
            </a:extLst>
          </p:cNvPr>
          <p:cNvSpPr>
            <a:spLocks noGrp="1"/>
          </p:cNvSpPr>
          <p:nvPr>
            <p:ph type="pic" sz="quarter" idx="11"/>
          </p:nvPr>
        </p:nvSpPr>
        <p:spPr>
          <a:xfrm>
            <a:off x="2441344" y="4559291"/>
            <a:ext cx="3904270" cy="38862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3" name="Text Placeholder 12">
            <a:extLst>
              <a:ext uri="{FF2B5EF4-FFF2-40B4-BE49-F238E27FC236}">
                <a16:creationId xmlns:a16="http://schemas.microsoft.com/office/drawing/2014/main" id="{636B5E7A-AE24-B84B-926D-5ED18AAC53E8}"/>
              </a:ext>
            </a:extLst>
          </p:cNvPr>
          <p:cNvSpPr>
            <a:spLocks noGrp="1"/>
          </p:cNvSpPr>
          <p:nvPr>
            <p:ph type="body" sz="quarter" idx="10" hasCustomPrompt="1"/>
          </p:nvPr>
        </p:nvSpPr>
        <p:spPr>
          <a:xfrm>
            <a:off x="2459413" y="8902692"/>
            <a:ext cx="3886200" cy="9144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Picture Placeholder 7">
            <a:extLst>
              <a:ext uri="{FF2B5EF4-FFF2-40B4-BE49-F238E27FC236}">
                <a16:creationId xmlns:a16="http://schemas.microsoft.com/office/drawing/2014/main" id="{9267BD02-65C3-2942-B840-54B729059144}"/>
              </a:ext>
            </a:extLst>
          </p:cNvPr>
          <p:cNvSpPr>
            <a:spLocks noGrp="1"/>
          </p:cNvSpPr>
          <p:nvPr>
            <p:ph type="pic" sz="quarter" idx="12"/>
          </p:nvPr>
        </p:nvSpPr>
        <p:spPr>
          <a:xfrm>
            <a:off x="6926925" y="2501892"/>
            <a:ext cx="7315199" cy="73151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6" name="Text Placeholder 12">
            <a:extLst>
              <a:ext uri="{FF2B5EF4-FFF2-40B4-BE49-F238E27FC236}">
                <a16:creationId xmlns:a16="http://schemas.microsoft.com/office/drawing/2014/main" id="{580B63D5-BCBE-9C44-AF73-9F3E542F7168}"/>
              </a:ext>
            </a:extLst>
          </p:cNvPr>
          <p:cNvSpPr>
            <a:spLocks noGrp="1"/>
          </p:cNvSpPr>
          <p:nvPr>
            <p:ph type="body" sz="quarter" idx="13" hasCustomPrompt="1"/>
          </p:nvPr>
        </p:nvSpPr>
        <p:spPr>
          <a:xfrm>
            <a:off x="6926924" y="10067534"/>
            <a:ext cx="7559097"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7" name="Picture Placeholder 7">
            <a:extLst>
              <a:ext uri="{FF2B5EF4-FFF2-40B4-BE49-F238E27FC236}">
                <a16:creationId xmlns:a16="http://schemas.microsoft.com/office/drawing/2014/main" id="{CCACDB0A-D65F-D84D-A885-8947E700BF48}"/>
              </a:ext>
            </a:extLst>
          </p:cNvPr>
          <p:cNvSpPr>
            <a:spLocks noGrp="1"/>
          </p:cNvSpPr>
          <p:nvPr>
            <p:ph type="pic" sz="quarter" idx="14"/>
          </p:nvPr>
        </p:nvSpPr>
        <p:spPr>
          <a:xfrm>
            <a:off x="14859575" y="1735016"/>
            <a:ext cx="5486400" cy="3657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20" name="Text Placeholder 12">
            <a:extLst>
              <a:ext uri="{FF2B5EF4-FFF2-40B4-BE49-F238E27FC236}">
                <a16:creationId xmlns:a16="http://schemas.microsoft.com/office/drawing/2014/main" id="{EE94F6CF-DD41-634D-BCFA-8B363E1BCFA5}"/>
              </a:ext>
            </a:extLst>
          </p:cNvPr>
          <p:cNvSpPr>
            <a:spLocks noGrp="1"/>
          </p:cNvSpPr>
          <p:nvPr>
            <p:ph type="body" sz="quarter" idx="17" hasCustomPrompt="1"/>
          </p:nvPr>
        </p:nvSpPr>
        <p:spPr>
          <a:xfrm>
            <a:off x="20749336" y="3792416"/>
            <a:ext cx="2377440" cy="160020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and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8" name="Picture Placeholder 7">
            <a:extLst>
              <a:ext uri="{FF2B5EF4-FFF2-40B4-BE49-F238E27FC236}">
                <a16:creationId xmlns:a16="http://schemas.microsoft.com/office/drawing/2014/main" id="{B7401E0D-D1CF-3641-8A73-0F22B92C35E7}"/>
              </a:ext>
            </a:extLst>
          </p:cNvPr>
          <p:cNvSpPr>
            <a:spLocks noGrp="1"/>
          </p:cNvSpPr>
          <p:nvPr>
            <p:ph type="pic" sz="quarter" idx="15"/>
          </p:nvPr>
        </p:nvSpPr>
        <p:spPr>
          <a:xfrm>
            <a:off x="14859574" y="5880726"/>
            <a:ext cx="7315199" cy="4571999"/>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19" name="Text Placeholder 12">
            <a:extLst>
              <a:ext uri="{FF2B5EF4-FFF2-40B4-BE49-F238E27FC236}">
                <a16:creationId xmlns:a16="http://schemas.microsoft.com/office/drawing/2014/main" id="{B80609EF-DFE4-FD4B-A009-0B81195135DF}"/>
              </a:ext>
            </a:extLst>
          </p:cNvPr>
          <p:cNvSpPr>
            <a:spLocks noGrp="1"/>
          </p:cNvSpPr>
          <p:nvPr>
            <p:ph type="body" sz="quarter" idx="16" hasCustomPrompt="1"/>
          </p:nvPr>
        </p:nvSpPr>
        <p:spPr>
          <a:xfrm>
            <a:off x="14859574" y="10666515"/>
            <a:ext cx="7531194" cy="548640"/>
          </a:xfrm>
          <a:prstGeom prst="rect">
            <a:avLst/>
          </a:prstGeom>
        </p:spPr>
        <p:txBody>
          <a:bodyPr/>
          <a:lstStyle>
            <a:lvl1pPr marL="0" marR="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sz="1800" b="0" i="0">
                <a:solidFill>
                  <a:schemeClr val="tx1">
                    <a:lumMod val="60000"/>
                    <a:lumOff val="40000"/>
                  </a:schemeClr>
                </a:solidFill>
                <a:latin typeface="Nunito Sans" pitchFamily="2" charset="77"/>
              </a:defRPr>
            </a:lvl1pPr>
          </a:lstStyle>
          <a:p>
            <a:pPr marL="0" marR="0" lvl="0" indent="0" algn="l" defTabSz="1828800" rtl="0" eaLnBrk="1" fontAlgn="auto" latinLnBrk="0" hangingPunct="1">
              <a:lnSpc>
                <a:spcPct val="150000"/>
              </a:lnSpc>
              <a:spcBef>
                <a:spcPts val="2000"/>
              </a:spcBef>
              <a:spcAft>
                <a:spcPts val="0"/>
              </a:spcAft>
              <a:buClrTx/>
              <a:buSzTx/>
              <a:buFont typeface="Arial" panose="020B0604020202020204" pitchFamily="34" charset="0"/>
              <a:buNone/>
              <a:tabLst/>
              <a:defRPr/>
            </a:pPr>
            <a:r>
              <a:rPr lang="en-US"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Bobcats’ natural adversaries include Roadrunners &amp; slow-moving trains.</a:t>
            </a:r>
            <a:endParaRPr lang="tr-TR" sz="18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13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Slide A">
    <p:spTree>
      <p:nvGrpSpPr>
        <p:cNvPr id="1" name=""/>
        <p:cNvGrpSpPr/>
        <p:nvPr/>
      </p:nvGrpSpPr>
      <p:grpSpPr>
        <a:xfrm>
          <a:off x="0" y="0"/>
          <a:ext cx="0" cy="0"/>
          <a:chOff x="0" y="0"/>
          <a:chExt cx="0" cy="0"/>
        </a:xfrm>
      </p:grpSpPr>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1"/>
            <a:ext cx="11658600" cy="11658600"/>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165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tx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tx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194324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Slide B">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DE806D-0AC3-8A49-B547-835CADC23E78}"/>
              </a:ext>
            </a:extLst>
          </p:cNvPr>
          <p:cNvSpPr/>
          <p:nvPr userDrawn="1"/>
        </p:nvSpPr>
        <p:spPr>
          <a:xfrm>
            <a:off x="0" y="11079126"/>
            <a:ext cx="11875108" cy="2636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cture Placeholder 7">
            <a:extLst>
              <a:ext uri="{FF2B5EF4-FFF2-40B4-BE49-F238E27FC236}">
                <a16:creationId xmlns:a16="http://schemas.microsoft.com/office/drawing/2014/main" id="{009479F9-D1B3-9F46-AD6C-E7844EB98ECC}"/>
              </a:ext>
            </a:extLst>
          </p:cNvPr>
          <p:cNvSpPr>
            <a:spLocks noGrp="1"/>
          </p:cNvSpPr>
          <p:nvPr>
            <p:ph type="pic" sz="quarter" idx="12"/>
          </p:nvPr>
        </p:nvSpPr>
        <p:spPr>
          <a:xfrm>
            <a:off x="0" y="-2"/>
            <a:ext cx="11658600" cy="13716001"/>
          </a:xfrm>
          <a:prstGeom prst="rect">
            <a:avLst/>
          </a:prstGeom>
        </p:spPr>
        <p:txBody>
          <a:bodyPr anchor="ctr"/>
          <a:lstStyle>
            <a:lvl1pPr marL="0" marR="0" indent="0" algn="ctr" defTabSz="1828800" rtl="0" eaLnBrk="1" fontAlgn="auto" latinLnBrk="0" hangingPunct="1">
              <a:lnSpc>
                <a:spcPct val="90000"/>
              </a:lnSpc>
              <a:spcBef>
                <a:spcPts val="2000"/>
              </a:spcBef>
              <a:spcAft>
                <a:spcPts val="0"/>
              </a:spcAft>
              <a:buClrTx/>
              <a:buSzTx/>
              <a:buFont typeface="Arial" panose="020B0604020202020204" pitchFamily="34" charset="0"/>
              <a:buNone/>
              <a:tabLst/>
              <a:defRPr sz="4200" b="0" i="0">
                <a:latin typeface="Nunito Sans" pitchFamily="2" charset="77"/>
              </a:defRPr>
            </a:lvl1pPr>
          </a:lstStyle>
          <a:p>
            <a:pPr marL="0" marR="0" lvl="0" indent="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r>
              <a:rPr lang="en-US" dirty="0"/>
              <a:t>Click icon to add picture</a:t>
            </a:r>
          </a:p>
        </p:txBody>
      </p:sp>
      <p:sp>
        <p:nvSpPr>
          <p:cNvPr id="4" name="Rectangle 3">
            <a:extLst>
              <a:ext uri="{FF2B5EF4-FFF2-40B4-BE49-F238E27FC236}">
                <a16:creationId xmlns:a16="http://schemas.microsoft.com/office/drawing/2014/main" id="{A7695E27-6F70-FD4F-81F8-53F4357B6C3D}"/>
              </a:ext>
              <a:ext uri="{C183D7F6-B498-43B3-948B-1728B52AA6E4}">
                <adec:decorative xmlns:adec="http://schemas.microsoft.com/office/drawing/2017/decorative" val="1"/>
              </a:ext>
            </a:extLst>
          </p:cNvPr>
          <p:cNvSpPr/>
          <p:nvPr userDrawn="1"/>
        </p:nvSpPr>
        <p:spPr>
          <a:xfrm>
            <a:off x="11582400" y="-1"/>
            <a:ext cx="12801600" cy="1371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421BEA02-3BED-654A-A30C-8FB1EC22B74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86450" y="6788658"/>
            <a:ext cx="13807440" cy="230124"/>
          </a:xfrm>
          <a:prstGeom prst="rect">
            <a:avLst/>
          </a:prstGeom>
        </p:spPr>
      </p:pic>
      <p:pic>
        <p:nvPicPr>
          <p:cNvPr id="7" name="Picture 6">
            <a:extLst>
              <a:ext uri="{FF2B5EF4-FFF2-40B4-BE49-F238E27FC236}">
                <a16:creationId xmlns:a16="http://schemas.microsoft.com/office/drawing/2014/main" id="{A0AB48EA-4A88-8049-9B14-02AB6803C6D1}"/>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1">
            <a:extLst>
              <a:ext uri="{FF2B5EF4-FFF2-40B4-BE49-F238E27FC236}">
                <a16:creationId xmlns:a16="http://schemas.microsoft.com/office/drawing/2014/main" id="{A03EA317-11E0-954D-9C36-7C565BD2E4FC}"/>
              </a:ext>
            </a:extLst>
          </p:cNvPr>
          <p:cNvSpPr>
            <a:spLocks noGrp="1"/>
          </p:cNvSpPr>
          <p:nvPr>
            <p:ph type="title" hasCustomPrompt="1"/>
          </p:nvPr>
        </p:nvSpPr>
        <p:spPr>
          <a:xfrm>
            <a:off x="12998689" y="1308805"/>
            <a:ext cx="10515600" cy="914400"/>
          </a:xfrm>
        </p:spPr>
        <p:txBody>
          <a:bodyPr anchor="ctr"/>
          <a:lstStyle>
            <a:lvl1pPr>
              <a:defRPr>
                <a:solidFill>
                  <a:schemeClr val="bg1"/>
                </a:solidFill>
              </a:defRPr>
            </a:lvl1pPr>
          </a:lstStyle>
          <a:p>
            <a:r>
              <a:rPr lang="en-US" dirty="0"/>
              <a:t>CLICK TO EDIT TITLE</a:t>
            </a:r>
          </a:p>
        </p:txBody>
      </p:sp>
      <p:sp>
        <p:nvSpPr>
          <p:cNvPr id="16" name="Text Placeholder 15">
            <a:extLst>
              <a:ext uri="{FF2B5EF4-FFF2-40B4-BE49-F238E27FC236}">
                <a16:creationId xmlns:a16="http://schemas.microsoft.com/office/drawing/2014/main" id="{8BC55AA7-301E-214D-A0F2-074D8F6F3306}"/>
              </a:ext>
            </a:extLst>
          </p:cNvPr>
          <p:cNvSpPr>
            <a:spLocks noGrp="1"/>
          </p:cNvSpPr>
          <p:nvPr>
            <p:ph type="body" sz="quarter" idx="13" hasCustomPrompt="1"/>
          </p:nvPr>
        </p:nvSpPr>
        <p:spPr>
          <a:xfrm>
            <a:off x="12998689" y="2941543"/>
            <a:ext cx="8458200" cy="4572000"/>
          </a:xfrm>
          <a:prstGeom prst="rect">
            <a:avLst/>
          </a:prstGeom>
        </p:spPr>
        <p:txBody>
          <a:bodyPr/>
          <a:lstStyle>
            <a:lvl1pPr marL="0" indent="0">
              <a:lnSpc>
                <a:spcPct val="150000"/>
              </a:lnSpc>
              <a:buNone/>
              <a:defRPr sz="2800" b="0" i="0">
                <a:solidFill>
                  <a:schemeClr val="bg1"/>
                </a:solidFill>
                <a:latin typeface="Nunito Sans" pitchFamily="2" charset="77"/>
              </a:defRPr>
            </a:lvl1pPr>
            <a:lvl2pPr marL="914400" indent="0">
              <a:lnSpc>
                <a:spcPct val="150000"/>
              </a:lnSpc>
              <a:buNone/>
              <a:defRPr sz="2800" b="0" i="0">
                <a:solidFill>
                  <a:schemeClr val="bg1"/>
                </a:solidFill>
                <a:latin typeface="Nunito Sans" pitchFamily="2" charset="77"/>
              </a:defRPr>
            </a:lvl2pPr>
            <a:lvl3pPr marL="1828800" indent="0">
              <a:lnSpc>
                <a:spcPct val="150000"/>
              </a:lnSpc>
              <a:buNone/>
              <a:defRPr sz="2800" b="0" i="0">
                <a:solidFill>
                  <a:schemeClr val="bg1"/>
                </a:solidFill>
                <a:latin typeface="Nunito Sans" pitchFamily="2" charset="77"/>
              </a:defRPr>
            </a:lvl3pPr>
            <a:lvl4pPr marL="2743200" indent="0">
              <a:lnSpc>
                <a:spcPct val="150000"/>
              </a:lnSpc>
              <a:buNone/>
              <a:defRPr sz="2800" b="0" i="0">
                <a:solidFill>
                  <a:schemeClr val="bg1"/>
                </a:solidFill>
                <a:latin typeface="Nunito Sans" pitchFamily="2" charset="77"/>
              </a:defRPr>
            </a:lvl4pPr>
            <a:lvl5pPr marL="3657600" indent="0">
              <a:lnSpc>
                <a:spcPct val="150000"/>
              </a:lnSpc>
              <a:buNone/>
              <a:defRPr sz="2800" b="0" i="0">
                <a:solidFill>
                  <a:schemeClr val="bg1"/>
                </a:solidFill>
                <a:latin typeface="Nunito Sans" pitchFamily="2" charset="77"/>
              </a:defRPr>
            </a:lvl5pPr>
          </a:lstStyle>
          <a:p>
            <a:pPr>
              <a:lnSpc>
                <a:spcPct val="150000"/>
              </a:lnSpc>
            </a:pPr>
            <a:r>
              <a:rPr lang="en-US" sz="2800" dirty="0">
                <a:solidFill>
                  <a:schemeClr val="bg1"/>
                </a:solidFill>
                <a:latin typeface="Nunito Sans" pitchFamily="2" charset="77"/>
                <a:ea typeface="Open Sans" panose="020B0606030504020204" pitchFamily="34" charset="0"/>
                <a:cs typeface="Open Sans" panose="020B0606030504020204" pitchFamily="34" charset="0"/>
              </a:rPr>
              <a:t>The Bobcat is a type of cat with a bobbed tail and an affinity for maroon and gold. Larger than a house cat but smaller than a cougar, it’s amazingly relentless. Bobcats have been known to take out Trojans, Red Wolves and even larger prey like Longhorns. Bobcats' natural adversaries include Roadrunners and slow-moving trains. </a:t>
            </a:r>
          </a:p>
        </p:txBody>
      </p:sp>
    </p:spTree>
    <p:extLst>
      <p:ext uri="{BB962C8B-B14F-4D97-AF65-F5344CB8AC3E}">
        <p14:creationId xmlns:p14="http://schemas.microsoft.com/office/powerpoint/2010/main" val="70770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BE929A-D1BB-A64C-B05E-4350E36C10E0}"/>
              </a:ext>
              <a:ext uri="{C183D7F6-B498-43B3-948B-1728B52AA6E4}">
                <adec:decorative xmlns:adec="http://schemas.microsoft.com/office/drawing/2017/decorative" val="1"/>
              </a:ext>
            </a:extLst>
          </p:cNvPr>
          <p:cNvSpPr/>
          <p:nvPr userDrawn="1"/>
        </p:nvSpPr>
        <p:spPr>
          <a:xfrm>
            <a:off x="0" y="11617569"/>
            <a:ext cx="24384000" cy="2192216"/>
          </a:xfrm>
          <a:prstGeom prst="rect">
            <a:avLst/>
          </a:prstGeom>
          <a:solidFill>
            <a:srgbClr val="431C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a:extLst>
              <a:ext uri="{FF2B5EF4-FFF2-40B4-BE49-F238E27FC236}">
                <a16:creationId xmlns:a16="http://schemas.microsoft.com/office/drawing/2014/main" id="{95727491-B011-CC42-85E6-B8301381AA2D}"/>
              </a:ext>
              <a:ext uri="{C183D7F6-B498-43B3-948B-1728B52AA6E4}">
                <adec:decorative xmlns:adec="http://schemas.microsoft.com/office/drawing/2017/decorative" val="1"/>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1798300"/>
            <a:ext cx="24384000" cy="246185"/>
          </a:xfrm>
          <a:prstGeom prst="rect">
            <a:avLst/>
          </a:prstGeom>
        </p:spPr>
      </p:pic>
      <p:pic>
        <p:nvPicPr>
          <p:cNvPr id="9" name="Picture 8" descr="Texas State University">
            <a:extLst>
              <a:ext uri="{FF2B5EF4-FFF2-40B4-BE49-F238E27FC236}">
                <a16:creationId xmlns:a16="http://schemas.microsoft.com/office/drawing/2014/main" id="{8518974B-9748-A645-99AC-7972B4327310}"/>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9697700" y="11980985"/>
            <a:ext cx="4572000" cy="2216725"/>
          </a:xfrm>
          <a:prstGeom prst="rect">
            <a:avLst/>
          </a:prstGeom>
        </p:spPr>
      </p:pic>
      <p:sp>
        <p:nvSpPr>
          <p:cNvPr id="2" name="Title Placeholder 1"/>
          <p:cNvSpPr>
            <a:spLocks noGrp="1"/>
          </p:cNvSpPr>
          <p:nvPr>
            <p:ph type="title"/>
          </p:nvPr>
        </p:nvSpPr>
        <p:spPr>
          <a:xfrm>
            <a:off x="3048000" y="1371039"/>
            <a:ext cx="18288000" cy="1143562"/>
          </a:xfrm>
          <a:prstGeom prst="rect">
            <a:avLst/>
          </a:prstGeom>
        </p:spPr>
        <p:txBody>
          <a:bodyPr vert="horz" lIns="91440" tIns="45720" rIns="91440" bIns="45720" rtlCol="0" anchor="t">
            <a:normAutofit/>
          </a:bodyPr>
          <a:lstStyle/>
          <a:p>
            <a:r>
              <a:rPr lang="en-US" dirty="0"/>
              <a:t>CLICK TO EDIT MASTER TITLE STYLE</a:t>
            </a:r>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70" r:id="rId5"/>
    <p:sldLayoutId id="2147483667" r:id="rId6"/>
    <p:sldLayoutId id="2147483668" r:id="rId7"/>
    <p:sldLayoutId id="2147483669" r:id="rId8"/>
    <p:sldLayoutId id="2147483671" r:id="rId9"/>
  </p:sldLayoutIdLst>
  <p:txStyles>
    <p:titleStyle>
      <a:lvl1pPr algn="l" defTabSz="1828800" rtl="0" eaLnBrk="1" latinLnBrk="0" hangingPunct="1">
        <a:lnSpc>
          <a:spcPct val="90000"/>
        </a:lnSpc>
        <a:spcBef>
          <a:spcPct val="0"/>
        </a:spcBef>
        <a:buNone/>
        <a:defRPr sz="6000" b="0" i="0" kern="1200" spc="1200" baseline="0">
          <a:solidFill>
            <a:schemeClr val="tx1"/>
          </a:solidFill>
          <a:latin typeface="Nunito Sans" pitchFamily="2" charset="77"/>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twitter.com/txst_thr" TargetMode="External"/><Relationship Id="rId7" Type="http://schemas.openxmlformats.org/officeDocument/2006/relationships/hyperlink" Target="https://www.youtube.com/@txst_THR" TargetMode="External"/><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linkedin.com/company/texas-state-university-translational-health-research/" TargetMode="External"/><Relationship Id="rId11" Type="http://schemas.openxmlformats.org/officeDocument/2006/relationships/image" Target="../media/image10.png"/><Relationship Id="rId5" Type="http://schemas.openxmlformats.org/officeDocument/2006/relationships/hyperlink" Target="https://public.tableau.com/app/profile/translational.health.research.center" TargetMode="External"/><Relationship Id="rId10" Type="http://schemas.openxmlformats.org/officeDocument/2006/relationships/image" Target="../media/image9.svg"/><Relationship Id="rId4" Type="http://schemas.openxmlformats.org/officeDocument/2006/relationships/hyperlink" Target="https://healthresearch.txst.edu/" TargetMode="External"/><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ariaElise-T/CHERR-mental_health_map"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rends.vera.org/methodology/" TargetMode="External"/><Relationship Id="rId2" Type="http://schemas.openxmlformats.org/officeDocument/2006/relationships/hyperlink" Target="https://data.census.gov/"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DA2A5-482A-9743-84A7-58ADC93AB86D}"/>
              </a:ext>
            </a:extLst>
          </p:cNvPr>
          <p:cNvSpPr>
            <a:spLocks noGrp="1"/>
          </p:cNvSpPr>
          <p:nvPr>
            <p:ph type="title"/>
          </p:nvPr>
        </p:nvSpPr>
        <p:spPr>
          <a:xfrm>
            <a:off x="12957311" y="3291840"/>
            <a:ext cx="10359889" cy="2499557"/>
          </a:xfrm>
        </p:spPr>
        <p:txBody>
          <a:bodyPr>
            <a:noAutofit/>
          </a:bodyPr>
          <a:lstStyle/>
          <a:p>
            <a:r>
              <a:rPr lang="en-US" b="1" dirty="0"/>
              <a:t>Module 1 Lesson 1 – Data Acquisition</a:t>
            </a:r>
          </a:p>
        </p:txBody>
      </p:sp>
      <p:sp>
        <p:nvSpPr>
          <p:cNvPr id="4" name="Text Placeholder 3">
            <a:extLst>
              <a:ext uri="{FF2B5EF4-FFF2-40B4-BE49-F238E27FC236}">
                <a16:creationId xmlns:a16="http://schemas.microsoft.com/office/drawing/2014/main" id="{A381F925-8E91-524F-A847-8D29EF64D424}"/>
              </a:ext>
            </a:extLst>
          </p:cNvPr>
          <p:cNvSpPr>
            <a:spLocks noGrp="1"/>
          </p:cNvSpPr>
          <p:nvPr>
            <p:ph type="body" sz="quarter" idx="11"/>
          </p:nvPr>
        </p:nvSpPr>
        <p:spPr>
          <a:xfrm>
            <a:off x="12957311" y="6124672"/>
            <a:ext cx="9747504" cy="3110767"/>
          </a:xfrm>
        </p:spPr>
        <p:txBody>
          <a:bodyPr/>
          <a:lstStyle/>
          <a:p>
            <a:r>
              <a:rPr lang="en-US" sz="3600" dirty="0"/>
              <a:t>Mental Health Dashboard Building</a:t>
            </a:r>
          </a:p>
          <a:p>
            <a:r>
              <a:rPr lang="en-US" sz="3600" dirty="0"/>
              <a:t>Module 1 – Data Acquisition and Cleaning</a:t>
            </a:r>
          </a:p>
          <a:p>
            <a:r>
              <a:rPr lang="en-US" sz="3600" dirty="0"/>
              <a:t>Maria Tomasso, M.S.</a:t>
            </a:r>
          </a:p>
          <a:p>
            <a:r>
              <a:rPr lang="en-US" sz="3600" dirty="0"/>
              <a:t>met48@txstate.edu</a:t>
            </a:r>
          </a:p>
          <a:p>
            <a:r>
              <a:rPr lang="en-US" sz="3600" dirty="0"/>
              <a:t>July 2023</a:t>
            </a:r>
          </a:p>
          <a:p>
            <a:endParaRPr lang="en-US" dirty="0"/>
          </a:p>
        </p:txBody>
      </p:sp>
      <p:pic>
        <p:nvPicPr>
          <p:cNvPr id="10" name="Picture Placeholder 9" descr="A building on a hill with trees">
            <a:extLst>
              <a:ext uri="{FF2B5EF4-FFF2-40B4-BE49-F238E27FC236}">
                <a16:creationId xmlns:a16="http://schemas.microsoft.com/office/drawing/2014/main" id="{0D86889D-66A7-145E-D4FE-226B52FD842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849" r="19849"/>
          <a:stretch>
            <a:fillRect/>
          </a:stretch>
        </p:blipFill>
        <p:spPr/>
      </p:pic>
    </p:spTree>
    <p:extLst>
      <p:ext uri="{BB962C8B-B14F-4D97-AF65-F5344CB8AC3E}">
        <p14:creationId xmlns:p14="http://schemas.microsoft.com/office/powerpoint/2010/main" val="367872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8D83-EC2A-AA53-C7CC-EF44EC58593E}"/>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3F9E94C0-F48B-4475-AD9A-A74BB2165BD8}"/>
              </a:ext>
            </a:extLst>
          </p:cNvPr>
          <p:cNvSpPr>
            <a:spLocks noGrp="1"/>
          </p:cNvSpPr>
          <p:nvPr>
            <p:ph type="body" sz="quarter" idx="10"/>
          </p:nvPr>
        </p:nvSpPr>
        <p:spPr/>
        <p:txBody>
          <a:bodyPr/>
          <a:lstStyle/>
          <a:p>
            <a:pPr marL="457200" indent="-457200">
              <a:buFont typeface="Arial" panose="020B0604020202020204" pitchFamily="34" charset="0"/>
              <a:buChar char="•"/>
            </a:pPr>
            <a:r>
              <a:rPr lang="en-US" sz="4000" dirty="0"/>
              <a:t>In this video, we discussed good practices to follow when searching for and collecting data from open public sources.</a:t>
            </a:r>
          </a:p>
          <a:p>
            <a:pPr marL="457200" indent="-457200">
              <a:buFont typeface="Arial" panose="020B0604020202020204" pitchFamily="34" charset="0"/>
              <a:buChar char="•"/>
            </a:pPr>
            <a:r>
              <a:rPr lang="en-US" sz="4000" dirty="0"/>
              <a:t>We reviewed the data sources and documentation for the MAP dataset as an example to follow when collecting the data for our resource library.</a:t>
            </a:r>
          </a:p>
          <a:p>
            <a:pPr marL="457200" indent="-457200">
              <a:buFont typeface="Arial" panose="020B0604020202020204" pitchFamily="34" charset="0"/>
              <a:buChar char="•"/>
            </a:pPr>
            <a:r>
              <a:rPr lang="en-US" sz="4000" dirty="0"/>
              <a:t> We defined geocodes and their uses in data analysis and dashboard building.</a:t>
            </a:r>
          </a:p>
        </p:txBody>
      </p:sp>
    </p:spTree>
    <p:extLst>
      <p:ext uri="{BB962C8B-B14F-4D97-AF65-F5344CB8AC3E}">
        <p14:creationId xmlns:p14="http://schemas.microsoft.com/office/powerpoint/2010/main" val="301895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A3BA-0880-6935-A9AF-820AAC8F19E7}"/>
              </a:ext>
            </a:extLst>
          </p:cNvPr>
          <p:cNvSpPr>
            <a:spLocks noGrp="1"/>
          </p:cNvSpPr>
          <p:nvPr>
            <p:ph type="title"/>
          </p:nvPr>
        </p:nvSpPr>
        <p:spPr/>
        <p:txBody>
          <a:bodyPr/>
          <a:lstStyle/>
          <a:p>
            <a:r>
              <a:rPr lang="en-US" dirty="0"/>
              <a:t>WHAT’S NEXT?</a:t>
            </a:r>
          </a:p>
        </p:txBody>
      </p:sp>
      <p:sp>
        <p:nvSpPr>
          <p:cNvPr id="3" name="Text Placeholder 2">
            <a:extLst>
              <a:ext uri="{FF2B5EF4-FFF2-40B4-BE49-F238E27FC236}">
                <a16:creationId xmlns:a16="http://schemas.microsoft.com/office/drawing/2014/main" id="{E3F5CE85-01EA-16EC-EFA3-BA4870732E61}"/>
              </a:ext>
            </a:extLst>
          </p:cNvPr>
          <p:cNvSpPr>
            <a:spLocks noGrp="1"/>
          </p:cNvSpPr>
          <p:nvPr>
            <p:ph type="body" sz="quarter" idx="10"/>
          </p:nvPr>
        </p:nvSpPr>
        <p:spPr/>
        <p:txBody>
          <a:bodyPr/>
          <a:lstStyle/>
          <a:p>
            <a:pPr marL="457200" indent="-457200">
              <a:buFont typeface="Arial" panose="020B0604020202020204" pitchFamily="34" charset="0"/>
              <a:buChar char="•"/>
            </a:pPr>
            <a:r>
              <a:rPr lang="en-US" sz="4000" dirty="0"/>
              <a:t>In the next video, we will apply what we’ve learned to the resource dashboard datasets we introduced in Module 0 Video 2. </a:t>
            </a:r>
          </a:p>
          <a:p>
            <a:pPr marL="457200" indent="-457200">
              <a:buFont typeface="Arial" panose="020B0604020202020204" pitchFamily="34" charset="0"/>
              <a:buChar char="•"/>
            </a:pPr>
            <a:r>
              <a:rPr lang="en-US" sz="4000" b="1" dirty="0"/>
              <a:t>PRACTICE</a:t>
            </a:r>
            <a:r>
              <a:rPr lang="en-US" sz="4000" dirty="0"/>
              <a:t>: Using the README and metadata file for the MAP project, find the original data source and definition for the ‘Traffic_Fatalities_per_100k’.  Hint: The metadata file can be found in the ‘</a:t>
            </a:r>
            <a:r>
              <a:rPr lang="en-US" sz="4000" dirty="0" err="1"/>
              <a:t>snapshot_county_data</a:t>
            </a:r>
            <a:r>
              <a:rPr lang="en-US" sz="4000" dirty="0"/>
              <a:t>’ folder.</a:t>
            </a:r>
          </a:p>
        </p:txBody>
      </p:sp>
    </p:spTree>
    <p:extLst>
      <p:ext uri="{BB962C8B-B14F-4D97-AF65-F5344CB8AC3E}">
        <p14:creationId xmlns:p14="http://schemas.microsoft.com/office/powerpoint/2010/main" val="356825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AB96198-63BA-B44D-A753-910F5F587207}"/>
              </a:ext>
            </a:extLst>
          </p:cNvPr>
          <p:cNvSpPr>
            <a:spLocks noGrp="1"/>
          </p:cNvSpPr>
          <p:nvPr>
            <p:ph type="title"/>
          </p:nvPr>
        </p:nvSpPr>
        <p:spPr/>
        <p:txBody>
          <a:bodyPr/>
          <a:lstStyle/>
          <a:p>
            <a:r>
              <a:rPr lang="en-US" dirty="0"/>
              <a:t>FOLLOW US</a:t>
            </a:r>
          </a:p>
        </p:txBody>
      </p:sp>
      <p:sp>
        <p:nvSpPr>
          <p:cNvPr id="17" name="Oval 16">
            <a:extLst>
              <a:ext uri="{FF2B5EF4-FFF2-40B4-BE49-F238E27FC236}">
                <a16:creationId xmlns:a16="http://schemas.microsoft.com/office/drawing/2014/main" id="{FE5ACFE6-65B1-6042-AA07-B1444C2E767E}"/>
              </a:ext>
              <a:ext uri="{C183D7F6-B498-43B3-948B-1728B52AA6E4}">
                <adec:decorative xmlns:adec="http://schemas.microsoft.com/office/drawing/2017/decorative" val="0"/>
              </a:ext>
            </a:extLst>
          </p:cNvPr>
          <p:cNvSpPr/>
          <p:nvPr/>
        </p:nvSpPr>
        <p:spPr>
          <a:xfrm>
            <a:off x="5325485" y="3315590"/>
            <a:ext cx="2103119"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4" name="TextBox 43">
            <a:extLst>
              <a:ext uri="{FF2B5EF4-FFF2-40B4-BE49-F238E27FC236}">
                <a16:creationId xmlns:a16="http://schemas.microsoft.com/office/drawing/2014/main" id="{4350A713-0FB0-F444-906A-35898174E2F3}"/>
              </a:ext>
            </a:extLst>
          </p:cNvPr>
          <p:cNvSpPr txBox="1"/>
          <p:nvPr/>
        </p:nvSpPr>
        <p:spPr>
          <a:xfrm>
            <a:off x="4162477" y="5960804"/>
            <a:ext cx="4639450"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3"/>
              </a:rPr>
              <a:t>https://twitter.com/txst_thr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9" name="Oval 18">
            <a:extLst>
              <a:ext uri="{FF2B5EF4-FFF2-40B4-BE49-F238E27FC236}">
                <a16:creationId xmlns:a16="http://schemas.microsoft.com/office/drawing/2014/main" id="{369F3ED0-D89F-8D42-B683-9AF20F48C112}"/>
              </a:ext>
              <a:ext uri="{C183D7F6-B498-43B3-948B-1728B52AA6E4}">
                <adec:decorative xmlns:adec="http://schemas.microsoft.com/office/drawing/2017/decorative" val="0"/>
              </a:ext>
            </a:extLst>
          </p:cNvPr>
          <p:cNvSpPr/>
          <p:nvPr/>
        </p:nvSpPr>
        <p:spPr>
          <a:xfrm>
            <a:off x="11001214" y="3329484"/>
            <a:ext cx="2103120" cy="2103120"/>
          </a:xfrm>
          <a:prstGeom prst="ellipse">
            <a:avLst/>
          </a:prstGeom>
          <a:noFill/>
          <a:ln w="38100">
            <a:solidFill>
              <a:srgbClr val="3B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TextBox 40">
            <a:extLst>
              <a:ext uri="{FF2B5EF4-FFF2-40B4-BE49-F238E27FC236}">
                <a16:creationId xmlns:a16="http://schemas.microsoft.com/office/drawing/2014/main" id="{ACF71257-8C07-E244-946D-FFBB011991DF}"/>
              </a:ext>
            </a:extLst>
          </p:cNvPr>
          <p:cNvSpPr txBox="1"/>
          <p:nvPr/>
        </p:nvSpPr>
        <p:spPr>
          <a:xfrm>
            <a:off x="10077745" y="5960804"/>
            <a:ext cx="4600505" cy="461665"/>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4"/>
              </a:rPr>
              <a:t>https://healthresearch.txst.edu/</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7461D83F-F181-B947-B59F-18A0DB81AC90}"/>
              </a:ext>
              <a:ext uri="{C183D7F6-B498-43B3-948B-1728B52AA6E4}">
                <adec:decorative xmlns:adec="http://schemas.microsoft.com/office/drawing/2017/decorative" val="0"/>
              </a:ext>
            </a:extLst>
          </p:cNvPr>
          <p:cNvSpPr/>
          <p:nvPr/>
        </p:nvSpPr>
        <p:spPr>
          <a:xfrm>
            <a:off x="16955393" y="3371966"/>
            <a:ext cx="2103120" cy="2103120"/>
          </a:xfrm>
          <a:prstGeom prst="ellipse">
            <a:avLst/>
          </a:prstGeom>
          <a:noFill/>
          <a:ln w="38100">
            <a:solidFill>
              <a:srgbClr val="0B48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TextBox 39">
            <a:extLst>
              <a:ext uri="{FF2B5EF4-FFF2-40B4-BE49-F238E27FC236}">
                <a16:creationId xmlns:a16="http://schemas.microsoft.com/office/drawing/2014/main" id="{DFFD99F1-15F0-2840-8E7C-2494738026C3}"/>
              </a:ext>
            </a:extLst>
          </p:cNvPr>
          <p:cNvSpPr txBox="1"/>
          <p:nvPr/>
        </p:nvSpPr>
        <p:spPr>
          <a:xfrm>
            <a:off x="16067870" y="5591473"/>
            <a:ext cx="3764146" cy="1200329"/>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5"/>
              </a:rPr>
              <a:t>https://public.tableau.com/app/profile/translational.health.research.center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36" name="Oval 35">
            <a:extLst>
              <a:ext uri="{FF2B5EF4-FFF2-40B4-BE49-F238E27FC236}">
                <a16:creationId xmlns:a16="http://schemas.microsoft.com/office/drawing/2014/main" id="{CCB2E006-4FEE-F64F-B068-94E244020A02}"/>
              </a:ext>
              <a:ext uri="{C183D7F6-B498-43B3-948B-1728B52AA6E4}">
                <adec:decorative xmlns:adec="http://schemas.microsoft.com/office/drawing/2017/decorative" val="0"/>
              </a:ext>
            </a:extLst>
          </p:cNvPr>
          <p:cNvSpPr/>
          <p:nvPr/>
        </p:nvSpPr>
        <p:spPr>
          <a:xfrm>
            <a:off x="8320511" y="6964565"/>
            <a:ext cx="2103120" cy="2103120"/>
          </a:xfrm>
          <a:prstGeom prst="ellipse">
            <a:avLst/>
          </a:prstGeom>
          <a:noFill/>
          <a:ln w="38100">
            <a:solidFill>
              <a:srgbClr val="64B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a:extLst>
              <a:ext uri="{FF2B5EF4-FFF2-40B4-BE49-F238E27FC236}">
                <a16:creationId xmlns:a16="http://schemas.microsoft.com/office/drawing/2014/main" id="{6E551EFB-64D7-CC42-90A1-19E9BC6B7CC9}"/>
              </a:ext>
            </a:extLst>
          </p:cNvPr>
          <p:cNvSpPr txBox="1"/>
          <p:nvPr/>
        </p:nvSpPr>
        <p:spPr>
          <a:xfrm>
            <a:off x="7466545" y="9327104"/>
            <a:ext cx="3811055" cy="1569660"/>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6"/>
              </a:rPr>
              <a:t>https://www.linkedin.com/company/texas-state-university-translational-health-research/</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sp>
        <p:nvSpPr>
          <p:cNvPr id="23" name="Oval 22">
            <a:extLst>
              <a:ext uri="{FF2B5EF4-FFF2-40B4-BE49-F238E27FC236}">
                <a16:creationId xmlns:a16="http://schemas.microsoft.com/office/drawing/2014/main" id="{4C70CCEB-3194-324D-A7E1-5935D922DDF6}"/>
              </a:ext>
              <a:ext uri="{C183D7F6-B498-43B3-948B-1728B52AA6E4}">
                <adec:decorative xmlns:adec="http://schemas.microsoft.com/office/drawing/2017/decorative" val="0"/>
              </a:ext>
            </a:extLst>
          </p:cNvPr>
          <p:cNvSpPr>
            <a:spLocks noChangeAspect="1"/>
          </p:cNvSpPr>
          <p:nvPr/>
        </p:nvSpPr>
        <p:spPr>
          <a:xfrm>
            <a:off x="14221372" y="6964565"/>
            <a:ext cx="2103120" cy="2103120"/>
          </a:xfrm>
          <a:prstGeom prst="ellipse">
            <a:avLst/>
          </a:prstGeom>
          <a:noFill/>
          <a:ln w="38100">
            <a:solidFill>
              <a:srgbClr val="DA3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a:extLst>
              <a:ext uri="{FF2B5EF4-FFF2-40B4-BE49-F238E27FC236}">
                <a16:creationId xmlns:a16="http://schemas.microsoft.com/office/drawing/2014/main" id="{BEA21D58-FCF3-BE4B-A946-6524F99C0C77}"/>
              </a:ext>
            </a:extLst>
          </p:cNvPr>
          <p:cNvSpPr txBox="1"/>
          <p:nvPr/>
        </p:nvSpPr>
        <p:spPr>
          <a:xfrm>
            <a:off x="13277058" y="9696435"/>
            <a:ext cx="3991749" cy="830997"/>
          </a:xfrm>
          <a:prstGeom prst="rect">
            <a:avLst/>
          </a:prstGeom>
          <a:noFill/>
        </p:spPr>
        <p:txBody>
          <a:bodyPr wrap="square" rtlCol="0">
            <a:spAutoFit/>
          </a:bodyPr>
          <a:lstStyle/>
          <a:p>
            <a:pPr algn="ctr"/>
            <a:r>
              <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hlinkClick r:id="rId7"/>
              </a:rPr>
              <a:t>https://www.youtube.com/@txst_THR</a:t>
            </a:r>
            <a:r>
              <a:rPr lang="en-US"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rPr>
              <a:t> </a:t>
            </a:r>
            <a:endParaRPr lang="tr-TR" sz="2400" dirty="0">
              <a:solidFill>
                <a:schemeClr val="tx1">
                  <a:lumMod val="75000"/>
                  <a:lumOff val="25000"/>
                </a:schemeClr>
              </a:solidFill>
              <a:latin typeface="Nunito Sans" pitchFamily="2"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3CA5B934-A207-C08F-7708-52CE585A6796}"/>
              </a:ext>
            </a:extLst>
          </p:cNvPr>
          <p:cNvPicPr>
            <a:picLocks noChangeAspect="1"/>
          </p:cNvPicPr>
          <p:nvPr/>
        </p:nvPicPr>
        <p:blipFill>
          <a:blip r:embed="rId8"/>
          <a:stretch>
            <a:fillRect/>
          </a:stretch>
        </p:blipFill>
        <p:spPr>
          <a:xfrm>
            <a:off x="17286341" y="3702914"/>
            <a:ext cx="1441224" cy="1441224"/>
          </a:xfrm>
          <a:prstGeom prst="rect">
            <a:avLst/>
          </a:prstGeom>
        </p:spPr>
      </p:pic>
      <p:pic>
        <p:nvPicPr>
          <p:cNvPr id="9" name="Graphic 8" descr="Internet outline">
            <a:extLst>
              <a:ext uri="{FF2B5EF4-FFF2-40B4-BE49-F238E27FC236}">
                <a16:creationId xmlns:a16="http://schemas.microsoft.com/office/drawing/2014/main" id="{86A7CD78-C350-2561-A58C-DC8751140C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74644" y="3702914"/>
            <a:ext cx="1356260" cy="1356260"/>
          </a:xfrm>
          <a:prstGeom prst="rect">
            <a:avLst/>
          </a:prstGeom>
        </p:spPr>
      </p:pic>
      <p:pic>
        <p:nvPicPr>
          <p:cNvPr id="10" name="Picture 9">
            <a:extLst>
              <a:ext uri="{FF2B5EF4-FFF2-40B4-BE49-F238E27FC236}">
                <a16:creationId xmlns:a16="http://schemas.microsoft.com/office/drawing/2014/main" id="{F9D1169A-20CD-83D9-F342-FD2236BA8B8F}"/>
              </a:ext>
            </a:extLst>
          </p:cNvPr>
          <p:cNvPicPr>
            <a:picLocks noChangeAspect="1"/>
          </p:cNvPicPr>
          <p:nvPr/>
        </p:nvPicPr>
        <p:blipFill>
          <a:blip r:embed="rId11"/>
          <a:stretch>
            <a:fillRect/>
          </a:stretch>
        </p:blipFill>
        <p:spPr>
          <a:xfrm>
            <a:off x="5647152" y="3823361"/>
            <a:ext cx="1459783" cy="1200329"/>
          </a:xfrm>
          <a:prstGeom prst="rect">
            <a:avLst/>
          </a:prstGeom>
          <a:solidFill>
            <a:schemeClr val="bg1"/>
          </a:solidFill>
        </p:spPr>
      </p:pic>
      <p:pic>
        <p:nvPicPr>
          <p:cNvPr id="11" name="Picture 10">
            <a:extLst>
              <a:ext uri="{FF2B5EF4-FFF2-40B4-BE49-F238E27FC236}">
                <a16:creationId xmlns:a16="http://schemas.microsoft.com/office/drawing/2014/main" id="{7EC974B4-2A4D-ED87-50EC-085891D40968}"/>
              </a:ext>
            </a:extLst>
          </p:cNvPr>
          <p:cNvPicPr>
            <a:picLocks noChangeAspect="1"/>
          </p:cNvPicPr>
          <p:nvPr/>
        </p:nvPicPr>
        <p:blipFill>
          <a:blip r:embed="rId12"/>
          <a:stretch>
            <a:fillRect/>
          </a:stretch>
        </p:blipFill>
        <p:spPr>
          <a:xfrm>
            <a:off x="8704384" y="7348438"/>
            <a:ext cx="1335373" cy="1335373"/>
          </a:xfrm>
          <a:prstGeom prst="rect">
            <a:avLst/>
          </a:prstGeom>
        </p:spPr>
      </p:pic>
      <p:pic>
        <p:nvPicPr>
          <p:cNvPr id="14" name="Picture 13">
            <a:extLst>
              <a:ext uri="{FF2B5EF4-FFF2-40B4-BE49-F238E27FC236}">
                <a16:creationId xmlns:a16="http://schemas.microsoft.com/office/drawing/2014/main" id="{CAF38523-F5FE-4ECE-46D7-8D2DEF2F62EF}"/>
              </a:ext>
            </a:extLst>
          </p:cNvPr>
          <p:cNvPicPr>
            <a:picLocks noChangeAspect="1"/>
          </p:cNvPicPr>
          <p:nvPr/>
        </p:nvPicPr>
        <p:blipFill>
          <a:blip r:embed="rId13"/>
          <a:stretch>
            <a:fillRect/>
          </a:stretch>
        </p:blipFill>
        <p:spPr>
          <a:xfrm>
            <a:off x="14522126" y="7265318"/>
            <a:ext cx="1501611" cy="1501611"/>
          </a:xfrm>
          <a:prstGeom prst="rect">
            <a:avLst/>
          </a:prstGeom>
        </p:spPr>
      </p:pic>
    </p:spTree>
    <p:extLst>
      <p:ext uri="{BB962C8B-B14F-4D97-AF65-F5344CB8AC3E}">
        <p14:creationId xmlns:p14="http://schemas.microsoft.com/office/powerpoint/2010/main" val="232592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3DB8-A585-3AC2-3C24-543A9B945579}"/>
              </a:ext>
            </a:extLst>
          </p:cNvPr>
          <p:cNvSpPr>
            <a:spLocks noGrp="1"/>
          </p:cNvSpPr>
          <p:nvPr>
            <p:ph type="title"/>
          </p:nvPr>
        </p:nvSpPr>
        <p:spPr/>
        <p:txBody>
          <a:bodyPr/>
          <a:lstStyle/>
          <a:p>
            <a:r>
              <a:rPr lang="en-US" dirty="0"/>
              <a:t>LAST TIME</a:t>
            </a:r>
          </a:p>
        </p:txBody>
      </p:sp>
      <p:sp>
        <p:nvSpPr>
          <p:cNvPr id="3" name="Text Placeholder 2">
            <a:extLst>
              <a:ext uri="{FF2B5EF4-FFF2-40B4-BE49-F238E27FC236}">
                <a16:creationId xmlns:a16="http://schemas.microsoft.com/office/drawing/2014/main" id="{D0894754-D6E2-C523-8200-91C4399B6254}"/>
              </a:ext>
            </a:extLst>
          </p:cNvPr>
          <p:cNvSpPr>
            <a:spLocks noGrp="1"/>
          </p:cNvSpPr>
          <p:nvPr>
            <p:ph type="body" sz="quarter" idx="10"/>
          </p:nvPr>
        </p:nvSpPr>
        <p:spPr/>
        <p:txBody>
          <a:bodyPr/>
          <a:lstStyle/>
          <a:p>
            <a:pPr marL="457200" indent="-457200">
              <a:buFont typeface="Arial" panose="020B0604020202020204" pitchFamily="34" charset="0"/>
              <a:buChar char="•"/>
            </a:pPr>
            <a:r>
              <a:rPr lang="en-US" sz="4800" dirty="0"/>
              <a:t>We outlined the mental health resource dashboard that we will be building throughout this series</a:t>
            </a:r>
          </a:p>
          <a:p>
            <a:pPr marL="1371600" lvl="1" indent="-457200">
              <a:buFont typeface="Arial" panose="020B0604020202020204" pitchFamily="34" charset="0"/>
              <a:buChar char="•"/>
            </a:pPr>
            <a:r>
              <a:rPr lang="en-US" sz="4800" dirty="0"/>
              <a:t>We identified data sources</a:t>
            </a:r>
          </a:p>
          <a:p>
            <a:pPr marL="1371600" lvl="1" indent="-457200">
              <a:buFont typeface="Arial" panose="020B0604020202020204" pitchFamily="34" charset="0"/>
              <a:buChar char="•"/>
            </a:pPr>
            <a:r>
              <a:rPr lang="en-US" sz="4800" dirty="0"/>
              <a:t>We sketched out a rough design of the dashboard</a:t>
            </a:r>
          </a:p>
          <a:p>
            <a:pPr marL="1371600" lvl="1" indent="-457200">
              <a:buFont typeface="Arial" panose="020B0604020202020204" pitchFamily="34" charset="0"/>
              <a:buChar char="•"/>
            </a:pPr>
            <a:r>
              <a:rPr lang="en-US" sz="4800" dirty="0"/>
              <a:t>We planned some data transformations that will make implementing the dashboard easier </a:t>
            </a:r>
          </a:p>
        </p:txBody>
      </p:sp>
    </p:spTree>
    <p:extLst>
      <p:ext uri="{BB962C8B-B14F-4D97-AF65-F5344CB8AC3E}">
        <p14:creationId xmlns:p14="http://schemas.microsoft.com/office/powerpoint/2010/main" val="200971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7709-0764-B6DE-5DED-9C81E4637219}"/>
              </a:ext>
            </a:extLst>
          </p:cNvPr>
          <p:cNvSpPr>
            <a:spLocks noGrp="1"/>
          </p:cNvSpPr>
          <p:nvPr>
            <p:ph type="title"/>
          </p:nvPr>
        </p:nvSpPr>
        <p:spPr/>
        <p:txBody>
          <a:bodyPr/>
          <a:lstStyle/>
          <a:p>
            <a:r>
              <a:rPr lang="en-US" dirty="0"/>
              <a:t>IN THIS VIDEO</a:t>
            </a:r>
          </a:p>
        </p:txBody>
      </p:sp>
      <p:sp>
        <p:nvSpPr>
          <p:cNvPr id="3" name="Text Placeholder 2">
            <a:extLst>
              <a:ext uri="{FF2B5EF4-FFF2-40B4-BE49-F238E27FC236}">
                <a16:creationId xmlns:a16="http://schemas.microsoft.com/office/drawing/2014/main" id="{83134038-8431-7366-AFC9-B03D929816D8}"/>
              </a:ext>
            </a:extLst>
          </p:cNvPr>
          <p:cNvSpPr>
            <a:spLocks noGrp="1"/>
          </p:cNvSpPr>
          <p:nvPr>
            <p:ph type="body" sz="quarter" idx="10"/>
          </p:nvPr>
        </p:nvSpPr>
        <p:spPr/>
        <p:txBody>
          <a:bodyPr/>
          <a:lstStyle/>
          <a:p>
            <a:pPr marL="457200" indent="-457200">
              <a:buFont typeface="Arial" panose="020B0604020202020204" pitchFamily="34" charset="0"/>
              <a:buChar char="•"/>
            </a:pPr>
            <a:r>
              <a:rPr lang="en-US" sz="4800" dirty="0"/>
              <a:t>We will discuss good practices to follow while gathering data.</a:t>
            </a:r>
          </a:p>
          <a:p>
            <a:pPr marL="457200" indent="-457200">
              <a:buFont typeface="Arial" panose="020B0604020202020204" pitchFamily="34" charset="0"/>
              <a:buChar char="•"/>
            </a:pPr>
            <a:r>
              <a:rPr lang="en-US" sz="4800" dirty="0"/>
              <a:t>We will review the data sources and documentation for the original MAP dashboard.</a:t>
            </a:r>
          </a:p>
          <a:p>
            <a:pPr marL="457200" indent="-457200">
              <a:buFont typeface="Arial" panose="020B0604020202020204" pitchFamily="34" charset="0"/>
              <a:buChar char="•"/>
            </a:pPr>
            <a:r>
              <a:rPr lang="en-US" sz="4800" dirty="0"/>
              <a:t>We will introduce geocodes with common examples.</a:t>
            </a:r>
          </a:p>
          <a:p>
            <a:pPr marL="457200" indent="-457200">
              <a:buFont typeface="Arial" panose="020B0604020202020204" pitchFamily="34" charset="0"/>
              <a:buChar char="•"/>
            </a:pPr>
            <a:endParaRPr lang="en-US" sz="48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43700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807D-8A44-8199-8722-56492F3CF304}"/>
              </a:ext>
            </a:extLst>
          </p:cNvPr>
          <p:cNvSpPr>
            <a:spLocks noGrp="1"/>
          </p:cNvSpPr>
          <p:nvPr>
            <p:ph type="title"/>
          </p:nvPr>
        </p:nvSpPr>
        <p:spPr/>
        <p:txBody>
          <a:bodyPr/>
          <a:lstStyle/>
          <a:p>
            <a:r>
              <a:rPr lang="en-US" dirty="0"/>
              <a:t>GOOD DATA PRACTICES </a:t>
            </a:r>
          </a:p>
        </p:txBody>
      </p:sp>
      <p:sp>
        <p:nvSpPr>
          <p:cNvPr id="3" name="Text Placeholder 2">
            <a:extLst>
              <a:ext uri="{FF2B5EF4-FFF2-40B4-BE49-F238E27FC236}">
                <a16:creationId xmlns:a16="http://schemas.microsoft.com/office/drawing/2014/main" id="{BFD00C1C-93A1-6F43-D64D-ED5F4C15B894}"/>
              </a:ext>
            </a:extLst>
          </p:cNvPr>
          <p:cNvSpPr>
            <a:spLocks noGrp="1"/>
          </p:cNvSpPr>
          <p:nvPr>
            <p:ph type="body" sz="quarter" idx="10"/>
          </p:nvPr>
        </p:nvSpPr>
        <p:spPr>
          <a:xfrm>
            <a:off x="3048000" y="3258589"/>
            <a:ext cx="18288000" cy="6901411"/>
          </a:xfrm>
        </p:spPr>
        <p:txBody>
          <a:bodyPr/>
          <a:lstStyle/>
          <a:p>
            <a:pPr marL="285750" indent="-285750">
              <a:buFont typeface="Arial" panose="020B0604020202020204" pitchFamily="34" charset="0"/>
              <a:buChar char="•"/>
            </a:pPr>
            <a:r>
              <a:rPr lang="en-US" sz="4400" dirty="0">
                <a:latin typeface="Nunito Sans" pitchFamily="2" charset="0"/>
                <a:ea typeface="Calibri" panose="020F0502020204030204" pitchFamily="34" charset="0"/>
                <a:cs typeface="Times New Roman" panose="02020603050405020304" pitchFamily="18" charset="0"/>
              </a:rPr>
              <a:t>Make</a:t>
            </a:r>
            <a:r>
              <a:rPr lang="en-US" sz="4400" dirty="0">
                <a:effectLst/>
                <a:latin typeface="Nunito Sans" pitchFamily="2" charset="0"/>
                <a:ea typeface="Calibri" panose="020F0502020204030204" pitchFamily="34" charset="0"/>
                <a:cs typeface="Times New Roman" panose="02020603050405020304" pitchFamily="18" charset="0"/>
              </a:rPr>
              <a:t> a README as you go. </a:t>
            </a:r>
          </a:p>
          <a:p>
            <a:pPr marL="285750" indent="-285750">
              <a:buFont typeface="Arial" panose="020B0604020202020204" pitchFamily="34" charset="0"/>
              <a:buChar char="•"/>
            </a:pPr>
            <a:r>
              <a:rPr lang="en-US" sz="4400" dirty="0">
                <a:latin typeface="Nunito Sans" pitchFamily="2" charset="0"/>
                <a:ea typeface="Calibri" panose="020F0502020204030204" pitchFamily="34" charset="0"/>
                <a:cs typeface="Times New Roman" panose="02020603050405020304" pitchFamily="18" charset="0"/>
              </a:rPr>
              <a:t>S</a:t>
            </a:r>
            <a:r>
              <a:rPr lang="en-US" sz="4400" dirty="0">
                <a:effectLst/>
                <a:latin typeface="Nunito Sans" pitchFamily="2" charset="0"/>
                <a:ea typeface="Calibri" panose="020F0502020204030204" pitchFamily="34" charset="0"/>
                <a:cs typeface="Times New Roman" panose="02020603050405020304" pitchFamily="18" charset="0"/>
              </a:rPr>
              <a:t>ave links to datasets with the date accessed.</a:t>
            </a:r>
          </a:p>
          <a:p>
            <a:pPr marL="285750" indent="-285750">
              <a:buFont typeface="Arial" panose="020B0604020202020204" pitchFamily="34" charset="0"/>
              <a:buChar char="•"/>
            </a:pPr>
            <a:r>
              <a:rPr lang="en-US" sz="4400" dirty="0">
                <a:latin typeface="Nunito Sans" pitchFamily="2" charset="0"/>
                <a:ea typeface="Calibri" panose="020F0502020204030204" pitchFamily="34" charset="0"/>
                <a:cs typeface="Times New Roman" panose="02020603050405020304" pitchFamily="18" charset="0"/>
              </a:rPr>
              <a:t>Give data files descriptive names.</a:t>
            </a:r>
            <a:endParaRPr lang="en-US" sz="4400" dirty="0">
              <a:effectLst/>
              <a:latin typeface="Nunito Sans" pitchFamily="2"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400" dirty="0">
                <a:latin typeface="Nunito Sans" pitchFamily="2" charset="0"/>
                <a:ea typeface="Calibri" panose="020F0502020204030204" pitchFamily="34" charset="0"/>
                <a:cs typeface="Times New Roman" panose="02020603050405020304" pitchFamily="18" charset="0"/>
              </a:rPr>
              <a:t>Document any updates to your dataset (this can be done in the README).</a:t>
            </a:r>
            <a:endParaRPr lang="en-US" sz="4400" dirty="0">
              <a:effectLst/>
              <a:latin typeface="Nunito Sans" pitchFamily="2"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400" dirty="0">
                <a:latin typeface="Nunito Sans" pitchFamily="2" charset="0"/>
                <a:ea typeface="Calibri" panose="020F0502020204030204" pitchFamily="34" charset="0"/>
                <a:cs typeface="Times New Roman" panose="02020603050405020304" pitchFamily="18" charset="0"/>
              </a:rPr>
              <a:t>Make a metadata file for the final dataset.</a:t>
            </a:r>
            <a:r>
              <a:rPr lang="en-US" sz="4400" dirty="0">
                <a:effectLst/>
                <a:latin typeface="Nunito Sans" pitchFamily="2"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7423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3591-86CA-600F-C92A-84CACA4E7624}"/>
              </a:ext>
            </a:extLst>
          </p:cNvPr>
          <p:cNvSpPr>
            <a:spLocks noGrp="1"/>
          </p:cNvSpPr>
          <p:nvPr>
            <p:ph type="title"/>
          </p:nvPr>
        </p:nvSpPr>
        <p:spPr/>
        <p:txBody>
          <a:bodyPr/>
          <a:lstStyle/>
          <a:p>
            <a:r>
              <a:rPr lang="en-US" dirty="0"/>
              <a:t>SUGGESTED DIRECTORY FORMAT</a:t>
            </a:r>
          </a:p>
        </p:txBody>
      </p:sp>
      <p:pic>
        <p:nvPicPr>
          <p:cNvPr id="4" name="Picture 2" descr="image">
            <a:extLst>
              <a:ext uri="{FF2B5EF4-FFF2-40B4-BE49-F238E27FC236}">
                <a16:creationId xmlns:a16="http://schemas.microsoft.com/office/drawing/2014/main" id="{C2A07092-A5E6-3429-E07C-DA0E7795C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056" y="4271386"/>
            <a:ext cx="16367888" cy="560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83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F5D6-D285-BCB8-93E5-5965D74944FF}"/>
              </a:ext>
            </a:extLst>
          </p:cNvPr>
          <p:cNvSpPr>
            <a:spLocks noGrp="1"/>
          </p:cNvSpPr>
          <p:nvPr>
            <p:ph type="title"/>
          </p:nvPr>
        </p:nvSpPr>
        <p:spPr>
          <a:xfrm>
            <a:off x="3048000" y="1388623"/>
            <a:ext cx="18288000" cy="1143562"/>
          </a:xfrm>
        </p:spPr>
        <p:txBody>
          <a:bodyPr/>
          <a:lstStyle/>
          <a:p>
            <a:r>
              <a:rPr lang="en-US" dirty="0"/>
              <a:t>MAP DATA AND DOCUMENTATION</a:t>
            </a:r>
          </a:p>
        </p:txBody>
      </p:sp>
      <p:sp>
        <p:nvSpPr>
          <p:cNvPr id="3" name="Text Placeholder 2">
            <a:extLst>
              <a:ext uri="{FF2B5EF4-FFF2-40B4-BE49-F238E27FC236}">
                <a16:creationId xmlns:a16="http://schemas.microsoft.com/office/drawing/2014/main" id="{9F560804-E04C-07F0-EEEC-4F2620A12AB7}"/>
              </a:ext>
            </a:extLst>
          </p:cNvPr>
          <p:cNvSpPr>
            <a:spLocks noGrp="1"/>
          </p:cNvSpPr>
          <p:nvPr>
            <p:ph type="body" sz="quarter" idx="10"/>
          </p:nvPr>
        </p:nvSpPr>
        <p:spPr/>
        <p:txBody>
          <a:bodyPr/>
          <a:lstStyle/>
          <a:p>
            <a:pPr marL="457200" indent="-457200">
              <a:buFont typeface="Arial" panose="020B0604020202020204" pitchFamily="34" charset="0"/>
              <a:buChar char="•"/>
            </a:pPr>
            <a:r>
              <a:rPr lang="en-US" sz="4400" dirty="0"/>
              <a:t>All MAP data, code , and documentation is available on our </a:t>
            </a:r>
            <a:r>
              <a:rPr lang="en-US" sz="4400" dirty="0" err="1"/>
              <a:t>Github</a:t>
            </a:r>
            <a:r>
              <a:rPr lang="en-US" sz="4400" dirty="0"/>
              <a:t> page: </a:t>
            </a:r>
            <a:r>
              <a:rPr lang="en-US" sz="4400" dirty="0">
                <a:hlinkClick r:id="rId2"/>
              </a:rPr>
              <a:t>https://github.com/MariaElise-T/CHERR-mental_health_map</a:t>
            </a:r>
            <a:r>
              <a:rPr lang="en-US" sz="4400" dirty="0"/>
              <a:t> </a:t>
            </a:r>
          </a:p>
        </p:txBody>
      </p:sp>
    </p:spTree>
    <p:extLst>
      <p:ext uri="{BB962C8B-B14F-4D97-AF65-F5344CB8AC3E}">
        <p14:creationId xmlns:p14="http://schemas.microsoft.com/office/powerpoint/2010/main" val="205641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8015-4572-B377-1C39-7C9826EC0FF5}"/>
              </a:ext>
            </a:extLst>
          </p:cNvPr>
          <p:cNvSpPr>
            <a:spLocks noGrp="1"/>
          </p:cNvSpPr>
          <p:nvPr>
            <p:ph type="title"/>
          </p:nvPr>
        </p:nvSpPr>
        <p:spPr/>
        <p:txBody>
          <a:bodyPr/>
          <a:lstStyle/>
          <a:p>
            <a:r>
              <a:rPr lang="en-US" dirty="0"/>
              <a:t>FINDING RELIABLE DATA</a:t>
            </a:r>
          </a:p>
        </p:txBody>
      </p:sp>
      <p:sp>
        <p:nvSpPr>
          <p:cNvPr id="3" name="Text Placeholder 2">
            <a:extLst>
              <a:ext uri="{FF2B5EF4-FFF2-40B4-BE49-F238E27FC236}">
                <a16:creationId xmlns:a16="http://schemas.microsoft.com/office/drawing/2014/main" id="{1DD8D6BC-0352-3858-06FD-ED1DCD5C97E0}"/>
              </a:ext>
            </a:extLst>
          </p:cNvPr>
          <p:cNvSpPr>
            <a:spLocks noGrp="1"/>
          </p:cNvSpPr>
          <p:nvPr>
            <p:ph type="body" sz="quarter" idx="10"/>
          </p:nvPr>
        </p:nvSpPr>
        <p:spPr>
          <a:xfrm>
            <a:off x="3048000" y="2876204"/>
            <a:ext cx="18288000" cy="7283796"/>
          </a:xfrm>
        </p:spPr>
        <p:txBody>
          <a:bodyPr/>
          <a:lstStyle/>
          <a:p>
            <a:pPr marL="457200" indent="-457200">
              <a:buFont typeface="Arial" panose="020B0604020202020204" pitchFamily="34" charset="0"/>
              <a:buChar char="•"/>
            </a:pPr>
            <a:r>
              <a:rPr lang="en-US" sz="3000" dirty="0"/>
              <a:t>Generally, you should seek primary datasets directly from their original publisher if possible.</a:t>
            </a:r>
          </a:p>
          <a:p>
            <a:pPr marL="1371600" lvl="1" indent="-457200">
              <a:buFont typeface="Arial" panose="020B0604020202020204" pitchFamily="34" charset="0"/>
              <a:buChar char="•"/>
            </a:pPr>
            <a:r>
              <a:rPr lang="en-US" sz="3000" dirty="0"/>
              <a:t>For example, census data should come from </a:t>
            </a:r>
            <a:r>
              <a:rPr lang="en-US" sz="3000" dirty="0">
                <a:hlinkClick r:id="rId2"/>
              </a:rPr>
              <a:t>https://data.census.gov/</a:t>
            </a:r>
            <a:r>
              <a:rPr lang="en-US" sz="3000" dirty="0"/>
              <a:t> rather than a secondary source.</a:t>
            </a:r>
          </a:p>
          <a:p>
            <a:pPr marL="457200" indent="-457200">
              <a:buFont typeface="Arial" panose="020B0604020202020204" pitchFamily="34" charset="0"/>
              <a:buChar char="•"/>
            </a:pPr>
            <a:r>
              <a:rPr lang="en-US" sz="3000" dirty="0"/>
              <a:t>If you must use secondary sources, make sure the primary source is cited.  Do not use data of unknown origin.</a:t>
            </a:r>
          </a:p>
          <a:p>
            <a:pPr marL="457200" indent="-457200">
              <a:buFont typeface="Arial" panose="020B0604020202020204" pitchFamily="34" charset="0"/>
              <a:buChar char="•"/>
            </a:pPr>
            <a:r>
              <a:rPr lang="en-US" sz="3000" dirty="0"/>
              <a:t> Government data sources (federal, state, county, and city) can provide a wealth of health and demographic data with varying levels of geographic granularity</a:t>
            </a:r>
          </a:p>
          <a:p>
            <a:pPr marL="457200" indent="-457200">
              <a:buFont typeface="Arial" panose="020B0604020202020204" pitchFamily="34" charset="0"/>
              <a:buChar char="•"/>
            </a:pPr>
            <a:r>
              <a:rPr lang="en-US" sz="3000" dirty="0"/>
              <a:t>Reputable nonprofits and/or journalists will sometimes compile datasets from public records and/or FOI requests.  These datasets may include variables not available from other sources.</a:t>
            </a:r>
          </a:p>
          <a:p>
            <a:pPr marL="1371600" lvl="1" indent="-457200">
              <a:buFont typeface="Arial" panose="020B0604020202020204" pitchFamily="34" charset="0"/>
              <a:buChar char="•"/>
            </a:pPr>
            <a:r>
              <a:rPr lang="en-US" sz="3000" dirty="0"/>
              <a:t>The MAP data uses Texas jail occupancy data compiled by the Vera Institute, a nonprofit that compiled the data from multiple federal surveys.  See </a:t>
            </a:r>
            <a:r>
              <a:rPr lang="en-US" sz="3000" dirty="0">
                <a:hlinkClick r:id="rId3"/>
              </a:rPr>
              <a:t>https://trends.vera.org/methodology/</a:t>
            </a:r>
            <a:r>
              <a:rPr lang="en-US" sz="3000" dirty="0"/>
              <a:t> for full methodology.</a:t>
            </a:r>
          </a:p>
        </p:txBody>
      </p:sp>
    </p:spTree>
    <p:extLst>
      <p:ext uri="{BB962C8B-B14F-4D97-AF65-F5344CB8AC3E}">
        <p14:creationId xmlns:p14="http://schemas.microsoft.com/office/powerpoint/2010/main" val="3297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6876-299E-9224-E6CC-0003E49084C1}"/>
              </a:ext>
            </a:extLst>
          </p:cNvPr>
          <p:cNvSpPr>
            <a:spLocks noGrp="1"/>
          </p:cNvSpPr>
          <p:nvPr>
            <p:ph type="title"/>
          </p:nvPr>
        </p:nvSpPr>
        <p:spPr/>
        <p:txBody>
          <a:bodyPr/>
          <a:lstStyle/>
          <a:p>
            <a:r>
              <a:rPr lang="en-US" dirty="0"/>
              <a:t>MAP DATA SOURCES (Version 2.1)</a:t>
            </a:r>
          </a:p>
        </p:txBody>
      </p:sp>
      <p:sp>
        <p:nvSpPr>
          <p:cNvPr id="3" name="Text Placeholder 2">
            <a:extLst>
              <a:ext uri="{FF2B5EF4-FFF2-40B4-BE49-F238E27FC236}">
                <a16:creationId xmlns:a16="http://schemas.microsoft.com/office/drawing/2014/main" id="{1A4C0473-790F-1645-E449-3EE464B12BBE}"/>
              </a:ext>
            </a:extLst>
          </p:cNvPr>
          <p:cNvSpPr>
            <a:spLocks noGrp="1"/>
          </p:cNvSpPr>
          <p:nvPr>
            <p:ph type="body" sz="quarter" idx="10"/>
          </p:nvPr>
        </p:nvSpPr>
        <p:spPr/>
        <p:txBody>
          <a:bodyPr/>
          <a:lstStyle/>
          <a:p>
            <a:pPr marL="457200" indent="-457200">
              <a:buFont typeface="Arial" panose="020B0604020202020204" pitchFamily="34" charset="0"/>
              <a:buChar char="•"/>
            </a:pPr>
            <a:r>
              <a:rPr lang="en-US" sz="3200" b="1" dirty="0"/>
              <a:t>Federal</a:t>
            </a:r>
            <a:r>
              <a:rPr lang="en-US" sz="3200" dirty="0"/>
              <a:t>: Bureau of Labor Statistics (BLS), US Census, Centers of Medicare and Medicaid Services (CMS), Office of the Assistant Secretary for Planning and Evaluation (ASPE), Veteran’s Administration (VA), Centers for Disease Control and Prevention (CDC), National Highway Traffic Safety Administration (NHTSA), Office of Inspector General (OIG), Substance Abuse and Mental Health Services Administration (SAMHSA), National Forensic Laboratory Information System (NFLIS), Federal Bureau of Investigation (FBI)</a:t>
            </a:r>
          </a:p>
          <a:p>
            <a:pPr marL="457200" indent="-457200">
              <a:buFont typeface="Arial" panose="020B0604020202020204" pitchFamily="34" charset="0"/>
              <a:buChar char="•"/>
            </a:pPr>
            <a:r>
              <a:rPr lang="en-US" sz="3200" b="1" dirty="0"/>
              <a:t>State</a:t>
            </a:r>
            <a:r>
              <a:rPr lang="en-US" sz="3200" dirty="0"/>
              <a:t>: Texas Department of State Health Services (DSHS), Texas Office of Court Administration, Texas Education Agency, Texas Open Data Portal</a:t>
            </a:r>
          </a:p>
          <a:p>
            <a:pPr marL="457200" indent="-457200">
              <a:buFont typeface="Arial" panose="020B0604020202020204" pitchFamily="34" charset="0"/>
              <a:buChar char="•"/>
            </a:pPr>
            <a:r>
              <a:rPr lang="en-US" sz="3200" b="1" dirty="0"/>
              <a:t>Nonprofit</a:t>
            </a:r>
            <a:r>
              <a:rPr lang="en-US" sz="3200" dirty="0"/>
              <a:t>: The Vera Institute</a:t>
            </a:r>
          </a:p>
        </p:txBody>
      </p:sp>
    </p:spTree>
    <p:extLst>
      <p:ext uri="{BB962C8B-B14F-4D97-AF65-F5344CB8AC3E}">
        <p14:creationId xmlns:p14="http://schemas.microsoft.com/office/powerpoint/2010/main" val="402445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C9B-A224-7BA2-8DC0-7B44B4A4CC6F}"/>
              </a:ext>
            </a:extLst>
          </p:cNvPr>
          <p:cNvSpPr>
            <a:spLocks noGrp="1"/>
          </p:cNvSpPr>
          <p:nvPr>
            <p:ph type="title"/>
          </p:nvPr>
        </p:nvSpPr>
        <p:spPr/>
        <p:txBody>
          <a:bodyPr/>
          <a:lstStyle/>
          <a:p>
            <a:r>
              <a:rPr lang="en-US" dirty="0"/>
              <a:t>GEOGRAPHICAL DATA</a:t>
            </a:r>
          </a:p>
        </p:txBody>
      </p:sp>
      <p:sp>
        <p:nvSpPr>
          <p:cNvPr id="3" name="Text Placeholder 2">
            <a:extLst>
              <a:ext uri="{FF2B5EF4-FFF2-40B4-BE49-F238E27FC236}">
                <a16:creationId xmlns:a16="http://schemas.microsoft.com/office/drawing/2014/main" id="{A15AF8BF-C7D9-5B09-EC8A-22A3CE8BE542}"/>
              </a:ext>
            </a:extLst>
          </p:cNvPr>
          <p:cNvSpPr>
            <a:spLocks noGrp="1"/>
          </p:cNvSpPr>
          <p:nvPr>
            <p:ph type="body" sz="quarter" idx="10"/>
          </p:nvPr>
        </p:nvSpPr>
        <p:spPr/>
        <p:txBody>
          <a:bodyPr/>
          <a:lstStyle/>
          <a:p>
            <a:pPr marL="457200" indent="-457200">
              <a:buFont typeface="Arial" panose="020B0604020202020204" pitchFamily="34" charset="0"/>
              <a:buChar char="•"/>
            </a:pPr>
            <a:r>
              <a:rPr lang="en-US" sz="3600" dirty="0"/>
              <a:t>Population health data will often be reported by geographic region (e.g., state, county, ZIP code, congressional district, school district, census tract).</a:t>
            </a:r>
          </a:p>
          <a:p>
            <a:pPr marL="457200" indent="-457200">
              <a:buFont typeface="Arial" panose="020B0604020202020204" pitchFamily="34" charset="0"/>
              <a:buChar char="•"/>
            </a:pPr>
            <a:r>
              <a:rPr lang="en-US" sz="3600" dirty="0"/>
              <a:t>A </a:t>
            </a:r>
            <a:r>
              <a:rPr lang="en-US" sz="3600" b="1" dirty="0"/>
              <a:t>geocode</a:t>
            </a:r>
            <a:r>
              <a:rPr lang="en-US" sz="3600" dirty="0"/>
              <a:t> is a unique identifier of a geographic entity. </a:t>
            </a:r>
          </a:p>
          <a:p>
            <a:pPr marL="457200" indent="-457200">
              <a:buFont typeface="Arial" panose="020B0604020202020204" pitchFamily="34" charset="0"/>
              <a:buChar char="•"/>
            </a:pPr>
            <a:r>
              <a:rPr lang="en-US" sz="3600" dirty="0"/>
              <a:t>FIPS codes are common geocodes in health data.  FIPS codes are 5-digit codes corresponding to counties where the first two digits represent the state and the last three represent the county.</a:t>
            </a:r>
          </a:p>
          <a:p>
            <a:pPr marL="457200" indent="-457200">
              <a:buFont typeface="Arial" panose="020B0604020202020204" pitchFamily="34" charset="0"/>
              <a:buChar char="•"/>
            </a:pPr>
            <a:r>
              <a:rPr lang="en-US" sz="3600" dirty="0"/>
              <a:t>Tableau can automatically map some geocodes (like FIPS) to a map. </a:t>
            </a:r>
          </a:p>
          <a:p>
            <a:pPr marL="457200" indent="-457200">
              <a:buFont typeface="Arial" panose="020B0604020202020204" pitchFamily="34" charset="0"/>
              <a:buChar char="•"/>
            </a:pPr>
            <a:r>
              <a:rPr lang="en-US" sz="3600" dirty="0"/>
              <a:t>Since geocodes are unique, they are also useful when </a:t>
            </a:r>
            <a:r>
              <a:rPr lang="en-US" sz="3600" b="1" dirty="0"/>
              <a:t>merging</a:t>
            </a:r>
            <a:r>
              <a:rPr lang="en-US" sz="3600" dirty="0"/>
              <a:t> datasets. </a:t>
            </a:r>
          </a:p>
        </p:txBody>
      </p:sp>
    </p:spTree>
    <p:extLst>
      <p:ext uri="{BB962C8B-B14F-4D97-AF65-F5344CB8AC3E}">
        <p14:creationId xmlns:p14="http://schemas.microsoft.com/office/powerpoint/2010/main" val="1419646107"/>
      </p:ext>
    </p:extLst>
  </p:cSld>
  <p:clrMapOvr>
    <a:masterClrMapping/>
  </p:clrMapOvr>
</p:sld>
</file>

<file path=ppt/theme/theme1.xml><?xml version="1.0" encoding="utf-8"?>
<a:theme xmlns:a="http://schemas.openxmlformats.org/drawingml/2006/main" name="Gaillardia Light Theme">
  <a:themeElements>
    <a:clrScheme name="TXST Brand">
      <a:dk1>
        <a:srgbClr val="501214"/>
      </a:dk1>
      <a:lt1>
        <a:srgbClr val="FFFFFF"/>
      </a:lt1>
      <a:dk2>
        <a:srgbClr val="006F98"/>
      </a:dk2>
      <a:lt2>
        <a:srgbClr val="E7E6E6"/>
      </a:lt2>
      <a:accent1>
        <a:srgbClr val="EB2E47"/>
      </a:accent1>
      <a:accent2>
        <a:srgbClr val="EAB942"/>
      </a:accent2>
      <a:accent3>
        <a:srgbClr val="F3725A"/>
      </a:accent3>
      <a:accent4>
        <a:srgbClr val="3A9F68"/>
      </a:accent4>
      <a:accent5>
        <a:srgbClr val="92D7E8"/>
      </a:accent5>
      <a:accent6>
        <a:srgbClr val="F9DDDD"/>
      </a:accent6>
      <a:hlink>
        <a:srgbClr val="006E96"/>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6869"/>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95000"/>
              <a:lumOff val="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2400" smtClean="0">
            <a:solidFill>
              <a:srgbClr val="414141"/>
            </a:solidFill>
            <a:latin typeface="Open Sans Semibold" panose="020B0706030804020204" pitchFamily="34" charset="0"/>
            <a:ea typeface="Open Sans Semibold" panose="020B0706030804020204" pitchFamily="34" charset="0"/>
            <a:cs typeface="Open Sans Semibold" panose="020B07060308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13904</TotalTime>
  <Words>785</Words>
  <Application>Microsoft Office PowerPoint</Application>
  <PresentationFormat>Custom</PresentationFormat>
  <Paragraphs>58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Nunito Sans</vt:lpstr>
      <vt:lpstr>Nunito Sans SemiBold</vt:lpstr>
      <vt:lpstr>Gaillardia Light Theme</vt:lpstr>
      <vt:lpstr>Module 1 Lesson 1 – Data Acquisition</vt:lpstr>
      <vt:lpstr>LAST TIME</vt:lpstr>
      <vt:lpstr>IN THIS VIDEO</vt:lpstr>
      <vt:lpstr>GOOD DATA PRACTICES </vt:lpstr>
      <vt:lpstr>SUGGESTED DIRECTORY FORMAT</vt:lpstr>
      <vt:lpstr>MAP DATA AND DOCUMENTATION</vt:lpstr>
      <vt:lpstr>FINDING RELIABLE DATA</vt:lpstr>
      <vt:lpstr>MAP DATA SOURCES (Version 2.1)</vt:lpstr>
      <vt:lpstr>GEOGRAPHICAL DATA</vt:lpstr>
      <vt:lpstr>RECAP</vt:lpstr>
      <vt:lpstr>WHAT’S NEXT?</vt:lpstr>
      <vt:lpstr>FOLLOW US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Gaillardia Theme PowerPoint Template-Light</dc:title>
  <dc:subject/>
  <dc:creator>Texas State Office of University Marketing</dc:creator>
  <cp:keywords/>
  <dc:description/>
  <cp:lastModifiedBy>Tomasso, Maria E</cp:lastModifiedBy>
  <cp:revision>1162</cp:revision>
  <dcterms:created xsi:type="dcterms:W3CDTF">2014-09-26T10:57:37Z</dcterms:created>
  <dcterms:modified xsi:type="dcterms:W3CDTF">2023-07-17T21:30:25Z</dcterms:modified>
  <cp:category/>
</cp:coreProperties>
</file>