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452" r:id="rId2"/>
    <p:sldId id="453" r:id="rId3"/>
    <p:sldId id="454" r:id="rId4"/>
    <p:sldId id="455" r:id="rId5"/>
    <p:sldId id="456" r:id="rId6"/>
    <p:sldId id="457" r:id="rId7"/>
    <p:sldId id="459" r:id="rId8"/>
    <p:sldId id="458" r:id="rId9"/>
    <p:sldId id="444" r:id="rId10"/>
  </p:sldIdLst>
  <p:sldSz cx="24384000" cy="13716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E146C-FBB6-4A52-8B85-EB6F56E5CE25}" v="1520" dt="2023-07-11T16:41:21.511"/>
    <p1510:client id="{7D1F6222-7F99-0EBC-D053-782BAE49E2F8}" v="63" dt="2023-07-11T18:27:43.754"/>
    <p1510:client id="{F611CE34-582E-E765-7F9D-CAAC9B4E1AB5}" v="7" dt="2023-07-11T16:42:4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ranslational.health.research.center/viz/CHERRMentalHealthMapV2_2/Homepag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s-US" b="1">
                <a:latin typeface="Nunito Sans"/>
              </a:rPr>
              <a:t>Módulo 0 Vídeo 1 – Bienvenida y Descripción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 lIns="91440" tIns="45720" rIns="91440" bIns="45720" anchor="t"/>
          <a:lstStyle/>
          <a:p>
            <a:r>
              <a:rPr lang="es-MX" sz="3600">
                <a:latin typeface="Nunito Sans"/>
              </a:rPr>
              <a:t>Creación del cuadro de mando en salud mental</a:t>
            </a:r>
          </a:p>
          <a:p>
            <a:r>
              <a:rPr lang="es-MX" sz="3600">
                <a:latin typeface="Nunito Sans"/>
              </a:rPr>
              <a:t>Módulo 0 –  Presentación</a:t>
            </a:r>
          </a:p>
          <a:p>
            <a:r>
              <a:rPr lang="es-MX" sz="3600">
                <a:latin typeface="Nunito Sans"/>
              </a:rPr>
              <a:t>María Tomasso, M.S.</a:t>
            </a:r>
          </a:p>
          <a:p>
            <a:r>
              <a:rPr lang="es-MX" sz="3600">
                <a:latin typeface="Nunito Sans"/>
              </a:rPr>
              <a:t>met48@txstate.edu</a:t>
            </a:r>
          </a:p>
          <a:p>
            <a:r>
              <a:rPr lang="es-MX" sz="3600">
                <a:latin typeface="Nunito Sans"/>
              </a:rPr>
              <a:t>Julio 2023</a:t>
            </a:r>
          </a:p>
          <a:p>
            <a:endParaRPr lang="es-MX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Nunito Sans"/>
              </a:rPr>
              <a:t>EN ESTE VÍDEO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antecedentes</a:t>
            </a:r>
            <a:endParaRPr lang="es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objetivo de esta serie de vídeos</a:t>
            </a:r>
            <a:endParaRPr lang="es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pasos para crear un cuadro de mando</a:t>
            </a:r>
            <a:endParaRPr lang="es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prueba de nuestro cuadrado de mando en salud mental</a:t>
            </a:r>
            <a:endParaRPr lang="es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 dirty="0">
                <a:latin typeface="Nunito Sans"/>
              </a:rPr>
              <a:t>próximos pasos.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D364-383E-9118-FAEC-2A6D3872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Nunito Sans"/>
              </a:rPr>
              <a:t>BIENVENIDA Y ANTECEDENTES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3148-4145-41D2-5D5F-021C4622E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061854"/>
            <a:ext cx="18288000" cy="7592291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>
                <a:latin typeface="Nunito Sans"/>
              </a:rPr>
              <a:t>Soy María Tomasso, estudiante de cuarto año de doctorado en informática e investigadora del Centro de Investigación Traslacional de la Salud (THRC).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>
                <a:latin typeface="Nunito Sans"/>
              </a:rPr>
              <a:t>Durante el último año, en THRC hemos estado recopilando datos sobre salud mental en el centro de Texas como parte del proyecto del Portal de Monitoreo y Acceso (MAP, por sus siglas en inglés).  Nuestro objetivo es crear un </a:t>
            </a:r>
            <a:r>
              <a:rPr lang="es-US" sz="3200" b="1">
                <a:latin typeface="Nunito Sans"/>
              </a:rPr>
              <a:t>cuadro de mando comprensivo</a:t>
            </a:r>
            <a:r>
              <a:rPr lang="es-US" sz="3200">
                <a:latin typeface="Nunito Sans"/>
              </a:rPr>
              <a:t> y una </a:t>
            </a:r>
            <a:r>
              <a:rPr lang="es-US" sz="3200" b="1">
                <a:latin typeface="Nunito Sans"/>
              </a:rPr>
              <a:t>biblioteca interactiva de recursos</a:t>
            </a:r>
            <a:r>
              <a:rPr lang="es-US" sz="3200">
                <a:latin typeface="Nunito Sans"/>
              </a:rPr>
              <a:t> con estos datos, y hemos logrado el primer objetivo.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>
                <a:latin typeface="Nunito Sans"/>
              </a:rPr>
              <a:t>El propósito de esta serie de vídeos es compartir lo que he aprendido en un formato didáctico mientras construimos la biblioteca de recursos </a:t>
            </a:r>
            <a:r>
              <a:rPr lang="es-US" sz="3200" b="1">
                <a:latin typeface="Nunito Sans"/>
              </a:rPr>
              <a:t>juntos.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200">
                <a:latin typeface="Nunito Sans"/>
              </a:rPr>
              <a:t>Estos vídeos están diseñados específicamente para </a:t>
            </a:r>
            <a:r>
              <a:rPr lang="es-US" sz="3200" b="1">
                <a:latin typeface="Nunito Sans"/>
              </a:rPr>
              <a:t>personas que trabajan con datos abiertos en sanidad</a:t>
            </a:r>
            <a:r>
              <a:rPr lang="es-US" sz="3200">
                <a:latin typeface="Nunito Sans"/>
              </a:rPr>
              <a:t>, pero espero que sean útiles para todo aquel que esté intentando aprender R y </a:t>
            </a:r>
            <a:r>
              <a:rPr lang="es-US" sz="3200" err="1">
                <a:latin typeface="Nunito Sans"/>
              </a:rPr>
              <a:t>Tableau</a:t>
            </a:r>
            <a:r>
              <a:rPr lang="es-US" sz="3200">
                <a:latin typeface="Nunito Sans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 sz="36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715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70F9-7E35-E5FC-4760-77D9C6C1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Nunito Sans"/>
              </a:rPr>
              <a:t>¿QUÉ TEMAS ABORDARÁ ESTA SERIE?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0CB2-1264-819E-ECB2-CAC086A7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364357"/>
            <a:ext cx="18288000" cy="66294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600" dirty="0">
                <a:latin typeface="Nunito Sans"/>
              </a:rPr>
              <a:t>Los pasos básicos de mi flujo de trabajo para la creación del cuadro de mando son los siguientes:</a:t>
            </a:r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recopilación de datos</a:t>
            </a:r>
            <a:endParaRPr lang="es-US" sz="3600" b="1" dirty="0"/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diseño del cuadro de mando</a:t>
            </a:r>
            <a:endParaRPr lang="es-US" sz="3600" b="1" dirty="0"/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depuración de datos</a:t>
            </a:r>
            <a:endParaRPr lang="es-US" sz="3600" b="1" dirty="0"/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visualización de datos </a:t>
            </a:r>
            <a:endParaRPr lang="es-US" sz="3600" b="1" dirty="0"/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implementación</a:t>
            </a:r>
            <a:endParaRPr lang="es-US" sz="3600" b="1" dirty="0"/>
          </a:p>
          <a:p>
            <a:pPr marL="1657350" lvl="1" indent="-742950">
              <a:buFont typeface="+mj-lt"/>
              <a:buAutoNum type="arabicPeriod"/>
            </a:pPr>
            <a:r>
              <a:rPr lang="es-US" sz="3600" b="1" dirty="0">
                <a:latin typeface="Nunito Sans"/>
              </a:rPr>
              <a:t>despliegue.</a:t>
            </a:r>
            <a:r>
              <a:rPr lang="es-US" sz="3600" dirty="0">
                <a:latin typeface="Nunito Sans"/>
              </a:rPr>
              <a:t>  </a:t>
            </a:r>
            <a:endParaRPr lang="es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600" dirty="0">
                <a:latin typeface="Nunito Sans"/>
              </a:rPr>
              <a:t>Analizaremos las prácticas más adecuadas para cada uno de estos pasos, presentaremos algunas herramientas e implementaremos los pasos a medida que construimos el cuadro de mando de la biblioteca de recursos.</a:t>
            </a:r>
            <a:endParaRPr lang="es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3600" dirty="0">
                <a:latin typeface="Nunito Sans"/>
              </a:rPr>
              <a:t>Si el tiempo lo permite, ¡también abordaremos otros temas!</a:t>
            </a:r>
          </a:p>
          <a:p>
            <a:endParaRPr lang="es-US" sz="4000"/>
          </a:p>
        </p:txBody>
      </p:sp>
    </p:spTree>
    <p:extLst>
      <p:ext uri="{BB962C8B-B14F-4D97-AF65-F5344CB8AC3E}">
        <p14:creationId xmlns:p14="http://schemas.microsoft.com/office/powerpoint/2010/main" val="2466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BEA0-25E8-AD32-242A-1EFF2552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Nunito Sans"/>
              </a:rPr>
              <a:t>¿QUÉ HERRAMIENTAS UTILIZAREMOS?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8C9E-2D61-7DA0-408A-FB8271B1C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059545"/>
            <a:ext cx="18288000" cy="66294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Las principales herramientas que utilizaremos son </a:t>
            </a:r>
            <a:r>
              <a:rPr lang="es-US" sz="4000" b="1" dirty="0">
                <a:latin typeface="Nunito Sans"/>
              </a:rPr>
              <a:t>R/</a:t>
            </a:r>
            <a:r>
              <a:rPr lang="es-US" sz="4000" b="1" dirty="0" err="1">
                <a:latin typeface="Nunito Sans"/>
              </a:rPr>
              <a:t>RStudio</a:t>
            </a:r>
            <a:r>
              <a:rPr lang="es-US" sz="4000" dirty="0">
                <a:latin typeface="Nunito Sans"/>
              </a:rPr>
              <a:t> y </a:t>
            </a:r>
            <a:r>
              <a:rPr lang="es-US" sz="4000" b="1" dirty="0" err="1">
                <a:latin typeface="Nunito Sans"/>
              </a:rPr>
              <a:t>Tableau</a:t>
            </a:r>
            <a:endParaRPr lang="es-US" sz="4000" b="1">
              <a:latin typeface="Nunito Sans"/>
            </a:endParaRP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R es un lenguaje de programación estadística apropiado tanto para científicos de datos principiantes como para avanzados, y </a:t>
            </a:r>
            <a:r>
              <a:rPr lang="es-US" sz="4000" dirty="0" err="1">
                <a:latin typeface="Nunito Sans"/>
              </a:rPr>
              <a:t>RStudio</a:t>
            </a:r>
            <a:r>
              <a:rPr lang="es-US" sz="4000" dirty="0">
                <a:latin typeface="Nunito Sans"/>
              </a:rPr>
              <a:t> es un entorno de desarrollo integrado (IDE) para R.  Utilizaremos R para preparar nuestros datos para la creación del cuadro de mando.</a:t>
            </a:r>
          </a:p>
          <a:p>
            <a:pPr marL="1371600" lvl="1" indent="-457200">
              <a:buFont typeface="Arial" panose="020B0604020202020204" pitchFamily="34" charset="0"/>
              <a:buChar char="•"/>
            </a:pPr>
            <a:r>
              <a:rPr lang="es-US" sz="4000" dirty="0">
                <a:latin typeface="Nunito Sans"/>
              </a:rPr>
              <a:t>Utilizaremos </a:t>
            </a:r>
            <a:r>
              <a:rPr lang="es-US" sz="4000" dirty="0" err="1">
                <a:latin typeface="Nunito Sans"/>
              </a:rPr>
              <a:t>Tableau</a:t>
            </a:r>
            <a:r>
              <a:rPr lang="es-US" sz="4000" dirty="0">
                <a:latin typeface="Nunito Sans"/>
              </a:rPr>
              <a:t> para crear y alojar nuestro cuadro de mando.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 b="1" dirty="0">
                <a:latin typeface="Nunito Sans"/>
              </a:rPr>
              <a:t>Recuerde:</a:t>
            </a:r>
            <a:r>
              <a:rPr lang="es-US" sz="4000" dirty="0">
                <a:latin typeface="Nunito Sans"/>
              </a:rPr>
              <a:t>  ¡hay muchas maneras de manejar datos y crear un cuadro de mando!  Esta serie cubrirá el flujo de trabajo que utilizamos para construir el cuadro de mando MAP, pero usted puede adaptar el proceso en función a sus conocimientos previos o a las necesidades de su organización.  </a:t>
            </a:r>
            <a:endParaRPr lang="es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61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6D1F-8595-8AA5-4E9B-F790FE88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343330"/>
            <a:ext cx="18288000" cy="11435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Nunito Sans"/>
              </a:rPr>
              <a:t>PRUEBA: EL CUADRO DE MANDO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77B2-2221-BEB1-8596-9806E95F3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3530600"/>
            <a:ext cx="17401309" cy="6629400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>
                <a:latin typeface="Nunito Sans"/>
              </a:rPr>
              <a:t>Nuestro cuadro de mando está disponible en </a:t>
            </a:r>
            <a:r>
              <a:rPr lang="es-US" sz="4000" err="1">
                <a:latin typeface="Nunito Sans"/>
              </a:rPr>
              <a:t>Tableau</a:t>
            </a:r>
            <a:r>
              <a:rPr lang="es-US" sz="4000">
                <a:latin typeface="Nunito Sans"/>
              </a:rPr>
              <a:t> </a:t>
            </a:r>
            <a:r>
              <a:rPr lang="es-US" sz="4000" err="1">
                <a:latin typeface="Nunito Sans"/>
              </a:rPr>
              <a:t>Public</a:t>
            </a:r>
            <a:r>
              <a:rPr lang="es-US" sz="4000">
                <a:latin typeface="Nunito Sans"/>
              </a:rPr>
              <a:t> en: </a:t>
            </a:r>
            <a:r>
              <a:rPr lang="es-US" sz="4000">
                <a:latin typeface="Nunito Sans"/>
                <a:hlinkClick r:id="rId2"/>
              </a:rPr>
              <a:t>https://public.tableau.com/app/profile/translational.health.research.center/viz/CHERRMentalHealthMapV2_2/Homepage</a:t>
            </a:r>
            <a:r>
              <a:rPr lang="es-US" sz="4000">
                <a:latin typeface="Nunito Sans"/>
              </a:rPr>
              <a:t>  </a:t>
            </a:r>
            <a:endParaRPr lang="es-US" sz="4000"/>
          </a:p>
        </p:txBody>
      </p:sp>
    </p:spTree>
    <p:extLst>
      <p:ext uri="{BB962C8B-B14F-4D97-AF65-F5344CB8AC3E}">
        <p14:creationId xmlns:p14="http://schemas.microsoft.com/office/powerpoint/2010/main" val="15124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CBF-02A8-ED81-9CF2-824C5234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Nunito Sans"/>
              </a:rPr>
              <a:t>RESUMEN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DF94-F040-262D-0CA7-14F5109E6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000">
                <a:latin typeface="Nunito Sans"/>
              </a:rPr>
              <a:t>Hemos hablado del  propósito de esta serie de vídeos y hemos explorado el cuadro de mando en salud mental de </a:t>
            </a:r>
            <a:r>
              <a:rPr lang="es-US" sz="4000" err="1">
                <a:latin typeface="Nunito Sans"/>
              </a:rPr>
              <a:t>Tableau</a:t>
            </a:r>
            <a:r>
              <a:rPr lang="es-US" sz="4000">
                <a:latin typeface="Nunito Sans"/>
              </a:rPr>
              <a:t> del THRC.</a:t>
            </a:r>
          </a:p>
        </p:txBody>
      </p:sp>
    </p:spTree>
    <p:extLst>
      <p:ext uri="{BB962C8B-B14F-4D97-AF65-F5344CB8AC3E}">
        <p14:creationId xmlns:p14="http://schemas.microsoft.com/office/powerpoint/2010/main" val="407945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F4E5-7A90-0274-9653-B51F4CF2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Nunito Sans"/>
              </a:rPr>
              <a:t>¿QUÉ SIGUE?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464F2-A840-D35A-CCBB-16E1BC06E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>
                <a:latin typeface="Nunito Sans"/>
              </a:rPr>
              <a:t>En el próximo vídeo, hablaremos de nuestros objetivos con el cuadro de mando de la biblioteca de recursos y mostraré algunas fuentes de datos que me gustaría incluir.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 sz="4400">
                <a:latin typeface="Nunito Sans"/>
              </a:rPr>
              <a:t>PRÁCTICA:  explore el cuadro de mando MAP de forma independiente. Piense en qué tipos de visualizaciones y datos le gustaría incluir en su propio cuadro de mando.</a:t>
            </a:r>
          </a:p>
        </p:txBody>
      </p:sp>
    </p:spTree>
    <p:extLst>
      <p:ext uri="{BB962C8B-B14F-4D97-AF65-F5344CB8AC3E}">
        <p14:creationId xmlns:p14="http://schemas.microsoft.com/office/powerpoint/2010/main" val="189521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Nunito Sans"/>
              </a:rPr>
              <a:t>SIGANOS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tr-TR" sz="240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Gaillardia Light Theme</vt:lpstr>
      <vt:lpstr>Módulo 0 Vídeo 1 – Bienvenida y Descripción General</vt:lpstr>
      <vt:lpstr>EN ESTE VÍDEO</vt:lpstr>
      <vt:lpstr>BIENVENIDA Y ANTECEDENTES</vt:lpstr>
      <vt:lpstr>¿QUÉ TEMAS ABORDARÁ ESTA SERIE?</vt:lpstr>
      <vt:lpstr>¿QUÉ HERRAMIENTAS UTILIZAREMOS?</vt:lpstr>
      <vt:lpstr>PRUEBA: EL CUADRO DE MANDO MAP</vt:lpstr>
      <vt:lpstr>RESUMEN</vt:lpstr>
      <vt:lpstr>¿QUÉ SIGUE?</vt:lpstr>
      <vt:lpstr>SIGANOS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revision>17</cp:revision>
  <dcterms:created xsi:type="dcterms:W3CDTF">2014-09-26T10:57:37Z</dcterms:created>
  <dcterms:modified xsi:type="dcterms:W3CDTF">2023-07-12T16:00:08Z</dcterms:modified>
  <cp:category/>
</cp:coreProperties>
</file>