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13"/>
  </p:notesMasterIdLst>
  <p:sldIdLst>
    <p:sldId id="452" r:id="rId2"/>
    <p:sldId id="453" r:id="rId3"/>
    <p:sldId id="455" r:id="rId4"/>
    <p:sldId id="456" r:id="rId5"/>
    <p:sldId id="457" r:id="rId6"/>
    <p:sldId id="458" r:id="rId7"/>
    <p:sldId id="461" r:id="rId8"/>
    <p:sldId id="459" r:id="rId9"/>
    <p:sldId id="460" r:id="rId10"/>
    <p:sldId id="454" r:id="rId11"/>
    <p:sldId id="444" r:id="rId12"/>
  </p:sldIdLst>
  <p:sldSz cx="24384000" cy="13716000"/>
  <p:notesSz cx="6858000" cy="9144000"/>
  <p:embeddedFontLst>
    <p:embeddedFont>
      <p:font typeface="Calibri" panose="020F0502020204030204" pitchFamily="34" charset="0"/>
      <p:regular r:id="rId14"/>
      <p:bold r:id="rId15"/>
      <p:italic r:id="rId16"/>
      <p:boldItalic r:id="rId17"/>
    </p:embeddedFont>
    <p:embeddedFont>
      <p:font typeface="Nunito Sans" pitchFamily="2" charset="0"/>
      <p:regular r:id="rId18"/>
      <p:bold r:id="rId19"/>
      <p:italic r:id="rId20"/>
      <p:boldItalic r:id="rId21"/>
    </p:embeddedFont>
    <p:embeddedFont>
      <p:font typeface="Nunito Sans SemiBold" pitchFamily="2" charset="0"/>
      <p:regular r:id="rId22"/>
      <p:bold r:id="rId23"/>
      <p:italic r:id="rId24"/>
      <p:boldItalic r:id="rId25"/>
    </p:embeddedFont>
    <p:embeddedFont>
      <p:font typeface="Open Sans Semibold" panose="020B0706030804020204" pitchFamily="34" charset="0"/>
      <p:bold r:id="rId26"/>
      <p:boldItalic r:id="rId27"/>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81C5CF"/>
    <a:srgbClr val="64BFEC"/>
    <a:srgbClr val="8AC7C0"/>
    <a:srgbClr val="DA3248"/>
    <a:srgbClr val="E46C57"/>
    <a:srgbClr val="FF814E"/>
    <a:srgbClr val="83C2DE"/>
    <a:srgbClr val="7BC9D3"/>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9" autoAdjust="0"/>
    <p:restoredTop sz="96247" autoAdjust="0"/>
  </p:normalViewPr>
  <p:slideViewPr>
    <p:cSldViewPr snapToGrid="0">
      <p:cViewPr varScale="1">
        <p:scale>
          <a:sx n="55" d="100"/>
          <a:sy n="55" d="100"/>
        </p:scale>
        <p:origin x="918" y="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11</a:t>
            </a:fld>
            <a:endParaRPr lang="en-US"/>
          </a:p>
        </p:txBody>
      </p:sp>
    </p:spTree>
    <p:extLst>
      <p:ext uri="{BB962C8B-B14F-4D97-AF65-F5344CB8AC3E}">
        <p14:creationId xmlns:p14="http://schemas.microsoft.com/office/powerpoint/2010/main" val="256202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twitter.com/txst_thr" TargetMode="External"/><Relationship Id="rId7" Type="http://schemas.openxmlformats.org/officeDocument/2006/relationships/hyperlink" Target="https://www.youtube.com/@txst_THR" TargetMode="External"/><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company/texas-state-university-translational-health-research/" TargetMode="External"/><Relationship Id="rId11" Type="http://schemas.openxmlformats.org/officeDocument/2006/relationships/image" Target="../media/image10.png"/><Relationship Id="rId5" Type="http://schemas.openxmlformats.org/officeDocument/2006/relationships/hyperlink" Target="https://public.tableau.com/app/profile/translational.health.research.center" TargetMode="External"/><Relationship Id="rId10" Type="http://schemas.openxmlformats.org/officeDocument/2006/relationships/image" Target="../media/image9.svg"/><Relationship Id="rId4" Type="http://schemas.openxmlformats.org/officeDocument/2006/relationships/hyperlink" Target="https://healthresearch.txst.edu/" TargetMode="Externa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findtreatment.gov/" TargetMode="External"/><Relationship Id="rId2" Type="http://schemas.openxmlformats.org/officeDocument/2006/relationships/hyperlink" Target="https://www.hhs.texas.gov/services/mental-health-substance-use/mental-health-substance-use-resources/find-your-local-mental-health-or-behavioral-health-authority" TargetMode="External"/><Relationship Id="rId1" Type="http://schemas.openxmlformats.org/officeDocument/2006/relationships/slideLayout" Target="../slideLayouts/slideLayout3.xml"/><Relationship Id="rId5" Type="http://schemas.openxmlformats.org/officeDocument/2006/relationships/hyperlink" Target="https://healthdata.dshs.texas.gov/dashboard/health-care-workforce/hprc/health-profession-supply" TargetMode="External"/><Relationship Id="rId4" Type="http://schemas.openxmlformats.org/officeDocument/2006/relationships/hyperlink" Target="https://data.cms.gov/provider-data/dataset/xubh-q36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957311" y="3291840"/>
            <a:ext cx="10359889" cy="2499557"/>
          </a:xfrm>
        </p:spPr>
        <p:txBody>
          <a:bodyPr>
            <a:noAutofit/>
          </a:bodyPr>
          <a:lstStyle/>
          <a:p>
            <a:r>
              <a:rPr lang="en-US" b="1" dirty="0"/>
              <a:t>Module 0 Video 2 – Our Resource Dashboard</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2957311" y="6124672"/>
            <a:ext cx="9747504" cy="3110767"/>
          </a:xfrm>
        </p:spPr>
        <p:txBody>
          <a:bodyPr/>
          <a:lstStyle/>
          <a:p>
            <a:r>
              <a:rPr lang="en-US" sz="3600" dirty="0"/>
              <a:t>Mental Health Dashboard Building</a:t>
            </a:r>
          </a:p>
          <a:p>
            <a:r>
              <a:rPr lang="en-US" sz="3600" dirty="0"/>
              <a:t>Module 0 – Introduction</a:t>
            </a:r>
          </a:p>
          <a:p>
            <a:r>
              <a:rPr lang="en-US" sz="3600" dirty="0"/>
              <a:t>Maria Tomasso, M.S.</a:t>
            </a:r>
          </a:p>
          <a:p>
            <a:r>
              <a:rPr lang="en-US" sz="3600" dirty="0"/>
              <a:t>met48@txstate.edu</a:t>
            </a:r>
          </a:p>
          <a:p>
            <a:r>
              <a:rPr lang="en-US" sz="3600" dirty="0"/>
              <a:t>July 2023</a:t>
            </a:r>
          </a:p>
          <a:p>
            <a:endParaRPr lang="en-US" dirty="0"/>
          </a:p>
        </p:txBody>
      </p:sp>
      <p:pic>
        <p:nvPicPr>
          <p:cNvPr id="10" name="Picture Placeholder 9" descr="A building on a hill with trees">
            <a:extLst>
              <a:ext uri="{FF2B5EF4-FFF2-40B4-BE49-F238E27FC236}">
                <a16:creationId xmlns:a16="http://schemas.microsoft.com/office/drawing/2014/main" id="{0D86889D-66A7-145E-D4FE-226B52FD84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p:pic>
    </p:spTree>
    <p:extLst>
      <p:ext uri="{BB962C8B-B14F-4D97-AF65-F5344CB8AC3E}">
        <p14:creationId xmlns:p14="http://schemas.microsoft.com/office/powerpoint/2010/main" val="367872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ADBF-CA09-C981-2502-5CAC9C9790D2}"/>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DFF5793A-E56C-7109-B68E-491C3D23ED80}"/>
              </a:ext>
            </a:extLst>
          </p:cNvPr>
          <p:cNvSpPr>
            <a:spLocks noGrp="1"/>
          </p:cNvSpPr>
          <p:nvPr>
            <p:ph type="body" sz="quarter" idx="10"/>
          </p:nvPr>
        </p:nvSpPr>
        <p:spPr>
          <a:xfrm>
            <a:off x="3048000" y="3530599"/>
            <a:ext cx="18288000" cy="7196015"/>
          </a:xfrm>
        </p:spPr>
        <p:txBody>
          <a:bodyPr/>
          <a:lstStyle/>
          <a:p>
            <a:pPr marL="457200" indent="-457200">
              <a:buFont typeface="Arial" panose="020B0604020202020204" pitchFamily="34" charset="0"/>
              <a:buChar char="•"/>
            </a:pPr>
            <a:r>
              <a:rPr lang="en-US" sz="4000" dirty="0"/>
              <a:t>In the next video we will start module 1, which focuses on data acquisition and cleaning.</a:t>
            </a:r>
          </a:p>
          <a:p>
            <a:pPr marL="457200" indent="-457200">
              <a:buFont typeface="Arial" panose="020B0604020202020204" pitchFamily="34" charset="0"/>
              <a:buChar char="•"/>
            </a:pPr>
            <a:r>
              <a:rPr lang="en-US" sz="4000" dirty="0"/>
              <a:t>PRACTICE: Try to download CSVs of the directories of emergency rooms and treatment facilities (we will download the others together later).  Open the CSVs in Excel and explore the column names.  Is there any excess information we will not need for our dashboard?</a:t>
            </a:r>
          </a:p>
        </p:txBody>
      </p:sp>
    </p:spTree>
    <p:extLst>
      <p:ext uri="{BB962C8B-B14F-4D97-AF65-F5344CB8AC3E}">
        <p14:creationId xmlns:p14="http://schemas.microsoft.com/office/powerpoint/2010/main" val="403333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AB96198-63BA-B44D-A753-910F5F587207}"/>
              </a:ext>
            </a:extLst>
          </p:cNvPr>
          <p:cNvSpPr>
            <a:spLocks noGrp="1"/>
          </p:cNvSpPr>
          <p:nvPr>
            <p:ph type="title"/>
          </p:nvPr>
        </p:nvSpPr>
        <p:spPr/>
        <p:txBody>
          <a:bodyPr/>
          <a:lstStyle/>
          <a:p>
            <a:r>
              <a:rPr lang="en-US" dirty="0"/>
              <a:t>FOLLOW US</a:t>
            </a:r>
          </a:p>
        </p:txBody>
      </p:sp>
      <p:sp>
        <p:nvSpPr>
          <p:cNvPr id="17" name="Oval 16">
            <a:extLst>
              <a:ext uri="{FF2B5EF4-FFF2-40B4-BE49-F238E27FC236}">
                <a16:creationId xmlns:a16="http://schemas.microsoft.com/office/drawing/2014/main" id="{FE5ACFE6-65B1-6042-AA07-B1444C2E767E}"/>
              </a:ext>
              <a:ext uri="{C183D7F6-B498-43B3-948B-1728B52AA6E4}">
                <adec:decorative xmlns:adec="http://schemas.microsoft.com/office/drawing/2017/decorative" val="0"/>
              </a:ext>
            </a:extLst>
          </p:cNvPr>
          <p:cNvSpPr/>
          <p:nvPr/>
        </p:nvSpPr>
        <p:spPr>
          <a:xfrm>
            <a:off x="5325485" y="3315590"/>
            <a:ext cx="2103119"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TextBox 43">
            <a:extLst>
              <a:ext uri="{FF2B5EF4-FFF2-40B4-BE49-F238E27FC236}">
                <a16:creationId xmlns:a16="http://schemas.microsoft.com/office/drawing/2014/main" id="{4350A713-0FB0-F444-906A-35898174E2F3}"/>
              </a:ext>
            </a:extLst>
          </p:cNvPr>
          <p:cNvSpPr txBox="1"/>
          <p:nvPr/>
        </p:nvSpPr>
        <p:spPr>
          <a:xfrm>
            <a:off x="4162477" y="5960804"/>
            <a:ext cx="4639450"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3"/>
              </a:rPr>
              <a:t>https://twitter.com/txst_thr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69F3ED0-D89F-8D42-B683-9AF20F48C112}"/>
              </a:ext>
              <a:ext uri="{C183D7F6-B498-43B3-948B-1728B52AA6E4}">
                <adec:decorative xmlns:adec="http://schemas.microsoft.com/office/drawing/2017/decorative" val="0"/>
              </a:ext>
            </a:extLst>
          </p:cNvPr>
          <p:cNvSpPr/>
          <p:nvPr/>
        </p:nvSpPr>
        <p:spPr>
          <a:xfrm>
            <a:off x="11326437" y="3371966"/>
            <a:ext cx="2103120" cy="2103120"/>
          </a:xfrm>
          <a:prstGeom prst="ellipse">
            <a:avLst/>
          </a:prstGeom>
          <a:noFill/>
          <a:ln w="38100">
            <a:solidFill>
              <a:srgbClr val="3B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a:extLst>
              <a:ext uri="{FF2B5EF4-FFF2-40B4-BE49-F238E27FC236}">
                <a16:creationId xmlns:a16="http://schemas.microsoft.com/office/drawing/2014/main" id="{ACF71257-8C07-E244-946D-FFBB011991DF}"/>
              </a:ext>
            </a:extLst>
          </p:cNvPr>
          <p:cNvSpPr txBox="1"/>
          <p:nvPr/>
        </p:nvSpPr>
        <p:spPr>
          <a:xfrm>
            <a:off x="10077745" y="5960804"/>
            <a:ext cx="4600505"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4"/>
              </a:rPr>
              <a:t>https://healthresearch.txst.edu/</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461D83F-F181-B947-B59F-18A0DB81AC90}"/>
              </a:ext>
              <a:ext uri="{C183D7F6-B498-43B3-948B-1728B52AA6E4}">
                <adec:decorative xmlns:adec="http://schemas.microsoft.com/office/drawing/2017/decorative" val="0"/>
              </a:ext>
            </a:extLst>
          </p:cNvPr>
          <p:cNvSpPr/>
          <p:nvPr/>
        </p:nvSpPr>
        <p:spPr>
          <a:xfrm>
            <a:off x="16955393" y="3371966"/>
            <a:ext cx="2103120" cy="2103120"/>
          </a:xfrm>
          <a:prstGeom prst="ellipse">
            <a:avLst/>
          </a:prstGeom>
          <a:noFill/>
          <a:ln w="38100">
            <a:solidFill>
              <a:srgbClr val="0B4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TextBox 39">
            <a:extLst>
              <a:ext uri="{FF2B5EF4-FFF2-40B4-BE49-F238E27FC236}">
                <a16:creationId xmlns:a16="http://schemas.microsoft.com/office/drawing/2014/main" id="{DFFD99F1-15F0-2840-8E7C-2494738026C3}"/>
              </a:ext>
            </a:extLst>
          </p:cNvPr>
          <p:cNvSpPr txBox="1"/>
          <p:nvPr/>
        </p:nvSpPr>
        <p:spPr>
          <a:xfrm>
            <a:off x="16067870" y="5591473"/>
            <a:ext cx="3764146" cy="1200329"/>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5"/>
              </a:rPr>
              <a:t>https://public.tableau.com/app/profile/translational.health.research.center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CCB2E006-4FEE-F64F-B068-94E244020A02}"/>
              </a:ext>
              <a:ext uri="{C183D7F6-B498-43B3-948B-1728B52AA6E4}">
                <adec:decorative xmlns:adec="http://schemas.microsoft.com/office/drawing/2017/decorative" val="0"/>
              </a:ext>
            </a:extLst>
          </p:cNvPr>
          <p:cNvSpPr/>
          <p:nvPr/>
        </p:nvSpPr>
        <p:spPr>
          <a:xfrm>
            <a:off x="8320511" y="6964565"/>
            <a:ext cx="2103120"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a:extLst>
              <a:ext uri="{FF2B5EF4-FFF2-40B4-BE49-F238E27FC236}">
                <a16:creationId xmlns:a16="http://schemas.microsoft.com/office/drawing/2014/main" id="{6E551EFB-64D7-CC42-90A1-19E9BC6B7CC9}"/>
              </a:ext>
            </a:extLst>
          </p:cNvPr>
          <p:cNvSpPr txBox="1"/>
          <p:nvPr/>
        </p:nvSpPr>
        <p:spPr>
          <a:xfrm>
            <a:off x="7466545" y="9327104"/>
            <a:ext cx="3811055" cy="1569660"/>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6"/>
              </a:rPr>
              <a:t>https://www.linkedin.com/company/texas-state-university-translational-health-research/</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23" name="Oval 22">
            <a:extLst>
              <a:ext uri="{FF2B5EF4-FFF2-40B4-BE49-F238E27FC236}">
                <a16:creationId xmlns:a16="http://schemas.microsoft.com/office/drawing/2014/main" id="{4C70CCEB-3194-324D-A7E1-5935D922DDF6}"/>
              </a:ext>
              <a:ext uri="{C183D7F6-B498-43B3-948B-1728B52AA6E4}">
                <adec:decorative xmlns:adec="http://schemas.microsoft.com/office/drawing/2017/decorative" val="0"/>
              </a:ext>
            </a:extLst>
          </p:cNvPr>
          <p:cNvSpPr>
            <a:spLocks noChangeAspect="1"/>
          </p:cNvSpPr>
          <p:nvPr/>
        </p:nvSpPr>
        <p:spPr>
          <a:xfrm>
            <a:off x="14221372" y="6964565"/>
            <a:ext cx="2103120" cy="2103120"/>
          </a:xfrm>
          <a:prstGeom prst="ellipse">
            <a:avLst/>
          </a:prstGeom>
          <a:noFill/>
          <a:ln w="38100">
            <a:solidFill>
              <a:srgbClr val="DA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a:extLst>
              <a:ext uri="{FF2B5EF4-FFF2-40B4-BE49-F238E27FC236}">
                <a16:creationId xmlns:a16="http://schemas.microsoft.com/office/drawing/2014/main" id="{BEA21D58-FCF3-BE4B-A946-6524F99C0C77}"/>
              </a:ext>
            </a:extLst>
          </p:cNvPr>
          <p:cNvSpPr txBox="1"/>
          <p:nvPr/>
        </p:nvSpPr>
        <p:spPr>
          <a:xfrm>
            <a:off x="13277058" y="9696435"/>
            <a:ext cx="3991749" cy="830997"/>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7"/>
              </a:rPr>
              <a:t>https://www.youtube.com/@txst_THR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CA5B934-A207-C08F-7708-52CE585A6796}"/>
              </a:ext>
            </a:extLst>
          </p:cNvPr>
          <p:cNvPicPr>
            <a:picLocks noChangeAspect="1"/>
          </p:cNvPicPr>
          <p:nvPr/>
        </p:nvPicPr>
        <p:blipFill>
          <a:blip r:embed="rId8"/>
          <a:stretch>
            <a:fillRect/>
          </a:stretch>
        </p:blipFill>
        <p:spPr>
          <a:xfrm>
            <a:off x="17286341" y="3702914"/>
            <a:ext cx="1441224" cy="1441224"/>
          </a:xfrm>
          <a:prstGeom prst="rect">
            <a:avLst/>
          </a:prstGeom>
        </p:spPr>
      </p:pic>
      <p:pic>
        <p:nvPicPr>
          <p:cNvPr id="9" name="Graphic 8" descr="Internet outline">
            <a:extLst>
              <a:ext uri="{FF2B5EF4-FFF2-40B4-BE49-F238E27FC236}">
                <a16:creationId xmlns:a16="http://schemas.microsoft.com/office/drawing/2014/main" id="{86A7CD78-C350-2561-A58C-DC8751140C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99867" y="3745396"/>
            <a:ext cx="1356260" cy="1356260"/>
          </a:xfrm>
          <a:prstGeom prst="rect">
            <a:avLst/>
          </a:prstGeom>
        </p:spPr>
      </p:pic>
      <p:pic>
        <p:nvPicPr>
          <p:cNvPr id="10" name="Picture 9">
            <a:extLst>
              <a:ext uri="{FF2B5EF4-FFF2-40B4-BE49-F238E27FC236}">
                <a16:creationId xmlns:a16="http://schemas.microsoft.com/office/drawing/2014/main" id="{F9D1169A-20CD-83D9-F342-FD2236BA8B8F}"/>
              </a:ext>
            </a:extLst>
          </p:cNvPr>
          <p:cNvPicPr>
            <a:picLocks noChangeAspect="1"/>
          </p:cNvPicPr>
          <p:nvPr/>
        </p:nvPicPr>
        <p:blipFill>
          <a:blip r:embed="rId11"/>
          <a:stretch>
            <a:fillRect/>
          </a:stretch>
        </p:blipFill>
        <p:spPr>
          <a:xfrm>
            <a:off x="5647152" y="3823361"/>
            <a:ext cx="1459783" cy="1200329"/>
          </a:xfrm>
          <a:prstGeom prst="rect">
            <a:avLst/>
          </a:prstGeom>
          <a:solidFill>
            <a:schemeClr val="bg1"/>
          </a:solidFill>
        </p:spPr>
      </p:pic>
      <p:pic>
        <p:nvPicPr>
          <p:cNvPr id="11" name="Picture 10">
            <a:extLst>
              <a:ext uri="{FF2B5EF4-FFF2-40B4-BE49-F238E27FC236}">
                <a16:creationId xmlns:a16="http://schemas.microsoft.com/office/drawing/2014/main" id="{7EC974B4-2A4D-ED87-50EC-085891D40968}"/>
              </a:ext>
            </a:extLst>
          </p:cNvPr>
          <p:cNvPicPr>
            <a:picLocks noChangeAspect="1"/>
          </p:cNvPicPr>
          <p:nvPr/>
        </p:nvPicPr>
        <p:blipFill>
          <a:blip r:embed="rId12"/>
          <a:stretch>
            <a:fillRect/>
          </a:stretch>
        </p:blipFill>
        <p:spPr>
          <a:xfrm>
            <a:off x="8704384" y="7348438"/>
            <a:ext cx="1335373" cy="1335373"/>
          </a:xfrm>
          <a:prstGeom prst="rect">
            <a:avLst/>
          </a:prstGeom>
        </p:spPr>
      </p:pic>
      <p:pic>
        <p:nvPicPr>
          <p:cNvPr id="14" name="Picture 13">
            <a:extLst>
              <a:ext uri="{FF2B5EF4-FFF2-40B4-BE49-F238E27FC236}">
                <a16:creationId xmlns:a16="http://schemas.microsoft.com/office/drawing/2014/main" id="{CAF38523-F5FE-4ECE-46D7-8D2DEF2F62EF}"/>
              </a:ext>
            </a:extLst>
          </p:cNvPr>
          <p:cNvPicPr>
            <a:picLocks noChangeAspect="1"/>
          </p:cNvPicPr>
          <p:nvPr/>
        </p:nvPicPr>
        <p:blipFill>
          <a:blip r:embed="rId13"/>
          <a:stretch>
            <a:fillRect/>
          </a:stretch>
        </p:blipFill>
        <p:spPr>
          <a:xfrm>
            <a:off x="14522126" y="7265318"/>
            <a:ext cx="1501611" cy="1501611"/>
          </a:xfrm>
          <a:prstGeom prst="rect">
            <a:avLst/>
          </a:prstGeom>
        </p:spPr>
      </p:pic>
    </p:spTree>
    <p:extLst>
      <p:ext uri="{BB962C8B-B14F-4D97-AF65-F5344CB8AC3E}">
        <p14:creationId xmlns:p14="http://schemas.microsoft.com/office/powerpoint/2010/main" val="23259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309-C9D9-2641-9E3E-4E10A3A939FF}"/>
              </a:ext>
            </a:extLst>
          </p:cNvPr>
          <p:cNvSpPr>
            <a:spLocks noGrp="1"/>
          </p:cNvSpPr>
          <p:nvPr>
            <p:ph type="title"/>
          </p:nvPr>
        </p:nvSpPr>
        <p:spPr/>
        <p:txBody>
          <a:bodyPr/>
          <a:lstStyle/>
          <a:p>
            <a:r>
              <a:rPr lang="en-US" dirty="0"/>
              <a:t>LAST TIME</a:t>
            </a:r>
          </a:p>
        </p:txBody>
      </p:sp>
      <p:sp>
        <p:nvSpPr>
          <p:cNvPr id="3" name="Text Placeholder 2">
            <a:extLst>
              <a:ext uri="{FF2B5EF4-FFF2-40B4-BE49-F238E27FC236}">
                <a16:creationId xmlns:a16="http://schemas.microsoft.com/office/drawing/2014/main" id="{E148928B-5533-1F45-B821-D97852D2A781}"/>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In the last video, we went over the goals of this video series and briefly discussed the tools we will be using (R and Tableau) </a:t>
            </a:r>
          </a:p>
          <a:p>
            <a:pPr marL="457200" indent="-457200">
              <a:buFont typeface="Arial" panose="020B0604020202020204" pitchFamily="34" charset="0"/>
              <a:buChar char="•"/>
            </a:pPr>
            <a:r>
              <a:rPr lang="en-US" sz="4400" dirty="0"/>
              <a:t>We also looked at the existing version of the MAP dashboard as an example of what can be built using Tableau</a:t>
            </a:r>
          </a:p>
          <a:p>
            <a:pPr marL="457200" indent="-457200">
              <a:buFont typeface="Arial" panose="020B0604020202020204" pitchFamily="34" charset="0"/>
              <a:buChar char="•"/>
            </a:pPr>
            <a:r>
              <a:rPr lang="en-US" sz="4400" dirty="0"/>
              <a:t>Hopefully, you had a chance to explore the MAP dashboard on your own and think about what types of dashboards you want to build</a:t>
            </a:r>
          </a:p>
        </p:txBody>
      </p:sp>
    </p:spTree>
    <p:extLst>
      <p:ext uri="{BB962C8B-B14F-4D97-AF65-F5344CB8AC3E}">
        <p14:creationId xmlns:p14="http://schemas.microsoft.com/office/powerpoint/2010/main" val="41196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E5B8-5360-8393-A11F-3451B0CFA8B6}"/>
              </a:ext>
            </a:extLst>
          </p:cNvPr>
          <p:cNvSpPr>
            <a:spLocks noGrp="1"/>
          </p:cNvSpPr>
          <p:nvPr>
            <p:ph type="title"/>
          </p:nvPr>
        </p:nvSpPr>
        <p:spPr/>
        <p:txBody>
          <a:bodyPr/>
          <a:lstStyle/>
          <a:p>
            <a:r>
              <a:rPr lang="en-US" dirty="0"/>
              <a:t>IN THIS VIDEO</a:t>
            </a:r>
          </a:p>
        </p:txBody>
      </p:sp>
      <p:sp>
        <p:nvSpPr>
          <p:cNvPr id="3" name="Text Placeholder 2">
            <a:extLst>
              <a:ext uri="{FF2B5EF4-FFF2-40B4-BE49-F238E27FC236}">
                <a16:creationId xmlns:a16="http://schemas.microsoft.com/office/drawing/2014/main" id="{87286AE1-9D02-20E9-7A82-2A5A52958A38}"/>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We will outline (but not code) the goals of our resource dashboard and plan out phases 1, 2, and 3 (</a:t>
            </a:r>
            <a:r>
              <a:rPr lang="en-US" sz="4400" b="1" dirty="0"/>
              <a:t>data collection,</a:t>
            </a:r>
            <a:r>
              <a:rPr lang="en-US" sz="4400" dirty="0"/>
              <a:t> </a:t>
            </a:r>
            <a:r>
              <a:rPr lang="en-US" sz="4400" b="1" dirty="0"/>
              <a:t>dashboard design, and data cleaning*</a:t>
            </a:r>
            <a:r>
              <a:rPr lang="en-US" sz="4400" dirty="0"/>
              <a:t>)</a:t>
            </a:r>
          </a:p>
          <a:p>
            <a:pPr marL="457200" indent="-457200">
              <a:buFont typeface="Arial" panose="020B0604020202020204" pitchFamily="34" charset="0"/>
              <a:buChar char="•"/>
            </a:pPr>
            <a:r>
              <a:rPr lang="en-US" sz="4400" dirty="0"/>
              <a:t>Why data cleaning?  You said no coding yet!</a:t>
            </a:r>
          </a:p>
          <a:p>
            <a:pPr marL="1485900" lvl="1" indent="-571500">
              <a:buFont typeface="Courier New" panose="02070309020205020404" pitchFamily="49" charset="0"/>
              <a:buChar char="o"/>
            </a:pPr>
            <a:r>
              <a:rPr lang="en-US" sz="4400" dirty="0"/>
              <a:t>With any coding project, we need to start with a goal in mind.  By planning what we’ll do to the raw data before opening R, we can save time and frustration.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249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9431-16E2-217B-4161-8D46E6CA51CB}"/>
              </a:ext>
            </a:extLst>
          </p:cNvPr>
          <p:cNvSpPr>
            <a:spLocks noGrp="1"/>
          </p:cNvSpPr>
          <p:nvPr>
            <p:ph type="title"/>
          </p:nvPr>
        </p:nvSpPr>
        <p:spPr/>
        <p:txBody>
          <a:bodyPr/>
          <a:lstStyle/>
          <a:p>
            <a:r>
              <a:rPr lang="en-US" dirty="0"/>
              <a:t>RESOURCES DASHBOARD - GOALS</a:t>
            </a:r>
          </a:p>
        </p:txBody>
      </p:sp>
      <p:sp>
        <p:nvSpPr>
          <p:cNvPr id="3" name="Text Placeholder 2">
            <a:extLst>
              <a:ext uri="{FF2B5EF4-FFF2-40B4-BE49-F238E27FC236}">
                <a16:creationId xmlns:a16="http://schemas.microsoft.com/office/drawing/2014/main" id="{58B4D3C4-6D5E-A843-3224-F57011BCE00B}"/>
              </a:ext>
            </a:extLst>
          </p:cNvPr>
          <p:cNvSpPr>
            <a:spLocks noGrp="1"/>
          </p:cNvSpPr>
          <p:nvPr>
            <p:ph type="body" sz="quarter" idx="10"/>
          </p:nvPr>
        </p:nvSpPr>
        <p:spPr>
          <a:xfrm>
            <a:off x="3048000" y="2866293"/>
            <a:ext cx="18288000" cy="7772400"/>
          </a:xfrm>
        </p:spPr>
        <p:txBody>
          <a:bodyPr/>
          <a:lstStyle/>
          <a:p>
            <a:pPr marL="457200" indent="-457200">
              <a:buFont typeface="Arial" panose="020B0604020202020204" pitchFamily="34" charset="0"/>
              <a:buChar char="•"/>
            </a:pPr>
            <a:r>
              <a:rPr lang="en-US" dirty="0"/>
              <a:t>We start every dashboard project with a goal in mind.  What do we want to accomplish?</a:t>
            </a:r>
          </a:p>
          <a:p>
            <a:pPr marL="457200" indent="-457200">
              <a:buFont typeface="Arial" panose="020B0604020202020204" pitchFamily="34" charset="0"/>
              <a:buChar char="•"/>
            </a:pPr>
            <a:r>
              <a:rPr lang="en-US" dirty="0"/>
              <a:t>The mental health resource dashboard needs (at minimum) to contain the following:</a:t>
            </a:r>
          </a:p>
          <a:p>
            <a:pPr marL="1371600" lvl="1" indent="-457200">
              <a:buFont typeface="Arial" panose="020B0604020202020204" pitchFamily="34" charset="0"/>
              <a:buChar char="•"/>
            </a:pPr>
            <a:r>
              <a:rPr lang="en-US" dirty="0"/>
              <a:t>A directory of local hotlines and authorities on mental health</a:t>
            </a:r>
          </a:p>
          <a:p>
            <a:pPr marL="1371600" lvl="1" indent="-457200">
              <a:buFont typeface="Arial" panose="020B0604020202020204" pitchFamily="34" charset="0"/>
              <a:buChar char="•"/>
            </a:pPr>
            <a:r>
              <a:rPr lang="en-US" dirty="0"/>
              <a:t>A directory of treatment facilities </a:t>
            </a:r>
          </a:p>
          <a:p>
            <a:pPr marL="1371600" lvl="1" indent="-457200">
              <a:buFont typeface="Arial" panose="020B0604020202020204" pitchFamily="34" charset="0"/>
              <a:buChar char="•"/>
            </a:pPr>
            <a:r>
              <a:rPr lang="en-US" dirty="0"/>
              <a:t>A directory of emergency rooms</a:t>
            </a:r>
          </a:p>
          <a:p>
            <a:pPr marL="1371600" lvl="1" indent="-457200">
              <a:buFont typeface="Arial" panose="020B0604020202020204" pitchFamily="34" charset="0"/>
              <a:buChar char="•"/>
            </a:pPr>
            <a:r>
              <a:rPr lang="en-US" dirty="0"/>
              <a:t>Data on the number of licensed MH professionals (LCDCs, counsellors, psychiatrists, etc...) per county</a:t>
            </a:r>
          </a:p>
          <a:p>
            <a:pPr marL="457200" indent="-457200">
              <a:buFont typeface="Arial" panose="020B0604020202020204" pitchFamily="34" charset="0"/>
              <a:buChar char="•"/>
            </a:pPr>
            <a:r>
              <a:rPr lang="en-US" dirty="0"/>
              <a:t>The resource dashboard also needs to support the following:</a:t>
            </a:r>
          </a:p>
          <a:p>
            <a:pPr marL="1371600" lvl="1" indent="-457200">
              <a:buFont typeface="Arial" panose="020B0604020202020204" pitchFamily="34" charset="0"/>
              <a:buChar char="•"/>
            </a:pPr>
            <a:r>
              <a:rPr lang="en-US" dirty="0"/>
              <a:t>Allow users to filter by county and/or city</a:t>
            </a:r>
          </a:p>
          <a:p>
            <a:pPr marL="1371600" lvl="1" indent="-457200">
              <a:buFont typeface="Arial" panose="020B0604020202020204" pitchFamily="34" charset="0"/>
              <a:buChar char="•"/>
            </a:pPr>
            <a:r>
              <a:rPr lang="en-US" dirty="0"/>
              <a:t>Allow users to filter facilities by population served (for example, facilities that work with adolescents) or service provided (for example, buprenorphine)</a:t>
            </a:r>
          </a:p>
          <a:p>
            <a:pPr marL="1371600" lvl="1" indent="-457200">
              <a:buFont typeface="Arial" panose="020B0604020202020204" pitchFamily="34" charset="0"/>
              <a:buChar char="•"/>
            </a:pPr>
            <a:r>
              <a:rPr lang="en-US" dirty="0"/>
              <a:t>Generate maps at the state and local level so that users can identify service deserts</a:t>
            </a:r>
          </a:p>
          <a:p>
            <a:pPr marL="457200" indent="-457200">
              <a:buFont typeface="Arial" panose="020B0604020202020204" pitchFamily="34" charset="0"/>
              <a:buChar char="•"/>
            </a:pPr>
            <a:r>
              <a:rPr lang="en-US" dirty="0"/>
              <a:t>Safety concerns – this dashboard NOT intended as a resource for people currently in crisis.  Phone numbers, addresses, and more may change after the publication of the dashboard.  We need to communicate this with a disclaimer on the dashboard.</a:t>
            </a:r>
          </a:p>
          <a:p>
            <a:pPr marL="1371600" lvl="1" indent="-457200">
              <a:buFont typeface="Arial" panose="020B0604020202020204" pitchFamily="34" charset="0"/>
              <a:buChar char="•"/>
            </a:pPr>
            <a:endParaRPr lang="en-US" dirty="0"/>
          </a:p>
          <a:p>
            <a:pPr marL="13716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171480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FFB3-1ECE-42BE-FC39-4C7B914336D2}"/>
              </a:ext>
            </a:extLst>
          </p:cNvPr>
          <p:cNvSpPr>
            <a:spLocks noGrp="1"/>
          </p:cNvSpPr>
          <p:nvPr>
            <p:ph type="title"/>
          </p:nvPr>
        </p:nvSpPr>
        <p:spPr/>
        <p:txBody>
          <a:bodyPr/>
          <a:lstStyle/>
          <a:p>
            <a:r>
              <a:rPr lang="en-US" dirty="0"/>
              <a:t>DATA COLLECTION</a:t>
            </a:r>
          </a:p>
        </p:txBody>
      </p:sp>
      <p:sp>
        <p:nvSpPr>
          <p:cNvPr id="3" name="Text Placeholder 2">
            <a:extLst>
              <a:ext uri="{FF2B5EF4-FFF2-40B4-BE49-F238E27FC236}">
                <a16:creationId xmlns:a16="http://schemas.microsoft.com/office/drawing/2014/main" id="{AE997D33-9A23-F127-F7C7-CAD96EE7D698}"/>
              </a:ext>
            </a:extLst>
          </p:cNvPr>
          <p:cNvSpPr>
            <a:spLocks noGrp="1"/>
          </p:cNvSpPr>
          <p:nvPr>
            <p:ph type="body" sz="quarter" idx="10"/>
          </p:nvPr>
        </p:nvSpPr>
        <p:spPr>
          <a:xfrm>
            <a:off x="3048000" y="3006969"/>
            <a:ext cx="18288000" cy="7153031"/>
          </a:xfrm>
        </p:spPr>
        <p:txBody>
          <a:bodyPr/>
          <a:lstStyle/>
          <a:p>
            <a:pPr marL="457200" indent="-457200">
              <a:buFont typeface="Arial" panose="020B0604020202020204" pitchFamily="34" charset="0"/>
              <a:buChar char="•"/>
            </a:pPr>
            <a:r>
              <a:rPr lang="en-US" sz="3400" dirty="0"/>
              <a:t>Sources:</a:t>
            </a:r>
          </a:p>
          <a:p>
            <a:pPr marL="1371600" lvl="1" indent="-457200">
              <a:buFont typeface="Arial" panose="020B0604020202020204" pitchFamily="34" charset="0"/>
              <a:buChar char="•"/>
            </a:pPr>
            <a:r>
              <a:rPr lang="en-US" sz="3400" dirty="0"/>
              <a:t>Mental and behavioral health authorities in Texas - </a:t>
            </a:r>
            <a:r>
              <a:rPr lang="en-US" sz="3400" dirty="0">
                <a:hlinkClick r:id="rId2"/>
              </a:rPr>
              <a:t>https://www.hhs.texas.gov/services/mental-health-substance-use/mental-health-substance-use-resources/find-your-local-mental-health-or-behavioral-health-authority</a:t>
            </a:r>
            <a:r>
              <a:rPr lang="en-US" sz="3400" dirty="0"/>
              <a:t> </a:t>
            </a:r>
          </a:p>
          <a:p>
            <a:pPr marL="1371600" lvl="1" indent="-457200">
              <a:buFont typeface="Arial" panose="020B0604020202020204" pitchFamily="34" charset="0"/>
              <a:buChar char="•"/>
            </a:pPr>
            <a:r>
              <a:rPr lang="en-US" sz="3400" dirty="0"/>
              <a:t>A directory of treatment facilities - </a:t>
            </a:r>
            <a:r>
              <a:rPr lang="en-US" sz="3400" dirty="0">
                <a:hlinkClick r:id="rId3"/>
              </a:rPr>
              <a:t>https://findtreatment.gov/</a:t>
            </a:r>
            <a:r>
              <a:rPr lang="en-US" sz="3400" dirty="0"/>
              <a:t> </a:t>
            </a:r>
          </a:p>
          <a:p>
            <a:pPr marL="1371600" lvl="1" indent="-457200">
              <a:buFont typeface="Arial" panose="020B0604020202020204" pitchFamily="34" charset="0"/>
              <a:buChar char="•"/>
            </a:pPr>
            <a:r>
              <a:rPr lang="en-US" sz="3400" dirty="0"/>
              <a:t>A directory of emergency rooms - </a:t>
            </a:r>
            <a:r>
              <a:rPr lang="en-US" sz="3400" dirty="0">
                <a:hlinkClick r:id="rId4"/>
              </a:rPr>
              <a:t>https://data.cms.gov/provider-data/dataset/xubh-q36u</a:t>
            </a:r>
            <a:r>
              <a:rPr lang="en-US" sz="3400" dirty="0"/>
              <a:t> </a:t>
            </a:r>
          </a:p>
          <a:p>
            <a:pPr marL="1371600" lvl="1" indent="-457200">
              <a:buFont typeface="Arial" panose="020B0604020202020204" pitchFamily="34" charset="0"/>
              <a:buChar char="•"/>
            </a:pPr>
            <a:r>
              <a:rPr lang="en-US" sz="3400" dirty="0"/>
              <a:t>Data on the number of licensed MH professionals (LCDCs, counsellors, psychiatrists, etc...) per county - </a:t>
            </a:r>
            <a:r>
              <a:rPr lang="en-US" sz="3400" dirty="0">
                <a:hlinkClick r:id="rId5"/>
              </a:rPr>
              <a:t>https://healthdata.dshs.texas.gov/dashboard/health-care-workforce/hprc/health-profession-supply</a:t>
            </a:r>
            <a:r>
              <a:rPr lang="en-US" sz="3400" dirty="0"/>
              <a:t> </a:t>
            </a:r>
          </a:p>
          <a:p>
            <a:pPr marL="457200" indent="-457200">
              <a:buFont typeface="Arial" panose="020B0604020202020204" pitchFamily="34" charset="0"/>
              <a:buChar char="•"/>
            </a:pPr>
            <a:r>
              <a:rPr lang="en-US" sz="3400" dirty="0"/>
              <a:t>Question – what will each of these look like when downloaded?</a:t>
            </a:r>
          </a:p>
          <a:p>
            <a:pPr marL="13716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17835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1A5-FAFE-85B0-B420-7CC428BC50C9}"/>
              </a:ext>
            </a:extLst>
          </p:cNvPr>
          <p:cNvSpPr>
            <a:spLocks noGrp="1"/>
          </p:cNvSpPr>
          <p:nvPr>
            <p:ph type="title"/>
          </p:nvPr>
        </p:nvSpPr>
        <p:spPr/>
        <p:txBody>
          <a:bodyPr/>
          <a:lstStyle/>
          <a:p>
            <a:r>
              <a:rPr lang="en-US" dirty="0"/>
              <a:t>DASHBOARD DESIGN</a:t>
            </a:r>
          </a:p>
        </p:txBody>
      </p:sp>
      <p:sp>
        <p:nvSpPr>
          <p:cNvPr id="4" name="TextBox 3">
            <a:extLst>
              <a:ext uri="{FF2B5EF4-FFF2-40B4-BE49-F238E27FC236}">
                <a16:creationId xmlns:a16="http://schemas.microsoft.com/office/drawing/2014/main" id="{B03C3C8E-E5D8-510B-F4AC-0FC917448C21}"/>
              </a:ext>
            </a:extLst>
          </p:cNvPr>
          <p:cNvSpPr txBox="1"/>
          <p:nvPr/>
        </p:nvSpPr>
        <p:spPr>
          <a:xfrm>
            <a:off x="8212015" y="3147646"/>
            <a:ext cx="499403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Dashboard Title</a:t>
            </a:r>
          </a:p>
        </p:txBody>
      </p:sp>
      <p:sp>
        <p:nvSpPr>
          <p:cNvPr id="5" name="TextBox 4">
            <a:extLst>
              <a:ext uri="{FF2B5EF4-FFF2-40B4-BE49-F238E27FC236}">
                <a16:creationId xmlns:a16="http://schemas.microsoft.com/office/drawing/2014/main" id="{3D0D4FB8-DD08-16A0-269F-F9ADBC04994D}"/>
              </a:ext>
            </a:extLst>
          </p:cNvPr>
          <p:cNvSpPr txBox="1"/>
          <p:nvPr/>
        </p:nvSpPr>
        <p:spPr>
          <a:xfrm>
            <a:off x="6541477" y="3147646"/>
            <a:ext cx="1248508"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Logo 1</a:t>
            </a:r>
          </a:p>
        </p:txBody>
      </p:sp>
      <p:sp>
        <p:nvSpPr>
          <p:cNvPr id="6" name="TextBox 5">
            <a:extLst>
              <a:ext uri="{FF2B5EF4-FFF2-40B4-BE49-F238E27FC236}">
                <a16:creationId xmlns:a16="http://schemas.microsoft.com/office/drawing/2014/main" id="{1EEA1FC7-2388-C955-7E4F-069B3A3F9AD2}"/>
              </a:ext>
            </a:extLst>
          </p:cNvPr>
          <p:cNvSpPr txBox="1"/>
          <p:nvPr/>
        </p:nvSpPr>
        <p:spPr>
          <a:xfrm>
            <a:off x="13628076" y="3176954"/>
            <a:ext cx="1248508"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Logo 1</a:t>
            </a:r>
          </a:p>
        </p:txBody>
      </p:sp>
      <p:sp>
        <p:nvSpPr>
          <p:cNvPr id="7" name="Rectangle 6">
            <a:extLst>
              <a:ext uri="{FF2B5EF4-FFF2-40B4-BE49-F238E27FC236}">
                <a16:creationId xmlns:a16="http://schemas.microsoft.com/office/drawing/2014/main" id="{08800619-16F0-C3BE-9745-59769D8922CC}"/>
              </a:ext>
            </a:extLst>
          </p:cNvPr>
          <p:cNvSpPr/>
          <p:nvPr/>
        </p:nvSpPr>
        <p:spPr>
          <a:xfrm>
            <a:off x="6330462" y="2848708"/>
            <a:ext cx="8809892" cy="754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43676D1-4203-9A9D-BA12-9F58C8413140}"/>
              </a:ext>
            </a:extLst>
          </p:cNvPr>
          <p:cNvSpPr txBox="1"/>
          <p:nvPr/>
        </p:nvSpPr>
        <p:spPr>
          <a:xfrm>
            <a:off x="6541477" y="3886200"/>
            <a:ext cx="8335107"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Navigation Menu</a:t>
            </a:r>
          </a:p>
        </p:txBody>
      </p:sp>
      <p:sp>
        <p:nvSpPr>
          <p:cNvPr id="9" name="TextBox 8">
            <a:extLst>
              <a:ext uri="{FF2B5EF4-FFF2-40B4-BE49-F238E27FC236}">
                <a16:creationId xmlns:a16="http://schemas.microsoft.com/office/drawing/2014/main" id="{331D56BC-963C-3458-AACD-2895EE212026}"/>
              </a:ext>
            </a:extLst>
          </p:cNvPr>
          <p:cNvSpPr txBox="1"/>
          <p:nvPr/>
        </p:nvSpPr>
        <p:spPr>
          <a:xfrm>
            <a:off x="10832123" y="4554415"/>
            <a:ext cx="4044461" cy="4893647"/>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About/how to use the dashboard</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Disclaimers can go here as well</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1" name="TextBox 10">
            <a:extLst>
              <a:ext uri="{FF2B5EF4-FFF2-40B4-BE49-F238E27FC236}">
                <a16:creationId xmlns:a16="http://schemas.microsoft.com/office/drawing/2014/main" id="{6B6A95D0-9D41-29A5-FEFB-9CFE94CD84F3}"/>
              </a:ext>
            </a:extLst>
          </p:cNvPr>
          <p:cNvSpPr txBox="1"/>
          <p:nvPr/>
        </p:nvSpPr>
        <p:spPr>
          <a:xfrm>
            <a:off x="6541477" y="4554415"/>
            <a:ext cx="4044461" cy="4893647"/>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An interesting summary map or picture</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TextBox 11">
            <a:extLst>
              <a:ext uri="{FF2B5EF4-FFF2-40B4-BE49-F238E27FC236}">
                <a16:creationId xmlns:a16="http://schemas.microsoft.com/office/drawing/2014/main" id="{9933DFEF-20A5-4D3F-168E-0480A9BAF6B9}"/>
              </a:ext>
            </a:extLst>
          </p:cNvPr>
          <p:cNvSpPr txBox="1"/>
          <p:nvPr/>
        </p:nvSpPr>
        <p:spPr>
          <a:xfrm>
            <a:off x="6541477" y="9689452"/>
            <a:ext cx="8335107"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Footer with links to data, code, </a:t>
            </a:r>
            <a:r>
              <a:rPr lang="en-US" sz="2400" dirty="0" err="1">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etc</a:t>
            </a: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spTree>
    <p:extLst>
      <p:ext uri="{BB962C8B-B14F-4D97-AF65-F5344CB8AC3E}">
        <p14:creationId xmlns:p14="http://schemas.microsoft.com/office/powerpoint/2010/main" val="32612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1A5-FAFE-85B0-B420-7CC428BC50C9}"/>
              </a:ext>
            </a:extLst>
          </p:cNvPr>
          <p:cNvSpPr>
            <a:spLocks noGrp="1"/>
          </p:cNvSpPr>
          <p:nvPr>
            <p:ph type="title"/>
          </p:nvPr>
        </p:nvSpPr>
        <p:spPr/>
        <p:txBody>
          <a:bodyPr/>
          <a:lstStyle/>
          <a:p>
            <a:r>
              <a:rPr lang="en-US" dirty="0"/>
              <a:t>DASHBOARD DESIGN</a:t>
            </a:r>
          </a:p>
        </p:txBody>
      </p:sp>
      <p:sp>
        <p:nvSpPr>
          <p:cNvPr id="4" name="TextBox 3">
            <a:extLst>
              <a:ext uri="{FF2B5EF4-FFF2-40B4-BE49-F238E27FC236}">
                <a16:creationId xmlns:a16="http://schemas.microsoft.com/office/drawing/2014/main" id="{B03C3C8E-E5D8-510B-F4AC-0FC917448C21}"/>
              </a:ext>
            </a:extLst>
          </p:cNvPr>
          <p:cNvSpPr txBox="1"/>
          <p:nvPr/>
        </p:nvSpPr>
        <p:spPr>
          <a:xfrm>
            <a:off x="8212015" y="3147646"/>
            <a:ext cx="499403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Mental Health Resource Map</a:t>
            </a:r>
          </a:p>
        </p:txBody>
      </p:sp>
      <p:sp>
        <p:nvSpPr>
          <p:cNvPr id="5" name="TextBox 4">
            <a:extLst>
              <a:ext uri="{FF2B5EF4-FFF2-40B4-BE49-F238E27FC236}">
                <a16:creationId xmlns:a16="http://schemas.microsoft.com/office/drawing/2014/main" id="{3D0D4FB8-DD08-16A0-269F-F9ADBC04994D}"/>
              </a:ext>
            </a:extLst>
          </p:cNvPr>
          <p:cNvSpPr txBox="1"/>
          <p:nvPr/>
        </p:nvSpPr>
        <p:spPr>
          <a:xfrm>
            <a:off x="6541477" y="3147646"/>
            <a:ext cx="1248508" cy="338554"/>
          </a:xfrm>
          <a:prstGeom prst="rect">
            <a:avLst/>
          </a:prstGeom>
          <a:noFill/>
          <a:ln>
            <a:solidFill>
              <a:schemeClr val="tx1"/>
            </a:solidFill>
          </a:ln>
        </p:spPr>
        <p:txBody>
          <a:bodyPr wrap="square" rtlCol="0">
            <a:spAutoFit/>
          </a:bodyPr>
          <a:lstStyle/>
          <a:p>
            <a:pPr algn="ctr"/>
            <a:r>
              <a:rPr lang="en-US" sz="16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THRC Logo</a:t>
            </a:r>
          </a:p>
        </p:txBody>
      </p:sp>
      <p:sp>
        <p:nvSpPr>
          <p:cNvPr id="6" name="TextBox 5">
            <a:extLst>
              <a:ext uri="{FF2B5EF4-FFF2-40B4-BE49-F238E27FC236}">
                <a16:creationId xmlns:a16="http://schemas.microsoft.com/office/drawing/2014/main" id="{1EEA1FC7-2388-C955-7E4F-069B3A3F9AD2}"/>
              </a:ext>
            </a:extLst>
          </p:cNvPr>
          <p:cNvSpPr txBox="1"/>
          <p:nvPr/>
        </p:nvSpPr>
        <p:spPr>
          <a:xfrm>
            <a:off x="13628076" y="3176954"/>
            <a:ext cx="1248508" cy="584775"/>
          </a:xfrm>
          <a:prstGeom prst="rect">
            <a:avLst/>
          </a:prstGeom>
          <a:noFill/>
          <a:ln>
            <a:solidFill>
              <a:schemeClr val="tx1"/>
            </a:solidFill>
          </a:ln>
        </p:spPr>
        <p:txBody>
          <a:bodyPr wrap="square" rtlCol="0">
            <a:spAutoFit/>
          </a:bodyPr>
          <a:lstStyle/>
          <a:p>
            <a:pPr algn="ctr"/>
            <a:r>
              <a:rPr lang="en-US" sz="16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Second Logo</a:t>
            </a:r>
          </a:p>
        </p:txBody>
      </p:sp>
      <p:sp>
        <p:nvSpPr>
          <p:cNvPr id="7" name="Rectangle 6">
            <a:extLst>
              <a:ext uri="{FF2B5EF4-FFF2-40B4-BE49-F238E27FC236}">
                <a16:creationId xmlns:a16="http://schemas.microsoft.com/office/drawing/2014/main" id="{08800619-16F0-C3BE-9745-59769D8922CC}"/>
              </a:ext>
            </a:extLst>
          </p:cNvPr>
          <p:cNvSpPr/>
          <p:nvPr/>
        </p:nvSpPr>
        <p:spPr>
          <a:xfrm>
            <a:off x="6330462" y="2848708"/>
            <a:ext cx="8809892" cy="754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43676D1-4203-9A9D-BA12-9F58C8413140}"/>
              </a:ext>
            </a:extLst>
          </p:cNvPr>
          <p:cNvSpPr txBox="1"/>
          <p:nvPr/>
        </p:nvSpPr>
        <p:spPr>
          <a:xfrm>
            <a:off x="6541477" y="3886200"/>
            <a:ext cx="8335107" cy="646331"/>
          </a:xfrm>
          <a:prstGeom prst="rect">
            <a:avLst/>
          </a:prstGeom>
          <a:noFill/>
          <a:ln>
            <a:solidFill>
              <a:schemeClr val="tx1"/>
            </a:solidFill>
          </a:ln>
        </p:spPr>
        <p:txBody>
          <a:bodyPr wrap="square" rtlCol="0">
            <a:spAutoFit/>
          </a:bodyPr>
          <a:lstStyle/>
          <a:p>
            <a:pPr algn="ctr"/>
            <a:r>
              <a:rPr lang="en-US" sz="18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Local Health Authorities | Hotlines | Treatment Facilities | Emergency Rooms | Healthcare Professionals | Home</a:t>
            </a:r>
          </a:p>
        </p:txBody>
      </p:sp>
      <p:sp>
        <p:nvSpPr>
          <p:cNvPr id="9" name="TextBox 8">
            <a:extLst>
              <a:ext uri="{FF2B5EF4-FFF2-40B4-BE49-F238E27FC236}">
                <a16:creationId xmlns:a16="http://schemas.microsoft.com/office/drawing/2014/main" id="{331D56BC-963C-3458-AACD-2895EE212026}"/>
              </a:ext>
            </a:extLst>
          </p:cNvPr>
          <p:cNvSpPr txBox="1"/>
          <p:nvPr/>
        </p:nvSpPr>
        <p:spPr>
          <a:xfrm>
            <a:off x="10832123" y="4672440"/>
            <a:ext cx="4044461" cy="3046988"/>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About/how to use the dashboard</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Disclaimers can go here as well</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1" name="TextBox 10">
            <a:extLst>
              <a:ext uri="{FF2B5EF4-FFF2-40B4-BE49-F238E27FC236}">
                <a16:creationId xmlns:a16="http://schemas.microsoft.com/office/drawing/2014/main" id="{6B6A95D0-9D41-29A5-FEFB-9CFE94CD84F3}"/>
              </a:ext>
            </a:extLst>
          </p:cNvPr>
          <p:cNvSpPr txBox="1"/>
          <p:nvPr/>
        </p:nvSpPr>
        <p:spPr>
          <a:xfrm>
            <a:off x="6559062" y="4672440"/>
            <a:ext cx="4044461" cy="4524315"/>
          </a:xfrm>
          <a:prstGeom prst="rect">
            <a:avLst/>
          </a:prstGeom>
          <a:noFill/>
          <a:ln>
            <a:solidFill>
              <a:schemeClr val="tx1"/>
            </a:solidFill>
          </a:ln>
        </p:spPr>
        <p:txBody>
          <a:bodyPr wrap="square" rtlCol="0">
            <a:spAutoFit/>
          </a:bodyPr>
          <a:lstStyle/>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An interesting summary map or picture</a:t>
            </a: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a:p>
            <a:pPr algn="ctr"/>
            <a:endPar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TextBox 11">
            <a:extLst>
              <a:ext uri="{FF2B5EF4-FFF2-40B4-BE49-F238E27FC236}">
                <a16:creationId xmlns:a16="http://schemas.microsoft.com/office/drawing/2014/main" id="{9933DFEF-20A5-4D3F-168E-0480A9BAF6B9}"/>
              </a:ext>
            </a:extLst>
          </p:cNvPr>
          <p:cNvSpPr txBox="1"/>
          <p:nvPr/>
        </p:nvSpPr>
        <p:spPr>
          <a:xfrm>
            <a:off x="6541477" y="9689452"/>
            <a:ext cx="8335107"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Footer with links to data, code, </a:t>
            </a:r>
            <a:r>
              <a:rPr lang="en-US" sz="2400" dirty="0" err="1">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etc</a:t>
            </a: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a:t>
            </a:r>
          </a:p>
        </p:txBody>
      </p:sp>
      <p:sp>
        <p:nvSpPr>
          <p:cNvPr id="3" name="TextBox 2">
            <a:extLst>
              <a:ext uri="{FF2B5EF4-FFF2-40B4-BE49-F238E27FC236}">
                <a16:creationId xmlns:a16="http://schemas.microsoft.com/office/drawing/2014/main" id="{9BF995FC-5520-D3D5-7418-781970E94E31}"/>
              </a:ext>
            </a:extLst>
          </p:cNvPr>
          <p:cNvSpPr txBox="1"/>
          <p:nvPr/>
        </p:nvSpPr>
        <p:spPr>
          <a:xfrm>
            <a:off x="10849708" y="8042592"/>
            <a:ext cx="404446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Search by County</a:t>
            </a:r>
          </a:p>
        </p:txBody>
      </p:sp>
      <p:sp>
        <p:nvSpPr>
          <p:cNvPr id="10" name="TextBox 9">
            <a:extLst>
              <a:ext uri="{FF2B5EF4-FFF2-40B4-BE49-F238E27FC236}">
                <a16:creationId xmlns:a16="http://schemas.microsoft.com/office/drawing/2014/main" id="{764F045D-B9B6-D125-C442-7864C487CBCF}"/>
              </a:ext>
            </a:extLst>
          </p:cNvPr>
          <p:cNvSpPr txBox="1"/>
          <p:nvPr/>
        </p:nvSpPr>
        <p:spPr>
          <a:xfrm>
            <a:off x="10832122" y="8750606"/>
            <a:ext cx="4044461" cy="461665"/>
          </a:xfrm>
          <a:prstGeom prst="rect">
            <a:avLst/>
          </a:prstGeom>
          <a:noFill/>
          <a:ln>
            <a:solidFill>
              <a:schemeClr val="tx1"/>
            </a:solidFill>
          </a:ln>
        </p:spPr>
        <p:txBody>
          <a:bodyPr wrap="square" rtlCol="0">
            <a:spAutoFit/>
          </a:bodyPr>
          <a:lstStyle/>
          <a:p>
            <a:pPr algn="ctr"/>
            <a:r>
              <a:rPr lang="en-US" sz="2400" dirty="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rPr>
              <a:t>Search by City</a:t>
            </a:r>
          </a:p>
        </p:txBody>
      </p:sp>
      <p:pic>
        <p:nvPicPr>
          <p:cNvPr id="14" name="Picture 13" descr="Close up of pushpins on roadmap route">
            <a:extLst>
              <a:ext uri="{FF2B5EF4-FFF2-40B4-BE49-F238E27FC236}">
                <a16:creationId xmlns:a16="http://schemas.microsoft.com/office/drawing/2014/main" id="{540E498C-62AD-30A4-A695-7839975C08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4460" y="5542497"/>
            <a:ext cx="3953664" cy="2631006"/>
          </a:xfrm>
          <a:prstGeom prst="rect">
            <a:avLst/>
          </a:prstGeom>
        </p:spPr>
      </p:pic>
    </p:spTree>
    <p:extLst>
      <p:ext uri="{BB962C8B-B14F-4D97-AF65-F5344CB8AC3E}">
        <p14:creationId xmlns:p14="http://schemas.microsoft.com/office/powerpoint/2010/main" val="179660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B6A4-E0ED-8E9B-B610-48413E7E3771}"/>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07BBCE2D-48EA-6851-5F7A-4B0D83D90484}"/>
              </a:ext>
            </a:extLst>
          </p:cNvPr>
          <p:cNvSpPr>
            <a:spLocks noGrp="1"/>
          </p:cNvSpPr>
          <p:nvPr>
            <p:ph type="body" sz="quarter" idx="10"/>
          </p:nvPr>
        </p:nvSpPr>
        <p:spPr>
          <a:xfrm>
            <a:off x="3048000" y="3147646"/>
            <a:ext cx="18288000" cy="7012354"/>
          </a:xfrm>
        </p:spPr>
        <p:txBody>
          <a:bodyPr/>
          <a:lstStyle/>
          <a:p>
            <a:pPr marL="457200" indent="-457200">
              <a:buFont typeface="Arial" panose="020B0604020202020204" pitchFamily="34" charset="0"/>
              <a:buChar char="•"/>
            </a:pPr>
            <a:r>
              <a:rPr lang="en-US" sz="3200" dirty="0"/>
              <a:t>Since we want to be able to filter by city, county, and types of services provided, we want separate columns for city, county, and </a:t>
            </a:r>
            <a:r>
              <a:rPr lang="en-US" sz="3200" b="1" dirty="0"/>
              <a:t>each type </a:t>
            </a:r>
            <a:r>
              <a:rPr lang="en-US" sz="3200" dirty="0"/>
              <a:t>of service offered</a:t>
            </a:r>
          </a:p>
          <a:p>
            <a:pPr marL="457200" indent="-457200">
              <a:buFont typeface="Arial" panose="020B0604020202020204" pitchFamily="34" charset="0"/>
              <a:buChar char="•"/>
            </a:pPr>
            <a:r>
              <a:rPr lang="en-US" sz="3200" dirty="0"/>
              <a:t>We will also want to filter out facilities outside of Texas and other irrelevant facilities</a:t>
            </a:r>
          </a:p>
          <a:p>
            <a:pPr marL="457200" indent="-4572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492B5638-2980-7591-BFE6-62024F02973B}"/>
              </a:ext>
            </a:extLst>
          </p:cNvPr>
          <p:cNvGraphicFramePr>
            <a:graphicFrameLocks noGrp="1"/>
          </p:cNvGraphicFramePr>
          <p:nvPr>
            <p:extLst>
              <p:ext uri="{D42A27DB-BD31-4B8C-83A1-F6EECF244321}">
                <p14:modId xmlns:p14="http://schemas.microsoft.com/office/powerpoint/2010/main" val="1540878575"/>
              </p:ext>
            </p:extLst>
          </p:nvPr>
        </p:nvGraphicFramePr>
        <p:xfrm>
          <a:off x="550980" y="6477031"/>
          <a:ext cx="8772771" cy="3485239"/>
        </p:xfrm>
        <a:graphic>
          <a:graphicData uri="http://schemas.openxmlformats.org/drawingml/2006/table">
            <a:tbl>
              <a:tblPr firstRow="1" bandRow="1">
                <a:tableStyleId>{5C22544A-7EE6-4342-B048-85BDC9FD1C3A}</a:tableStyleId>
              </a:tblPr>
              <a:tblGrid>
                <a:gridCol w="2924257">
                  <a:extLst>
                    <a:ext uri="{9D8B030D-6E8A-4147-A177-3AD203B41FA5}">
                      <a16:colId xmlns:a16="http://schemas.microsoft.com/office/drawing/2014/main" val="3196018094"/>
                    </a:ext>
                  </a:extLst>
                </a:gridCol>
                <a:gridCol w="2464450">
                  <a:extLst>
                    <a:ext uri="{9D8B030D-6E8A-4147-A177-3AD203B41FA5}">
                      <a16:colId xmlns:a16="http://schemas.microsoft.com/office/drawing/2014/main" val="1693798774"/>
                    </a:ext>
                  </a:extLst>
                </a:gridCol>
                <a:gridCol w="3384064">
                  <a:extLst>
                    <a:ext uri="{9D8B030D-6E8A-4147-A177-3AD203B41FA5}">
                      <a16:colId xmlns:a16="http://schemas.microsoft.com/office/drawing/2014/main" val="4162189839"/>
                    </a:ext>
                  </a:extLst>
                </a:gridCol>
              </a:tblGrid>
              <a:tr h="1199239">
                <a:tc>
                  <a:txBody>
                    <a:bodyPr/>
                    <a:lstStyle/>
                    <a:p>
                      <a:r>
                        <a:rPr lang="en-US" dirty="0"/>
                        <a:t>Facility Name</a:t>
                      </a:r>
                    </a:p>
                  </a:txBody>
                  <a:tcPr/>
                </a:tc>
                <a:tc>
                  <a:txBody>
                    <a:bodyPr/>
                    <a:lstStyle/>
                    <a:p>
                      <a:r>
                        <a:rPr lang="en-US" dirty="0"/>
                        <a:t>Counties Served</a:t>
                      </a:r>
                    </a:p>
                  </a:txBody>
                  <a:tcPr/>
                </a:tc>
                <a:tc>
                  <a:txBody>
                    <a:bodyPr/>
                    <a:lstStyle/>
                    <a:p>
                      <a:r>
                        <a:rPr lang="en-US" dirty="0"/>
                        <a:t>Services Offered</a:t>
                      </a:r>
                    </a:p>
                  </a:txBody>
                  <a:tcPr/>
                </a:tc>
                <a:extLst>
                  <a:ext uri="{0D108BD9-81ED-4DB2-BD59-A6C34878D82A}">
                    <a16:rowId xmlns:a16="http://schemas.microsoft.com/office/drawing/2014/main" val="2433828523"/>
                  </a:ext>
                </a:extLst>
              </a:tr>
              <a:tr h="1849836">
                <a:tc>
                  <a:txBody>
                    <a:bodyPr/>
                    <a:lstStyle/>
                    <a:p>
                      <a:r>
                        <a:rPr lang="en-US" dirty="0"/>
                        <a:t>Hospital 1</a:t>
                      </a:r>
                    </a:p>
                  </a:txBody>
                  <a:tcPr/>
                </a:tc>
                <a:tc>
                  <a:txBody>
                    <a:bodyPr/>
                    <a:lstStyle/>
                    <a:p>
                      <a:r>
                        <a:rPr lang="en-US" dirty="0"/>
                        <a:t>Travis and Hays</a:t>
                      </a:r>
                    </a:p>
                  </a:txBody>
                  <a:tcPr/>
                </a:tc>
                <a:tc>
                  <a:txBody>
                    <a:bodyPr/>
                    <a:lstStyle/>
                    <a:p>
                      <a:r>
                        <a:rPr lang="en-US" dirty="0"/>
                        <a:t>Adolescent and buprenorphine but NOT inpatient</a:t>
                      </a:r>
                    </a:p>
                  </a:txBody>
                  <a:tcPr/>
                </a:tc>
                <a:extLst>
                  <a:ext uri="{0D108BD9-81ED-4DB2-BD59-A6C34878D82A}">
                    <a16:rowId xmlns:a16="http://schemas.microsoft.com/office/drawing/2014/main" val="2944668599"/>
                  </a:ext>
                </a:extLst>
              </a:tr>
            </a:tbl>
          </a:graphicData>
        </a:graphic>
      </p:graphicFrame>
      <p:sp>
        <p:nvSpPr>
          <p:cNvPr id="5" name="Arrow: Right 4">
            <a:extLst>
              <a:ext uri="{FF2B5EF4-FFF2-40B4-BE49-F238E27FC236}">
                <a16:creationId xmlns:a16="http://schemas.microsoft.com/office/drawing/2014/main" id="{96E654DA-5C4C-14F5-3153-27E2D8E68AEE}"/>
              </a:ext>
            </a:extLst>
          </p:cNvPr>
          <p:cNvSpPr/>
          <p:nvPr/>
        </p:nvSpPr>
        <p:spPr>
          <a:xfrm>
            <a:off x="9622692" y="7649307"/>
            <a:ext cx="1899138" cy="1406769"/>
          </a:xfrm>
          <a:prstGeom prst="rightArrow">
            <a:avLst/>
          </a:prstGeom>
          <a:solidFill>
            <a:srgbClr val="FE68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4">
            <a:extLst>
              <a:ext uri="{FF2B5EF4-FFF2-40B4-BE49-F238E27FC236}">
                <a16:creationId xmlns:a16="http://schemas.microsoft.com/office/drawing/2014/main" id="{392DDA03-3015-537D-0CDC-51962896F93E}"/>
              </a:ext>
            </a:extLst>
          </p:cNvPr>
          <p:cNvGraphicFramePr>
            <a:graphicFrameLocks noGrp="1"/>
          </p:cNvGraphicFramePr>
          <p:nvPr>
            <p:extLst>
              <p:ext uri="{D42A27DB-BD31-4B8C-83A1-F6EECF244321}">
                <p14:modId xmlns:p14="http://schemas.microsoft.com/office/powerpoint/2010/main" val="630235519"/>
              </p:ext>
            </p:extLst>
          </p:nvPr>
        </p:nvGraphicFramePr>
        <p:xfrm>
          <a:off x="11820771" y="6715010"/>
          <a:ext cx="11781694" cy="3009282"/>
        </p:xfrm>
        <a:graphic>
          <a:graphicData uri="http://schemas.openxmlformats.org/drawingml/2006/table">
            <a:tbl>
              <a:tblPr firstRow="1" bandRow="1">
                <a:tableStyleId>{5C22544A-7EE6-4342-B048-85BDC9FD1C3A}</a:tableStyleId>
              </a:tblPr>
              <a:tblGrid>
                <a:gridCol w="2156959">
                  <a:extLst>
                    <a:ext uri="{9D8B030D-6E8A-4147-A177-3AD203B41FA5}">
                      <a16:colId xmlns:a16="http://schemas.microsoft.com/office/drawing/2014/main" val="3196018094"/>
                    </a:ext>
                  </a:extLst>
                </a:gridCol>
                <a:gridCol w="2011950">
                  <a:extLst>
                    <a:ext uri="{9D8B030D-6E8A-4147-A177-3AD203B41FA5}">
                      <a16:colId xmlns:a16="http://schemas.microsoft.com/office/drawing/2014/main" val="1693798774"/>
                    </a:ext>
                  </a:extLst>
                </a:gridCol>
                <a:gridCol w="2410715">
                  <a:extLst>
                    <a:ext uri="{9D8B030D-6E8A-4147-A177-3AD203B41FA5}">
                      <a16:colId xmlns:a16="http://schemas.microsoft.com/office/drawing/2014/main" val="4162189839"/>
                    </a:ext>
                  </a:extLst>
                </a:gridCol>
                <a:gridCol w="3244496">
                  <a:extLst>
                    <a:ext uri="{9D8B030D-6E8A-4147-A177-3AD203B41FA5}">
                      <a16:colId xmlns:a16="http://schemas.microsoft.com/office/drawing/2014/main" val="4227127742"/>
                    </a:ext>
                  </a:extLst>
                </a:gridCol>
                <a:gridCol w="1957574">
                  <a:extLst>
                    <a:ext uri="{9D8B030D-6E8A-4147-A177-3AD203B41FA5}">
                      <a16:colId xmlns:a16="http://schemas.microsoft.com/office/drawing/2014/main" val="4080390178"/>
                    </a:ext>
                  </a:extLst>
                </a:gridCol>
              </a:tblGrid>
              <a:tr h="1249094">
                <a:tc>
                  <a:txBody>
                    <a:bodyPr/>
                    <a:lstStyle/>
                    <a:p>
                      <a:r>
                        <a:rPr lang="en-US" dirty="0"/>
                        <a:t>Facility Name</a:t>
                      </a:r>
                    </a:p>
                  </a:txBody>
                  <a:tcPr/>
                </a:tc>
                <a:tc>
                  <a:txBody>
                    <a:bodyPr/>
                    <a:lstStyle/>
                    <a:p>
                      <a:r>
                        <a:rPr lang="en-US" dirty="0"/>
                        <a:t>Counties Served</a:t>
                      </a:r>
                    </a:p>
                  </a:txBody>
                  <a:tcPr/>
                </a:tc>
                <a:tc>
                  <a:txBody>
                    <a:bodyPr/>
                    <a:lstStyle/>
                    <a:p>
                      <a:r>
                        <a:rPr lang="en-US" dirty="0"/>
                        <a:t>Adolescent</a:t>
                      </a:r>
                    </a:p>
                  </a:txBody>
                  <a:tcPr/>
                </a:tc>
                <a:tc>
                  <a:txBody>
                    <a:bodyPr/>
                    <a:lstStyle/>
                    <a:p>
                      <a:r>
                        <a:rPr lang="en-US" dirty="0"/>
                        <a:t>Buprenorphine</a:t>
                      </a:r>
                    </a:p>
                  </a:txBody>
                  <a:tcPr/>
                </a:tc>
                <a:tc>
                  <a:txBody>
                    <a:bodyPr/>
                    <a:lstStyle/>
                    <a:p>
                      <a:r>
                        <a:rPr lang="en-US" dirty="0"/>
                        <a:t>Inpatient</a:t>
                      </a:r>
                    </a:p>
                  </a:txBody>
                  <a:tcPr/>
                </a:tc>
                <a:extLst>
                  <a:ext uri="{0D108BD9-81ED-4DB2-BD59-A6C34878D82A}">
                    <a16:rowId xmlns:a16="http://schemas.microsoft.com/office/drawing/2014/main" val="2433828523"/>
                  </a:ext>
                </a:extLst>
              </a:tr>
              <a:tr h="891183">
                <a:tc>
                  <a:txBody>
                    <a:bodyPr/>
                    <a:lstStyle/>
                    <a:p>
                      <a:r>
                        <a:rPr lang="en-US" dirty="0"/>
                        <a:t>Hospital 1</a:t>
                      </a:r>
                    </a:p>
                  </a:txBody>
                  <a:tcPr/>
                </a:tc>
                <a:tc>
                  <a:txBody>
                    <a:bodyPr/>
                    <a:lstStyle/>
                    <a:p>
                      <a:r>
                        <a:rPr lang="en-US" dirty="0"/>
                        <a:t>Travis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944668599"/>
                  </a:ext>
                </a:extLst>
              </a:tr>
              <a:tr h="869005">
                <a:tc>
                  <a:txBody>
                    <a:bodyPr/>
                    <a:lstStyle/>
                    <a:p>
                      <a:r>
                        <a:rPr lang="en-US" dirty="0"/>
                        <a:t>Hospital 1</a:t>
                      </a:r>
                    </a:p>
                  </a:txBody>
                  <a:tcPr/>
                </a:tc>
                <a:tc>
                  <a:txBody>
                    <a:bodyPr/>
                    <a:lstStyle/>
                    <a:p>
                      <a:r>
                        <a:rPr lang="en-US" dirty="0"/>
                        <a:t>Hays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5744646"/>
                  </a:ext>
                </a:extLst>
              </a:tr>
            </a:tbl>
          </a:graphicData>
        </a:graphic>
      </p:graphicFrame>
    </p:spTree>
    <p:extLst>
      <p:ext uri="{BB962C8B-B14F-4D97-AF65-F5344CB8AC3E}">
        <p14:creationId xmlns:p14="http://schemas.microsoft.com/office/powerpoint/2010/main" val="427814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5B1E-E592-904E-A434-3A500FA8A99C}"/>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22B6F73D-06FD-2E6D-0D5B-9D7A5DC52425}"/>
              </a:ext>
            </a:extLst>
          </p:cNvPr>
          <p:cNvSpPr>
            <a:spLocks noGrp="1"/>
          </p:cNvSpPr>
          <p:nvPr>
            <p:ph type="body" sz="quarter" idx="10"/>
          </p:nvPr>
        </p:nvSpPr>
        <p:spPr/>
        <p:txBody>
          <a:bodyPr/>
          <a:lstStyle/>
          <a:p>
            <a:pPr marL="457200" indent="-457200">
              <a:buFont typeface="Arial" panose="020B0604020202020204" pitchFamily="34" charset="0"/>
              <a:buChar char="•"/>
            </a:pPr>
            <a:r>
              <a:rPr lang="en-US" sz="4000" dirty="0"/>
              <a:t>In this video, we outlined the goals of our resource dashboard.  We also identified data sources for phase 1 (data collection), sketched out a generic design for phase 2 (dashboard design), and planned the modifications we will need to make to the data in phase 3 (data cleaning)</a:t>
            </a:r>
          </a:p>
        </p:txBody>
      </p:sp>
    </p:spTree>
    <p:extLst>
      <p:ext uri="{BB962C8B-B14F-4D97-AF65-F5344CB8AC3E}">
        <p14:creationId xmlns:p14="http://schemas.microsoft.com/office/powerpoint/2010/main" val="3017035207"/>
      </p:ext>
    </p:extLst>
  </p:cSld>
  <p:clrMapOvr>
    <a:masterClrMapping/>
  </p:clrMapOvr>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13454</TotalTime>
  <Words>856</Words>
  <Application>Microsoft Office PowerPoint</Application>
  <PresentationFormat>Custom</PresentationFormat>
  <Paragraphs>116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 New</vt:lpstr>
      <vt:lpstr>Open Sans Semibold</vt:lpstr>
      <vt:lpstr>Nunito Sans</vt:lpstr>
      <vt:lpstr>Arial</vt:lpstr>
      <vt:lpstr>Nunito Sans SemiBold</vt:lpstr>
      <vt:lpstr>Calibri</vt:lpstr>
      <vt:lpstr>Gaillardia Light Theme</vt:lpstr>
      <vt:lpstr>Module 0 Video 2 – Our Resource Dashboard</vt:lpstr>
      <vt:lpstr>LAST TIME</vt:lpstr>
      <vt:lpstr>IN THIS VIDEO</vt:lpstr>
      <vt:lpstr>RESOURCES DASHBOARD - GOALS</vt:lpstr>
      <vt:lpstr>DATA COLLECTION</vt:lpstr>
      <vt:lpstr>DASHBOARD DESIGN</vt:lpstr>
      <vt:lpstr>DASHBOARD DESIGN</vt:lpstr>
      <vt:lpstr>DATA CLEANING</vt:lpstr>
      <vt:lpstr>RECAP</vt:lpstr>
      <vt:lpstr>WHAT’S NEXT?</vt:lpstr>
      <vt:lpstr>FOLLOW 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Tomasso, Maria E</cp:lastModifiedBy>
  <cp:revision>1162</cp:revision>
  <dcterms:created xsi:type="dcterms:W3CDTF">2014-09-26T10:57:37Z</dcterms:created>
  <dcterms:modified xsi:type="dcterms:W3CDTF">2023-07-10T22:44:35Z</dcterms:modified>
  <cp:category/>
</cp:coreProperties>
</file>