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11"/>
  </p:notesMasterIdLst>
  <p:sldIdLst>
    <p:sldId id="452" r:id="rId2"/>
    <p:sldId id="453" r:id="rId3"/>
    <p:sldId id="454" r:id="rId4"/>
    <p:sldId id="455" r:id="rId5"/>
    <p:sldId id="456" r:id="rId6"/>
    <p:sldId id="457" r:id="rId7"/>
    <p:sldId id="459" r:id="rId8"/>
    <p:sldId id="458" r:id="rId9"/>
    <p:sldId id="444" r:id="rId10"/>
  </p:sldIdLst>
  <p:sldSz cx="24384000" cy="13716000"/>
  <p:notesSz cx="6858000" cy="9144000"/>
  <p:embeddedFontLst>
    <p:embeddedFont>
      <p:font typeface="Calibri" panose="020F0502020204030204" pitchFamily="34" charset="0"/>
      <p:regular r:id="rId12"/>
      <p:bold r:id="rId13"/>
      <p:italic r:id="rId14"/>
      <p:boldItalic r:id="rId15"/>
    </p:embeddedFont>
    <p:embeddedFont>
      <p:font typeface="Nunito Sans" pitchFamily="2" charset="0"/>
      <p:regular r:id="rId16"/>
      <p:bold r:id="rId17"/>
      <p:italic r:id="rId18"/>
      <p:boldItalic r:id="rId19"/>
    </p:embeddedFont>
    <p:embeddedFont>
      <p:font typeface="Nunito Sans SemiBold" pitchFamily="2" charset="0"/>
      <p:regular r:id="rId20"/>
      <p:bold r:id="rId21"/>
      <p:italic r:id="rId22"/>
      <p:boldItalic r:id="rId23"/>
    </p:embeddedFont>
  </p:embeddedFontLst>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8686"/>
    <a:srgbClr val="81C5CF"/>
    <a:srgbClr val="64BFEC"/>
    <a:srgbClr val="8AC7C0"/>
    <a:srgbClr val="DA3248"/>
    <a:srgbClr val="E46C57"/>
    <a:srgbClr val="FF814E"/>
    <a:srgbClr val="83C2DE"/>
    <a:srgbClr val="7BC9D3"/>
    <a:srgbClr val="E2B1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99" autoAdjust="0"/>
    <p:restoredTop sz="96247" autoAdjust="0"/>
  </p:normalViewPr>
  <p:slideViewPr>
    <p:cSldViewPr snapToGrid="0">
      <p:cViewPr varScale="1">
        <p:scale>
          <a:sx n="55" d="100"/>
          <a:sy n="55" d="100"/>
        </p:scale>
        <p:origin x="918" y="3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994904-53C7-FE4A-A4F3-9371B9AA3FA4}" type="datetimeFigureOut">
              <a:rPr lang="en-US" smtClean="0"/>
              <a:t>7/10/2023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3CE2E-3DB2-2543-A1CC-255A6E8F42E8}" type="slidenum">
              <a:rPr lang="en-US" smtClean="0"/>
              <a:t>‹#›</a:t>
            </a:fld>
            <a:endParaRPr lang="en-US"/>
          </a:p>
        </p:txBody>
      </p:sp>
    </p:spTree>
    <p:extLst>
      <p:ext uri="{BB962C8B-B14F-4D97-AF65-F5344CB8AC3E}">
        <p14:creationId xmlns:p14="http://schemas.microsoft.com/office/powerpoint/2010/main" val="2084278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343CE2E-3DB2-2543-A1CC-255A6E8F42E8}" type="slidenum">
              <a:rPr lang="en-US" smtClean="0"/>
              <a:t>1</a:t>
            </a:fld>
            <a:endParaRPr lang="en-US"/>
          </a:p>
        </p:txBody>
      </p:sp>
    </p:spTree>
    <p:extLst>
      <p:ext uri="{BB962C8B-B14F-4D97-AF65-F5344CB8AC3E}">
        <p14:creationId xmlns:p14="http://schemas.microsoft.com/office/powerpoint/2010/main" val="2199574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343CE2E-3DB2-2543-A1CC-255A6E8F42E8}" type="slidenum">
              <a:rPr lang="en-US" smtClean="0"/>
              <a:t>9</a:t>
            </a:fld>
            <a:endParaRPr lang="en-US"/>
          </a:p>
        </p:txBody>
      </p:sp>
    </p:spTree>
    <p:extLst>
      <p:ext uri="{BB962C8B-B14F-4D97-AF65-F5344CB8AC3E}">
        <p14:creationId xmlns:p14="http://schemas.microsoft.com/office/powerpoint/2010/main" val="25620248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84636EF-9B34-784F-B076-08F4E00F1F69}"/>
              </a:ext>
              <a:ext uri="{C183D7F6-B498-43B3-948B-1728B52AA6E4}">
                <adec:decorative xmlns:adec="http://schemas.microsoft.com/office/drawing/2017/decorative" val="1"/>
              </a:ext>
            </a:extLst>
          </p:cNvPr>
          <p:cNvSpPr/>
          <p:nvPr userDrawn="1"/>
        </p:nvSpPr>
        <p:spPr>
          <a:xfrm>
            <a:off x="0" y="-93785"/>
            <a:ext cx="24384000" cy="13809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Picture Placeholder 13">
            <a:extLst>
              <a:ext uri="{FF2B5EF4-FFF2-40B4-BE49-F238E27FC236}">
                <a16:creationId xmlns:a16="http://schemas.microsoft.com/office/drawing/2014/main" id="{448CEBF0-C1A7-504A-ABF5-DF36CEF4DA11}"/>
              </a:ext>
            </a:extLst>
          </p:cNvPr>
          <p:cNvSpPr>
            <a:spLocks noGrp="1"/>
          </p:cNvSpPr>
          <p:nvPr>
            <p:ph type="pic" sz="quarter" idx="10"/>
          </p:nvPr>
        </p:nvSpPr>
        <p:spPr>
          <a:xfrm>
            <a:off x="0" y="-93785"/>
            <a:ext cx="12252960" cy="13563600"/>
          </a:xfrm>
          <a:prstGeom prst="rect">
            <a:avLst/>
          </a:prstGeom>
        </p:spPr>
        <p:txBody>
          <a:bodyPr anchor="ctr"/>
          <a:lstStyle>
            <a:lvl1pPr marL="0" indent="0" algn="ctr">
              <a:buNone/>
              <a:defRPr>
                <a:solidFill>
                  <a:schemeClr val="tx1"/>
                </a:solidFill>
              </a:defRPr>
            </a:lvl1pPr>
          </a:lstStyle>
          <a:p>
            <a:r>
              <a:rPr lang="en-US" dirty="0"/>
              <a:t>Click icon to add picture</a:t>
            </a:r>
          </a:p>
        </p:txBody>
      </p:sp>
      <p:pic>
        <p:nvPicPr>
          <p:cNvPr id="10" name="Picture 9">
            <a:extLst>
              <a:ext uri="{FF2B5EF4-FFF2-40B4-BE49-F238E27FC236}">
                <a16:creationId xmlns:a16="http://schemas.microsoft.com/office/drawing/2014/main" id="{53A0E760-EEA4-D344-BD23-C858E7E740A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469815"/>
            <a:ext cx="24384000" cy="246185"/>
          </a:xfrm>
          <a:prstGeom prst="rect">
            <a:avLst/>
          </a:prstGeom>
        </p:spPr>
      </p:pic>
      <p:sp>
        <p:nvSpPr>
          <p:cNvPr id="2" name="Title 1"/>
          <p:cNvSpPr>
            <a:spLocks noGrp="1"/>
          </p:cNvSpPr>
          <p:nvPr>
            <p:ph type="title" hasCustomPrompt="1"/>
          </p:nvPr>
        </p:nvSpPr>
        <p:spPr>
          <a:xfrm>
            <a:off x="12957311" y="3820978"/>
            <a:ext cx="9750289" cy="1970419"/>
          </a:xfrm>
        </p:spPr>
        <p:txBody>
          <a:bodyPr/>
          <a:lstStyle>
            <a:lvl1pPr>
              <a:defRPr>
                <a:solidFill>
                  <a:schemeClr val="tx1"/>
                </a:solidFill>
              </a:defRPr>
            </a:lvl1pPr>
          </a:lstStyle>
          <a:p>
            <a:r>
              <a:rPr lang="en-US" dirty="0"/>
              <a:t>TITLE CARD</a:t>
            </a:r>
          </a:p>
        </p:txBody>
      </p:sp>
      <p:sp>
        <p:nvSpPr>
          <p:cNvPr id="4" name="Text Placeholder 3">
            <a:extLst>
              <a:ext uri="{FF2B5EF4-FFF2-40B4-BE49-F238E27FC236}">
                <a16:creationId xmlns:a16="http://schemas.microsoft.com/office/drawing/2014/main" id="{B69C44B1-DAB3-374E-8714-625353D60CBB}"/>
              </a:ext>
            </a:extLst>
          </p:cNvPr>
          <p:cNvSpPr>
            <a:spLocks noGrp="1"/>
          </p:cNvSpPr>
          <p:nvPr>
            <p:ph type="body" sz="quarter" idx="11" hasCustomPrompt="1"/>
          </p:nvPr>
        </p:nvSpPr>
        <p:spPr>
          <a:xfrm>
            <a:off x="12957311" y="6124673"/>
            <a:ext cx="9747504" cy="1371600"/>
          </a:xfrm>
          <a:prstGeom prst="rect">
            <a:avLst/>
          </a:prstGeom>
        </p:spPr>
        <p:txBody>
          <a:bodyPr/>
          <a:lstStyle>
            <a:lvl1pPr marL="0" indent="0">
              <a:buNone/>
              <a:defRPr sz="5400" b="0" i="0">
                <a:solidFill>
                  <a:schemeClr val="tx1"/>
                </a:solidFill>
                <a:latin typeface="Nunito Sans" pitchFamily="2" charset="77"/>
              </a:defRPr>
            </a:lvl1pPr>
          </a:lstStyle>
          <a:p>
            <a:pPr lvl="0"/>
            <a:r>
              <a:rPr lang="en-US" dirty="0"/>
              <a:t>Second Line</a:t>
            </a:r>
          </a:p>
        </p:txBody>
      </p:sp>
      <p:pic>
        <p:nvPicPr>
          <p:cNvPr id="8" name="Picture 7" descr="Texas State University">
            <a:extLst>
              <a:ext uri="{FF2B5EF4-FFF2-40B4-BE49-F238E27FC236}">
                <a16:creationId xmlns:a16="http://schemas.microsoft.com/office/drawing/2014/main" id="{5E8657D1-2783-1845-BB5B-3DAA5CE6A1A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2970340" y="10063298"/>
            <a:ext cx="5003141" cy="2438400"/>
          </a:xfrm>
          <a:prstGeom prst="rect">
            <a:avLst/>
          </a:prstGeom>
        </p:spPr>
      </p:pic>
      <p:pic>
        <p:nvPicPr>
          <p:cNvPr id="9" name="Picture 8" descr="Member the Texas State University System">
            <a:extLst>
              <a:ext uri="{FF2B5EF4-FFF2-40B4-BE49-F238E27FC236}">
                <a16:creationId xmlns:a16="http://schemas.microsoft.com/office/drawing/2014/main" id="{F2E3C823-48E0-7542-B222-37105C1DECB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13267554" y="12183707"/>
            <a:ext cx="4408714" cy="274320"/>
          </a:xfrm>
          <a:prstGeom prst="rect">
            <a:avLst/>
          </a:prstGeom>
        </p:spPr>
      </p:pic>
    </p:spTree>
    <p:extLst>
      <p:ext uri="{BB962C8B-B14F-4D97-AF65-F5344CB8AC3E}">
        <p14:creationId xmlns:p14="http://schemas.microsoft.com/office/powerpoint/2010/main" val="2030080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9FDE2-ED9E-5F48-B979-C6208876E423}"/>
              </a:ext>
            </a:extLst>
          </p:cNvPr>
          <p:cNvSpPr>
            <a:spLocks noGrp="1"/>
          </p:cNvSpPr>
          <p:nvPr>
            <p:ph type="title" hasCustomPrompt="1"/>
          </p:nvPr>
        </p:nvSpPr>
        <p:spPr>
          <a:xfrm>
            <a:off x="3048000" y="1371039"/>
            <a:ext cx="18288000" cy="1143562"/>
          </a:xfrm>
        </p:spPr>
        <p:txBody>
          <a:bodyPr anchor="t"/>
          <a:lstStyle/>
          <a:p>
            <a:r>
              <a:rPr lang="en-US" dirty="0"/>
              <a:t>CLICK TO EDIT TITLE</a:t>
            </a:r>
          </a:p>
        </p:txBody>
      </p:sp>
    </p:spTree>
    <p:extLst>
      <p:ext uri="{BB962C8B-B14F-4D97-AF65-F5344CB8AC3E}">
        <p14:creationId xmlns:p14="http://schemas.microsoft.com/office/powerpoint/2010/main" val="2489266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9FDE2-ED9E-5F48-B979-C6208876E423}"/>
              </a:ext>
            </a:extLst>
          </p:cNvPr>
          <p:cNvSpPr>
            <a:spLocks noGrp="1"/>
          </p:cNvSpPr>
          <p:nvPr>
            <p:ph type="title" hasCustomPrompt="1"/>
          </p:nvPr>
        </p:nvSpPr>
        <p:spPr>
          <a:xfrm>
            <a:off x="3048000" y="1371039"/>
            <a:ext cx="18288000" cy="1143562"/>
          </a:xfrm>
        </p:spPr>
        <p:txBody>
          <a:bodyPr anchor="t"/>
          <a:lstStyle/>
          <a:p>
            <a:r>
              <a:rPr lang="en-US" dirty="0"/>
              <a:t>CLICK TO EDIT TITLE</a:t>
            </a:r>
          </a:p>
        </p:txBody>
      </p:sp>
      <p:sp>
        <p:nvSpPr>
          <p:cNvPr id="4" name="Text Placeholder 3">
            <a:extLst>
              <a:ext uri="{FF2B5EF4-FFF2-40B4-BE49-F238E27FC236}">
                <a16:creationId xmlns:a16="http://schemas.microsoft.com/office/drawing/2014/main" id="{1D56CA2A-A7E5-9E45-8686-ED54FCC9555D}"/>
              </a:ext>
            </a:extLst>
          </p:cNvPr>
          <p:cNvSpPr>
            <a:spLocks noGrp="1"/>
          </p:cNvSpPr>
          <p:nvPr>
            <p:ph type="body" sz="quarter" idx="10" hasCustomPrompt="1"/>
          </p:nvPr>
        </p:nvSpPr>
        <p:spPr>
          <a:xfrm>
            <a:off x="3048000" y="3530600"/>
            <a:ext cx="18288000" cy="6629400"/>
          </a:xfrm>
          <a:prstGeom prst="rect">
            <a:avLst/>
          </a:prstGeom>
        </p:spPr>
        <p:txBody>
          <a:bodyPr/>
          <a:lstStyle>
            <a:lvl1pPr marL="0" indent="0" algn="l">
              <a:lnSpc>
                <a:spcPct val="150000"/>
              </a:lnSpc>
              <a:buFont typeface="Arial" panose="020B0604020202020204" pitchFamily="34" charset="0"/>
              <a:buNone/>
              <a:defRPr sz="2800" b="0" i="0">
                <a:ln>
                  <a:noFill/>
                </a:ln>
                <a:solidFill>
                  <a:schemeClr val="tx1">
                    <a:lumMod val="60000"/>
                    <a:lumOff val="40000"/>
                  </a:schemeClr>
                </a:solidFill>
                <a:latin typeface="Nunito Sans" pitchFamily="2" charset="77"/>
              </a:defRPr>
            </a:lvl1pPr>
            <a:lvl2pPr marL="914400" indent="0">
              <a:buNone/>
              <a:defRPr sz="2800" b="0" i="0">
                <a:solidFill>
                  <a:schemeClr val="tx1">
                    <a:lumMod val="60000"/>
                    <a:lumOff val="40000"/>
                  </a:schemeClr>
                </a:solidFill>
                <a:latin typeface="Nunito Sans" pitchFamily="2" charset="77"/>
              </a:defRPr>
            </a:lvl2pPr>
            <a:lvl3pPr marL="1828800" indent="0">
              <a:buNone/>
              <a:defRPr sz="2800" b="0" i="0">
                <a:solidFill>
                  <a:schemeClr val="tx1">
                    <a:lumMod val="60000"/>
                    <a:lumOff val="40000"/>
                  </a:schemeClr>
                </a:solidFill>
                <a:latin typeface="Nunito Sans" pitchFamily="2" charset="77"/>
              </a:defRPr>
            </a:lvl3pPr>
            <a:lvl4pPr marL="2743200" indent="0">
              <a:buNone/>
              <a:defRPr sz="2800" b="0" i="0">
                <a:solidFill>
                  <a:schemeClr val="tx1">
                    <a:lumMod val="60000"/>
                    <a:lumOff val="40000"/>
                  </a:schemeClr>
                </a:solidFill>
                <a:latin typeface="Nunito Sans" pitchFamily="2" charset="77"/>
              </a:defRPr>
            </a:lvl4pPr>
            <a:lvl5pPr marL="3657600" indent="0">
              <a:buNone/>
              <a:defRPr sz="2800" b="0" i="0">
                <a:solidFill>
                  <a:schemeClr val="tx1">
                    <a:lumMod val="60000"/>
                    <a:lumOff val="40000"/>
                  </a:schemeClr>
                </a:solidFill>
                <a:latin typeface="Nunito Sans" pitchFamily="2" charset="77"/>
              </a:defRPr>
            </a:lvl5pPr>
          </a:lstStyle>
          <a:p>
            <a:r>
              <a:rPr lang="en-US" dirty="0"/>
              <a:t>The Bobcat is a type of cat with a bobbed tail and an affinity for maroon and gold. Larger than a house cat but smaller than a cougar, it’s amazingly relentless. Bobcats have been known to take out Trojans, Red Wolves and even larger prey like Longhorns. Bobcats' natural adversaries include Roadrunners and slow-moving trains. </a:t>
            </a:r>
          </a:p>
          <a:p>
            <a:r>
              <a:rPr lang="en-US" dirty="0"/>
              <a:t>Bobcats are especially skilled at:</a:t>
            </a:r>
          </a:p>
          <a:p>
            <a:pPr marL="457200" indent="-457200">
              <a:buFont typeface="Arial" panose="020B0604020202020204" pitchFamily="34" charset="0"/>
              <a:buChar char="•"/>
            </a:pPr>
            <a:r>
              <a:rPr lang="en-US" dirty="0"/>
              <a:t>pouncing on prey</a:t>
            </a:r>
          </a:p>
          <a:p>
            <a:pPr marL="457200" indent="-457200">
              <a:buFont typeface="Arial" panose="020B0604020202020204" pitchFamily="34" charset="0"/>
              <a:buChar char="•"/>
            </a:pPr>
            <a:r>
              <a:rPr lang="en-US" dirty="0"/>
              <a:t>musical theatre</a:t>
            </a:r>
          </a:p>
          <a:p>
            <a:pPr marL="457200" indent="-457200">
              <a:buFont typeface="Arial" panose="020B0604020202020204" pitchFamily="34" charset="0"/>
              <a:buChar char="•"/>
            </a:pPr>
            <a:r>
              <a:rPr lang="en-US" dirty="0"/>
              <a:t>communication</a:t>
            </a:r>
          </a:p>
          <a:p>
            <a:pPr marL="457200" indent="-457200">
              <a:buFont typeface="Arial" panose="020B0604020202020204" pitchFamily="34" charset="0"/>
              <a:buChar char="•"/>
            </a:pPr>
            <a:r>
              <a:rPr lang="en-US" dirty="0"/>
              <a:t>geography</a:t>
            </a:r>
          </a:p>
        </p:txBody>
      </p:sp>
    </p:spTree>
    <p:extLst>
      <p:ext uri="{BB962C8B-B14F-4D97-AF65-F5344CB8AC3E}">
        <p14:creationId xmlns:p14="http://schemas.microsoft.com/office/powerpoint/2010/main" val="2139750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9FDE2-ED9E-5F48-B979-C6208876E423}"/>
              </a:ext>
            </a:extLst>
          </p:cNvPr>
          <p:cNvSpPr>
            <a:spLocks noGrp="1"/>
          </p:cNvSpPr>
          <p:nvPr>
            <p:ph type="title" hasCustomPrompt="1"/>
          </p:nvPr>
        </p:nvSpPr>
        <p:spPr>
          <a:xfrm>
            <a:off x="1531088" y="1137123"/>
            <a:ext cx="11185452" cy="1143562"/>
          </a:xfrm>
        </p:spPr>
        <p:txBody>
          <a:bodyPr anchor="t"/>
          <a:lstStyle/>
          <a:p>
            <a:r>
              <a:rPr lang="en-US" dirty="0"/>
              <a:t>CLICK TO EDIT TITLE</a:t>
            </a:r>
          </a:p>
        </p:txBody>
      </p:sp>
      <p:sp>
        <p:nvSpPr>
          <p:cNvPr id="4" name="Text Placeholder 3">
            <a:extLst>
              <a:ext uri="{FF2B5EF4-FFF2-40B4-BE49-F238E27FC236}">
                <a16:creationId xmlns:a16="http://schemas.microsoft.com/office/drawing/2014/main" id="{1D56CA2A-A7E5-9E45-8686-ED54FCC9555D}"/>
              </a:ext>
            </a:extLst>
          </p:cNvPr>
          <p:cNvSpPr>
            <a:spLocks noGrp="1"/>
          </p:cNvSpPr>
          <p:nvPr>
            <p:ph type="body" sz="quarter" idx="10" hasCustomPrompt="1"/>
          </p:nvPr>
        </p:nvSpPr>
        <p:spPr>
          <a:xfrm>
            <a:off x="1531088" y="2977596"/>
            <a:ext cx="11185452" cy="7772400"/>
          </a:xfrm>
          <a:prstGeom prst="rect">
            <a:avLst/>
          </a:prstGeom>
        </p:spPr>
        <p:txBody>
          <a:bodyPr/>
          <a:lstStyle>
            <a:lvl1pPr marL="0" indent="0" algn="l">
              <a:lnSpc>
                <a:spcPct val="150000"/>
              </a:lnSpc>
              <a:buFont typeface="Arial" panose="020B0604020202020204" pitchFamily="34" charset="0"/>
              <a:buNone/>
              <a:defRPr sz="2800" b="0" i="0">
                <a:ln>
                  <a:noFill/>
                </a:ln>
                <a:solidFill>
                  <a:schemeClr val="tx1">
                    <a:lumMod val="60000"/>
                    <a:lumOff val="40000"/>
                  </a:schemeClr>
                </a:solidFill>
                <a:latin typeface="Nunito Sans" pitchFamily="2" charset="77"/>
              </a:defRPr>
            </a:lvl1pPr>
            <a:lvl2pPr marL="914400" indent="0">
              <a:buNone/>
              <a:defRPr sz="2800" b="0" i="0">
                <a:solidFill>
                  <a:schemeClr val="tx1">
                    <a:lumMod val="60000"/>
                    <a:lumOff val="40000"/>
                  </a:schemeClr>
                </a:solidFill>
                <a:latin typeface="Nunito Sans" pitchFamily="2" charset="77"/>
              </a:defRPr>
            </a:lvl2pPr>
            <a:lvl3pPr marL="1828800" indent="0">
              <a:buNone/>
              <a:defRPr sz="2800" b="0" i="0">
                <a:solidFill>
                  <a:schemeClr val="tx1">
                    <a:lumMod val="60000"/>
                    <a:lumOff val="40000"/>
                  </a:schemeClr>
                </a:solidFill>
                <a:latin typeface="Nunito Sans" pitchFamily="2" charset="77"/>
              </a:defRPr>
            </a:lvl3pPr>
            <a:lvl4pPr marL="2743200" indent="0">
              <a:buNone/>
              <a:defRPr sz="2800" b="0" i="0">
                <a:solidFill>
                  <a:schemeClr val="tx1">
                    <a:lumMod val="60000"/>
                    <a:lumOff val="40000"/>
                  </a:schemeClr>
                </a:solidFill>
                <a:latin typeface="Nunito Sans" pitchFamily="2" charset="77"/>
              </a:defRPr>
            </a:lvl4pPr>
            <a:lvl5pPr marL="3657600" indent="0">
              <a:buNone/>
              <a:defRPr sz="2800" b="0" i="0">
                <a:solidFill>
                  <a:schemeClr val="tx1">
                    <a:lumMod val="60000"/>
                    <a:lumOff val="40000"/>
                  </a:schemeClr>
                </a:solidFill>
                <a:latin typeface="Nunito Sans" pitchFamily="2" charset="77"/>
              </a:defRPr>
            </a:lvl5pPr>
          </a:lstStyle>
          <a:p>
            <a:r>
              <a:rPr lang="en-US" dirty="0"/>
              <a:t>The Bobcat is a type of cat with a bobbed tail and an affinity for maroon and gold. Larger than a house cat but smaller than a cougar, it’s amazingly relentless. Bobcats have been known to take out Trojans, Red Wolves and even larger prey like Longhorns. Bobcats' natural adversaries include  Roadrunners and slow-moving trains. </a:t>
            </a:r>
          </a:p>
          <a:p>
            <a:r>
              <a:rPr lang="en-US" dirty="0"/>
              <a:t>Bobcats are especially skilled at:</a:t>
            </a:r>
          </a:p>
          <a:p>
            <a:pPr marL="457200" indent="-457200">
              <a:buFont typeface="Arial" panose="020B0604020202020204" pitchFamily="34" charset="0"/>
              <a:buChar char="•"/>
            </a:pPr>
            <a:r>
              <a:rPr lang="en-US" dirty="0"/>
              <a:t>pouncing on prey</a:t>
            </a:r>
          </a:p>
          <a:p>
            <a:pPr marL="457200" indent="-457200">
              <a:buFont typeface="Arial" panose="020B0604020202020204" pitchFamily="34" charset="0"/>
              <a:buChar char="•"/>
            </a:pPr>
            <a:r>
              <a:rPr lang="en-US" dirty="0"/>
              <a:t>musical theatre</a:t>
            </a:r>
          </a:p>
          <a:p>
            <a:pPr marL="457200" indent="-457200">
              <a:buFont typeface="Arial" panose="020B0604020202020204" pitchFamily="34" charset="0"/>
              <a:buChar char="•"/>
            </a:pPr>
            <a:r>
              <a:rPr lang="en-US" dirty="0"/>
              <a:t>communication</a:t>
            </a:r>
          </a:p>
          <a:p>
            <a:pPr marL="457200" indent="-457200">
              <a:buFont typeface="Arial" panose="020B0604020202020204" pitchFamily="34" charset="0"/>
              <a:buChar char="•"/>
            </a:pPr>
            <a:r>
              <a:rPr lang="en-US" dirty="0"/>
              <a:t>geography</a:t>
            </a:r>
          </a:p>
        </p:txBody>
      </p:sp>
      <p:sp>
        <p:nvSpPr>
          <p:cNvPr id="5" name="Picture Placeholder 4">
            <a:extLst>
              <a:ext uri="{FF2B5EF4-FFF2-40B4-BE49-F238E27FC236}">
                <a16:creationId xmlns:a16="http://schemas.microsoft.com/office/drawing/2014/main" id="{6761D1C5-F586-4845-BBA0-AD6447E821D3}"/>
              </a:ext>
            </a:extLst>
          </p:cNvPr>
          <p:cNvSpPr>
            <a:spLocks noGrp="1"/>
          </p:cNvSpPr>
          <p:nvPr>
            <p:ph type="pic" sz="quarter" idx="11"/>
          </p:nvPr>
        </p:nvSpPr>
        <p:spPr>
          <a:xfrm>
            <a:off x="14123582" y="2977596"/>
            <a:ext cx="8686800" cy="7772400"/>
          </a:xfrm>
          <a:prstGeom prst="rect">
            <a:avLst/>
          </a:prstGeom>
        </p:spPr>
        <p:txBody>
          <a:bodyPr anchor="ctr"/>
          <a:lstStyle>
            <a:lvl1pPr marL="0" indent="0" algn="ctr">
              <a:buNone/>
              <a:defRPr/>
            </a:lvl1pPr>
          </a:lstStyle>
          <a:p>
            <a:r>
              <a:rPr lang="en-US" dirty="0"/>
              <a:t>Click icon to add picture</a:t>
            </a:r>
          </a:p>
        </p:txBody>
      </p:sp>
    </p:spTree>
    <p:extLst>
      <p:ext uri="{BB962C8B-B14F-4D97-AF65-F5344CB8AC3E}">
        <p14:creationId xmlns:p14="http://schemas.microsoft.com/office/powerpoint/2010/main" val="3077171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6761D1C5-F586-4845-BBA0-AD6447E821D3}"/>
              </a:ext>
            </a:extLst>
          </p:cNvPr>
          <p:cNvSpPr>
            <a:spLocks noGrp="1"/>
          </p:cNvSpPr>
          <p:nvPr>
            <p:ph type="pic" sz="quarter" idx="11"/>
          </p:nvPr>
        </p:nvSpPr>
        <p:spPr>
          <a:xfrm>
            <a:off x="1531088" y="2738200"/>
            <a:ext cx="8686800" cy="7772400"/>
          </a:xfrm>
          <a:prstGeom prst="rect">
            <a:avLst/>
          </a:prstGeom>
        </p:spPr>
        <p:txBody>
          <a:bodyPr anchor="ctr"/>
          <a:lstStyle>
            <a:lvl1pPr marL="0" indent="0" algn="ctr">
              <a:buNone/>
              <a:defRPr/>
            </a:lvl1pPr>
          </a:lstStyle>
          <a:p>
            <a:r>
              <a:rPr lang="en-US" dirty="0"/>
              <a:t>Click icon to add picture</a:t>
            </a:r>
          </a:p>
        </p:txBody>
      </p:sp>
      <p:sp>
        <p:nvSpPr>
          <p:cNvPr id="2" name="Title 1">
            <a:extLst>
              <a:ext uri="{FF2B5EF4-FFF2-40B4-BE49-F238E27FC236}">
                <a16:creationId xmlns:a16="http://schemas.microsoft.com/office/drawing/2014/main" id="{E719FDE2-ED9E-5F48-B979-C6208876E423}"/>
              </a:ext>
            </a:extLst>
          </p:cNvPr>
          <p:cNvSpPr>
            <a:spLocks noGrp="1"/>
          </p:cNvSpPr>
          <p:nvPr>
            <p:ph type="title" hasCustomPrompt="1"/>
          </p:nvPr>
        </p:nvSpPr>
        <p:spPr>
          <a:xfrm>
            <a:off x="11572256" y="2738200"/>
            <a:ext cx="8686800" cy="914400"/>
          </a:xfrm>
        </p:spPr>
        <p:txBody>
          <a:bodyPr anchor="ctr">
            <a:normAutofit/>
          </a:bodyPr>
          <a:lstStyle>
            <a:lvl1pPr>
              <a:defRPr sz="3600" b="1" i="0" spc="300">
                <a:solidFill>
                  <a:schemeClr val="tx1"/>
                </a:solidFill>
                <a:latin typeface="Nunito Sans SemiBold" pitchFamily="2" charset="77"/>
              </a:defRPr>
            </a:lvl1pPr>
          </a:lstStyle>
          <a:p>
            <a:r>
              <a:rPr lang="en-US" dirty="0"/>
              <a:t>THE BOBCAT IS A TYPE OF CAT.</a:t>
            </a:r>
          </a:p>
        </p:txBody>
      </p:sp>
    </p:spTree>
    <p:extLst>
      <p:ext uri="{BB962C8B-B14F-4D97-AF65-F5344CB8AC3E}">
        <p14:creationId xmlns:p14="http://schemas.microsoft.com/office/powerpoint/2010/main" val="306739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alle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DBC8A-F157-E647-9D9F-D51516F82D99}"/>
              </a:ext>
            </a:extLst>
          </p:cNvPr>
          <p:cNvSpPr>
            <a:spLocks noGrp="1"/>
          </p:cNvSpPr>
          <p:nvPr>
            <p:ph type="title" hasCustomPrompt="1"/>
          </p:nvPr>
        </p:nvSpPr>
        <p:spPr>
          <a:xfrm>
            <a:off x="1661853" y="1371039"/>
            <a:ext cx="18288000" cy="1143562"/>
          </a:xfrm>
        </p:spPr>
        <p:txBody>
          <a:bodyPr/>
          <a:lstStyle/>
          <a:p>
            <a:r>
              <a:rPr lang="en-US" dirty="0"/>
              <a:t>CLICK TO EDIT TITLE</a:t>
            </a:r>
          </a:p>
        </p:txBody>
      </p:sp>
      <p:sp>
        <p:nvSpPr>
          <p:cNvPr id="8" name="Picture Placeholder 7">
            <a:extLst>
              <a:ext uri="{FF2B5EF4-FFF2-40B4-BE49-F238E27FC236}">
                <a16:creationId xmlns:a16="http://schemas.microsoft.com/office/drawing/2014/main" id="{219D2988-F334-EF41-A2F7-874820BF0917}"/>
              </a:ext>
            </a:extLst>
          </p:cNvPr>
          <p:cNvSpPr>
            <a:spLocks noGrp="1"/>
          </p:cNvSpPr>
          <p:nvPr>
            <p:ph type="pic" sz="quarter" idx="10"/>
          </p:nvPr>
        </p:nvSpPr>
        <p:spPr>
          <a:xfrm>
            <a:off x="1661853" y="2732493"/>
            <a:ext cx="8686799" cy="7771498"/>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9" name="Picture Placeholder 7">
            <a:extLst>
              <a:ext uri="{FF2B5EF4-FFF2-40B4-BE49-F238E27FC236}">
                <a16:creationId xmlns:a16="http://schemas.microsoft.com/office/drawing/2014/main" id="{CC4E20E5-6627-3643-8DB5-EC4915FE2A61}"/>
              </a:ext>
            </a:extLst>
          </p:cNvPr>
          <p:cNvSpPr>
            <a:spLocks noGrp="1"/>
          </p:cNvSpPr>
          <p:nvPr>
            <p:ph type="pic" sz="quarter" idx="11"/>
          </p:nvPr>
        </p:nvSpPr>
        <p:spPr>
          <a:xfrm>
            <a:off x="10737502" y="3222418"/>
            <a:ext cx="3886203" cy="6858000"/>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10" name="Picture Placeholder 7">
            <a:extLst>
              <a:ext uri="{FF2B5EF4-FFF2-40B4-BE49-F238E27FC236}">
                <a16:creationId xmlns:a16="http://schemas.microsoft.com/office/drawing/2014/main" id="{44037A35-B93C-004C-AE9D-9D7376D671D0}"/>
              </a:ext>
            </a:extLst>
          </p:cNvPr>
          <p:cNvSpPr>
            <a:spLocks noGrp="1"/>
          </p:cNvSpPr>
          <p:nvPr>
            <p:ph type="pic" sz="quarter" idx="12"/>
          </p:nvPr>
        </p:nvSpPr>
        <p:spPr>
          <a:xfrm>
            <a:off x="15012555" y="2732494"/>
            <a:ext cx="5486399" cy="3657600"/>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11" name="Picture Placeholder 7">
            <a:extLst>
              <a:ext uri="{FF2B5EF4-FFF2-40B4-BE49-F238E27FC236}">
                <a16:creationId xmlns:a16="http://schemas.microsoft.com/office/drawing/2014/main" id="{84CE56EE-75D7-C24E-8865-5E7CDA29D20C}"/>
              </a:ext>
            </a:extLst>
          </p:cNvPr>
          <p:cNvSpPr>
            <a:spLocks noGrp="1"/>
          </p:cNvSpPr>
          <p:nvPr>
            <p:ph type="pic" sz="quarter" idx="13"/>
          </p:nvPr>
        </p:nvSpPr>
        <p:spPr>
          <a:xfrm>
            <a:off x="15033204" y="6858000"/>
            <a:ext cx="7688942" cy="3657600"/>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Tree>
    <p:extLst>
      <p:ext uri="{BB962C8B-B14F-4D97-AF65-F5344CB8AC3E}">
        <p14:creationId xmlns:p14="http://schemas.microsoft.com/office/powerpoint/2010/main" val="3939200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allery with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0F72F-F113-9E4E-8901-A6046628CCE0}"/>
              </a:ext>
            </a:extLst>
          </p:cNvPr>
          <p:cNvSpPr>
            <a:spLocks noGrp="1"/>
          </p:cNvSpPr>
          <p:nvPr>
            <p:ph type="title" hasCustomPrompt="1"/>
          </p:nvPr>
        </p:nvSpPr>
        <p:spPr>
          <a:xfrm>
            <a:off x="1661854" y="1042081"/>
            <a:ext cx="10530146" cy="1143562"/>
          </a:xfrm>
        </p:spPr>
        <p:txBody>
          <a:bodyPr/>
          <a:lstStyle/>
          <a:p>
            <a:r>
              <a:rPr lang="en-US" dirty="0"/>
              <a:t>CLICK TO EDIT TITLE</a:t>
            </a:r>
          </a:p>
        </p:txBody>
      </p:sp>
      <p:sp>
        <p:nvSpPr>
          <p:cNvPr id="14" name="Picture Placeholder 7">
            <a:extLst>
              <a:ext uri="{FF2B5EF4-FFF2-40B4-BE49-F238E27FC236}">
                <a16:creationId xmlns:a16="http://schemas.microsoft.com/office/drawing/2014/main" id="{48E1B567-63F1-1944-B114-801F81FA7FD1}"/>
              </a:ext>
            </a:extLst>
          </p:cNvPr>
          <p:cNvSpPr>
            <a:spLocks noGrp="1"/>
          </p:cNvSpPr>
          <p:nvPr>
            <p:ph type="pic" sz="quarter" idx="11"/>
          </p:nvPr>
        </p:nvSpPr>
        <p:spPr>
          <a:xfrm>
            <a:off x="2441344" y="4559291"/>
            <a:ext cx="3904270" cy="3886201"/>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13" name="Text Placeholder 12">
            <a:extLst>
              <a:ext uri="{FF2B5EF4-FFF2-40B4-BE49-F238E27FC236}">
                <a16:creationId xmlns:a16="http://schemas.microsoft.com/office/drawing/2014/main" id="{636B5E7A-AE24-B84B-926D-5ED18AAC53E8}"/>
              </a:ext>
            </a:extLst>
          </p:cNvPr>
          <p:cNvSpPr>
            <a:spLocks noGrp="1"/>
          </p:cNvSpPr>
          <p:nvPr>
            <p:ph type="body" sz="quarter" idx="10" hasCustomPrompt="1"/>
          </p:nvPr>
        </p:nvSpPr>
        <p:spPr>
          <a:xfrm>
            <a:off x="2459413" y="8902692"/>
            <a:ext cx="3886200" cy="914400"/>
          </a:xfrm>
          <a:prstGeom prst="rect">
            <a:avLst/>
          </a:prstGeom>
        </p:spPr>
        <p:txBody>
          <a:bodyPr/>
          <a:lstStyle>
            <a:lvl1pPr marL="0" marR="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sz="1800" b="0" i="0">
                <a:solidFill>
                  <a:schemeClr val="tx1">
                    <a:lumMod val="60000"/>
                    <a:lumOff val="40000"/>
                  </a:schemeClr>
                </a:solidFill>
                <a:latin typeface="Nunito Sans" pitchFamily="2" charset="77"/>
              </a:defRPr>
            </a:lvl1pPr>
          </a:lstStyle>
          <a:p>
            <a:pPr marL="0" marR="0" lvl="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a:pPr>
            <a:r>
              <a:rPr lang="en-US"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Bobcats’ natural adversaries include Roadrunners &amp; slow-moving trains.</a:t>
            </a:r>
            <a:endParaRPr lang="tr-TR"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
        <p:nvSpPr>
          <p:cNvPr id="15" name="Picture Placeholder 7">
            <a:extLst>
              <a:ext uri="{FF2B5EF4-FFF2-40B4-BE49-F238E27FC236}">
                <a16:creationId xmlns:a16="http://schemas.microsoft.com/office/drawing/2014/main" id="{9267BD02-65C3-2942-B840-54B729059144}"/>
              </a:ext>
            </a:extLst>
          </p:cNvPr>
          <p:cNvSpPr>
            <a:spLocks noGrp="1"/>
          </p:cNvSpPr>
          <p:nvPr>
            <p:ph type="pic" sz="quarter" idx="12"/>
          </p:nvPr>
        </p:nvSpPr>
        <p:spPr>
          <a:xfrm>
            <a:off x="6926925" y="2501892"/>
            <a:ext cx="7315199" cy="7315199"/>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16" name="Text Placeholder 12">
            <a:extLst>
              <a:ext uri="{FF2B5EF4-FFF2-40B4-BE49-F238E27FC236}">
                <a16:creationId xmlns:a16="http://schemas.microsoft.com/office/drawing/2014/main" id="{580B63D5-BCBE-9C44-AF73-9F3E542F7168}"/>
              </a:ext>
            </a:extLst>
          </p:cNvPr>
          <p:cNvSpPr>
            <a:spLocks noGrp="1"/>
          </p:cNvSpPr>
          <p:nvPr>
            <p:ph type="body" sz="quarter" idx="13" hasCustomPrompt="1"/>
          </p:nvPr>
        </p:nvSpPr>
        <p:spPr>
          <a:xfrm>
            <a:off x="6926924" y="10067534"/>
            <a:ext cx="7559097" cy="548640"/>
          </a:xfrm>
          <a:prstGeom prst="rect">
            <a:avLst/>
          </a:prstGeom>
        </p:spPr>
        <p:txBody>
          <a:bodyPr/>
          <a:lstStyle>
            <a:lvl1pPr marL="0" marR="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sz="1800" b="0" i="0">
                <a:solidFill>
                  <a:schemeClr val="tx1">
                    <a:lumMod val="60000"/>
                    <a:lumOff val="40000"/>
                  </a:schemeClr>
                </a:solidFill>
                <a:latin typeface="Nunito Sans" pitchFamily="2" charset="77"/>
              </a:defRPr>
            </a:lvl1pPr>
          </a:lstStyle>
          <a:p>
            <a:pPr marL="0" marR="0" lvl="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a:pPr>
            <a:r>
              <a:rPr lang="en-US"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Bobcats’ natural adversaries include Roadrunners &amp; slow-moving trains.</a:t>
            </a:r>
            <a:endParaRPr lang="tr-TR"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
        <p:nvSpPr>
          <p:cNvPr id="17" name="Picture Placeholder 7">
            <a:extLst>
              <a:ext uri="{FF2B5EF4-FFF2-40B4-BE49-F238E27FC236}">
                <a16:creationId xmlns:a16="http://schemas.microsoft.com/office/drawing/2014/main" id="{CCACDB0A-D65F-D84D-A885-8947E700BF48}"/>
              </a:ext>
            </a:extLst>
          </p:cNvPr>
          <p:cNvSpPr>
            <a:spLocks noGrp="1"/>
          </p:cNvSpPr>
          <p:nvPr>
            <p:ph type="pic" sz="quarter" idx="14"/>
          </p:nvPr>
        </p:nvSpPr>
        <p:spPr>
          <a:xfrm>
            <a:off x="14859575" y="1735016"/>
            <a:ext cx="5486400" cy="3657600"/>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20" name="Text Placeholder 12">
            <a:extLst>
              <a:ext uri="{FF2B5EF4-FFF2-40B4-BE49-F238E27FC236}">
                <a16:creationId xmlns:a16="http://schemas.microsoft.com/office/drawing/2014/main" id="{EE94F6CF-DD41-634D-BCFA-8B363E1BCFA5}"/>
              </a:ext>
            </a:extLst>
          </p:cNvPr>
          <p:cNvSpPr>
            <a:spLocks noGrp="1"/>
          </p:cNvSpPr>
          <p:nvPr>
            <p:ph type="body" sz="quarter" idx="17" hasCustomPrompt="1"/>
          </p:nvPr>
        </p:nvSpPr>
        <p:spPr>
          <a:xfrm>
            <a:off x="20749336" y="3792416"/>
            <a:ext cx="2377440" cy="1600200"/>
          </a:xfrm>
          <a:prstGeom prst="rect">
            <a:avLst/>
          </a:prstGeom>
        </p:spPr>
        <p:txBody>
          <a:bodyPr/>
          <a:lstStyle>
            <a:lvl1pPr marL="0" marR="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sz="1800" b="0" i="0">
                <a:solidFill>
                  <a:schemeClr val="tx1">
                    <a:lumMod val="60000"/>
                    <a:lumOff val="40000"/>
                  </a:schemeClr>
                </a:solidFill>
                <a:latin typeface="Nunito Sans" pitchFamily="2" charset="77"/>
              </a:defRPr>
            </a:lvl1pPr>
          </a:lstStyle>
          <a:p>
            <a:pPr marL="0" marR="0" lvl="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a:pPr>
            <a:r>
              <a:rPr lang="en-US"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Bobcats’ natural adversaries include Roadrunners and slow-moving trains.</a:t>
            </a:r>
            <a:endParaRPr lang="tr-TR"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
        <p:nvSpPr>
          <p:cNvPr id="18" name="Picture Placeholder 7">
            <a:extLst>
              <a:ext uri="{FF2B5EF4-FFF2-40B4-BE49-F238E27FC236}">
                <a16:creationId xmlns:a16="http://schemas.microsoft.com/office/drawing/2014/main" id="{B7401E0D-D1CF-3641-8A73-0F22B92C35E7}"/>
              </a:ext>
            </a:extLst>
          </p:cNvPr>
          <p:cNvSpPr>
            <a:spLocks noGrp="1"/>
          </p:cNvSpPr>
          <p:nvPr>
            <p:ph type="pic" sz="quarter" idx="15"/>
          </p:nvPr>
        </p:nvSpPr>
        <p:spPr>
          <a:xfrm>
            <a:off x="14859574" y="5880726"/>
            <a:ext cx="7315199" cy="4571999"/>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19" name="Text Placeholder 12">
            <a:extLst>
              <a:ext uri="{FF2B5EF4-FFF2-40B4-BE49-F238E27FC236}">
                <a16:creationId xmlns:a16="http://schemas.microsoft.com/office/drawing/2014/main" id="{B80609EF-DFE4-FD4B-A009-0B81195135DF}"/>
              </a:ext>
            </a:extLst>
          </p:cNvPr>
          <p:cNvSpPr>
            <a:spLocks noGrp="1"/>
          </p:cNvSpPr>
          <p:nvPr>
            <p:ph type="body" sz="quarter" idx="16" hasCustomPrompt="1"/>
          </p:nvPr>
        </p:nvSpPr>
        <p:spPr>
          <a:xfrm>
            <a:off x="14859574" y="10666515"/>
            <a:ext cx="7531194" cy="548640"/>
          </a:xfrm>
          <a:prstGeom prst="rect">
            <a:avLst/>
          </a:prstGeom>
        </p:spPr>
        <p:txBody>
          <a:bodyPr/>
          <a:lstStyle>
            <a:lvl1pPr marL="0" marR="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sz="1800" b="0" i="0">
                <a:solidFill>
                  <a:schemeClr val="tx1">
                    <a:lumMod val="60000"/>
                    <a:lumOff val="40000"/>
                  </a:schemeClr>
                </a:solidFill>
                <a:latin typeface="Nunito Sans" pitchFamily="2" charset="77"/>
              </a:defRPr>
            </a:lvl1pPr>
          </a:lstStyle>
          <a:p>
            <a:pPr marL="0" marR="0" lvl="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a:pPr>
            <a:r>
              <a:rPr lang="en-US"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Bobcats’ natural adversaries include Roadrunners &amp; slow-moving trains.</a:t>
            </a:r>
            <a:endParaRPr lang="tr-TR"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61357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Slide A">
    <p:spTree>
      <p:nvGrpSpPr>
        <p:cNvPr id="1" name=""/>
        <p:cNvGrpSpPr/>
        <p:nvPr/>
      </p:nvGrpSpPr>
      <p:grpSpPr>
        <a:xfrm>
          <a:off x="0" y="0"/>
          <a:ext cx="0" cy="0"/>
          <a:chOff x="0" y="0"/>
          <a:chExt cx="0" cy="0"/>
        </a:xfrm>
      </p:grpSpPr>
      <p:sp>
        <p:nvSpPr>
          <p:cNvPr id="13" name="Picture Placeholder 7">
            <a:extLst>
              <a:ext uri="{FF2B5EF4-FFF2-40B4-BE49-F238E27FC236}">
                <a16:creationId xmlns:a16="http://schemas.microsoft.com/office/drawing/2014/main" id="{009479F9-D1B3-9F46-AD6C-E7844EB98ECC}"/>
              </a:ext>
            </a:extLst>
          </p:cNvPr>
          <p:cNvSpPr>
            <a:spLocks noGrp="1"/>
          </p:cNvSpPr>
          <p:nvPr>
            <p:ph type="pic" sz="quarter" idx="12"/>
          </p:nvPr>
        </p:nvSpPr>
        <p:spPr>
          <a:xfrm>
            <a:off x="0" y="-1"/>
            <a:ext cx="11658600" cy="11658600"/>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4" name="Rectangle 3">
            <a:extLst>
              <a:ext uri="{FF2B5EF4-FFF2-40B4-BE49-F238E27FC236}">
                <a16:creationId xmlns:a16="http://schemas.microsoft.com/office/drawing/2014/main" id="{A7695E27-6F70-FD4F-81F8-53F4357B6C3D}"/>
              </a:ext>
              <a:ext uri="{C183D7F6-B498-43B3-948B-1728B52AA6E4}">
                <adec:decorative xmlns:adec="http://schemas.microsoft.com/office/drawing/2017/decorative" val="1"/>
              </a:ext>
            </a:extLst>
          </p:cNvPr>
          <p:cNvSpPr/>
          <p:nvPr userDrawn="1"/>
        </p:nvSpPr>
        <p:spPr>
          <a:xfrm>
            <a:off x="11582400" y="-1"/>
            <a:ext cx="12801600" cy="1165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03EA317-11E0-954D-9C36-7C565BD2E4FC}"/>
              </a:ext>
            </a:extLst>
          </p:cNvPr>
          <p:cNvSpPr>
            <a:spLocks noGrp="1"/>
          </p:cNvSpPr>
          <p:nvPr>
            <p:ph type="title" hasCustomPrompt="1"/>
          </p:nvPr>
        </p:nvSpPr>
        <p:spPr>
          <a:xfrm>
            <a:off x="12998689" y="1308805"/>
            <a:ext cx="10515600" cy="914400"/>
          </a:xfrm>
        </p:spPr>
        <p:txBody>
          <a:bodyPr anchor="ctr"/>
          <a:lstStyle>
            <a:lvl1pPr>
              <a:defRPr>
                <a:solidFill>
                  <a:schemeClr val="tx1"/>
                </a:solidFill>
              </a:defRPr>
            </a:lvl1pPr>
          </a:lstStyle>
          <a:p>
            <a:r>
              <a:rPr lang="en-US" dirty="0"/>
              <a:t>CLICK TO EDIT TITLE</a:t>
            </a:r>
          </a:p>
        </p:txBody>
      </p:sp>
      <p:sp>
        <p:nvSpPr>
          <p:cNvPr id="16" name="Text Placeholder 15">
            <a:extLst>
              <a:ext uri="{FF2B5EF4-FFF2-40B4-BE49-F238E27FC236}">
                <a16:creationId xmlns:a16="http://schemas.microsoft.com/office/drawing/2014/main" id="{8BC55AA7-301E-214D-A0F2-074D8F6F3306}"/>
              </a:ext>
            </a:extLst>
          </p:cNvPr>
          <p:cNvSpPr>
            <a:spLocks noGrp="1"/>
          </p:cNvSpPr>
          <p:nvPr>
            <p:ph type="body" sz="quarter" idx="13" hasCustomPrompt="1"/>
          </p:nvPr>
        </p:nvSpPr>
        <p:spPr>
          <a:xfrm>
            <a:off x="12998689" y="2941543"/>
            <a:ext cx="8458200" cy="4572000"/>
          </a:xfrm>
          <a:prstGeom prst="rect">
            <a:avLst/>
          </a:prstGeom>
        </p:spPr>
        <p:txBody>
          <a:bodyPr/>
          <a:lstStyle>
            <a:lvl1pPr marL="0" indent="0">
              <a:lnSpc>
                <a:spcPct val="150000"/>
              </a:lnSpc>
              <a:buNone/>
              <a:defRPr sz="2800" b="0" i="0">
                <a:solidFill>
                  <a:schemeClr val="tx1"/>
                </a:solidFill>
                <a:latin typeface="Nunito Sans" pitchFamily="2" charset="77"/>
              </a:defRPr>
            </a:lvl1pPr>
            <a:lvl2pPr marL="914400" indent="0">
              <a:lnSpc>
                <a:spcPct val="150000"/>
              </a:lnSpc>
              <a:buNone/>
              <a:defRPr sz="2800" b="0" i="0">
                <a:solidFill>
                  <a:schemeClr val="bg1"/>
                </a:solidFill>
                <a:latin typeface="Nunito Sans" pitchFamily="2" charset="77"/>
              </a:defRPr>
            </a:lvl2pPr>
            <a:lvl3pPr marL="1828800" indent="0">
              <a:lnSpc>
                <a:spcPct val="150000"/>
              </a:lnSpc>
              <a:buNone/>
              <a:defRPr sz="2800" b="0" i="0">
                <a:solidFill>
                  <a:schemeClr val="bg1"/>
                </a:solidFill>
                <a:latin typeface="Nunito Sans" pitchFamily="2" charset="77"/>
              </a:defRPr>
            </a:lvl3pPr>
            <a:lvl4pPr marL="2743200" indent="0">
              <a:lnSpc>
                <a:spcPct val="150000"/>
              </a:lnSpc>
              <a:buNone/>
              <a:defRPr sz="2800" b="0" i="0">
                <a:solidFill>
                  <a:schemeClr val="bg1"/>
                </a:solidFill>
                <a:latin typeface="Nunito Sans" pitchFamily="2" charset="77"/>
              </a:defRPr>
            </a:lvl4pPr>
            <a:lvl5pPr marL="3657600" indent="0">
              <a:lnSpc>
                <a:spcPct val="150000"/>
              </a:lnSpc>
              <a:buNone/>
              <a:defRPr sz="2800" b="0" i="0">
                <a:solidFill>
                  <a:schemeClr val="bg1"/>
                </a:solidFill>
                <a:latin typeface="Nunito Sans" pitchFamily="2" charset="77"/>
              </a:defRPr>
            </a:lvl5pPr>
          </a:lstStyle>
          <a:p>
            <a:pPr>
              <a:lnSpc>
                <a:spcPct val="150000"/>
              </a:lnSpc>
            </a:pPr>
            <a:r>
              <a:rPr lang="en-US" sz="2800" dirty="0">
                <a:solidFill>
                  <a:schemeClr val="bg1"/>
                </a:solidFill>
                <a:latin typeface="Nunito Sans" pitchFamily="2" charset="77"/>
                <a:ea typeface="Open Sans" panose="020B0606030504020204" pitchFamily="34" charset="0"/>
                <a:cs typeface="Open Sans" panose="020B0606030504020204" pitchFamily="34" charset="0"/>
              </a:rPr>
              <a:t>The Bobcat is a type of cat with a bobbed tail and an affinity for maroon and gold. Larger than a house cat but smaller than a cougar, it’s amazingly relentless. Bobcats have been known to take out Trojans, Red Wolves and even larger prey like Longhorns. Bobcats' natural adversaries include Roadrunners and slow-moving trains. </a:t>
            </a:r>
          </a:p>
        </p:txBody>
      </p:sp>
    </p:spTree>
    <p:extLst>
      <p:ext uri="{BB962C8B-B14F-4D97-AF65-F5344CB8AC3E}">
        <p14:creationId xmlns:p14="http://schemas.microsoft.com/office/powerpoint/2010/main" val="1943246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 Slide B">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DE806D-0AC3-8A49-B547-835CADC23E78}"/>
              </a:ext>
            </a:extLst>
          </p:cNvPr>
          <p:cNvSpPr/>
          <p:nvPr userDrawn="1"/>
        </p:nvSpPr>
        <p:spPr>
          <a:xfrm>
            <a:off x="0" y="11079126"/>
            <a:ext cx="11875108" cy="2636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Picture Placeholder 7">
            <a:extLst>
              <a:ext uri="{FF2B5EF4-FFF2-40B4-BE49-F238E27FC236}">
                <a16:creationId xmlns:a16="http://schemas.microsoft.com/office/drawing/2014/main" id="{009479F9-D1B3-9F46-AD6C-E7844EB98ECC}"/>
              </a:ext>
            </a:extLst>
          </p:cNvPr>
          <p:cNvSpPr>
            <a:spLocks noGrp="1"/>
          </p:cNvSpPr>
          <p:nvPr>
            <p:ph type="pic" sz="quarter" idx="12"/>
          </p:nvPr>
        </p:nvSpPr>
        <p:spPr>
          <a:xfrm>
            <a:off x="0" y="-2"/>
            <a:ext cx="11658600" cy="13716001"/>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4" name="Rectangle 3">
            <a:extLst>
              <a:ext uri="{FF2B5EF4-FFF2-40B4-BE49-F238E27FC236}">
                <a16:creationId xmlns:a16="http://schemas.microsoft.com/office/drawing/2014/main" id="{A7695E27-6F70-FD4F-81F8-53F4357B6C3D}"/>
              </a:ext>
              <a:ext uri="{C183D7F6-B498-43B3-948B-1728B52AA6E4}">
                <adec:decorative xmlns:adec="http://schemas.microsoft.com/office/drawing/2017/decorative" val="1"/>
              </a:ext>
            </a:extLst>
          </p:cNvPr>
          <p:cNvSpPr/>
          <p:nvPr userDrawn="1"/>
        </p:nvSpPr>
        <p:spPr>
          <a:xfrm>
            <a:off x="11582400" y="-1"/>
            <a:ext cx="12801600" cy="13716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 name="Picture 5">
            <a:extLst>
              <a:ext uri="{FF2B5EF4-FFF2-40B4-BE49-F238E27FC236}">
                <a16:creationId xmlns:a16="http://schemas.microsoft.com/office/drawing/2014/main" id="{421BEA02-3BED-654A-A30C-8FB1EC22B74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086450" y="6788658"/>
            <a:ext cx="13807440" cy="230124"/>
          </a:xfrm>
          <a:prstGeom prst="rect">
            <a:avLst/>
          </a:prstGeom>
        </p:spPr>
      </p:pic>
      <p:pic>
        <p:nvPicPr>
          <p:cNvPr id="7" name="Picture 6">
            <a:extLst>
              <a:ext uri="{FF2B5EF4-FFF2-40B4-BE49-F238E27FC236}">
                <a16:creationId xmlns:a16="http://schemas.microsoft.com/office/drawing/2014/main" id="{A0AB48EA-4A88-8049-9B14-02AB6803C6D1}"/>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697700" y="11980985"/>
            <a:ext cx="4572000" cy="2216725"/>
          </a:xfrm>
          <a:prstGeom prst="rect">
            <a:avLst/>
          </a:prstGeom>
        </p:spPr>
      </p:pic>
      <p:sp>
        <p:nvSpPr>
          <p:cNvPr id="2" name="Title 1">
            <a:extLst>
              <a:ext uri="{FF2B5EF4-FFF2-40B4-BE49-F238E27FC236}">
                <a16:creationId xmlns:a16="http://schemas.microsoft.com/office/drawing/2014/main" id="{A03EA317-11E0-954D-9C36-7C565BD2E4FC}"/>
              </a:ext>
            </a:extLst>
          </p:cNvPr>
          <p:cNvSpPr>
            <a:spLocks noGrp="1"/>
          </p:cNvSpPr>
          <p:nvPr>
            <p:ph type="title" hasCustomPrompt="1"/>
          </p:nvPr>
        </p:nvSpPr>
        <p:spPr>
          <a:xfrm>
            <a:off x="12998689" y="1308805"/>
            <a:ext cx="10515600" cy="914400"/>
          </a:xfrm>
        </p:spPr>
        <p:txBody>
          <a:bodyPr anchor="ctr"/>
          <a:lstStyle>
            <a:lvl1pPr>
              <a:defRPr>
                <a:solidFill>
                  <a:schemeClr val="bg1"/>
                </a:solidFill>
              </a:defRPr>
            </a:lvl1pPr>
          </a:lstStyle>
          <a:p>
            <a:r>
              <a:rPr lang="en-US" dirty="0"/>
              <a:t>CLICK TO EDIT TITLE</a:t>
            </a:r>
          </a:p>
        </p:txBody>
      </p:sp>
      <p:sp>
        <p:nvSpPr>
          <p:cNvPr id="16" name="Text Placeholder 15">
            <a:extLst>
              <a:ext uri="{FF2B5EF4-FFF2-40B4-BE49-F238E27FC236}">
                <a16:creationId xmlns:a16="http://schemas.microsoft.com/office/drawing/2014/main" id="{8BC55AA7-301E-214D-A0F2-074D8F6F3306}"/>
              </a:ext>
            </a:extLst>
          </p:cNvPr>
          <p:cNvSpPr>
            <a:spLocks noGrp="1"/>
          </p:cNvSpPr>
          <p:nvPr>
            <p:ph type="body" sz="quarter" idx="13" hasCustomPrompt="1"/>
          </p:nvPr>
        </p:nvSpPr>
        <p:spPr>
          <a:xfrm>
            <a:off x="12998689" y="2941543"/>
            <a:ext cx="8458200" cy="4572000"/>
          </a:xfrm>
          <a:prstGeom prst="rect">
            <a:avLst/>
          </a:prstGeom>
        </p:spPr>
        <p:txBody>
          <a:bodyPr/>
          <a:lstStyle>
            <a:lvl1pPr marL="0" indent="0">
              <a:lnSpc>
                <a:spcPct val="150000"/>
              </a:lnSpc>
              <a:buNone/>
              <a:defRPr sz="2800" b="0" i="0">
                <a:solidFill>
                  <a:schemeClr val="bg1"/>
                </a:solidFill>
                <a:latin typeface="Nunito Sans" pitchFamily="2" charset="77"/>
              </a:defRPr>
            </a:lvl1pPr>
            <a:lvl2pPr marL="914400" indent="0">
              <a:lnSpc>
                <a:spcPct val="150000"/>
              </a:lnSpc>
              <a:buNone/>
              <a:defRPr sz="2800" b="0" i="0">
                <a:solidFill>
                  <a:schemeClr val="bg1"/>
                </a:solidFill>
                <a:latin typeface="Nunito Sans" pitchFamily="2" charset="77"/>
              </a:defRPr>
            </a:lvl2pPr>
            <a:lvl3pPr marL="1828800" indent="0">
              <a:lnSpc>
                <a:spcPct val="150000"/>
              </a:lnSpc>
              <a:buNone/>
              <a:defRPr sz="2800" b="0" i="0">
                <a:solidFill>
                  <a:schemeClr val="bg1"/>
                </a:solidFill>
                <a:latin typeface="Nunito Sans" pitchFamily="2" charset="77"/>
              </a:defRPr>
            </a:lvl3pPr>
            <a:lvl4pPr marL="2743200" indent="0">
              <a:lnSpc>
                <a:spcPct val="150000"/>
              </a:lnSpc>
              <a:buNone/>
              <a:defRPr sz="2800" b="0" i="0">
                <a:solidFill>
                  <a:schemeClr val="bg1"/>
                </a:solidFill>
                <a:latin typeface="Nunito Sans" pitchFamily="2" charset="77"/>
              </a:defRPr>
            </a:lvl4pPr>
            <a:lvl5pPr marL="3657600" indent="0">
              <a:lnSpc>
                <a:spcPct val="150000"/>
              </a:lnSpc>
              <a:buNone/>
              <a:defRPr sz="2800" b="0" i="0">
                <a:solidFill>
                  <a:schemeClr val="bg1"/>
                </a:solidFill>
                <a:latin typeface="Nunito Sans" pitchFamily="2" charset="77"/>
              </a:defRPr>
            </a:lvl5pPr>
          </a:lstStyle>
          <a:p>
            <a:pPr>
              <a:lnSpc>
                <a:spcPct val="150000"/>
              </a:lnSpc>
            </a:pPr>
            <a:r>
              <a:rPr lang="en-US" sz="2800" dirty="0">
                <a:solidFill>
                  <a:schemeClr val="bg1"/>
                </a:solidFill>
                <a:latin typeface="Nunito Sans" pitchFamily="2" charset="77"/>
                <a:ea typeface="Open Sans" panose="020B0606030504020204" pitchFamily="34" charset="0"/>
                <a:cs typeface="Open Sans" panose="020B0606030504020204" pitchFamily="34" charset="0"/>
              </a:rPr>
              <a:t>The Bobcat is a type of cat with a bobbed tail and an affinity for maroon and gold. Larger than a house cat but smaller than a cougar, it’s amazingly relentless. Bobcats have been known to take out Trojans, Red Wolves and even larger prey like Longhorns. Bobcats' natural adversaries include Roadrunners and slow-moving trains. </a:t>
            </a:r>
          </a:p>
        </p:txBody>
      </p:sp>
    </p:spTree>
    <p:extLst>
      <p:ext uri="{BB962C8B-B14F-4D97-AF65-F5344CB8AC3E}">
        <p14:creationId xmlns:p14="http://schemas.microsoft.com/office/powerpoint/2010/main" val="707709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BE929A-D1BB-A64C-B05E-4350E36C10E0}"/>
              </a:ext>
              <a:ext uri="{C183D7F6-B498-43B3-948B-1728B52AA6E4}">
                <adec:decorative xmlns:adec="http://schemas.microsoft.com/office/drawing/2017/decorative" val="1"/>
              </a:ext>
            </a:extLst>
          </p:cNvPr>
          <p:cNvSpPr/>
          <p:nvPr userDrawn="1"/>
        </p:nvSpPr>
        <p:spPr>
          <a:xfrm>
            <a:off x="0" y="11617569"/>
            <a:ext cx="24384000" cy="2192216"/>
          </a:xfrm>
          <a:prstGeom prst="rect">
            <a:avLst/>
          </a:prstGeom>
          <a:solidFill>
            <a:srgbClr val="431C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Picture 7">
            <a:extLst>
              <a:ext uri="{FF2B5EF4-FFF2-40B4-BE49-F238E27FC236}">
                <a16:creationId xmlns:a16="http://schemas.microsoft.com/office/drawing/2014/main" id="{95727491-B011-CC42-85E6-B8301381AA2D}"/>
              </a:ext>
              <a:ext uri="{C183D7F6-B498-43B3-948B-1728B52AA6E4}">
                <adec:decorative xmlns:adec="http://schemas.microsoft.com/office/drawing/2017/decorative" val="1"/>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11798300"/>
            <a:ext cx="24384000" cy="246185"/>
          </a:xfrm>
          <a:prstGeom prst="rect">
            <a:avLst/>
          </a:prstGeom>
        </p:spPr>
      </p:pic>
      <p:pic>
        <p:nvPicPr>
          <p:cNvPr id="9" name="Picture 8" descr="Texas State University">
            <a:extLst>
              <a:ext uri="{FF2B5EF4-FFF2-40B4-BE49-F238E27FC236}">
                <a16:creationId xmlns:a16="http://schemas.microsoft.com/office/drawing/2014/main" id="{8518974B-9748-A645-99AC-7972B4327310}"/>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9697700" y="11980985"/>
            <a:ext cx="4572000" cy="2216725"/>
          </a:xfrm>
          <a:prstGeom prst="rect">
            <a:avLst/>
          </a:prstGeom>
        </p:spPr>
      </p:pic>
      <p:sp>
        <p:nvSpPr>
          <p:cNvPr id="2" name="Title Placeholder 1"/>
          <p:cNvSpPr>
            <a:spLocks noGrp="1"/>
          </p:cNvSpPr>
          <p:nvPr>
            <p:ph type="title"/>
          </p:nvPr>
        </p:nvSpPr>
        <p:spPr>
          <a:xfrm>
            <a:off x="3048000" y="1371039"/>
            <a:ext cx="18288000" cy="1143562"/>
          </a:xfrm>
          <a:prstGeom prst="rect">
            <a:avLst/>
          </a:prstGeom>
        </p:spPr>
        <p:txBody>
          <a:bodyPr vert="horz" lIns="91440" tIns="45720" rIns="91440" bIns="45720" rtlCol="0" anchor="t">
            <a:normAutofit/>
          </a:bodyPr>
          <a:lstStyle/>
          <a:p>
            <a:r>
              <a:rPr lang="en-US" dirty="0"/>
              <a:t>CLICK TO EDIT MASTER TITLE STYLE</a:t>
            </a:r>
          </a:p>
        </p:txBody>
      </p:sp>
    </p:spTree>
    <p:extLst>
      <p:ext uri="{BB962C8B-B14F-4D97-AF65-F5344CB8AC3E}">
        <p14:creationId xmlns:p14="http://schemas.microsoft.com/office/powerpoint/2010/main" val="2679246760"/>
      </p:ext>
    </p:extLst>
  </p:cSld>
  <p:clrMap bg1="lt1" tx1="dk1" bg2="lt2" tx2="dk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 id="2147483670" r:id="rId5"/>
    <p:sldLayoutId id="2147483667" r:id="rId6"/>
    <p:sldLayoutId id="2147483668" r:id="rId7"/>
    <p:sldLayoutId id="2147483669" r:id="rId8"/>
    <p:sldLayoutId id="2147483671" r:id="rId9"/>
  </p:sldLayoutIdLst>
  <p:txStyles>
    <p:titleStyle>
      <a:lvl1pPr algn="l" defTabSz="1828800" rtl="0" eaLnBrk="1" latinLnBrk="0" hangingPunct="1">
        <a:lnSpc>
          <a:spcPct val="90000"/>
        </a:lnSpc>
        <a:spcBef>
          <a:spcPct val="0"/>
        </a:spcBef>
        <a:buNone/>
        <a:defRPr sz="6000" b="0" i="0" kern="1200" spc="1200" baseline="0">
          <a:solidFill>
            <a:schemeClr val="tx1"/>
          </a:solidFill>
          <a:latin typeface="Nunito Sans" pitchFamily="2" charset="77"/>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public.tableau.com/app/profile/translational.health.research.center/viz/CHERRMentalHealthMapV2_2/Homepage"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hyperlink" Target="https://twitter.com/txst_thr" TargetMode="External"/><Relationship Id="rId7" Type="http://schemas.openxmlformats.org/officeDocument/2006/relationships/hyperlink" Target="https://www.youtube.com/@txst_THR" TargetMode="External"/><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linkedin.com/company/texas-state-university-translational-health-research/" TargetMode="External"/><Relationship Id="rId11" Type="http://schemas.openxmlformats.org/officeDocument/2006/relationships/image" Target="../media/image9.png"/><Relationship Id="rId5" Type="http://schemas.openxmlformats.org/officeDocument/2006/relationships/hyperlink" Target="https://public.tableau.com/app/profile/translational.health.research.center" TargetMode="External"/><Relationship Id="rId10" Type="http://schemas.openxmlformats.org/officeDocument/2006/relationships/image" Target="../media/image8.svg"/><Relationship Id="rId4" Type="http://schemas.openxmlformats.org/officeDocument/2006/relationships/hyperlink" Target="https://healthresearch.txst.edu/" TargetMode="Externa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6DA2A5-482A-9743-84A7-58ADC93AB86D}"/>
              </a:ext>
            </a:extLst>
          </p:cNvPr>
          <p:cNvSpPr>
            <a:spLocks noGrp="1"/>
          </p:cNvSpPr>
          <p:nvPr>
            <p:ph type="title"/>
          </p:nvPr>
        </p:nvSpPr>
        <p:spPr>
          <a:xfrm>
            <a:off x="12957311" y="3291840"/>
            <a:ext cx="10359889" cy="2499557"/>
          </a:xfrm>
        </p:spPr>
        <p:txBody>
          <a:bodyPr>
            <a:noAutofit/>
          </a:bodyPr>
          <a:lstStyle/>
          <a:p>
            <a:r>
              <a:rPr lang="en-US" b="1" dirty="0"/>
              <a:t>Module 0 Video 1 – Welcome and Overview</a:t>
            </a:r>
          </a:p>
        </p:txBody>
      </p:sp>
      <p:sp>
        <p:nvSpPr>
          <p:cNvPr id="4" name="Text Placeholder 3">
            <a:extLst>
              <a:ext uri="{FF2B5EF4-FFF2-40B4-BE49-F238E27FC236}">
                <a16:creationId xmlns:a16="http://schemas.microsoft.com/office/drawing/2014/main" id="{A381F925-8E91-524F-A847-8D29EF64D424}"/>
              </a:ext>
            </a:extLst>
          </p:cNvPr>
          <p:cNvSpPr>
            <a:spLocks noGrp="1"/>
          </p:cNvSpPr>
          <p:nvPr>
            <p:ph type="body" sz="quarter" idx="11"/>
          </p:nvPr>
        </p:nvSpPr>
        <p:spPr>
          <a:xfrm>
            <a:off x="12957311" y="6124672"/>
            <a:ext cx="9747504" cy="3110767"/>
          </a:xfrm>
        </p:spPr>
        <p:txBody>
          <a:bodyPr/>
          <a:lstStyle/>
          <a:p>
            <a:r>
              <a:rPr lang="en-US" sz="3600" dirty="0"/>
              <a:t>Mental Health Dashboard Building</a:t>
            </a:r>
          </a:p>
          <a:p>
            <a:r>
              <a:rPr lang="en-US" sz="3600" dirty="0"/>
              <a:t>Module 0 – Introduction</a:t>
            </a:r>
          </a:p>
          <a:p>
            <a:r>
              <a:rPr lang="en-US" sz="3600" dirty="0"/>
              <a:t>Maria Tomasso, M.S.</a:t>
            </a:r>
          </a:p>
          <a:p>
            <a:r>
              <a:rPr lang="en-US" sz="3600" dirty="0"/>
              <a:t>met48@txstate.edu</a:t>
            </a:r>
          </a:p>
          <a:p>
            <a:r>
              <a:rPr lang="en-US" sz="3600" dirty="0"/>
              <a:t>July 2023</a:t>
            </a:r>
          </a:p>
          <a:p>
            <a:endParaRPr lang="en-US" dirty="0"/>
          </a:p>
        </p:txBody>
      </p:sp>
      <p:pic>
        <p:nvPicPr>
          <p:cNvPr id="10" name="Picture Placeholder 9" descr="A building on a hill with trees">
            <a:extLst>
              <a:ext uri="{FF2B5EF4-FFF2-40B4-BE49-F238E27FC236}">
                <a16:creationId xmlns:a16="http://schemas.microsoft.com/office/drawing/2014/main" id="{0D86889D-66A7-145E-D4FE-226B52FD8420}"/>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9849" r="19849"/>
          <a:stretch>
            <a:fillRect/>
          </a:stretch>
        </p:blipFill>
        <p:spPr/>
      </p:pic>
    </p:spTree>
    <p:extLst>
      <p:ext uri="{BB962C8B-B14F-4D97-AF65-F5344CB8AC3E}">
        <p14:creationId xmlns:p14="http://schemas.microsoft.com/office/powerpoint/2010/main" val="3678723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EA309-C9D9-2641-9E3E-4E10A3A939FF}"/>
              </a:ext>
            </a:extLst>
          </p:cNvPr>
          <p:cNvSpPr>
            <a:spLocks noGrp="1"/>
          </p:cNvSpPr>
          <p:nvPr>
            <p:ph type="title"/>
          </p:nvPr>
        </p:nvSpPr>
        <p:spPr/>
        <p:txBody>
          <a:bodyPr/>
          <a:lstStyle/>
          <a:p>
            <a:r>
              <a:rPr lang="en-US" dirty="0"/>
              <a:t>IN THIS VIDEO</a:t>
            </a:r>
          </a:p>
        </p:txBody>
      </p:sp>
      <p:sp>
        <p:nvSpPr>
          <p:cNvPr id="3" name="Text Placeholder 2">
            <a:extLst>
              <a:ext uri="{FF2B5EF4-FFF2-40B4-BE49-F238E27FC236}">
                <a16:creationId xmlns:a16="http://schemas.microsoft.com/office/drawing/2014/main" id="{E148928B-5533-1F45-B821-D97852D2A781}"/>
              </a:ext>
            </a:extLst>
          </p:cNvPr>
          <p:cNvSpPr>
            <a:spLocks noGrp="1"/>
          </p:cNvSpPr>
          <p:nvPr>
            <p:ph type="body" sz="quarter" idx="10"/>
          </p:nvPr>
        </p:nvSpPr>
        <p:spPr/>
        <p:txBody>
          <a:bodyPr/>
          <a:lstStyle/>
          <a:p>
            <a:pPr marL="457200" indent="-457200">
              <a:buFont typeface="Arial" panose="020B0604020202020204" pitchFamily="34" charset="0"/>
              <a:buChar char="•"/>
            </a:pPr>
            <a:r>
              <a:rPr lang="en-US" sz="4400" dirty="0"/>
              <a:t>Background</a:t>
            </a:r>
          </a:p>
          <a:p>
            <a:pPr marL="457200" indent="-457200">
              <a:buFont typeface="Arial" panose="020B0604020202020204" pitchFamily="34" charset="0"/>
              <a:buChar char="•"/>
            </a:pPr>
            <a:r>
              <a:rPr lang="en-US" sz="4400" dirty="0"/>
              <a:t>Purpose of this video series</a:t>
            </a:r>
          </a:p>
          <a:p>
            <a:pPr marL="457200" indent="-457200">
              <a:buFont typeface="Arial" panose="020B0604020202020204" pitchFamily="34" charset="0"/>
              <a:buChar char="•"/>
            </a:pPr>
            <a:r>
              <a:rPr lang="en-US" sz="4400" dirty="0"/>
              <a:t>Steps to build a dashboard</a:t>
            </a:r>
          </a:p>
          <a:p>
            <a:pPr marL="457200" indent="-457200">
              <a:buFont typeface="Arial" panose="020B0604020202020204" pitchFamily="34" charset="0"/>
              <a:buChar char="•"/>
            </a:pPr>
            <a:r>
              <a:rPr lang="en-US" sz="4400" dirty="0"/>
              <a:t>Demo of our mental health dashboard</a:t>
            </a:r>
          </a:p>
          <a:p>
            <a:pPr marL="457200" indent="-457200">
              <a:buFont typeface="Arial" panose="020B0604020202020204" pitchFamily="34" charset="0"/>
              <a:buChar char="•"/>
            </a:pPr>
            <a:r>
              <a:rPr lang="en-US" sz="4400" dirty="0"/>
              <a:t>Next Steps</a:t>
            </a:r>
          </a:p>
        </p:txBody>
      </p:sp>
    </p:spTree>
    <p:extLst>
      <p:ext uri="{BB962C8B-B14F-4D97-AF65-F5344CB8AC3E}">
        <p14:creationId xmlns:p14="http://schemas.microsoft.com/office/powerpoint/2010/main" val="4119661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4D364-383E-9118-FAEC-2A6D3872B87C}"/>
              </a:ext>
            </a:extLst>
          </p:cNvPr>
          <p:cNvSpPr>
            <a:spLocks noGrp="1"/>
          </p:cNvSpPr>
          <p:nvPr>
            <p:ph type="title"/>
          </p:nvPr>
        </p:nvSpPr>
        <p:spPr/>
        <p:txBody>
          <a:bodyPr/>
          <a:lstStyle/>
          <a:p>
            <a:r>
              <a:rPr lang="en-US" dirty="0"/>
              <a:t>WELCOME AND BACKGROUND</a:t>
            </a:r>
          </a:p>
        </p:txBody>
      </p:sp>
      <p:sp>
        <p:nvSpPr>
          <p:cNvPr id="3" name="Text Placeholder 2">
            <a:extLst>
              <a:ext uri="{FF2B5EF4-FFF2-40B4-BE49-F238E27FC236}">
                <a16:creationId xmlns:a16="http://schemas.microsoft.com/office/drawing/2014/main" id="{17EE3148-4145-41D2-5D5F-021C4622ECFC}"/>
              </a:ext>
            </a:extLst>
          </p:cNvPr>
          <p:cNvSpPr>
            <a:spLocks noGrp="1"/>
          </p:cNvSpPr>
          <p:nvPr>
            <p:ph type="body" sz="quarter" idx="10"/>
          </p:nvPr>
        </p:nvSpPr>
        <p:spPr>
          <a:xfrm>
            <a:off x="3048000" y="3061854"/>
            <a:ext cx="18288000" cy="7592291"/>
          </a:xfrm>
        </p:spPr>
        <p:txBody>
          <a:bodyPr/>
          <a:lstStyle/>
          <a:p>
            <a:pPr marL="457200" indent="-457200">
              <a:buFont typeface="Arial" panose="020B0604020202020204" pitchFamily="34" charset="0"/>
              <a:buChar char="•"/>
            </a:pPr>
            <a:r>
              <a:rPr lang="en-US" sz="3200" dirty="0"/>
              <a:t>I’m Maria Tomasso, a 4</a:t>
            </a:r>
            <a:r>
              <a:rPr lang="en-US" sz="3200" baseline="30000" dirty="0"/>
              <a:t>th</a:t>
            </a:r>
            <a:r>
              <a:rPr lang="en-US" sz="3200" dirty="0"/>
              <a:t> year PhD student in computer science and researcher with the Translational Health Research Center (THRC)</a:t>
            </a:r>
          </a:p>
          <a:p>
            <a:pPr marL="457200" indent="-457200">
              <a:buFont typeface="Arial" panose="020B0604020202020204" pitchFamily="34" charset="0"/>
              <a:buChar char="•"/>
            </a:pPr>
            <a:r>
              <a:rPr lang="en-US" sz="3200" dirty="0"/>
              <a:t>For the past year, we at THRC have been compiling data on mental health in Central Texas as part of the Monitoring and Access Portal (MAP) project.  Our goal is to create a </a:t>
            </a:r>
            <a:r>
              <a:rPr lang="en-US" sz="3200" b="1" dirty="0"/>
              <a:t>comprehensive dashboard</a:t>
            </a:r>
            <a:r>
              <a:rPr lang="en-US" sz="3200" dirty="0"/>
              <a:t> and </a:t>
            </a:r>
            <a:r>
              <a:rPr lang="en-US" sz="3200" b="1" dirty="0"/>
              <a:t>interactive resource library</a:t>
            </a:r>
            <a:r>
              <a:rPr lang="en-US" sz="3200" dirty="0"/>
              <a:t> with this data, and we have achieved the first objective.</a:t>
            </a:r>
          </a:p>
          <a:p>
            <a:pPr marL="457200" indent="-457200">
              <a:buFont typeface="Arial" panose="020B0604020202020204" pitchFamily="34" charset="0"/>
              <a:buChar char="•"/>
            </a:pPr>
            <a:r>
              <a:rPr lang="en-US" sz="3200" dirty="0"/>
              <a:t>The purpose of this video series is to share what I’ve learned in a tutorial format while we build the resources library </a:t>
            </a:r>
            <a:r>
              <a:rPr lang="en-US" sz="3200" b="1" dirty="0"/>
              <a:t>together.</a:t>
            </a:r>
          </a:p>
          <a:p>
            <a:pPr marL="457200" indent="-457200">
              <a:buFont typeface="Arial" panose="020B0604020202020204" pitchFamily="34" charset="0"/>
              <a:buChar char="•"/>
            </a:pPr>
            <a:r>
              <a:rPr lang="en-US" sz="3200" dirty="0"/>
              <a:t>These videos are designed specifically for </a:t>
            </a:r>
            <a:r>
              <a:rPr lang="en-US" sz="3200" b="1" dirty="0"/>
              <a:t>people working with open health data</a:t>
            </a:r>
            <a:r>
              <a:rPr lang="en-US" sz="3200" dirty="0"/>
              <a:t>, but I hope they are helpful to anyone trying to learn R and Tableau</a:t>
            </a:r>
          </a:p>
          <a:p>
            <a:pPr marL="457200" indent="-457200">
              <a:buFont typeface="Arial" panose="020B0604020202020204" pitchFamily="34" charset="0"/>
              <a:buChar char="•"/>
            </a:pPr>
            <a:endParaRPr lang="en-US" sz="3600" b="1" dirty="0"/>
          </a:p>
          <a:p>
            <a:pPr marL="457200" indent="-457200">
              <a:buFont typeface="Arial" panose="020B0604020202020204" pitchFamily="34" charset="0"/>
              <a:buChar char="•"/>
            </a:pPr>
            <a:endParaRPr lang="en-US" b="1"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1171556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270F9-7E35-E5FC-4760-77D9C6C18EC7}"/>
              </a:ext>
            </a:extLst>
          </p:cNvPr>
          <p:cNvSpPr>
            <a:spLocks noGrp="1"/>
          </p:cNvSpPr>
          <p:nvPr>
            <p:ph type="title"/>
          </p:nvPr>
        </p:nvSpPr>
        <p:spPr/>
        <p:txBody>
          <a:bodyPr/>
          <a:lstStyle/>
          <a:p>
            <a:r>
              <a:rPr lang="en-US" dirty="0"/>
              <a:t>WHAT WILL THIS SERIES COVER?</a:t>
            </a:r>
          </a:p>
        </p:txBody>
      </p:sp>
      <p:sp>
        <p:nvSpPr>
          <p:cNvPr id="3" name="Text Placeholder 2">
            <a:extLst>
              <a:ext uri="{FF2B5EF4-FFF2-40B4-BE49-F238E27FC236}">
                <a16:creationId xmlns:a16="http://schemas.microsoft.com/office/drawing/2014/main" id="{B7740CB2-1264-819E-ECB2-CAC086A7C718}"/>
              </a:ext>
            </a:extLst>
          </p:cNvPr>
          <p:cNvSpPr>
            <a:spLocks noGrp="1"/>
          </p:cNvSpPr>
          <p:nvPr>
            <p:ph type="body" sz="quarter" idx="10"/>
          </p:nvPr>
        </p:nvSpPr>
        <p:spPr/>
        <p:txBody>
          <a:bodyPr/>
          <a:lstStyle/>
          <a:p>
            <a:pPr marL="457200" indent="-457200">
              <a:buFont typeface="Arial" panose="020B0604020202020204" pitchFamily="34" charset="0"/>
              <a:buChar char="•"/>
            </a:pPr>
            <a:r>
              <a:rPr lang="en-US" sz="3600" dirty="0"/>
              <a:t>The main steps to my workflow for dashboard building are:</a:t>
            </a:r>
          </a:p>
          <a:p>
            <a:pPr marL="1657350" lvl="1" indent="-742950">
              <a:buFont typeface="+mj-lt"/>
              <a:buAutoNum type="arabicPeriod"/>
            </a:pPr>
            <a:r>
              <a:rPr lang="en-US" sz="3600" b="1" dirty="0"/>
              <a:t>Data collection</a:t>
            </a:r>
          </a:p>
          <a:p>
            <a:pPr marL="1657350" lvl="1" indent="-742950">
              <a:buFont typeface="+mj-lt"/>
              <a:buAutoNum type="arabicPeriod"/>
            </a:pPr>
            <a:r>
              <a:rPr lang="en-US" sz="3600" b="1" dirty="0"/>
              <a:t>Dashboard design </a:t>
            </a:r>
          </a:p>
          <a:p>
            <a:pPr marL="1657350" lvl="1" indent="-742950">
              <a:buFont typeface="+mj-lt"/>
              <a:buAutoNum type="arabicPeriod"/>
            </a:pPr>
            <a:r>
              <a:rPr lang="en-US" sz="3600" b="1" dirty="0"/>
              <a:t>Data cleaning </a:t>
            </a:r>
          </a:p>
          <a:p>
            <a:pPr marL="1657350" lvl="1" indent="-742950">
              <a:buFont typeface="+mj-lt"/>
              <a:buAutoNum type="arabicPeriod"/>
            </a:pPr>
            <a:r>
              <a:rPr lang="en-US" sz="3600" b="1" dirty="0"/>
              <a:t>Data visualization </a:t>
            </a:r>
          </a:p>
          <a:p>
            <a:pPr marL="1657350" lvl="1" indent="-742950">
              <a:buFont typeface="+mj-lt"/>
              <a:buAutoNum type="arabicPeriod"/>
            </a:pPr>
            <a:r>
              <a:rPr lang="en-US" sz="3600" b="1" dirty="0"/>
              <a:t>Implementation </a:t>
            </a:r>
          </a:p>
          <a:p>
            <a:pPr marL="1657350" lvl="1" indent="-742950">
              <a:buFont typeface="+mj-lt"/>
              <a:buAutoNum type="arabicPeriod"/>
            </a:pPr>
            <a:r>
              <a:rPr lang="en-US" sz="3600" b="1" dirty="0"/>
              <a:t>Deployment</a:t>
            </a:r>
            <a:r>
              <a:rPr lang="en-US" sz="3600" dirty="0"/>
              <a:t>  </a:t>
            </a:r>
          </a:p>
          <a:p>
            <a:pPr marL="457200" indent="-457200">
              <a:buFont typeface="Arial" panose="020B0604020202020204" pitchFamily="34" charset="0"/>
              <a:buChar char="•"/>
            </a:pPr>
            <a:r>
              <a:rPr lang="en-US" sz="3600" dirty="0"/>
              <a:t>We will discuss best practices for each of these steps, introduce some tools, and implement the steps as we build the resource library dashboard. </a:t>
            </a:r>
          </a:p>
          <a:p>
            <a:pPr marL="457200" indent="-457200">
              <a:buFont typeface="Arial" panose="020B0604020202020204" pitchFamily="34" charset="0"/>
              <a:buChar char="•"/>
            </a:pPr>
            <a:r>
              <a:rPr lang="en-US" sz="3600" dirty="0"/>
              <a:t>If time permits, we may cover some bonus topics as well!</a:t>
            </a:r>
          </a:p>
          <a:p>
            <a:endParaRPr lang="en-US" sz="4000" dirty="0"/>
          </a:p>
        </p:txBody>
      </p:sp>
    </p:spTree>
    <p:extLst>
      <p:ext uri="{BB962C8B-B14F-4D97-AF65-F5344CB8AC3E}">
        <p14:creationId xmlns:p14="http://schemas.microsoft.com/office/powerpoint/2010/main" val="246629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9BEA0-25E8-AD32-242A-1EFF25525C94}"/>
              </a:ext>
            </a:extLst>
          </p:cNvPr>
          <p:cNvSpPr>
            <a:spLocks noGrp="1"/>
          </p:cNvSpPr>
          <p:nvPr>
            <p:ph type="title"/>
          </p:nvPr>
        </p:nvSpPr>
        <p:spPr/>
        <p:txBody>
          <a:bodyPr/>
          <a:lstStyle/>
          <a:p>
            <a:r>
              <a:rPr lang="en-US" dirty="0"/>
              <a:t>WHAT TOOLS WILL WE USE?</a:t>
            </a:r>
          </a:p>
        </p:txBody>
      </p:sp>
      <p:sp>
        <p:nvSpPr>
          <p:cNvPr id="3" name="Text Placeholder 2">
            <a:extLst>
              <a:ext uri="{FF2B5EF4-FFF2-40B4-BE49-F238E27FC236}">
                <a16:creationId xmlns:a16="http://schemas.microsoft.com/office/drawing/2014/main" id="{97C08C9E-2D61-7DA0-408A-FB8271B1C2CB}"/>
              </a:ext>
            </a:extLst>
          </p:cNvPr>
          <p:cNvSpPr>
            <a:spLocks noGrp="1"/>
          </p:cNvSpPr>
          <p:nvPr>
            <p:ph type="body" sz="quarter" idx="10"/>
          </p:nvPr>
        </p:nvSpPr>
        <p:spPr>
          <a:xfrm>
            <a:off x="3048000" y="3059545"/>
            <a:ext cx="18288000" cy="6629400"/>
          </a:xfrm>
        </p:spPr>
        <p:txBody>
          <a:bodyPr/>
          <a:lstStyle/>
          <a:p>
            <a:pPr marL="457200" indent="-457200">
              <a:buFont typeface="Arial" panose="020B0604020202020204" pitchFamily="34" charset="0"/>
              <a:buChar char="•"/>
            </a:pPr>
            <a:r>
              <a:rPr lang="en-US" sz="4000" dirty="0"/>
              <a:t>The main tools we will use are </a:t>
            </a:r>
            <a:r>
              <a:rPr lang="en-US" sz="4000" b="1" dirty="0"/>
              <a:t>R/RStudio</a:t>
            </a:r>
            <a:r>
              <a:rPr lang="en-US" sz="4000" dirty="0"/>
              <a:t> and </a:t>
            </a:r>
            <a:r>
              <a:rPr lang="en-US" sz="4000" b="1" dirty="0"/>
              <a:t>Tableau</a:t>
            </a:r>
          </a:p>
          <a:p>
            <a:pPr marL="1371600" lvl="1" indent="-457200">
              <a:buFont typeface="Arial" panose="020B0604020202020204" pitchFamily="34" charset="0"/>
              <a:buChar char="•"/>
            </a:pPr>
            <a:r>
              <a:rPr lang="en-US" sz="4000" dirty="0"/>
              <a:t>R is a statistical programming language that is appropriate for both beginner and advanced data scientists, and RStudio is an integrated development environment (IDE) for R.  We will use R to prepare our data for dashboard building</a:t>
            </a:r>
          </a:p>
          <a:p>
            <a:pPr marL="1371600" lvl="1" indent="-457200">
              <a:buFont typeface="Arial" panose="020B0604020202020204" pitchFamily="34" charset="0"/>
              <a:buChar char="•"/>
            </a:pPr>
            <a:r>
              <a:rPr lang="en-US" sz="4000" dirty="0"/>
              <a:t>We will use Tableau to build and host our dashboard.</a:t>
            </a:r>
          </a:p>
          <a:p>
            <a:pPr marL="457200" indent="-457200">
              <a:buFont typeface="Arial" panose="020B0604020202020204" pitchFamily="34" charset="0"/>
              <a:buChar char="•"/>
            </a:pPr>
            <a:r>
              <a:rPr lang="en-US" sz="4000" b="1" dirty="0"/>
              <a:t>Remember:</a:t>
            </a:r>
            <a:r>
              <a:rPr lang="en-US" sz="4000" dirty="0"/>
              <a:t>  There are many ways to handle data and build dashboards!  This series will cover the workflow we used to build the MAP dashboard, but you may want to adapt the process based on your prior skills or your organization’s needs.  </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2866131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6D1F-8595-8AA5-4E9B-F790FE886CEB}"/>
              </a:ext>
            </a:extLst>
          </p:cNvPr>
          <p:cNvSpPr>
            <a:spLocks noGrp="1"/>
          </p:cNvSpPr>
          <p:nvPr>
            <p:ph type="title"/>
          </p:nvPr>
        </p:nvSpPr>
        <p:spPr>
          <a:xfrm>
            <a:off x="3048000" y="1343330"/>
            <a:ext cx="18288000" cy="1143562"/>
          </a:xfrm>
        </p:spPr>
        <p:txBody>
          <a:bodyPr/>
          <a:lstStyle/>
          <a:p>
            <a:r>
              <a:rPr lang="en-US" dirty="0"/>
              <a:t>DEMO: THE MAP DASHBOARD</a:t>
            </a:r>
          </a:p>
        </p:txBody>
      </p:sp>
      <p:sp>
        <p:nvSpPr>
          <p:cNvPr id="3" name="Text Placeholder 2">
            <a:extLst>
              <a:ext uri="{FF2B5EF4-FFF2-40B4-BE49-F238E27FC236}">
                <a16:creationId xmlns:a16="http://schemas.microsoft.com/office/drawing/2014/main" id="{295F77B2-2221-BEB1-8596-9806E95F32BE}"/>
              </a:ext>
            </a:extLst>
          </p:cNvPr>
          <p:cNvSpPr>
            <a:spLocks noGrp="1"/>
          </p:cNvSpPr>
          <p:nvPr>
            <p:ph type="body" sz="quarter" idx="10"/>
          </p:nvPr>
        </p:nvSpPr>
        <p:spPr>
          <a:xfrm>
            <a:off x="3048000" y="3530600"/>
            <a:ext cx="17401309" cy="6629400"/>
          </a:xfrm>
        </p:spPr>
        <p:txBody>
          <a:bodyPr/>
          <a:lstStyle/>
          <a:p>
            <a:pPr marL="457200" indent="-457200">
              <a:buFont typeface="Arial" panose="020B0604020202020204" pitchFamily="34" charset="0"/>
              <a:buChar char="•"/>
            </a:pPr>
            <a:r>
              <a:rPr lang="en-US" sz="4000" dirty="0"/>
              <a:t>Our dashboard is hosted on Tableau Public at: </a:t>
            </a:r>
            <a:r>
              <a:rPr lang="en-US" sz="4000" dirty="0">
                <a:hlinkClick r:id="rId2"/>
              </a:rPr>
              <a:t>https://public.tableau.com/app/profile/translational.health.research.center/viz/CHERRMentalHealthMapV2_2</a:t>
            </a:r>
            <a:r>
              <a:rPr lang="en-US" sz="4000">
                <a:hlinkClick r:id="rId2"/>
              </a:rPr>
              <a:t>/Homepage</a:t>
            </a:r>
            <a:r>
              <a:rPr lang="en-US" sz="4000"/>
              <a:t>  </a:t>
            </a:r>
            <a:endParaRPr lang="en-US" sz="4000" dirty="0"/>
          </a:p>
        </p:txBody>
      </p:sp>
    </p:spTree>
    <p:extLst>
      <p:ext uri="{BB962C8B-B14F-4D97-AF65-F5344CB8AC3E}">
        <p14:creationId xmlns:p14="http://schemas.microsoft.com/office/powerpoint/2010/main" val="1512418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2CBF-02A8-ED81-9CF2-824C52347E44}"/>
              </a:ext>
            </a:extLst>
          </p:cNvPr>
          <p:cNvSpPr>
            <a:spLocks noGrp="1"/>
          </p:cNvSpPr>
          <p:nvPr>
            <p:ph type="title"/>
          </p:nvPr>
        </p:nvSpPr>
        <p:spPr/>
        <p:txBody>
          <a:bodyPr/>
          <a:lstStyle/>
          <a:p>
            <a:r>
              <a:rPr lang="en-US" dirty="0"/>
              <a:t>RECAP</a:t>
            </a:r>
          </a:p>
        </p:txBody>
      </p:sp>
      <p:sp>
        <p:nvSpPr>
          <p:cNvPr id="3" name="Text Placeholder 2">
            <a:extLst>
              <a:ext uri="{FF2B5EF4-FFF2-40B4-BE49-F238E27FC236}">
                <a16:creationId xmlns:a16="http://schemas.microsoft.com/office/drawing/2014/main" id="{2550DF94-F040-262D-0CA7-14F5109E6F87}"/>
              </a:ext>
            </a:extLst>
          </p:cNvPr>
          <p:cNvSpPr>
            <a:spLocks noGrp="1"/>
          </p:cNvSpPr>
          <p:nvPr>
            <p:ph type="body" sz="quarter" idx="10"/>
          </p:nvPr>
        </p:nvSpPr>
        <p:spPr/>
        <p:txBody>
          <a:bodyPr/>
          <a:lstStyle/>
          <a:p>
            <a:pPr marL="457200" indent="-457200">
              <a:buFont typeface="Arial" panose="020B0604020202020204" pitchFamily="34" charset="0"/>
              <a:buChar char="•"/>
            </a:pPr>
            <a:r>
              <a:rPr lang="en-US" sz="4000" dirty="0"/>
              <a:t>We have discussed the purpose of this video series and explored the THRC Tableau mental health dashboard.</a:t>
            </a:r>
          </a:p>
        </p:txBody>
      </p:sp>
    </p:spTree>
    <p:extLst>
      <p:ext uri="{BB962C8B-B14F-4D97-AF65-F5344CB8AC3E}">
        <p14:creationId xmlns:p14="http://schemas.microsoft.com/office/powerpoint/2010/main" val="4079451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8F4E5-7A90-0274-9653-B51F4CF2A092}"/>
              </a:ext>
            </a:extLst>
          </p:cNvPr>
          <p:cNvSpPr>
            <a:spLocks noGrp="1"/>
          </p:cNvSpPr>
          <p:nvPr>
            <p:ph type="title"/>
          </p:nvPr>
        </p:nvSpPr>
        <p:spPr/>
        <p:txBody>
          <a:bodyPr/>
          <a:lstStyle/>
          <a:p>
            <a:r>
              <a:rPr lang="en-US" dirty="0"/>
              <a:t>WHAT’S NEXT?</a:t>
            </a:r>
          </a:p>
        </p:txBody>
      </p:sp>
      <p:sp>
        <p:nvSpPr>
          <p:cNvPr id="3" name="Text Placeholder 2">
            <a:extLst>
              <a:ext uri="{FF2B5EF4-FFF2-40B4-BE49-F238E27FC236}">
                <a16:creationId xmlns:a16="http://schemas.microsoft.com/office/drawing/2014/main" id="{1B7464F2-A840-D35A-CCBB-16E1BC06E39A}"/>
              </a:ext>
            </a:extLst>
          </p:cNvPr>
          <p:cNvSpPr>
            <a:spLocks noGrp="1"/>
          </p:cNvSpPr>
          <p:nvPr>
            <p:ph type="body" sz="quarter" idx="10"/>
          </p:nvPr>
        </p:nvSpPr>
        <p:spPr/>
        <p:txBody>
          <a:bodyPr/>
          <a:lstStyle/>
          <a:p>
            <a:pPr marL="457200" indent="-457200">
              <a:buFont typeface="Arial" panose="020B0604020202020204" pitchFamily="34" charset="0"/>
              <a:buChar char="•"/>
            </a:pPr>
            <a:r>
              <a:rPr lang="en-US" sz="4400" dirty="0"/>
              <a:t>In the next video, we’ll discuss our goals with the resource library dashboard, and I will show some data sources that I would like to include.</a:t>
            </a:r>
          </a:p>
          <a:p>
            <a:pPr marL="457200" indent="-457200">
              <a:buFont typeface="Arial" panose="020B0604020202020204" pitchFamily="34" charset="0"/>
              <a:buChar char="•"/>
            </a:pPr>
            <a:r>
              <a:rPr lang="en-US" sz="4400" dirty="0"/>
              <a:t>PRACTICE:  Explore the MAP dashboard independently.  Think about what types of visualizations and data you would like to include in your own dashboard.</a:t>
            </a:r>
          </a:p>
        </p:txBody>
      </p:sp>
    </p:spTree>
    <p:extLst>
      <p:ext uri="{BB962C8B-B14F-4D97-AF65-F5344CB8AC3E}">
        <p14:creationId xmlns:p14="http://schemas.microsoft.com/office/powerpoint/2010/main" val="1895217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BAB96198-63BA-B44D-A753-910F5F587207}"/>
              </a:ext>
            </a:extLst>
          </p:cNvPr>
          <p:cNvSpPr>
            <a:spLocks noGrp="1"/>
          </p:cNvSpPr>
          <p:nvPr>
            <p:ph type="title"/>
          </p:nvPr>
        </p:nvSpPr>
        <p:spPr/>
        <p:txBody>
          <a:bodyPr/>
          <a:lstStyle/>
          <a:p>
            <a:r>
              <a:rPr lang="en-US" dirty="0"/>
              <a:t>FOLLOW US</a:t>
            </a:r>
          </a:p>
        </p:txBody>
      </p:sp>
      <p:sp>
        <p:nvSpPr>
          <p:cNvPr id="17" name="Oval 16">
            <a:extLst>
              <a:ext uri="{FF2B5EF4-FFF2-40B4-BE49-F238E27FC236}">
                <a16:creationId xmlns:a16="http://schemas.microsoft.com/office/drawing/2014/main" id="{FE5ACFE6-65B1-6042-AA07-B1444C2E767E}"/>
              </a:ext>
              <a:ext uri="{C183D7F6-B498-43B3-948B-1728B52AA6E4}">
                <adec:decorative xmlns:adec="http://schemas.microsoft.com/office/drawing/2017/decorative" val="0"/>
              </a:ext>
            </a:extLst>
          </p:cNvPr>
          <p:cNvSpPr/>
          <p:nvPr/>
        </p:nvSpPr>
        <p:spPr>
          <a:xfrm>
            <a:off x="5325485" y="3315590"/>
            <a:ext cx="2103119" cy="2103120"/>
          </a:xfrm>
          <a:prstGeom prst="ellipse">
            <a:avLst/>
          </a:prstGeom>
          <a:noFill/>
          <a:ln w="38100">
            <a:solidFill>
              <a:srgbClr val="64BF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4" name="TextBox 43">
            <a:extLst>
              <a:ext uri="{FF2B5EF4-FFF2-40B4-BE49-F238E27FC236}">
                <a16:creationId xmlns:a16="http://schemas.microsoft.com/office/drawing/2014/main" id="{4350A713-0FB0-F444-906A-35898174E2F3}"/>
              </a:ext>
            </a:extLst>
          </p:cNvPr>
          <p:cNvSpPr txBox="1"/>
          <p:nvPr/>
        </p:nvSpPr>
        <p:spPr>
          <a:xfrm>
            <a:off x="4162477" y="5960804"/>
            <a:ext cx="4639450" cy="461665"/>
          </a:xfrm>
          <a:prstGeom prst="rect">
            <a:avLst/>
          </a:prstGeom>
          <a:noFill/>
        </p:spPr>
        <p:txBody>
          <a:bodyPr wrap="square" rtlCol="0">
            <a:spAutoFit/>
          </a:bodyPr>
          <a:lstStyle/>
          <a:p>
            <a:pPr algn="ctr"/>
            <a:r>
              <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hlinkClick r:id="rId3"/>
              </a:rPr>
              <a:t>https://twitter.com/txst_thr</a:t>
            </a:r>
            <a:r>
              <a:rPr lang="en-US"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 </a:t>
            </a:r>
            <a:endPar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
        <p:nvSpPr>
          <p:cNvPr id="19" name="Oval 18">
            <a:extLst>
              <a:ext uri="{FF2B5EF4-FFF2-40B4-BE49-F238E27FC236}">
                <a16:creationId xmlns:a16="http://schemas.microsoft.com/office/drawing/2014/main" id="{369F3ED0-D89F-8D42-B683-9AF20F48C112}"/>
              </a:ext>
              <a:ext uri="{C183D7F6-B498-43B3-948B-1728B52AA6E4}">
                <adec:decorative xmlns:adec="http://schemas.microsoft.com/office/drawing/2017/decorative" val="0"/>
              </a:ext>
            </a:extLst>
          </p:cNvPr>
          <p:cNvSpPr/>
          <p:nvPr/>
        </p:nvSpPr>
        <p:spPr>
          <a:xfrm>
            <a:off x="11326437" y="3371966"/>
            <a:ext cx="2103120" cy="2103120"/>
          </a:xfrm>
          <a:prstGeom prst="ellipse">
            <a:avLst/>
          </a:prstGeom>
          <a:noFill/>
          <a:ln w="38100">
            <a:solidFill>
              <a:srgbClr val="3B86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1" name="TextBox 40">
            <a:extLst>
              <a:ext uri="{FF2B5EF4-FFF2-40B4-BE49-F238E27FC236}">
                <a16:creationId xmlns:a16="http://schemas.microsoft.com/office/drawing/2014/main" id="{ACF71257-8C07-E244-946D-FFBB011991DF}"/>
              </a:ext>
            </a:extLst>
          </p:cNvPr>
          <p:cNvSpPr txBox="1"/>
          <p:nvPr/>
        </p:nvSpPr>
        <p:spPr>
          <a:xfrm>
            <a:off x="10077745" y="5960804"/>
            <a:ext cx="4600505" cy="461665"/>
          </a:xfrm>
          <a:prstGeom prst="rect">
            <a:avLst/>
          </a:prstGeom>
          <a:noFill/>
        </p:spPr>
        <p:txBody>
          <a:bodyPr wrap="square" rtlCol="0">
            <a:spAutoFit/>
          </a:bodyPr>
          <a:lstStyle/>
          <a:p>
            <a:pPr algn="ctr"/>
            <a:r>
              <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hlinkClick r:id="rId4"/>
              </a:rPr>
              <a:t>https://healthresearch.txst.edu/</a:t>
            </a:r>
            <a:r>
              <a:rPr lang="en-US"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 </a:t>
            </a:r>
            <a:endPar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
        <p:nvSpPr>
          <p:cNvPr id="15" name="Oval 14">
            <a:extLst>
              <a:ext uri="{FF2B5EF4-FFF2-40B4-BE49-F238E27FC236}">
                <a16:creationId xmlns:a16="http://schemas.microsoft.com/office/drawing/2014/main" id="{7461D83F-F181-B947-B59F-18A0DB81AC90}"/>
              </a:ext>
              <a:ext uri="{C183D7F6-B498-43B3-948B-1728B52AA6E4}">
                <adec:decorative xmlns:adec="http://schemas.microsoft.com/office/drawing/2017/decorative" val="0"/>
              </a:ext>
            </a:extLst>
          </p:cNvPr>
          <p:cNvSpPr/>
          <p:nvPr/>
        </p:nvSpPr>
        <p:spPr>
          <a:xfrm>
            <a:off x="16955393" y="3371966"/>
            <a:ext cx="2103120" cy="2103120"/>
          </a:xfrm>
          <a:prstGeom prst="ellipse">
            <a:avLst/>
          </a:prstGeom>
          <a:noFill/>
          <a:ln w="38100">
            <a:solidFill>
              <a:srgbClr val="0B48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0" name="TextBox 39">
            <a:extLst>
              <a:ext uri="{FF2B5EF4-FFF2-40B4-BE49-F238E27FC236}">
                <a16:creationId xmlns:a16="http://schemas.microsoft.com/office/drawing/2014/main" id="{DFFD99F1-15F0-2840-8E7C-2494738026C3}"/>
              </a:ext>
            </a:extLst>
          </p:cNvPr>
          <p:cNvSpPr txBox="1"/>
          <p:nvPr/>
        </p:nvSpPr>
        <p:spPr>
          <a:xfrm>
            <a:off x="16067870" y="5591473"/>
            <a:ext cx="3764146" cy="1200329"/>
          </a:xfrm>
          <a:prstGeom prst="rect">
            <a:avLst/>
          </a:prstGeom>
          <a:noFill/>
        </p:spPr>
        <p:txBody>
          <a:bodyPr wrap="square" rtlCol="0">
            <a:spAutoFit/>
          </a:bodyPr>
          <a:lstStyle/>
          <a:p>
            <a:pPr algn="ctr"/>
            <a:r>
              <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hlinkClick r:id="rId5"/>
              </a:rPr>
              <a:t>https://public.tableau.com/app/profile/translational.health.research.center</a:t>
            </a:r>
            <a:r>
              <a:rPr lang="en-US"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 </a:t>
            </a:r>
            <a:endPar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
        <p:nvSpPr>
          <p:cNvPr id="36" name="Oval 35">
            <a:extLst>
              <a:ext uri="{FF2B5EF4-FFF2-40B4-BE49-F238E27FC236}">
                <a16:creationId xmlns:a16="http://schemas.microsoft.com/office/drawing/2014/main" id="{CCB2E006-4FEE-F64F-B068-94E244020A02}"/>
              </a:ext>
              <a:ext uri="{C183D7F6-B498-43B3-948B-1728B52AA6E4}">
                <adec:decorative xmlns:adec="http://schemas.microsoft.com/office/drawing/2017/decorative" val="0"/>
              </a:ext>
            </a:extLst>
          </p:cNvPr>
          <p:cNvSpPr/>
          <p:nvPr/>
        </p:nvSpPr>
        <p:spPr>
          <a:xfrm>
            <a:off x="8320511" y="6964565"/>
            <a:ext cx="2103120" cy="2103120"/>
          </a:xfrm>
          <a:prstGeom prst="ellipse">
            <a:avLst/>
          </a:prstGeom>
          <a:noFill/>
          <a:ln w="38100">
            <a:solidFill>
              <a:srgbClr val="64BF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3" name="TextBox 42">
            <a:extLst>
              <a:ext uri="{FF2B5EF4-FFF2-40B4-BE49-F238E27FC236}">
                <a16:creationId xmlns:a16="http://schemas.microsoft.com/office/drawing/2014/main" id="{6E551EFB-64D7-CC42-90A1-19E9BC6B7CC9}"/>
              </a:ext>
            </a:extLst>
          </p:cNvPr>
          <p:cNvSpPr txBox="1"/>
          <p:nvPr/>
        </p:nvSpPr>
        <p:spPr>
          <a:xfrm>
            <a:off x="7466545" y="9327104"/>
            <a:ext cx="3811055" cy="1569660"/>
          </a:xfrm>
          <a:prstGeom prst="rect">
            <a:avLst/>
          </a:prstGeom>
          <a:noFill/>
        </p:spPr>
        <p:txBody>
          <a:bodyPr wrap="square" rtlCol="0">
            <a:spAutoFit/>
          </a:bodyPr>
          <a:lstStyle/>
          <a:p>
            <a:pPr algn="ctr"/>
            <a:r>
              <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hlinkClick r:id="rId6"/>
              </a:rPr>
              <a:t>https://www.linkedin.com/company/texas-state-university-translational-health-research/</a:t>
            </a:r>
            <a:r>
              <a:rPr lang="en-US"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 </a:t>
            </a:r>
            <a:endPar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
        <p:nvSpPr>
          <p:cNvPr id="23" name="Oval 22">
            <a:extLst>
              <a:ext uri="{FF2B5EF4-FFF2-40B4-BE49-F238E27FC236}">
                <a16:creationId xmlns:a16="http://schemas.microsoft.com/office/drawing/2014/main" id="{4C70CCEB-3194-324D-A7E1-5935D922DDF6}"/>
              </a:ext>
              <a:ext uri="{C183D7F6-B498-43B3-948B-1728B52AA6E4}">
                <adec:decorative xmlns:adec="http://schemas.microsoft.com/office/drawing/2017/decorative" val="0"/>
              </a:ext>
            </a:extLst>
          </p:cNvPr>
          <p:cNvSpPr>
            <a:spLocks noChangeAspect="1"/>
          </p:cNvSpPr>
          <p:nvPr/>
        </p:nvSpPr>
        <p:spPr>
          <a:xfrm>
            <a:off x="14221372" y="6964565"/>
            <a:ext cx="2103120" cy="2103120"/>
          </a:xfrm>
          <a:prstGeom prst="ellipse">
            <a:avLst/>
          </a:prstGeom>
          <a:noFill/>
          <a:ln w="38100">
            <a:solidFill>
              <a:srgbClr val="DA32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2" name="TextBox 41">
            <a:extLst>
              <a:ext uri="{FF2B5EF4-FFF2-40B4-BE49-F238E27FC236}">
                <a16:creationId xmlns:a16="http://schemas.microsoft.com/office/drawing/2014/main" id="{BEA21D58-FCF3-BE4B-A946-6524F99C0C77}"/>
              </a:ext>
            </a:extLst>
          </p:cNvPr>
          <p:cNvSpPr txBox="1"/>
          <p:nvPr/>
        </p:nvSpPr>
        <p:spPr>
          <a:xfrm>
            <a:off x="13277058" y="9696435"/>
            <a:ext cx="3991749" cy="830997"/>
          </a:xfrm>
          <a:prstGeom prst="rect">
            <a:avLst/>
          </a:prstGeom>
          <a:noFill/>
        </p:spPr>
        <p:txBody>
          <a:bodyPr wrap="square" rtlCol="0">
            <a:spAutoFit/>
          </a:bodyPr>
          <a:lstStyle/>
          <a:p>
            <a:pPr algn="ctr"/>
            <a:r>
              <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hlinkClick r:id="rId7"/>
              </a:rPr>
              <a:t>https://www.youtube.com/@txst_THR</a:t>
            </a:r>
            <a:r>
              <a:rPr lang="en-US"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  </a:t>
            </a:r>
            <a:r>
              <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 </a:t>
            </a:r>
          </a:p>
        </p:txBody>
      </p:sp>
      <p:pic>
        <p:nvPicPr>
          <p:cNvPr id="7" name="Picture 6">
            <a:extLst>
              <a:ext uri="{FF2B5EF4-FFF2-40B4-BE49-F238E27FC236}">
                <a16:creationId xmlns:a16="http://schemas.microsoft.com/office/drawing/2014/main" id="{3CA5B934-A207-C08F-7708-52CE585A6796}"/>
              </a:ext>
            </a:extLst>
          </p:cNvPr>
          <p:cNvPicPr>
            <a:picLocks noChangeAspect="1"/>
          </p:cNvPicPr>
          <p:nvPr/>
        </p:nvPicPr>
        <p:blipFill>
          <a:blip r:embed="rId8"/>
          <a:stretch>
            <a:fillRect/>
          </a:stretch>
        </p:blipFill>
        <p:spPr>
          <a:xfrm>
            <a:off x="17286341" y="3702914"/>
            <a:ext cx="1441224" cy="1441224"/>
          </a:xfrm>
          <a:prstGeom prst="rect">
            <a:avLst/>
          </a:prstGeom>
        </p:spPr>
      </p:pic>
      <p:pic>
        <p:nvPicPr>
          <p:cNvPr id="9" name="Graphic 8" descr="Internet outline">
            <a:extLst>
              <a:ext uri="{FF2B5EF4-FFF2-40B4-BE49-F238E27FC236}">
                <a16:creationId xmlns:a16="http://schemas.microsoft.com/office/drawing/2014/main" id="{86A7CD78-C350-2561-A58C-DC8751140CA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699867" y="3745396"/>
            <a:ext cx="1356260" cy="1356260"/>
          </a:xfrm>
          <a:prstGeom prst="rect">
            <a:avLst/>
          </a:prstGeom>
        </p:spPr>
      </p:pic>
      <p:pic>
        <p:nvPicPr>
          <p:cNvPr id="10" name="Picture 9">
            <a:extLst>
              <a:ext uri="{FF2B5EF4-FFF2-40B4-BE49-F238E27FC236}">
                <a16:creationId xmlns:a16="http://schemas.microsoft.com/office/drawing/2014/main" id="{F9D1169A-20CD-83D9-F342-FD2236BA8B8F}"/>
              </a:ext>
            </a:extLst>
          </p:cNvPr>
          <p:cNvPicPr>
            <a:picLocks noChangeAspect="1"/>
          </p:cNvPicPr>
          <p:nvPr/>
        </p:nvPicPr>
        <p:blipFill>
          <a:blip r:embed="rId11"/>
          <a:stretch>
            <a:fillRect/>
          </a:stretch>
        </p:blipFill>
        <p:spPr>
          <a:xfrm>
            <a:off x="5647152" y="3823361"/>
            <a:ext cx="1459783" cy="1200329"/>
          </a:xfrm>
          <a:prstGeom prst="rect">
            <a:avLst/>
          </a:prstGeom>
          <a:solidFill>
            <a:schemeClr val="bg1"/>
          </a:solidFill>
        </p:spPr>
      </p:pic>
      <p:pic>
        <p:nvPicPr>
          <p:cNvPr id="11" name="Picture 10">
            <a:extLst>
              <a:ext uri="{FF2B5EF4-FFF2-40B4-BE49-F238E27FC236}">
                <a16:creationId xmlns:a16="http://schemas.microsoft.com/office/drawing/2014/main" id="{7EC974B4-2A4D-ED87-50EC-085891D40968}"/>
              </a:ext>
            </a:extLst>
          </p:cNvPr>
          <p:cNvPicPr>
            <a:picLocks noChangeAspect="1"/>
          </p:cNvPicPr>
          <p:nvPr/>
        </p:nvPicPr>
        <p:blipFill>
          <a:blip r:embed="rId12"/>
          <a:stretch>
            <a:fillRect/>
          </a:stretch>
        </p:blipFill>
        <p:spPr>
          <a:xfrm>
            <a:off x="8704384" y="7348438"/>
            <a:ext cx="1335373" cy="1335373"/>
          </a:xfrm>
          <a:prstGeom prst="rect">
            <a:avLst/>
          </a:prstGeom>
        </p:spPr>
      </p:pic>
      <p:pic>
        <p:nvPicPr>
          <p:cNvPr id="14" name="Picture 13">
            <a:extLst>
              <a:ext uri="{FF2B5EF4-FFF2-40B4-BE49-F238E27FC236}">
                <a16:creationId xmlns:a16="http://schemas.microsoft.com/office/drawing/2014/main" id="{CAF38523-F5FE-4ECE-46D7-8D2DEF2F62EF}"/>
              </a:ext>
            </a:extLst>
          </p:cNvPr>
          <p:cNvPicPr>
            <a:picLocks noChangeAspect="1"/>
          </p:cNvPicPr>
          <p:nvPr/>
        </p:nvPicPr>
        <p:blipFill>
          <a:blip r:embed="rId13"/>
          <a:stretch>
            <a:fillRect/>
          </a:stretch>
        </p:blipFill>
        <p:spPr>
          <a:xfrm>
            <a:off x="14522126" y="7265318"/>
            <a:ext cx="1501611" cy="1501611"/>
          </a:xfrm>
          <a:prstGeom prst="rect">
            <a:avLst/>
          </a:prstGeom>
        </p:spPr>
      </p:pic>
    </p:spTree>
    <p:extLst>
      <p:ext uri="{BB962C8B-B14F-4D97-AF65-F5344CB8AC3E}">
        <p14:creationId xmlns:p14="http://schemas.microsoft.com/office/powerpoint/2010/main" val="2325926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aillardia Light Theme">
  <a:themeElements>
    <a:clrScheme name="TXST Brand">
      <a:dk1>
        <a:srgbClr val="501214"/>
      </a:dk1>
      <a:lt1>
        <a:srgbClr val="FFFFFF"/>
      </a:lt1>
      <a:dk2>
        <a:srgbClr val="006F98"/>
      </a:dk2>
      <a:lt2>
        <a:srgbClr val="E7E6E6"/>
      </a:lt2>
      <a:accent1>
        <a:srgbClr val="EB2E47"/>
      </a:accent1>
      <a:accent2>
        <a:srgbClr val="EAB942"/>
      </a:accent2>
      <a:accent3>
        <a:srgbClr val="F3725A"/>
      </a:accent3>
      <a:accent4>
        <a:srgbClr val="3A9F68"/>
      </a:accent4>
      <a:accent5>
        <a:srgbClr val="92D7E8"/>
      </a:accent5>
      <a:accent6>
        <a:srgbClr val="F9DDDD"/>
      </a:accent6>
      <a:hlink>
        <a:srgbClr val="006E96"/>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E6869"/>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tx1">
              <a:lumMod val="95000"/>
              <a:lumOff val="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sz="2400" smtClean="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13483</TotalTime>
  <Words>545</Words>
  <Application>Microsoft Office PowerPoint</Application>
  <PresentationFormat>Custom</PresentationFormat>
  <Paragraphs>48</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Nunito Sans</vt:lpstr>
      <vt:lpstr>Arial</vt:lpstr>
      <vt:lpstr>Nunito Sans SemiBold</vt:lpstr>
      <vt:lpstr>Calibri</vt:lpstr>
      <vt:lpstr>Gaillardia Light Theme</vt:lpstr>
      <vt:lpstr>Module 0 Video 1 – Welcome and Overview</vt:lpstr>
      <vt:lpstr>IN THIS VIDEO</vt:lpstr>
      <vt:lpstr>WELCOME AND BACKGROUND</vt:lpstr>
      <vt:lpstr>WHAT WILL THIS SERIES COVER?</vt:lpstr>
      <vt:lpstr>WHAT TOOLS WILL WE USE?</vt:lpstr>
      <vt:lpstr>DEMO: THE MAP DASHBOARD</vt:lpstr>
      <vt:lpstr>RECAP</vt:lpstr>
      <vt:lpstr>WHAT’S NEXT?</vt:lpstr>
      <vt:lpstr>FOLLOW US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Gaillardia Theme PowerPoint Template-Light</dc:title>
  <dc:subject/>
  <dc:creator>Texas State Office of University Marketing</dc:creator>
  <cp:keywords/>
  <dc:description/>
  <cp:lastModifiedBy>Tomasso, Maria E</cp:lastModifiedBy>
  <cp:revision>1161</cp:revision>
  <dcterms:created xsi:type="dcterms:W3CDTF">2014-09-26T10:57:37Z</dcterms:created>
  <dcterms:modified xsi:type="dcterms:W3CDTF">2023-07-10T20:36:34Z</dcterms:modified>
  <cp:category/>
</cp:coreProperties>
</file>