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13"/>
  </p:notesMasterIdLst>
  <p:sldIdLst>
    <p:sldId id="452" r:id="rId2"/>
    <p:sldId id="453" r:id="rId3"/>
    <p:sldId id="455" r:id="rId4"/>
    <p:sldId id="456" r:id="rId5"/>
    <p:sldId id="457" r:id="rId6"/>
    <p:sldId id="458" r:id="rId7"/>
    <p:sldId id="461" r:id="rId8"/>
    <p:sldId id="459" r:id="rId9"/>
    <p:sldId id="460" r:id="rId10"/>
    <p:sldId id="454" r:id="rId11"/>
    <p:sldId id="444" r:id="rId12"/>
  </p:sldIdLst>
  <p:sldSz cx="24384000" cy="13716000"/>
  <p:notesSz cx="6858000" cy="9144000"/>
  <p:embeddedFontLst>
    <p:embeddedFont>
      <p:font typeface="Calibri" panose="020F0502020204030204" pitchFamily="34" charset="0"/>
      <p:regular r:id="rId14"/>
      <p:bold r:id="rId15"/>
      <p:italic r:id="rId16"/>
      <p:boldItalic r:id="rId17"/>
    </p:embeddedFont>
    <p:embeddedFont>
      <p:font typeface="Nunito Sans" pitchFamily="2" charset="0"/>
      <p:regular r:id="rId18"/>
      <p:bold r:id="rId19"/>
      <p:italic r:id="rId20"/>
      <p:boldItalic r:id="rId21"/>
    </p:embeddedFont>
    <p:embeddedFont>
      <p:font typeface="Nunito Sans SemiBold" pitchFamily="2" charset="0"/>
      <p:regular r:id="rId22"/>
      <p:bold r:id="rId23"/>
      <p:italic r:id="rId24"/>
      <p:boldItalic r:id="rId25"/>
    </p:embeddedFont>
    <p:embeddedFont>
      <p:font typeface="Open Sans Semibold" panose="020B0706030804020204" pitchFamily="34" charset="0"/>
      <p:bold r:id="rId26"/>
      <p:boldItalic r:id="rId27"/>
    </p:embeddedFont>
  </p:embeddedFontLst>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8686"/>
    <a:srgbClr val="81C5CF"/>
    <a:srgbClr val="64BFEC"/>
    <a:srgbClr val="8AC7C0"/>
    <a:srgbClr val="DA3248"/>
    <a:srgbClr val="E46C57"/>
    <a:srgbClr val="FF814E"/>
    <a:srgbClr val="83C2DE"/>
    <a:srgbClr val="7BC9D3"/>
    <a:srgbClr val="E2B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9" autoAdjust="0"/>
    <p:restoredTop sz="96247" autoAdjust="0"/>
  </p:normalViewPr>
  <p:slideViewPr>
    <p:cSldViewPr snapToGrid="0">
      <p:cViewPr varScale="1">
        <p:scale>
          <a:sx n="55" d="100"/>
          <a:sy n="55" d="100"/>
        </p:scale>
        <p:origin x="918" y="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994904-53C7-FE4A-A4F3-9371B9AA3FA4}" type="datetimeFigureOut">
              <a:rPr lang="en-US" smtClean="0"/>
              <a:t>7/11/2023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3CE2E-3DB2-2543-A1CC-255A6E8F42E8}" type="slidenum">
              <a:rPr lang="en-US" smtClean="0"/>
              <a:t>‹#›</a:t>
            </a:fld>
            <a:endParaRPr lang="en-US"/>
          </a:p>
        </p:txBody>
      </p:sp>
    </p:spTree>
    <p:extLst>
      <p:ext uri="{BB962C8B-B14F-4D97-AF65-F5344CB8AC3E}">
        <p14:creationId xmlns:p14="http://schemas.microsoft.com/office/powerpoint/2010/main" val="2084278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43CE2E-3DB2-2543-A1CC-255A6E8F42E8}" type="slidenum">
              <a:rPr lang="en-US" smtClean="0"/>
              <a:t>1</a:t>
            </a:fld>
            <a:endParaRPr lang="en-US"/>
          </a:p>
        </p:txBody>
      </p:sp>
    </p:spTree>
    <p:extLst>
      <p:ext uri="{BB962C8B-B14F-4D97-AF65-F5344CB8AC3E}">
        <p14:creationId xmlns:p14="http://schemas.microsoft.com/office/powerpoint/2010/main" val="2199574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43CE2E-3DB2-2543-A1CC-255A6E8F42E8}" type="slidenum">
              <a:rPr lang="en-US" smtClean="0"/>
              <a:t>11</a:t>
            </a:fld>
            <a:endParaRPr lang="en-US"/>
          </a:p>
        </p:txBody>
      </p:sp>
    </p:spTree>
    <p:extLst>
      <p:ext uri="{BB962C8B-B14F-4D97-AF65-F5344CB8AC3E}">
        <p14:creationId xmlns:p14="http://schemas.microsoft.com/office/powerpoint/2010/main" val="25620248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84636EF-9B34-784F-B076-08F4E00F1F69}"/>
              </a:ext>
              <a:ext uri="{C183D7F6-B498-43B3-948B-1728B52AA6E4}">
                <adec:decorative xmlns:adec="http://schemas.microsoft.com/office/drawing/2017/decorative" val="1"/>
              </a:ext>
            </a:extLst>
          </p:cNvPr>
          <p:cNvSpPr/>
          <p:nvPr userDrawn="1"/>
        </p:nvSpPr>
        <p:spPr>
          <a:xfrm>
            <a:off x="0" y="-93785"/>
            <a:ext cx="24384000" cy="13809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Picture Placeholder 13">
            <a:extLst>
              <a:ext uri="{FF2B5EF4-FFF2-40B4-BE49-F238E27FC236}">
                <a16:creationId xmlns:a16="http://schemas.microsoft.com/office/drawing/2014/main" id="{448CEBF0-C1A7-504A-ABF5-DF36CEF4DA11}"/>
              </a:ext>
            </a:extLst>
          </p:cNvPr>
          <p:cNvSpPr>
            <a:spLocks noGrp="1"/>
          </p:cNvSpPr>
          <p:nvPr>
            <p:ph type="pic" sz="quarter" idx="10"/>
          </p:nvPr>
        </p:nvSpPr>
        <p:spPr>
          <a:xfrm>
            <a:off x="0" y="-93785"/>
            <a:ext cx="12252960" cy="13563600"/>
          </a:xfrm>
          <a:prstGeom prst="rect">
            <a:avLst/>
          </a:prstGeom>
        </p:spPr>
        <p:txBody>
          <a:bodyPr anchor="ctr"/>
          <a:lstStyle>
            <a:lvl1pPr marL="0" indent="0" algn="ctr">
              <a:buNone/>
              <a:defRPr>
                <a:solidFill>
                  <a:schemeClr val="tx1"/>
                </a:solidFill>
              </a:defRPr>
            </a:lvl1pPr>
          </a:lstStyle>
          <a:p>
            <a:r>
              <a:rPr lang="en-US" dirty="0"/>
              <a:t>Click icon to add picture</a:t>
            </a:r>
          </a:p>
        </p:txBody>
      </p:sp>
      <p:pic>
        <p:nvPicPr>
          <p:cNvPr id="10" name="Picture 9">
            <a:extLst>
              <a:ext uri="{FF2B5EF4-FFF2-40B4-BE49-F238E27FC236}">
                <a16:creationId xmlns:a16="http://schemas.microsoft.com/office/drawing/2014/main" id="{53A0E760-EEA4-D344-BD23-C858E7E740A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469815"/>
            <a:ext cx="24384000" cy="246185"/>
          </a:xfrm>
          <a:prstGeom prst="rect">
            <a:avLst/>
          </a:prstGeom>
        </p:spPr>
      </p:pic>
      <p:sp>
        <p:nvSpPr>
          <p:cNvPr id="2" name="Title 1"/>
          <p:cNvSpPr>
            <a:spLocks noGrp="1"/>
          </p:cNvSpPr>
          <p:nvPr>
            <p:ph type="title" hasCustomPrompt="1"/>
          </p:nvPr>
        </p:nvSpPr>
        <p:spPr>
          <a:xfrm>
            <a:off x="12957311" y="3820978"/>
            <a:ext cx="9750289" cy="1970419"/>
          </a:xfrm>
        </p:spPr>
        <p:txBody>
          <a:bodyPr/>
          <a:lstStyle>
            <a:lvl1pPr>
              <a:defRPr>
                <a:solidFill>
                  <a:schemeClr val="tx1"/>
                </a:solidFill>
              </a:defRPr>
            </a:lvl1pPr>
          </a:lstStyle>
          <a:p>
            <a:r>
              <a:rPr lang="en-US" dirty="0"/>
              <a:t>TITLE CARD</a:t>
            </a:r>
          </a:p>
        </p:txBody>
      </p:sp>
      <p:sp>
        <p:nvSpPr>
          <p:cNvPr id="4" name="Text Placeholder 3">
            <a:extLst>
              <a:ext uri="{FF2B5EF4-FFF2-40B4-BE49-F238E27FC236}">
                <a16:creationId xmlns:a16="http://schemas.microsoft.com/office/drawing/2014/main" id="{B69C44B1-DAB3-374E-8714-625353D60CBB}"/>
              </a:ext>
            </a:extLst>
          </p:cNvPr>
          <p:cNvSpPr>
            <a:spLocks noGrp="1"/>
          </p:cNvSpPr>
          <p:nvPr>
            <p:ph type="body" sz="quarter" idx="11" hasCustomPrompt="1"/>
          </p:nvPr>
        </p:nvSpPr>
        <p:spPr>
          <a:xfrm>
            <a:off x="12957311" y="6124673"/>
            <a:ext cx="9747504" cy="1371600"/>
          </a:xfrm>
          <a:prstGeom prst="rect">
            <a:avLst/>
          </a:prstGeom>
        </p:spPr>
        <p:txBody>
          <a:bodyPr/>
          <a:lstStyle>
            <a:lvl1pPr marL="0" indent="0">
              <a:buNone/>
              <a:defRPr sz="5400" b="0" i="0">
                <a:solidFill>
                  <a:schemeClr val="tx1"/>
                </a:solidFill>
                <a:latin typeface="Nunito Sans" pitchFamily="2" charset="77"/>
              </a:defRPr>
            </a:lvl1pPr>
          </a:lstStyle>
          <a:p>
            <a:pPr lvl="0"/>
            <a:r>
              <a:rPr lang="en-US" dirty="0"/>
              <a:t>Second Line</a:t>
            </a:r>
          </a:p>
        </p:txBody>
      </p:sp>
      <p:pic>
        <p:nvPicPr>
          <p:cNvPr id="8" name="Picture 7" descr="Texas State University">
            <a:extLst>
              <a:ext uri="{FF2B5EF4-FFF2-40B4-BE49-F238E27FC236}">
                <a16:creationId xmlns:a16="http://schemas.microsoft.com/office/drawing/2014/main" id="{5E8657D1-2783-1845-BB5B-3DAA5CE6A1A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2970340" y="10063298"/>
            <a:ext cx="5003141" cy="2438400"/>
          </a:xfrm>
          <a:prstGeom prst="rect">
            <a:avLst/>
          </a:prstGeom>
        </p:spPr>
      </p:pic>
      <p:pic>
        <p:nvPicPr>
          <p:cNvPr id="9" name="Picture 8" descr="Member the Texas State University System">
            <a:extLst>
              <a:ext uri="{FF2B5EF4-FFF2-40B4-BE49-F238E27FC236}">
                <a16:creationId xmlns:a16="http://schemas.microsoft.com/office/drawing/2014/main" id="{F2E3C823-48E0-7542-B222-37105C1DECB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3267554" y="12183707"/>
            <a:ext cx="4408714" cy="274320"/>
          </a:xfrm>
          <a:prstGeom prst="rect">
            <a:avLst/>
          </a:prstGeom>
        </p:spPr>
      </p:pic>
    </p:spTree>
    <p:extLst>
      <p:ext uri="{BB962C8B-B14F-4D97-AF65-F5344CB8AC3E}">
        <p14:creationId xmlns:p14="http://schemas.microsoft.com/office/powerpoint/2010/main" val="2030080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9FDE2-ED9E-5F48-B979-C6208876E423}"/>
              </a:ext>
            </a:extLst>
          </p:cNvPr>
          <p:cNvSpPr>
            <a:spLocks noGrp="1"/>
          </p:cNvSpPr>
          <p:nvPr>
            <p:ph type="title" hasCustomPrompt="1"/>
          </p:nvPr>
        </p:nvSpPr>
        <p:spPr>
          <a:xfrm>
            <a:off x="3048000" y="1371039"/>
            <a:ext cx="18288000" cy="1143562"/>
          </a:xfrm>
        </p:spPr>
        <p:txBody>
          <a:bodyPr anchor="t"/>
          <a:lstStyle/>
          <a:p>
            <a:r>
              <a:rPr lang="en-US" dirty="0"/>
              <a:t>CLICK TO EDIT TITLE</a:t>
            </a:r>
          </a:p>
        </p:txBody>
      </p:sp>
    </p:spTree>
    <p:extLst>
      <p:ext uri="{BB962C8B-B14F-4D97-AF65-F5344CB8AC3E}">
        <p14:creationId xmlns:p14="http://schemas.microsoft.com/office/powerpoint/2010/main" val="2489266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9FDE2-ED9E-5F48-B979-C6208876E423}"/>
              </a:ext>
            </a:extLst>
          </p:cNvPr>
          <p:cNvSpPr>
            <a:spLocks noGrp="1"/>
          </p:cNvSpPr>
          <p:nvPr>
            <p:ph type="title" hasCustomPrompt="1"/>
          </p:nvPr>
        </p:nvSpPr>
        <p:spPr>
          <a:xfrm>
            <a:off x="3048000" y="1371039"/>
            <a:ext cx="18288000" cy="1143562"/>
          </a:xfrm>
        </p:spPr>
        <p:txBody>
          <a:bodyPr anchor="t"/>
          <a:lstStyle/>
          <a:p>
            <a:r>
              <a:rPr lang="en-US" dirty="0"/>
              <a:t>CLICK TO EDIT TITLE</a:t>
            </a:r>
          </a:p>
        </p:txBody>
      </p:sp>
      <p:sp>
        <p:nvSpPr>
          <p:cNvPr id="4" name="Text Placeholder 3">
            <a:extLst>
              <a:ext uri="{FF2B5EF4-FFF2-40B4-BE49-F238E27FC236}">
                <a16:creationId xmlns:a16="http://schemas.microsoft.com/office/drawing/2014/main" id="{1D56CA2A-A7E5-9E45-8686-ED54FCC9555D}"/>
              </a:ext>
            </a:extLst>
          </p:cNvPr>
          <p:cNvSpPr>
            <a:spLocks noGrp="1"/>
          </p:cNvSpPr>
          <p:nvPr>
            <p:ph type="body" sz="quarter" idx="10" hasCustomPrompt="1"/>
          </p:nvPr>
        </p:nvSpPr>
        <p:spPr>
          <a:xfrm>
            <a:off x="3048000" y="3530600"/>
            <a:ext cx="18288000" cy="6629400"/>
          </a:xfrm>
          <a:prstGeom prst="rect">
            <a:avLst/>
          </a:prstGeom>
        </p:spPr>
        <p:txBody>
          <a:bodyPr/>
          <a:lstStyle>
            <a:lvl1pPr marL="0" indent="0" algn="l">
              <a:lnSpc>
                <a:spcPct val="150000"/>
              </a:lnSpc>
              <a:buFont typeface="Arial" panose="020B0604020202020204" pitchFamily="34" charset="0"/>
              <a:buNone/>
              <a:defRPr sz="2800" b="0" i="0">
                <a:ln>
                  <a:noFill/>
                </a:ln>
                <a:solidFill>
                  <a:schemeClr val="tx1">
                    <a:lumMod val="60000"/>
                    <a:lumOff val="40000"/>
                  </a:schemeClr>
                </a:solidFill>
                <a:latin typeface="Nunito Sans" pitchFamily="2" charset="77"/>
              </a:defRPr>
            </a:lvl1pPr>
            <a:lvl2pPr marL="914400" indent="0">
              <a:buNone/>
              <a:defRPr sz="2800" b="0" i="0">
                <a:solidFill>
                  <a:schemeClr val="tx1">
                    <a:lumMod val="60000"/>
                    <a:lumOff val="40000"/>
                  </a:schemeClr>
                </a:solidFill>
                <a:latin typeface="Nunito Sans" pitchFamily="2" charset="77"/>
              </a:defRPr>
            </a:lvl2pPr>
            <a:lvl3pPr marL="1828800" indent="0">
              <a:buNone/>
              <a:defRPr sz="2800" b="0" i="0">
                <a:solidFill>
                  <a:schemeClr val="tx1">
                    <a:lumMod val="60000"/>
                    <a:lumOff val="40000"/>
                  </a:schemeClr>
                </a:solidFill>
                <a:latin typeface="Nunito Sans" pitchFamily="2" charset="77"/>
              </a:defRPr>
            </a:lvl3pPr>
            <a:lvl4pPr marL="2743200" indent="0">
              <a:buNone/>
              <a:defRPr sz="2800" b="0" i="0">
                <a:solidFill>
                  <a:schemeClr val="tx1">
                    <a:lumMod val="60000"/>
                    <a:lumOff val="40000"/>
                  </a:schemeClr>
                </a:solidFill>
                <a:latin typeface="Nunito Sans" pitchFamily="2" charset="77"/>
              </a:defRPr>
            </a:lvl4pPr>
            <a:lvl5pPr marL="3657600" indent="0">
              <a:buNone/>
              <a:defRPr sz="2800" b="0" i="0">
                <a:solidFill>
                  <a:schemeClr val="tx1">
                    <a:lumMod val="60000"/>
                    <a:lumOff val="40000"/>
                  </a:schemeClr>
                </a:solidFill>
                <a:latin typeface="Nunito Sans" pitchFamily="2" charset="77"/>
              </a:defRPr>
            </a:lvl5pPr>
          </a:lstStyle>
          <a:p>
            <a:r>
              <a:rPr lang="en-US" dirty="0"/>
              <a:t>The Bobcat is a type of cat with a bobbed tail and an affinity for maroon and gold. Larger than a house cat but smaller than a cougar, it’s amazingly relentless. Bobcats have been known to take out Trojans, Red Wolves and even larger prey like Longhorns. Bobcats' natural adversaries include Roadrunners and slow-moving trains. </a:t>
            </a:r>
          </a:p>
          <a:p>
            <a:r>
              <a:rPr lang="en-US" dirty="0"/>
              <a:t>Bobcats are especially skilled at:</a:t>
            </a:r>
          </a:p>
          <a:p>
            <a:pPr marL="457200" indent="-457200">
              <a:buFont typeface="Arial" panose="020B0604020202020204" pitchFamily="34" charset="0"/>
              <a:buChar char="•"/>
            </a:pPr>
            <a:r>
              <a:rPr lang="en-US" dirty="0"/>
              <a:t>pouncing on prey</a:t>
            </a:r>
          </a:p>
          <a:p>
            <a:pPr marL="457200" indent="-457200">
              <a:buFont typeface="Arial" panose="020B0604020202020204" pitchFamily="34" charset="0"/>
              <a:buChar char="•"/>
            </a:pPr>
            <a:r>
              <a:rPr lang="en-US" dirty="0"/>
              <a:t>musical theatre</a:t>
            </a:r>
          </a:p>
          <a:p>
            <a:pPr marL="457200" indent="-457200">
              <a:buFont typeface="Arial" panose="020B0604020202020204" pitchFamily="34" charset="0"/>
              <a:buChar char="•"/>
            </a:pPr>
            <a:r>
              <a:rPr lang="en-US" dirty="0"/>
              <a:t>communication</a:t>
            </a:r>
          </a:p>
          <a:p>
            <a:pPr marL="457200" indent="-457200">
              <a:buFont typeface="Arial" panose="020B0604020202020204" pitchFamily="34" charset="0"/>
              <a:buChar char="•"/>
            </a:pPr>
            <a:r>
              <a:rPr lang="en-US" dirty="0"/>
              <a:t>geography</a:t>
            </a:r>
          </a:p>
        </p:txBody>
      </p:sp>
    </p:spTree>
    <p:extLst>
      <p:ext uri="{BB962C8B-B14F-4D97-AF65-F5344CB8AC3E}">
        <p14:creationId xmlns:p14="http://schemas.microsoft.com/office/powerpoint/2010/main" val="2139750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9FDE2-ED9E-5F48-B979-C6208876E423}"/>
              </a:ext>
            </a:extLst>
          </p:cNvPr>
          <p:cNvSpPr>
            <a:spLocks noGrp="1"/>
          </p:cNvSpPr>
          <p:nvPr>
            <p:ph type="title" hasCustomPrompt="1"/>
          </p:nvPr>
        </p:nvSpPr>
        <p:spPr>
          <a:xfrm>
            <a:off x="1531088" y="1137123"/>
            <a:ext cx="11185452" cy="1143562"/>
          </a:xfrm>
        </p:spPr>
        <p:txBody>
          <a:bodyPr anchor="t"/>
          <a:lstStyle/>
          <a:p>
            <a:r>
              <a:rPr lang="en-US" dirty="0"/>
              <a:t>CLICK TO EDIT TITLE</a:t>
            </a:r>
          </a:p>
        </p:txBody>
      </p:sp>
      <p:sp>
        <p:nvSpPr>
          <p:cNvPr id="4" name="Text Placeholder 3">
            <a:extLst>
              <a:ext uri="{FF2B5EF4-FFF2-40B4-BE49-F238E27FC236}">
                <a16:creationId xmlns:a16="http://schemas.microsoft.com/office/drawing/2014/main" id="{1D56CA2A-A7E5-9E45-8686-ED54FCC9555D}"/>
              </a:ext>
            </a:extLst>
          </p:cNvPr>
          <p:cNvSpPr>
            <a:spLocks noGrp="1"/>
          </p:cNvSpPr>
          <p:nvPr>
            <p:ph type="body" sz="quarter" idx="10" hasCustomPrompt="1"/>
          </p:nvPr>
        </p:nvSpPr>
        <p:spPr>
          <a:xfrm>
            <a:off x="1531088" y="2977596"/>
            <a:ext cx="11185452" cy="7772400"/>
          </a:xfrm>
          <a:prstGeom prst="rect">
            <a:avLst/>
          </a:prstGeom>
        </p:spPr>
        <p:txBody>
          <a:bodyPr/>
          <a:lstStyle>
            <a:lvl1pPr marL="0" indent="0" algn="l">
              <a:lnSpc>
                <a:spcPct val="150000"/>
              </a:lnSpc>
              <a:buFont typeface="Arial" panose="020B0604020202020204" pitchFamily="34" charset="0"/>
              <a:buNone/>
              <a:defRPr sz="2800" b="0" i="0">
                <a:ln>
                  <a:noFill/>
                </a:ln>
                <a:solidFill>
                  <a:schemeClr val="tx1">
                    <a:lumMod val="60000"/>
                    <a:lumOff val="40000"/>
                  </a:schemeClr>
                </a:solidFill>
                <a:latin typeface="Nunito Sans" pitchFamily="2" charset="77"/>
              </a:defRPr>
            </a:lvl1pPr>
            <a:lvl2pPr marL="914400" indent="0">
              <a:buNone/>
              <a:defRPr sz="2800" b="0" i="0">
                <a:solidFill>
                  <a:schemeClr val="tx1">
                    <a:lumMod val="60000"/>
                    <a:lumOff val="40000"/>
                  </a:schemeClr>
                </a:solidFill>
                <a:latin typeface="Nunito Sans" pitchFamily="2" charset="77"/>
              </a:defRPr>
            </a:lvl2pPr>
            <a:lvl3pPr marL="1828800" indent="0">
              <a:buNone/>
              <a:defRPr sz="2800" b="0" i="0">
                <a:solidFill>
                  <a:schemeClr val="tx1">
                    <a:lumMod val="60000"/>
                    <a:lumOff val="40000"/>
                  </a:schemeClr>
                </a:solidFill>
                <a:latin typeface="Nunito Sans" pitchFamily="2" charset="77"/>
              </a:defRPr>
            </a:lvl3pPr>
            <a:lvl4pPr marL="2743200" indent="0">
              <a:buNone/>
              <a:defRPr sz="2800" b="0" i="0">
                <a:solidFill>
                  <a:schemeClr val="tx1">
                    <a:lumMod val="60000"/>
                    <a:lumOff val="40000"/>
                  </a:schemeClr>
                </a:solidFill>
                <a:latin typeface="Nunito Sans" pitchFamily="2" charset="77"/>
              </a:defRPr>
            </a:lvl4pPr>
            <a:lvl5pPr marL="3657600" indent="0">
              <a:buNone/>
              <a:defRPr sz="2800" b="0" i="0">
                <a:solidFill>
                  <a:schemeClr val="tx1">
                    <a:lumMod val="60000"/>
                    <a:lumOff val="40000"/>
                  </a:schemeClr>
                </a:solidFill>
                <a:latin typeface="Nunito Sans" pitchFamily="2" charset="77"/>
              </a:defRPr>
            </a:lvl5pPr>
          </a:lstStyle>
          <a:p>
            <a:r>
              <a:rPr lang="en-US" dirty="0"/>
              <a:t>The Bobcat is a type of cat with a bobbed tail and an affinity for maroon and gold. Larger than a house cat but smaller than a cougar, it’s amazingly relentless. Bobcats have been known to take out Trojans, Red Wolves and even larger prey like Longhorns. Bobcats' natural adversaries include  Roadrunners and slow-moving trains. </a:t>
            </a:r>
          </a:p>
          <a:p>
            <a:r>
              <a:rPr lang="en-US" dirty="0"/>
              <a:t>Bobcats are especially skilled at:</a:t>
            </a:r>
          </a:p>
          <a:p>
            <a:pPr marL="457200" indent="-457200">
              <a:buFont typeface="Arial" panose="020B0604020202020204" pitchFamily="34" charset="0"/>
              <a:buChar char="•"/>
            </a:pPr>
            <a:r>
              <a:rPr lang="en-US" dirty="0"/>
              <a:t>pouncing on prey</a:t>
            </a:r>
          </a:p>
          <a:p>
            <a:pPr marL="457200" indent="-457200">
              <a:buFont typeface="Arial" panose="020B0604020202020204" pitchFamily="34" charset="0"/>
              <a:buChar char="•"/>
            </a:pPr>
            <a:r>
              <a:rPr lang="en-US" dirty="0"/>
              <a:t>musical theatre</a:t>
            </a:r>
          </a:p>
          <a:p>
            <a:pPr marL="457200" indent="-457200">
              <a:buFont typeface="Arial" panose="020B0604020202020204" pitchFamily="34" charset="0"/>
              <a:buChar char="•"/>
            </a:pPr>
            <a:r>
              <a:rPr lang="en-US" dirty="0"/>
              <a:t>communication</a:t>
            </a:r>
          </a:p>
          <a:p>
            <a:pPr marL="457200" indent="-457200">
              <a:buFont typeface="Arial" panose="020B0604020202020204" pitchFamily="34" charset="0"/>
              <a:buChar char="•"/>
            </a:pPr>
            <a:r>
              <a:rPr lang="en-US" dirty="0"/>
              <a:t>geography</a:t>
            </a:r>
          </a:p>
        </p:txBody>
      </p:sp>
      <p:sp>
        <p:nvSpPr>
          <p:cNvPr id="5" name="Picture Placeholder 4">
            <a:extLst>
              <a:ext uri="{FF2B5EF4-FFF2-40B4-BE49-F238E27FC236}">
                <a16:creationId xmlns:a16="http://schemas.microsoft.com/office/drawing/2014/main" id="{6761D1C5-F586-4845-BBA0-AD6447E821D3}"/>
              </a:ext>
            </a:extLst>
          </p:cNvPr>
          <p:cNvSpPr>
            <a:spLocks noGrp="1"/>
          </p:cNvSpPr>
          <p:nvPr>
            <p:ph type="pic" sz="quarter" idx="11"/>
          </p:nvPr>
        </p:nvSpPr>
        <p:spPr>
          <a:xfrm>
            <a:off x="14123582" y="2977596"/>
            <a:ext cx="8686800" cy="7772400"/>
          </a:xfrm>
          <a:prstGeom prst="rect">
            <a:avLst/>
          </a:prstGeom>
        </p:spPr>
        <p:txBody>
          <a:bodyPr anchor="ct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val="3077171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761D1C5-F586-4845-BBA0-AD6447E821D3}"/>
              </a:ext>
            </a:extLst>
          </p:cNvPr>
          <p:cNvSpPr>
            <a:spLocks noGrp="1"/>
          </p:cNvSpPr>
          <p:nvPr>
            <p:ph type="pic" sz="quarter" idx="11"/>
          </p:nvPr>
        </p:nvSpPr>
        <p:spPr>
          <a:xfrm>
            <a:off x="1531088" y="2738200"/>
            <a:ext cx="8686800" cy="7772400"/>
          </a:xfrm>
          <a:prstGeom prst="rect">
            <a:avLst/>
          </a:prstGeom>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E719FDE2-ED9E-5F48-B979-C6208876E423}"/>
              </a:ext>
            </a:extLst>
          </p:cNvPr>
          <p:cNvSpPr>
            <a:spLocks noGrp="1"/>
          </p:cNvSpPr>
          <p:nvPr>
            <p:ph type="title" hasCustomPrompt="1"/>
          </p:nvPr>
        </p:nvSpPr>
        <p:spPr>
          <a:xfrm>
            <a:off x="11572256" y="2738200"/>
            <a:ext cx="8686800" cy="914400"/>
          </a:xfrm>
        </p:spPr>
        <p:txBody>
          <a:bodyPr anchor="ctr">
            <a:normAutofit/>
          </a:bodyPr>
          <a:lstStyle>
            <a:lvl1pPr>
              <a:defRPr sz="3600" b="1" i="0" spc="300">
                <a:solidFill>
                  <a:schemeClr val="tx1"/>
                </a:solidFill>
                <a:latin typeface="Nunito Sans SemiBold" pitchFamily="2" charset="77"/>
              </a:defRPr>
            </a:lvl1pPr>
          </a:lstStyle>
          <a:p>
            <a:r>
              <a:rPr lang="en-US" dirty="0"/>
              <a:t>THE BOBCAT IS A TYPE OF CAT.</a:t>
            </a:r>
          </a:p>
        </p:txBody>
      </p:sp>
    </p:spTree>
    <p:extLst>
      <p:ext uri="{BB962C8B-B14F-4D97-AF65-F5344CB8AC3E}">
        <p14:creationId xmlns:p14="http://schemas.microsoft.com/office/powerpoint/2010/main" val="306739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DBC8A-F157-E647-9D9F-D51516F82D99}"/>
              </a:ext>
            </a:extLst>
          </p:cNvPr>
          <p:cNvSpPr>
            <a:spLocks noGrp="1"/>
          </p:cNvSpPr>
          <p:nvPr>
            <p:ph type="title" hasCustomPrompt="1"/>
          </p:nvPr>
        </p:nvSpPr>
        <p:spPr>
          <a:xfrm>
            <a:off x="1661853" y="1371039"/>
            <a:ext cx="18288000" cy="1143562"/>
          </a:xfrm>
        </p:spPr>
        <p:txBody>
          <a:bodyPr/>
          <a:lstStyle/>
          <a:p>
            <a:r>
              <a:rPr lang="en-US" dirty="0"/>
              <a:t>CLICK TO EDIT TITLE</a:t>
            </a:r>
          </a:p>
        </p:txBody>
      </p:sp>
      <p:sp>
        <p:nvSpPr>
          <p:cNvPr id="8" name="Picture Placeholder 7">
            <a:extLst>
              <a:ext uri="{FF2B5EF4-FFF2-40B4-BE49-F238E27FC236}">
                <a16:creationId xmlns:a16="http://schemas.microsoft.com/office/drawing/2014/main" id="{219D2988-F334-EF41-A2F7-874820BF0917}"/>
              </a:ext>
            </a:extLst>
          </p:cNvPr>
          <p:cNvSpPr>
            <a:spLocks noGrp="1"/>
          </p:cNvSpPr>
          <p:nvPr>
            <p:ph type="pic" sz="quarter" idx="10"/>
          </p:nvPr>
        </p:nvSpPr>
        <p:spPr>
          <a:xfrm>
            <a:off x="1661853" y="2732493"/>
            <a:ext cx="8686799" cy="7771498"/>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9" name="Picture Placeholder 7">
            <a:extLst>
              <a:ext uri="{FF2B5EF4-FFF2-40B4-BE49-F238E27FC236}">
                <a16:creationId xmlns:a16="http://schemas.microsoft.com/office/drawing/2014/main" id="{CC4E20E5-6627-3643-8DB5-EC4915FE2A61}"/>
              </a:ext>
            </a:extLst>
          </p:cNvPr>
          <p:cNvSpPr>
            <a:spLocks noGrp="1"/>
          </p:cNvSpPr>
          <p:nvPr>
            <p:ph type="pic" sz="quarter" idx="11"/>
          </p:nvPr>
        </p:nvSpPr>
        <p:spPr>
          <a:xfrm>
            <a:off x="10737502" y="3222418"/>
            <a:ext cx="3886203" cy="68580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0" name="Picture Placeholder 7">
            <a:extLst>
              <a:ext uri="{FF2B5EF4-FFF2-40B4-BE49-F238E27FC236}">
                <a16:creationId xmlns:a16="http://schemas.microsoft.com/office/drawing/2014/main" id="{44037A35-B93C-004C-AE9D-9D7376D671D0}"/>
              </a:ext>
            </a:extLst>
          </p:cNvPr>
          <p:cNvSpPr>
            <a:spLocks noGrp="1"/>
          </p:cNvSpPr>
          <p:nvPr>
            <p:ph type="pic" sz="quarter" idx="12"/>
          </p:nvPr>
        </p:nvSpPr>
        <p:spPr>
          <a:xfrm>
            <a:off x="15012555" y="2732494"/>
            <a:ext cx="5486399" cy="36576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1" name="Picture Placeholder 7">
            <a:extLst>
              <a:ext uri="{FF2B5EF4-FFF2-40B4-BE49-F238E27FC236}">
                <a16:creationId xmlns:a16="http://schemas.microsoft.com/office/drawing/2014/main" id="{84CE56EE-75D7-C24E-8865-5E7CDA29D20C}"/>
              </a:ext>
            </a:extLst>
          </p:cNvPr>
          <p:cNvSpPr>
            <a:spLocks noGrp="1"/>
          </p:cNvSpPr>
          <p:nvPr>
            <p:ph type="pic" sz="quarter" idx="13"/>
          </p:nvPr>
        </p:nvSpPr>
        <p:spPr>
          <a:xfrm>
            <a:off x="15033204" y="6858000"/>
            <a:ext cx="7688942" cy="36576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Tree>
    <p:extLst>
      <p:ext uri="{BB962C8B-B14F-4D97-AF65-F5344CB8AC3E}">
        <p14:creationId xmlns:p14="http://schemas.microsoft.com/office/powerpoint/2010/main" val="393920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allery with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F72F-F113-9E4E-8901-A6046628CCE0}"/>
              </a:ext>
            </a:extLst>
          </p:cNvPr>
          <p:cNvSpPr>
            <a:spLocks noGrp="1"/>
          </p:cNvSpPr>
          <p:nvPr>
            <p:ph type="title" hasCustomPrompt="1"/>
          </p:nvPr>
        </p:nvSpPr>
        <p:spPr>
          <a:xfrm>
            <a:off x="1661854" y="1042081"/>
            <a:ext cx="10530146" cy="1143562"/>
          </a:xfrm>
        </p:spPr>
        <p:txBody>
          <a:bodyPr/>
          <a:lstStyle/>
          <a:p>
            <a:r>
              <a:rPr lang="en-US" dirty="0"/>
              <a:t>CLICK TO EDIT TITLE</a:t>
            </a:r>
          </a:p>
        </p:txBody>
      </p:sp>
      <p:sp>
        <p:nvSpPr>
          <p:cNvPr id="14" name="Picture Placeholder 7">
            <a:extLst>
              <a:ext uri="{FF2B5EF4-FFF2-40B4-BE49-F238E27FC236}">
                <a16:creationId xmlns:a16="http://schemas.microsoft.com/office/drawing/2014/main" id="{48E1B567-63F1-1944-B114-801F81FA7FD1}"/>
              </a:ext>
            </a:extLst>
          </p:cNvPr>
          <p:cNvSpPr>
            <a:spLocks noGrp="1"/>
          </p:cNvSpPr>
          <p:nvPr>
            <p:ph type="pic" sz="quarter" idx="11"/>
          </p:nvPr>
        </p:nvSpPr>
        <p:spPr>
          <a:xfrm>
            <a:off x="2441344" y="4559291"/>
            <a:ext cx="3904270" cy="3886201"/>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3" name="Text Placeholder 12">
            <a:extLst>
              <a:ext uri="{FF2B5EF4-FFF2-40B4-BE49-F238E27FC236}">
                <a16:creationId xmlns:a16="http://schemas.microsoft.com/office/drawing/2014/main" id="{636B5E7A-AE24-B84B-926D-5ED18AAC53E8}"/>
              </a:ext>
            </a:extLst>
          </p:cNvPr>
          <p:cNvSpPr>
            <a:spLocks noGrp="1"/>
          </p:cNvSpPr>
          <p:nvPr>
            <p:ph type="body" sz="quarter" idx="10" hasCustomPrompt="1"/>
          </p:nvPr>
        </p:nvSpPr>
        <p:spPr>
          <a:xfrm>
            <a:off x="2459413" y="8902692"/>
            <a:ext cx="3886200" cy="914400"/>
          </a:xfrm>
          <a:prstGeom prst="rect">
            <a:avLst/>
          </a:prstGeom>
        </p:spPr>
        <p:txBody>
          <a:bodyPr/>
          <a:lstStyle>
            <a:lvl1pPr marL="0" marR="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sz="1800" b="0" i="0">
                <a:solidFill>
                  <a:schemeClr val="tx1">
                    <a:lumMod val="60000"/>
                    <a:lumOff val="40000"/>
                  </a:schemeClr>
                </a:solidFill>
                <a:latin typeface="Nunito Sans" pitchFamily="2" charset="77"/>
              </a:defRPr>
            </a:lvl1pPr>
          </a:lstStyle>
          <a:p>
            <a:pPr marL="0" marR="0" lvl="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a:pPr>
            <a:r>
              <a:rPr lang="en-US"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Bobcats’ natural adversaries include Roadrunners &amp; slow-moving trains.</a:t>
            </a:r>
            <a:endParaRPr lang="tr-TR"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5" name="Picture Placeholder 7">
            <a:extLst>
              <a:ext uri="{FF2B5EF4-FFF2-40B4-BE49-F238E27FC236}">
                <a16:creationId xmlns:a16="http://schemas.microsoft.com/office/drawing/2014/main" id="{9267BD02-65C3-2942-B840-54B729059144}"/>
              </a:ext>
            </a:extLst>
          </p:cNvPr>
          <p:cNvSpPr>
            <a:spLocks noGrp="1"/>
          </p:cNvSpPr>
          <p:nvPr>
            <p:ph type="pic" sz="quarter" idx="12"/>
          </p:nvPr>
        </p:nvSpPr>
        <p:spPr>
          <a:xfrm>
            <a:off x="6926925" y="2501892"/>
            <a:ext cx="7315199" cy="7315199"/>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6" name="Text Placeholder 12">
            <a:extLst>
              <a:ext uri="{FF2B5EF4-FFF2-40B4-BE49-F238E27FC236}">
                <a16:creationId xmlns:a16="http://schemas.microsoft.com/office/drawing/2014/main" id="{580B63D5-BCBE-9C44-AF73-9F3E542F7168}"/>
              </a:ext>
            </a:extLst>
          </p:cNvPr>
          <p:cNvSpPr>
            <a:spLocks noGrp="1"/>
          </p:cNvSpPr>
          <p:nvPr>
            <p:ph type="body" sz="quarter" idx="13" hasCustomPrompt="1"/>
          </p:nvPr>
        </p:nvSpPr>
        <p:spPr>
          <a:xfrm>
            <a:off x="6926924" y="10067534"/>
            <a:ext cx="7559097" cy="548640"/>
          </a:xfrm>
          <a:prstGeom prst="rect">
            <a:avLst/>
          </a:prstGeom>
        </p:spPr>
        <p:txBody>
          <a:bodyPr/>
          <a:lstStyle>
            <a:lvl1pPr marL="0" marR="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sz="1800" b="0" i="0">
                <a:solidFill>
                  <a:schemeClr val="tx1">
                    <a:lumMod val="60000"/>
                    <a:lumOff val="40000"/>
                  </a:schemeClr>
                </a:solidFill>
                <a:latin typeface="Nunito Sans" pitchFamily="2" charset="77"/>
              </a:defRPr>
            </a:lvl1pPr>
          </a:lstStyle>
          <a:p>
            <a:pPr marL="0" marR="0" lvl="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a:pPr>
            <a:r>
              <a:rPr lang="en-US"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Bobcats’ natural adversaries include Roadrunners &amp; slow-moving trains.</a:t>
            </a:r>
            <a:endParaRPr lang="tr-TR"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7" name="Picture Placeholder 7">
            <a:extLst>
              <a:ext uri="{FF2B5EF4-FFF2-40B4-BE49-F238E27FC236}">
                <a16:creationId xmlns:a16="http://schemas.microsoft.com/office/drawing/2014/main" id="{CCACDB0A-D65F-D84D-A885-8947E700BF48}"/>
              </a:ext>
            </a:extLst>
          </p:cNvPr>
          <p:cNvSpPr>
            <a:spLocks noGrp="1"/>
          </p:cNvSpPr>
          <p:nvPr>
            <p:ph type="pic" sz="quarter" idx="14"/>
          </p:nvPr>
        </p:nvSpPr>
        <p:spPr>
          <a:xfrm>
            <a:off x="14859575" y="1735016"/>
            <a:ext cx="5486400" cy="36576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20" name="Text Placeholder 12">
            <a:extLst>
              <a:ext uri="{FF2B5EF4-FFF2-40B4-BE49-F238E27FC236}">
                <a16:creationId xmlns:a16="http://schemas.microsoft.com/office/drawing/2014/main" id="{EE94F6CF-DD41-634D-BCFA-8B363E1BCFA5}"/>
              </a:ext>
            </a:extLst>
          </p:cNvPr>
          <p:cNvSpPr>
            <a:spLocks noGrp="1"/>
          </p:cNvSpPr>
          <p:nvPr>
            <p:ph type="body" sz="quarter" idx="17" hasCustomPrompt="1"/>
          </p:nvPr>
        </p:nvSpPr>
        <p:spPr>
          <a:xfrm>
            <a:off x="20749336" y="3792416"/>
            <a:ext cx="2377440" cy="1600200"/>
          </a:xfrm>
          <a:prstGeom prst="rect">
            <a:avLst/>
          </a:prstGeom>
        </p:spPr>
        <p:txBody>
          <a:bodyPr/>
          <a:lstStyle>
            <a:lvl1pPr marL="0" marR="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sz="1800" b="0" i="0">
                <a:solidFill>
                  <a:schemeClr val="tx1">
                    <a:lumMod val="60000"/>
                    <a:lumOff val="40000"/>
                  </a:schemeClr>
                </a:solidFill>
                <a:latin typeface="Nunito Sans" pitchFamily="2" charset="77"/>
              </a:defRPr>
            </a:lvl1pPr>
          </a:lstStyle>
          <a:p>
            <a:pPr marL="0" marR="0" lvl="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a:pPr>
            <a:r>
              <a:rPr lang="en-US"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Bobcats’ natural adversaries include Roadrunners and slow-moving trains.</a:t>
            </a:r>
            <a:endParaRPr lang="tr-TR"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8" name="Picture Placeholder 7">
            <a:extLst>
              <a:ext uri="{FF2B5EF4-FFF2-40B4-BE49-F238E27FC236}">
                <a16:creationId xmlns:a16="http://schemas.microsoft.com/office/drawing/2014/main" id="{B7401E0D-D1CF-3641-8A73-0F22B92C35E7}"/>
              </a:ext>
            </a:extLst>
          </p:cNvPr>
          <p:cNvSpPr>
            <a:spLocks noGrp="1"/>
          </p:cNvSpPr>
          <p:nvPr>
            <p:ph type="pic" sz="quarter" idx="15"/>
          </p:nvPr>
        </p:nvSpPr>
        <p:spPr>
          <a:xfrm>
            <a:off x="14859574" y="5880726"/>
            <a:ext cx="7315199" cy="4571999"/>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9" name="Text Placeholder 12">
            <a:extLst>
              <a:ext uri="{FF2B5EF4-FFF2-40B4-BE49-F238E27FC236}">
                <a16:creationId xmlns:a16="http://schemas.microsoft.com/office/drawing/2014/main" id="{B80609EF-DFE4-FD4B-A009-0B81195135DF}"/>
              </a:ext>
            </a:extLst>
          </p:cNvPr>
          <p:cNvSpPr>
            <a:spLocks noGrp="1"/>
          </p:cNvSpPr>
          <p:nvPr>
            <p:ph type="body" sz="quarter" idx="16" hasCustomPrompt="1"/>
          </p:nvPr>
        </p:nvSpPr>
        <p:spPr>
          <a:xfrm>
            <a:off x="14859574" y="10666515"/>
            <a:ext cx="7531194" cy="548640"/>
          </a:xfrm>
          <a:prstGeom prst="rect">
            <a:avLst/>
          </a:prstGeom>
        </p:spPr>
        <p:txBody>
          <a:bodyPr/>
          <a:lstStyle>
            <a:lvl1pPr marL="0" marR="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sz="1800" b="0" i="0">
                <a:solidFill>
                  <a:schemeClr val="tx1">
                    <a:lumMod val="60000"/>
                    <a:lumOff val="40000"/>
                  </a:schemeClr>
                </a:solidFill>
                <a:latin typeface="Nunito Sans" pitchFamily="2" charset="77"/>
              </a:defRPr>
            </a:lvl1pPr>
          </a:lstStyle>
          <a:p>
            <a:pPr marL="0" marR="0" lvl="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a:pPr>
            <a:r>
              <a:rPr lang="en-US"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Bobcats’ natural adversaries include Roadrunners &amp; slow-moving trains.</a:t>
            </a:r>
            <a:endParaRPr lang="tr-TR"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61357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Slide A">
    <p:spTree>
      <p:nvGrpSpPr>
        <p:cNvPr id="1" name=""/>
        <p:cNvGrpSpPr/>
        <p:nvPr/>
      </p:nvGrpSpPr>
      <p:grpSpPr>
        <a:xfrm>
          <a:off x="0" y="0"/>
          <a:ext cx="0" cy="0"/>
          <a:chOff x="0" y="0"/>
          <a:chExt cx="0" cy="0"/>
        </a:xfrm>
      </p:grpSpPr>
      <p:sp>
        <p:nvSpPr>
          <p:cNvPr id="13" name="Picture Placeholder 7">
            <a:extLst>
              <a:ext uri="{FF2B5EF4-FFF2-40B4-BE49-F238E27FC236}">
                <a16:creationId xmlns:a16="http://schemas.microsoft.com/office/drawing/2014/main" id="{009479F9-D1B3-9F46-AD6C-E7844EB98ECC}"/>
              </a:ext>
            </a:extLst>
          </p:cNvPr>
          <p:cNvSpPr>
            <a:spLocks noGrp="1"/>
          </p:cNvSpPr>
          <p:nvPr>
            <p:ph type="pic" sz="quarter" idx="12"/>
          </p:nvPr>
        </p:nvSpPr>
        <p:spPr>
          <a:xfrm>
            <a:off x="0" y="-1"/>
            <a:ext cx="11658600" cy="116586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4" name="Rectangle 3">
            <a:extLst>
              <a:ext uri="{FF2B5EF4-FFF2-40B4-BE49-F238E27FC236}">
                <a16:creationId xmlns:a16="http://schemas.microsoft.com/office/drawing/2014/main" id="{A7695E27-6F70-FD4F-81F8-53F4357B6C3D}"/>
              </a:ext>
              <a:ext uri="{C183D7F6-B498-43B3-948B-1728B52AA6E4}">
                <adec:decorative xmlns:adec="http://schemas.microsoft.com/office/drawing/2017/decorative" val="1"/>
              </a:ext>
            </a:extLst>
          </p:cNvPr>
          <p:cNvSpPr/>
          <p:nvPr userDrawn="1"/>
        </p:nvSpPr>
        <p:spPr>
          <a:xfrm>
            <a:off x="11582400" y="-1"/>
            <a:ext cx="12801600" cy="1165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03EA317-11E0-954D-9C36-7C565BD2E4FC}"/>
              </a:ext>
            </a:extLst>
          </p:cNvPr>
          <p:cNvSpPr>
            <a:spLocks noGrp="1"/>
          </p:cNvSpPr>
          <p:nvPr>
            <p:ph type="title" hasCustomPrompt="1"/>
          </p:nvPr>
        </p:nvSpPr>
        <p:spPr>
          <a:xfrm>
            <a:off x="12998689" y="1308805"/>
            <a:ext cx="10515600" cy="914400"/>
          </a:xfrm>
        </p:spPr>
        <p:txBody>
          <a:bodyPr anchor="ctr"/>
          <a:lstStyle>
            <a:lvl1pPr>
              <a:defRPr>
                <a:solidFill>
                  <a:schemeClr val="tx1"/>
                </a:solidFill>
              </a:defRPr>
            </a:lvl1pPr>
          </a:lstStyle>
          <a:p>
            <a:r>
              <a:rPr lang="en-US" dirty="0"/>
              <a:t>CLICK TO EDIT TITLE</a:t>
            </a:r>
          </a:p>
        </p:txBody>
      </p:sp>
      <p:sp>
        <p:nvSpPr>
          <p:cNvPr id="16" name="Text Placeholder 15">
            <a:extLst>
              <a:ext uri="{FF2B5EF4-FFF2-40B4-BE49-F238E27FC236}">
                <a16:creationId xmlns:a16="http://schemas.microsoft.com/office/drawing/2014/main" id="{8BC55AA7-301E-214D-A0F2-074D8F6F3306}"/>
              </a:ext>
            </a:extLst>
          </p:cNvPr>
          <p:cNvSpPr>
            <a:spLocks noGrp="1"/>
          </p:cNvSpPr>
          <p:nvPr>
            <p:ph type="body" sz="quarter" idx="13" hasCustomPrompt="1"/>
          </p:nvPr>
        </p:nvSpPr>
        <p:spPr>
          <a:xfrm>
            <a:off x="12998689" y="2941543"/>
            <a:ext cx="8458200" cy="4572000"/>
          </a:xfrm>
          <a:prstGeom prst="rect">
            <a:avLst/>
          </a:prstGeom>
        </p:spPr>
        <p:txBody>
          <a:bodyPr/>
          <a:lstStyle>
            <a:lvl1pPr marL="0" indent="0">
              <a:lnSpc>
                <a:spcPct val="150000"/>
              </a:lnSpc>
              <a:buNone/>
              <a:defRPr sz="2800" b="0" i="0">
                <a:solidFill>
                  <a:schemeClr val="tx1"/>
                </a:solidFill>
                <a:latin typeface="Nunito Sans" pitchFamily="2" charset="77"/>
              </a:defRPr>
            </a:lvl1pPr>
            <a:lvl2pPr marL="914400" indent="0">
              <a:lnSpc>
                <a:spcPct val="150000"/>
              </a:lnSpc>
              <a:buNone/>
              <a:defRPr sz="2800" b="0" i="0">
                <a:solidFill>
                  <a:schemeClr val="bg1"/>
                </a:solidFill>
                <a:latin typeface="Nunito Sans" pitchFamily="2" charset="77"/>
              </a:defRPr>
            </a:lvl2pPr>
            <a:lvl3pPr marL="1828800" indent="0">
              <a:lnSpc>
                <a:spcPct val="150000"/>
              </a:lnSpc>
              <a:buNone/>
              <a:defRPr sz="2800" b="0" i="0">
                <a:solidFill>
                  <a:schemeClr val="bg1"/>
                </a:solidFill>
                <a:latin typeface="Nunito Sans" pitchFamily="2" charset="77"/>
              </a:defRPr>
            </a:lvl3pPr>
            <a:lvl4pPr marL="2743200" indent="0">
              <a:lnSpc>
                <a:spcPct val="150000"/>
              </a:lnSpc>
              <a:buNone/>
              <a:defRPr sz="2800" b="0" i="0">
                <a:solidFill>
                  <a:schemeClr val="bg1"/>
                </a:solidFill>
                <a:latin typeface="Nunito Sans" pitchFamily="2" charset="77"/>
              </a:defRPr>
            </a:lvl4pPr>
            <a:lvl5pPr marL="3657600" indent="0">
              <a:lnSpc>
                <a:spcPct val="150000"/>
              </a:lnSpc>
              <a:buNone/>
              <a:defRPr sz="2800" b="0" i="0">
                <a:solidFill>
                  <a:schemeClr val="bg1"/>
                </a:solidFill>
                <a:latin typeface="Nunito Sans" pitchFamily="2" charset="77"/>
              </a:defRPr>
            </a:lvl5pPr>
          </a:lstStyle>
          <a:p>
            <a:pPr>
              <a:lnSpc>
                <a:spcPct val="150000"/>
              </a:lnSpc>
            </a:pPr>
            <a:r>
              <a:rPr lang="en-US" sz="2800" dirty="0">
                <a:solidFill>
                  <a:schemeClr val="bg1"/>
                </a:solidFill>
                <a:latin typeface="Nunito Sans" pitchFamily="2" charset="77"/>
                <a:ea typeface="Open Sans" panose="020B0606030504020204" pitchFamily="34" charset="0"/>
                <a:cs typeface="Open Sans" panose="020B0606030504020204" pitchFamily="34" charset="0"/>
              </a:rPr>
              <a:t>The Bobcat is a type of cat with a bobbed tail and an affinity for maroon and gold. Larger than a house cat but smaller than a cougar, it’s amazingly relentless. Bobcats have been known to take out Trojans, Red Wolves and even larger prey like Longhorns. Bobcats' natural adversaries include Roadrunners and slow-moving trains. </a:t>
            </a:r>
          </a:p>
        </p:txBody>
      </p:sp>
    </p:spTree>
    <p:extLst>
      <p:ext uri="{BB962C8B-B14F-4D97-AF65-F5344CB8AC3E}">
        <p14:creationId xmlns:p14="http://schemas.microsoft.com/office/powerpoint/2010/main" val="1943246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Slide B">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DE806D-0AC3-8A49-B547-835CADC23E78}"/>
              </a:ext>
            </a:extLst>
          </p:cNvPr>
          <p:cNvSpPr/>
          <p:nvPr userDrawn="1"/>
        </p:nvSpPr>
        <p:spPr>
          <a:xfrm>
            <a:off x="0" y="11079126"/>
            <a:ext cx="11875108" cy="2636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Picture Placeholder 7">
            <a:extLst>
              <a:ext uri="{FF2B5EF4-FFF2-40B4-BE49-F238E27FC236}">
                <a16:creationId xmlns:a16="http://schemas.microsoft.com/office/drawing/2014/main" id="{009479F9-D1B3-9F46-AD6C-E7844EB98ECC}"/>
              </a:ext>
            </a:extLst>
          </p:cNvPr>
          <p:cNvSpPr>
            <a:spLocks noGrp="1"/>
          </p:cNvSpPr>
          <p:nvPr>
            <p:ph type="pic" sz="quarter" idx="12"/>
          </p:nvPr>
        </p:nvSpPr>
        <p:spPr>
          <a:xfrm>
            <a:off x="0" y="-2"/>
            <a:ext cx="11658600" cy="13716001"/>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4" name="Rectangle 3">
            <a:extLst>
              <a:ext uri="{FF2B5EF4-FFF2-40B4-BE49-F238E27FC236}">
                <a16:creationId xmlns:a16="http://schemas.microsoft.com/office/drawing/2014/main" id="{A7695E27-6F70-FD4F-81F8-53F4357B6C3D}"/>
              </a:ext>
              <a:ext uri="{C183D7F6-B498-43B3-948B-1728B52AA6E4}">
                <adec:decorative xmlns:adec="http://schemas.microsoft.com/office/drawing/2017/decorative" val="1"/>
              </a:ext>
            </a:extLst>
          </p:cNvPr>
          <p:cNvSpPr/>
          <p:nvPr userDrawn="1"/>
        </p:nvSpPr>
        <p:spPr>
          <a:xfrm>
            <a:off x="11582400" y="-1"/>
            <a:ext cx="12801600" cy="1371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Picture 5">
            <a:extLst>
              <a:ext uri="{FF2B5EF4-FFF2-40B4-BE49-F238E27FC236}">
                <a16:creationId xmlns:a16="http://schemas.microsoft.com/office/drawing/2014/main" id="{421BEA02-3BED-654A-A30C-8FB1EC22B74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086450" y="6788658"/>
            <a:ext cx="13807440" cy="230124"/>
          </a:xfrm>
          <a:prstGeom prst="rect">
            <a:avLst/>
          </a:prstGeom>
        </p:spPr>
      </p:pic>
      <p:pic>
        <p:nvPicPr>
          <p:cNvPr id="7" name="Picture 6">
            <a:extLst>
              <a:ext uri="{FF2B5EF4-FFF2-40B4-BE49-F238E27FC236}">
                <a16:creationId xmlns:a16="http://schemas.microsoft.com/office/drawing/2014/main" id="{A0AB48EA-4A88-8049-9B14-02AB6803C6D1}"/>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697700" y="11980985"/>
            <a:ext cx="4572000" cy="2216725"/>
          </a:xfrm>
          <a:prstGeom prst="rect">
            <a:avLst/>
          </a:prstGeom>
        </p:spPr>
      </p:pic>
      <p:sp>
        <p:nvSpPr>
          <p:cNvPr id="2" name="Title 1">
            <a:extLst>
              <a:ext uri="{FF2B5EF4-FFF2-40B4-BE49-F238E27FC236}">
                <a16:creationId xmlns:a16="http://schemas.microsoft.com/office/drawing/2014/main" id="{A03EA317-11E0-954D-9C36-7C565BD2E4FC}"/>
              </a:ext>
            </a:extLst>
          </p:cNvPr>
          <p:cNvSpPr>
            <a:spLocks noGrp="1"/>
          </p:cNvSpPr>
          <p:nvPr>
            <p:ph type="title" hasCustomPrompt="1"/>
          </p:nvPr>
        </p:nvSpPr>
        <p:spPr>
          <a:xfrm>
            <a:off x="12998689" y="1308805"/>
            <a:ext cx="10515600" cy="914400"/>
          </a:xfrm>
        </p:spPr>
        <p:txBody>
          <a:bodyPr anchor="ctr"/>
          <a:lstStyle>
            <a:lvl1pPr>
              <a:defRPr>
                <a:solidFill>
                  <a:schemeClr val="bg1"/>
                </a:solidFill>
              </a:defRPr>
            </a:lvl1pPr>
          </a:lstStyle>
          <a:p>
            <a:r>
              <a:rPr lang="en-US" dirty="0"/>
              <a:t>CLICK TO EDIT TITLE</a:t>
            </a:r>
          </a:p>
        </p:txBody>
      </p:sp>
      <p:sp>
        <p:nvSpPr>
          <p:cNvPr id="16" name="Text Placeholder 15">
            <a:extLst>
              <a:ext uri="{FF2B5EF4-FFF2-40B4-BE49-F238E27FC236}">
                <a16:creationId xmlns:a16="http://schemas.microsoft.com/office/drawing/2014/main" id="{8BC55AA7-301E-214D-A0F2-074D8F6F3306}"/>
              </a:ext>
            </a:extLst>
          </p:cNvPr>
          <p:cNvSpPr>
            <a:spLocks noGrp="1"/>
          </p:cNvSpPr>
          <p:nvPr>
            <p:ph type="body" sz="quarter" idx="13" hasCustomPrompt="1"/>
          </p:nvPr>
        </p:nvSpPr>
        <p:spPr>
          <a:xfrm>
            <a:off x="12998689" y="2941543"/>
            <a:ext cx="8458200" cy="4572000"/>
          </a:xfrm>
          <a:prstGeom prst="rect">
            <a:avLst/>
          </a:prstGeom>
        </p:spPr>
        <p:txBody>
          <a:bodyPr/>
          <a:lstStyle>
            <a:lvl1pPr marL="0" indent="0">
              <a:lnSpc>
                <a:spcPct val="150000"/>
              </a:lnSpc>
              <a:buNone/>
              <a:defRPr sz="2800" b="0" i="0">
                <a:solidFill>
                  <a:schemeClr val="bg1"/>
                </a:solidFill>
                <a:latin typeface="Nunito Sans" pitchFamily="2" charset="77"/>
              </a:defRPr>
            </a:lvl1pPr>
            <a:lvl2pPr marL="914400" indent="0">
              <a:lnSpc>
                <a:spcPct val="150000"/>
              </a:lnSpc>
              <a:buNone/>
              <a:defRPr sz="2800" b="0" i="0">
                <a:solidFill>
                  <a:schemeClr val="bg1"/>
                </a:solidFill>
                <a:latin typeface="Nunito Sans" pitchFamily="2" charset="77"/>
              </a:defRPr>
            </a:lvl2pPr>
            <a:lvl3pPr marL="1828800" indent="0">
              <a:lnSpc>
                <a:spcPct val="150000"/>
              </a:lnSpc>
              <a:buNone/>
              <a:defRPr sz="2800" b="0" i="0">
                <a:solidFill>
                  <a:schemeClr val="bg1"/>
                </a:solidFill>
                <a:latin typeface="Nunito Sans" pitchFamily="2" charset="77"/>
              </a:defRPr>
            </a:lvl3pPr>
            <a:lvl4pPr marL="2743200" indent="0">
              <a:lnSpc>
                <a:spcPct val="150000"/>
              </a:lnSpc>
              <a:buNone/>
              <a:defRPr sz="2800" b="0" i="0">
                <a:solidFill>
                  <a:schemeClr val="bg1"/>
                </a:solidFill>
                <a:latin typeface="Nunito Sans" pitchFamily="2" charset="77"/>
              </a:defRPr>
            </a:lvl4pPr>
            <a:lvl5pPr marL="3657600" indent="0">
              <a:lnSpc>
                <a:spcPct val="150000"/>
              </a:lnSpc>
              <a:buNone/>
              <a:defRPr sz="2800" b="0" i="0">
                <a:solidFill>
                  <a:schemeClr val="bg1"/>
                </a:solidFill>
                <a:latin typeface="Nunito Sans" pitchFamily="2" charset="77"/>
              </a:defRPr>
            </a:lvl5pPr>
          </a:lstStyle>
          <a:p>
            <a:pPr>
              <a:lnSpc>
                <a:spcPct val="150000"/>
              </a:lnSpc>
            </a:pPr>
            <a:r>
              <a:rPr lang="en-US" sz="2800" dirty="0">
                <a:solidFill>
                  <a:schemeClr val="bg1"/>
                </a:solidFill>
                <a:latin typeface="Nunito Sans" pitchFamily="2" charset="77"/>
                <a:ea typeface="Open Sans" panose="020B0606030504020204" pitchFamily="34" charset="0"/>
                <a:cs typeface="Open Sans" panose="020B0606030504020204" pitchFamily="34" charset="0"/>
              </a:rPr>
              <a:t>The Bobcat is a type of cat with a bobbed tail and an affinity for maroon and gold. Larger than a house cat but smaller than a cougar, it’s amazingly relentless. Bobcats have been known to take out Trojans, Red Wolves and even larger prey like Longhorns. Bobcats' natural adversaries include Roadrunners and slow-moving trains. </a:t>
            </a:r>
          </a:p>
        </p:txBody>
      </p:sp>
    </p:spTree>
    <p:extLst>
      <p:ext uri="{BB962C8B-B14F-4D97-AF65-F5344CB8AC3E}">
        <p14:creationId xmlns:p14="http://schemas.microsoft.com/office/powerpoint/2010/main" val="70770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BE929A-D1BB-A64C-B05E-4350E36C10E0}"/>
              </a:ext>
              <a:ext uri="{C183D7F6-B498-43B3-948B-1728B52AA6E4}">
                <adec:decorative xmlns:adec="http://schemas.microsoft.com/office/drawing/2017/decorative" val="1"/>
              </a:ext>
            </a:extLst>
          </p:cNvPr>
          <p:cNvSpPr/>
          <p:nvPr userDrawn="1"/>
        </p:nvSpPr>
        <p:spPr>
          <a:xfrm>
            <a:off x="0" y="11617569"/>
            <a:ext cx="24384000" cy="2192216"/>
          </a:xfrm>
          <a:prstGeom prst="rect">
            <a:avLst/>
          </a:prstGeom>
          <a:solidFill>
            <a:srgbClr val="431C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a:extLst>
              <a:ext uri="{FF2B5EF4-FFF2-40B4-BE49-F238E27FC236}">
                <a16:creationId xmlns:a16="http://schemas.microsoft.com/office/drawing/2014/main" id="{95727491-B011-CC42-85E6-B8301381AA2D}"/>
              </a:ext>
              <a:ext uri="{C183D7F6-B498-43B3-948B-1728B52AA6E4}">
                <adec:decorative xmlns:adec="http://schemas.microsoft.com/office/drawing/2017/decorative" val="1"/>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11798300"/>
            <a:ext cx="24384000" cy="246185"/>
          </a:xfrm>
          <a:prstGeom prst="rect">
            <a:avLst/>
          </a:prstGeom>
        </p:spPr>
      </p:pic>
      <p:pic>
        <p:nvPicPr>
          <p:cNvPr id="9" name="Picture 8" descr="Texas State University">
            <a:extLst>
              <a:ext uri="{FF2B5EF4-FFF2-40B4-BE49-F238E27FC236}">
                <a16:creationId xmlns:a16="http://schemas.microsoft.com/office/drawing/2014/main" id="{8518974B-9748-A645-99AC-7972B4327310}"/>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9697700" y="11980985"/>
            <a:ext cx="4572000" cy="2216725"/>
          </a:xfrm>
          <a:prstGeom prst="rect">
            <a:avLst/>
          </a:prstGeom>
        </p:spPr>
      </p:pic>
      <p:sp>
        <p:nvSpPr>
          <p:cNvPr id="2" name="Title Placeholder 1"/>
          <p:cNvSpPr>
            <a:spLocks noGrp="1"/>
          </p:cNvSpPr>
          <p:nvPr>
            <p:ph type="title"/>
          </p:nvPr>
        </p:nvSpPr>
        <p:spPr>
          <a:xfrm>
            <a:off x="3048000" y="1371039"/>
            <a:ext cx="18288000" cy="1143562"/>
          </a:xfrm>
          <a:prstGeom prst="rect">
            <a:avLst/>
          </a:prstGeom>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2679246760"/>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70" r:id="rId5"/>
    <p:sldLayoutId id="2147483667" r:id="rId6"/>
    <p:sldLayoutId id="2147483668" r:id="rId7"/>
    <p:sldLayoutId id="2147483669" r:id="rId8"/>
    <p:sldLayoutId id="2147483671" r:id="rId9"/>
  </p:sldLayoutIdLst>
  <p:txStyles>
    <p:titleStyle>
      <a:lvl1pPr algn="l" defTabSz="1828800" rtl="0" eaLnBrk="1" latinLnBrk="0" hangingPunct="1">
        <a:lnSpc>
          <a:spcPct val="90000"/>
        </a:lnSpc>
        <a:spcBef>
          <a:spcPct val="0"/>
        </a:spcBef>
        <a:buNone/>
        <a:defRPr sz="6000" b="0" i="0" kern="1200" spc="1200" baseline="0">
          <a:solidFill>
            <a:schemeClr val="tx1"/>
          </a:solidFill>
          <a:latin typeface="Nunito Sans" pitchFamily="2" charset="77"/>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hyperlink" Target="https://twitter.com/txst_thr" TargetMode="External"/><Relationship Id="rId7" Type="http://schemas.openxmlformats.org/officeDocument/2006/relationships/hyperlink" Target="https://www.youtube.com/@txst_THR" TargetMode="External"/><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linkedin.com/company/texas-state-university-translational-health-research/" TargetMode="External"/><Relationship Id="rId11" Type="http://schemas.openxmlformats.org/officeDocument/2006/relationships/image" Target="../media/image10.png"/><Relationship Id="rId5" Type="http://schemas.openxmlformats.org/officeDocument/2006/relationships/hyperlink" Target="https://public.tableau.com/app/profile/translational.health.research.center" TargetMode="External"/><Relationship Id="rId10" Type="http://schemas.openxmlformats.org/officeDocument/2006/relationships/image" Target="../media/image9.svg"/><Relationship Id="rId4" Type="http://schemas.openxmlformats.org/officeDocument/2006/relationships/hyperlink" Target="https://healthresearch.txst.edu/" TargetMode="External"/><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findtreatment.gov/" TargetMode="External"/><Relationship Id="rId2" Type="http://schemas.openxmlformats.org/officeDocument/2006/relationships/hyperlink" Target="https://www.hhs.texas.gov/services/mental-health-substance-use/mental-health-substance-use-resources/find-your-local-mental-health-or-behavioral-health-authority" TargetMode="External"/><Relationship Id="rId1" Type="http://schemas.openxmlformats.org/officeDocument/2006/relationships/slideLayout" Target="../slideLayouts/slideLayout3.xml"/><Relationship Id="rId5" Type="http://schemas.openxmlformats.org/officeDocument/2006/relationships/hyperlink" Target="https://healthdata.dshs.texas.gov/dashboard/health-care-workforce/hprc/health-profession-supply" TargetMode="External"/><Relationship Id="rId4" Type="http://schemas.openxmlformats.org/officeDocument/2006/relationships/hyperlink" Target="https://data.cms.gov/provider-data/dataset/xubh-q36u"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6DA2A5-482A-9743-84A7-58ADC93AB86D}"/>
              </a:ext>
            </a:extLst>
          </p:cNvPr>
          <p:cNvSpPr>
            <a:spLocks noGrp="1"/>
          </p:cNvSpPr>
          <p:nvPr>
            <p:ph type="title"/>
          </p:nvPr>
        </p:nvSpPr>
        <p:spPr>
          <a:xfrm>
            <a:off x="12957311" y="3291840"/>
            <a:ext cx="10359889" cy="2499557"/>
          </a:xfrm>
        </p:spPr>
        <p:txBody>
          <a:bodyPr>
            <a:noAutofit/>
          </a:bodyPr>
          <a:lstStyle/>
          <a:p>
            <a:r>
              <a:rPr lang="en-US" b="1" dirty="0"/>
              <a:t>Module 0 Video 2 – Our Resource Dashboard</a:t>
            </a:r>
          </a:p>
        </p:txBody>
      </p:sp>
      <p:sp>
        <p:nvSpPr>
          <p:cNvPr id="4" name="Text Placeholder 3">
            <a:extLst>
              <a:ext uri="{FF2B5EF4-FFF2-40B4-BE49-F238E27FC236}">
                <a16:creationId xmlns:a16="http://schemas.microsoft.com/office/drawing/2014/main" id="{A381F925-8E91-524F-A847-8D29EF64D424}"/>
              </a:ext>
            </a:extLst>
          </p:cNvPr>
          <p:cNvSpPr>
            <a:spLocks noGrp="1"/>
          </p:cNvSpPr>
          <p:nvPr>
            <p:ph type="body" sz="quarter" idx="11"/>
          </p:nvPr>
        </p:nvSpPr>
        <p:spPr>
          <a:xfrm>
            <a:off x="12957311" y="6124672"/>
            <a:ext cx="9747504" cy="3110767"/>
          </a:xfrm>
        </p:spPr>
        <p:txBody>
          <a:bodyPr/>
          <a:lstStyle/>
          <a:p>
            <a:r>
              <a:rPr lang="en-US" sz="3600" dirty="0"/>
              <a:t>Mental Health Dashboard Building</a:t>
            </a:r>
          </a:p>
          <a:p>
            <a:r>
              <a:rPr lang="en-US" sz="3600" dirty="0"/>
              <a:t>Module 0 – Introduction</a:t>
            </a:r>
          </a:p>
          <a:p>
            <a:r>
              <a:rPr lang="en-US" sz="3600" dirty="0"/>
              <a:t>Maria Tomasso, M.S.</a:t>
            </a:r>
          </a:p>
          <a:p>
            <a:r>
              <a:rPr lang="en-US" sz="3600" dirty="0"/>
              <a:t>met48@txstate.edu</a:t>
            </a:r>
          </a:p>
          <a:p>
            <a:r>
              <a:rPr lang="en-US" sz="3600" dirty="0"/>
              <a:t>July 2023</a:t>
            </a:r>
          </a:p>
          <a:p>
            <a:endParaRPr lang="en-US" dirty="0"/>
          </a:p>
        </p:txBody>
      </p:sp>
      <p:pic>
        <p:nvPicPr>
          <p:cNvPr id="10" name="Picture Placeholder 9" descr="A building on a hill with trees">
            <a:extLst>
              <a:ext uri="{FF2B5EF4-FFF2-40B4-BE49-F238E27FC236}">
                <a16:creationId xmlns:a16="http://schemas.microsoft.com/office/drawing/2014/main" id="{0D86889D-66A7-145E-D4FE-226B52FD8420}"/>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9849" r="19849"/>
          <a:stretch>
            <a:fillRect/>
          </a:stretch>
        </p:blipFill>
        <p:spPr/>
      </p:pic>
    </p:spTree>
    <p:extLst>
      <p:ext uri="{BB962C8B-B14F-4D97-AF65-F5344CB8AC3E}">
        <p14:creationId xmlns:p14="http://schemas.microsoft.com/office/powerpoint/2010/main" val="3678723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DADBF-CA09-C981-2502-5CAC9C9790D2}"/>
              </a:ext>
            </a:extLst>
          </p:cNvPr>
          <p:cNvSpPr>
            <a:spLocks noGrp="1"/>
          </p:cNvSpPr>
          <p:nvPr>
            <p:ph type="title"/>
          </p:nvPr>
        </p:nvSpPr>
        <p:spPr/>
        <p:txBody>
          <a:bodyPr/>
          <a:lstStyle/>
          <a:p>
            <a:r>
              <a:rPr lang="en-US" dirty="0"/>
              <a:t>WHAT’S NEXT?</a:t>
            </a:r>
          </a:p>
        </p:txBody>
      </p:sp>
      <p:sp>
        <p:nvSpPr>
          <p:cNvPr id="3" name="Text Placeholder 2">
            <a:extLst>
              <a:ext uri="{FF2B5EF4-FFF2-40B4-BE49-F238E27FC236}">
                <a16:creationId xmlns:a16="http://schemas.microsoft.com/office/drawing/2014/main" id="{DFF5793A-E56C-7109-B68E-491C3D23ED80}"/>
              </a:ext>
            </a:extLst>
          </p:cNvPr>
          <p:cNvSpPr>
            <a:spLocks noGrp="1"/>
          </p:cNvSpPr>
          <p:nvPr>
            <p:ph type="body" sz="quarter" idx="10"/>
          </p:nvPr>
        </p:nvSpPr>
        <p:spPr>
          <a:xfrm>
            <a:off x="3048000" y="3530599"/>
            <a:ext cx="18288000" cy="7196015"/>
          </a:xfrm>
        </p:spPr>
        <p:txBody>
          <a:bodyPr/>
          <a:lstStyle/>
          <a:p>
            <a:pPr marL="457200" indent="-457200">
              <a:buFont typeface="Arial" panose="020B0604020202020204" pitchFamily="34" charset="0"/>
              <a:buChar char="•"/>
            </a:pPr>
            <a:r>
              <a:rPr lang="en-US" sz="4000" dirty="0"/>
              <a:t>In the next video we will start module 1, which focuses on data acquisition and cleaning.</a:t>
            </a:r>
          </a:p>
          <a:p>
            <a:pPr marL="457200" indent="-457200">
              <a:buFont typeface="Arial" panose="020B0604020202020204" pitchFamily="34" charset="0"/>
              <a:buChar char="•"/>
            </a:pPr>
            <a:r>
              <a:rPr lang="en-US" sz="4000" dirty="0"/>
              <a:t>PRACTICE: Try to download CSVs of the directories of emergency rooms and treatment facilities (we will download the others together later).  Open the CSVs in Excel and explore the column names.  Is there any excess information we will not need for our dashboard?</a:t>
            </a:r>
          </a:p>
        </p:txBody>
      </p:sp>
    </p:spTree>
    <p:extLst>
      <p:ext uri="{BB962C8B-B14F-4D97-AF65-F5344CB8AC3E}">
        <p14:creationId xmlns:p14="http://schemas.microsoft.com/office/powerpoint/2010/main" val="4033334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BAB96198-63BA-B44D-A753-910F5F587207}"/>
              </a:ext>
            </a:extLst>
          </p:cNvPr>
          <p:cNvSpPr>
            <a:spLocks noGrp="1"/>
          </p:cNvSpPr>
          <p:nvPr>
            <p:ph type="title"/>
          </p:nvPr>
        </p:nvSpPr>
        <p:spPr/>
        <p:txBody>
          <a:bodyPr/>
          <a:lstStyle/>
          <a:p>
            <a:r>
              <a:rPr lang="en-US" dirty="0"/>
              <a:t>FOLLOW US</a:t>
            </a:r>
          </a:p>
        </p:txBody>
      </p:sp>
      <p:sp>
        <p:nvSpPr>
          <p:cNvPr id="17" name="Oval 16">
            <a:extLst>
              <a:ext uri="{FF2B5EF4-FFF2-40B4-BE49-F238E27FC236}">
                <a16:creationId xmlns:a16="http://schemas.microsoft.com/office/drawing/2014/main" id="{FE5ACFE6-65B1-6042-AA07-B1444C2E767E}"/>
              </a:ext>
              <a:ext uri="{C183D7F6-B498-43B3-948B-1728B52AA6E4}">
                <adec:decorative xmlns:adec="http://schemas.microsoft.com/office/drawing/2017/decorative" val="0"/>
              </a:ext>
            </a:extLst>
          </p:cNvPr>
          <p:cNvSpPr/>
          <p:nvPr/>
        </p:nvSpPr>
        <p:spPr>
          <a:xfrm>
            <a:off x="5325485" y="3315590"/>
            <a:ext cx="2103119" cy="2103120"/>
          </a:xfrm>
          <a:prstGeom prst="ellipse">
            <a:avLst/>
          </a:prstGeom>
          <a:noFill/>
          <a:ln w="38100">
            <a:solidFill>
              <a:srgbClr val="64BF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4" name="TextBox 43">
            <a:extLst>
              <a:ext uri="{FF2B5EF4-FFF2-40B4-BE49-F238E27FC236}">
                <a16:creationId xmlns:a16="http://schemas.microsoft.com/office/drawing/2014/main" id="{4350A713-0FB0-F444-906A-35898174E2F3}"/>
              </a:ext>
            </a:extLst>
          </p:cNvPr>
          <p:cNvSpPr txBox="1"/>
          <p:nvPr/>
        </p:nvSpPr>
        <p:spPr>
          <a:xfrm>
            <a:off x="4162477" y="5960804"/>
            <a:ext cx="4639450" cy="461665"/>
          </a:xfrm>
          <a:prstGeom prst="rect">
            <a:avLst/>
          </a:prstGeom>
          <a:noFill/>
        </p:spPr>
        <p:txBody>
          <a:bodyPr wrap="square" rtlCol="0">
            <a:spAutoFit/>
          </a:bodyPr>
          <a:lstStyle/>
          <a:p>
            <a:pPr algn="ctr"/>
            <a:r>
              <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hlinkClick r:id="rId3"/>
              </a:rPr>
              <a:t>https://twitter.com/txst_thr</a:t>
            </a:r>
            <a:r>
              <a:rPr lang="en-US"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 </a:t>
            </a:r>
            <a:endPar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9" name="Oval 18">
            <a:extLst>
              <a:ext uri="{FF2B5EF4-FFF2-40B4-BE49-F238E27FC236}">
                <a16:creationId xmlns:a16="http://schemas.microsoft.com/office/drawing/2014/main" id="{369F3ED0-D89F-8D42-B683-9AF20F48C112}"/>
              </a:ext>
              <a:ext uri="{C183D7F6-B498-43B3-948B-1728B52AA6E4}">
                <adec:decorative xmlns:adec="http://schemas.microsoft.com/office/drawing/2017/decorative" val="0"/>
              </a:ext>
            </a:extLst>
          </p:cNvPr>
          <p:cNvSpPr/>
          <p:nvPr/>
        </p:nvSpPr>
        <p:spPr>
          <a:xfrm>
            <a:off x="11140438" y="3371966"/>
            <a:ext cx="2103120" cy="2103120"/>
          </a:xfrm>
          <a:prstGeom prst="ellipse">
            <a:avLst/>
          </a:prstGeom>
          <a:noFill/>
          <a:ln w="38100">
            <a:solidFill>
              <a:srgbClr val="3B86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1" name="TextBox 40">
            <a:extLst>
              <a:ext uri="{FF2B5EF4-FFF2-40B4-BE49-F238E27FC236}">
                <a16:creationId xmlns:a16="http://schemas.microsoft.com/office/drawing/2014/main" id="{ACF71257-8C07-E244-946D-FFBB011991DF}"/>
              </a:ext>
            </a:extLst>
          </p:cNvPr>
          <p:cNvSpPr txBox="1"/>
          <p:nvPr/>
        </p:nvSpPr>
        <p:spPr>
          <a:xfrm>
            <a:off x="10077745" y="5960804"/>
            <a:ext cx="4600505" cy="461665"/>
          </a:xfrm>
          <a:prstGeom prst="rect">
            <a:avLst/>
          </a:prstGeom>
          <a:noFill/>
        </p:spPr>
        <p:txBody>
          <a:bodyPr wrap="square" rtlCol="0">
            <a:spAutoFit/>
          </a:bodyPr>
          <a:lstStyle/>
          <a:p>
            <a:pPr algn="ctr"/>
            <a:r>
              <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hlinkClick r:id="rId4"/>
              </a:rPr>
              <a:t>https://healthresearch.txst.edu/</a:t>
            </a:r>
            <a:r>
              <a:rPr lang="en-US"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 </a:t>
            </a:r>
            <a:endPar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5" name="Oval 14">
            <a:extLst>
              <a:ext uri="{FF2B5EF4-FFF2-40B4-BE49-F238E27FC236}">
                <a16:creationId xmlns:a16="http://schemas.microsoft.com/office/drawing/2014/main" id="{7461D83F-F181-B947-B59F-18A0DB81AC90}"/>
              </a:ext>
              <a:ext uri="{C183D7F6-B498-43B3-948B-1728B52AA6E4}">
                <adec:decorative xmlns:adec="http://schemas.microsoft.com/office/drawing/2017/decorative" val="0"/>
              </a:ext>
            </a:extLst>
          </p:cNvPr>
          <p:cNvSpPr/>
          <p:nvPr/>
        </p:nvSpPr>
        <p:spPr>
          <a:xfrm>
            <a:off x="16955393" y="3371966"/>
            <a:ext cx="2103120" cy="2103120"/>
          </a:xfrm>
          <a:prstGeom prst="ellipse">
            <a:avLst/>
          </a:prstGeom>
          <a:noFill/>
          <a:ln w="38100">
            <a:solidFill>
              <a:srgbClr val="0B48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0" name="TextBox 39">
            <a:extLst>
              <a:ext uri="{FF2B5EF4-FFF2-40B4-BE49-F238E27FC236}">
                <a16:creationId xmlns:a16="http://schemas.microsoft.com/office/drawing/2014/main" id="{DFFD99F1-15F0-2840-8E7C-2494738026C3}"/>
              </a:ext>
            </a:extLst>
          </p:cNvPr>
          <p:cNvSpPr txBox="1"/>
          <p:nvPr/>
        </p:nvSpPr>
        <p:spPr>
          <a:xfrm>
            <a:off x="16067870" y="5591473"/>
            <a:ext cx="3764146" cy="1200329"/>
          </a:xfrm>
          <a:prstGeom prst="rect">
            <a:avLst/>
          </a:prstGeom>
          <a:noFill/>
        </p:spPr>
        <p:txBody>
          <a:bodyPr wrap="square" rtlCol="0">
            <a:spAutoFit/>
          </a:bodyPr>
          <a:lstStyle/>
          <a:p>
            <a:pPr algn="ctr"/>
            <a:r>
              <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hlinkClick r:id="rId5"/>
              </a:rPr>
              <a:t>https://public.tableau.com/app/profile/translational.health.research.center</a:t>
            </a:r>
            <a:r>
              <a:rPr lang="en-US"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 </a:t>
            </a:r>
            <a:endPar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36" name="Oval 35">
            <a:extLst>
              <a:ext uri="{FF2B5EF4-FFF2-40B4-BE49-F238E27FC236}">
                <a16:creationId xmlns:a16="http://schemas.microsoft.com/office/drawing/2014/main" id="{CCB2E006-4FEE-F64F-B068-94E244020A02}"/>
              </a:ext>
              <a:ext uri="{C183D7F6-B498-43B3-948B-1728B52AA6E4}">
                <adec:decorative xmlns:adec="http://schemas.microsoft.com/office/drawing/2017/decorative" val="0"/>
              </a:ext>
            </a:extLst>
          </p:cNvPr>
          <p:cNvSpPr/>
          <p:nvPr/>
        </p:nvSpPr>
        <p:spPr>
          <a:xfrm>
            <a:off x="8320511" y="6964565"/>
            <a:ext cx="2103120" cy="2103120"/>
          </a:xfrm>
          <a:prstGeom prst="ellipse">
            <a:avLst/>
          </a:prstGeom>
          <a:noFill/>
          <a:ln w="38100">
            <a:solidFill>
              <a:srgbClr val="64BF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3" name="TextBox 42">
            <a:extLst>
              <a:ext uri="{FF2B5EF4-FFF2-40B4-BE49-F238E27FC236}">
                <a16:creationId xmlns:a16="http://schemas.microsoft.com/office/drawing/2014/main" id="{6E551EFB-64D7-CC42-90A1-19E9BC6B7CC9}"/>
              </a:ext>
            </a:extLst>
          </p:cNvPr>
          <p:cNvSpPr txBox="1"/>
          <p:nvPr/>
        </p:nvSpPr>
        <p:spPr>
          <a:xfrm>
            <a:off x="7466545" y="9327104"/>
            <a:ext cx="3811055" cy="1569660"/>
          </a:xfrm>
          <a:prstGeom prst="rect">
            <a:avLst/>
          </a:prstGeom>
          <a:noFill/>
        </p:spPr>
        <p:txBody>
          <a:bodyPr wrap="square" rtlCol="0">
            <a:spAutoFit/>
          </a:bodyPr>
          <a:lstStyle/>
          <a:p>
            <a:pPr algn="ctr"/>
            <a:r>
              <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hlinkClick r:id="rId6"/>
              </a:rPr>
              <a:t>https://www.linkedin.com/company/texas-state-university-translational-health-research/</a:t>
            </a:r>
            <a:r>
              <a:rPr lang="en-US"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 </a:t>
            </a:r>
            <a:endPar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23" name="Oval 22">
            <a:extLst>
              <a:ext uri="{FF2B5EF4-FFF2-40B4-BE49-F238E27FC236}">
                <a16:creationId xmlns:a16="http://schemas.microsoft.com/office/drawing/2014/main" id="{4C70CCEB-3194-324D-A7E1-5935D922DDF6}"/>
              </a:ext>
              <a:ext uri="{C183D7F6-B498-43B3-948B-1728B52AA6E4}">
                <adec:decorative xmlns:adec="http://schemas.microsoft.com/office/drawing/2017/decorative" val="0"/>
              </a:ext>
            </a:extLst>
          </p:cNvPr>
          <p:cNvSpPr>
            <a:spLocks noChangeAspect="1"/>
          </p:cNvSpPr>
          <p:nvPr/>
        </p:nvSpPr>
        <p:spPr>
          <a:xfrm>
            <a:off x="14221372" y="6964565"/>
            <a:ext cx="2103120" cy="2103120"/>
          </a:xfrm>
          <a:prstGeom prst="ellipse">
            <a:avLst/>
          </a:prstGeom>
          <a:noFill/>
          <a:ln w="38100">
            <a:solidFill>
              <a:srgbClr val="DA32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2" name="TextBox 41">
            <a:extLst>
              <a:ext uri="{FF2B5EF4-FFF2-40B4-BE49-F238E27FC236}">
                <a16:creationId xmlns:a16="http://schemas.microsoft.com/office/drawing/2014/main" id="{BEA21D58-FCF3-BE4B-A946-6524F99C0C77}"/>
              </a:ext>
            </a:extLst>
          </p:cNvPr>
          <p:cNvSpPr txBox="1"/>
          <p:nvPr/>
        </p:nvSpPr>
        <p:spPr>
          <a:xfrm>
            <a:off x="13277058" y="9696435"/>
            <a:ext cx="3991749" cy="830997"/>
          </a:xfrm>
          <a:prstGeom prst="rect">
            <a:avLst/>
          </a:prstGeom>
          <a:noFill/>
        </p:spPr>
        <p:txBody>
          <a:bodyPr wrap="square" rtlCol="0">
            <a:spAutoFit/>
          </a:bodyPr>
          <a:lstStyle/>
          <a:p>
            <a:pPr algn="ctr"/>
            <a:r>
              <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hlinkClick r:id="rId7"/>
              </a:rPr>
              <a:t>https://www.youtube.com/@txst_THR</a:t>
            </a:r>
            <a:r>
              <a:rPr lang="en-US"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 </a:t>
            </a:r>
            <a:endPar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pic>
        <p:nvPicPr>
          <p:cNvPr id="7" name="Picture 6">
            <a:extLst>
              <a:ext uri="{FF2B5EF4-FFF2-40B4-BE49-F238E27FC236}">
                <a16:creationId xmlns:a16="http://schemas.microsoft.com/office/drawing/2014/main" id="{3CA5B934-A207-C08F-7708-52CE585A6796}"/>
              </a:ext>
            </a:extLst>
          </p:cNvPr>
          <p:cNvPicPr>
            <a:picLocks noChangeAspect="1"/>
          </p:cNvPicPr>
          <p:nvPr/>
        </p:nvPicPr>
        <p:blipFill>
          <a:blip r:embed="rId8"/>
          <a:stretch>
            <a:fillRect/>
          </a:stretch>
        </p:blipFill>
        <p:spPr>
          <a:xfrm>
            <a:off x="17286341" y="3702914"/>
            <a:ext cx="1441224" cy="1441224"/>
          </a:xfrm>
          <a:prstGeom prst="rect">
            <a:avLst/>
          </a:prstGeom>
        </p:spPr>
      </p:pic>
      <p:pic>
        <p:nvPicPr>
          <p:cNvPr id="9" name="Graphic 8" descr="Internet outline">
            <a:extLst>
              <a:ext uri="{FF2B5EF4-FFF2-40B4-BE49-F238E27FC236}">
                <a16:creationId xmlns:a16="http://schemas.microsoft.com/office/drawing/2014/main" id="{86A7CD78-C350-2561-A58C-DC8751140CA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513868" y="3745395"/>
            <a:ext cx="1356260" cy="1356260"/>
          </a:xfrm>
          <a:prstGeom prst="rect">
            <a:avLst/>
          </a:prstGeom>
        </p:spPr>
      </p:pic>
      <p:pic>
        <p:nvPicPr>
          <p:cNvPr id="10" name="Picture 9">
            <a:extLst>
              <a:ext uri="{FF2B5EF4-FFF2-40B4-BE49-F238E27FC236}">
                <a16:creationId xmlns:a16="http://schemas.microsoft.com/office/drawing/2014/main" id="{F9D1169A-20CD-83D9-F342-FD2236BA8B8F}"/>
              </a:ext>
            </a:extLst>
          </p:cNvPr>
          <p:cNvPicPr>
            <a:picLocks noChangeAspect="1"/>
          </p:cNvPicPr>
          <p:nvPr/>
        </p:nvPicPr>
        <p:blipFill>
          <a:blip r:embed="rId11"/>
          <a:stretch>
            <a:fillRect/>
          </a:stretch>
        </p:blipFill>
        <p:spPr>
          <a:xfrm>
            <a:off x="5647152" y="3823361"/>
            <a:ext cx="1459783" cy="1200329"/>
          </a:xfrm>
          <a:prstGeom prst="rect">
            <a:avLst/>
          </a:prstGeom>
          <a:solidFill>
            <a:schemeClr val="bg1"/>
          </a:solidFill>
        </p:spPr>
      </p:pic>
      <p:pic>
        <p:nvPicPr>
          <p:cNvPr id="11" name="Picture 10">
            <a:extLst>
              <a:ext uri="{FF2B5EF4-FFF2-40B4-BE49-F238E27FC236}">
                <a16:creationId xmlns:a16="http://schemas.microsoft.com/office/drawing/2014/main" id="{7EC974B4-2A4D-ED87-50EC-085891D40968}"/>
              </a:ext>
            </a:extLst>
          </p:cNvPr>
          <p:cNvPicPr>
            <a:picLocks noChangeAspect="1"/>
          </p:cNvPicPr>
          <p:nvPr/>
        </p:nvPicPr>
        <p:blipFill>
          <a:blip r:embed="rId12"/>
          <a:stretch>
            <a:fillRect/>
          </a:stretch>
        </p:blipFill>
        <p:spPr>
          <a:xfrm>
            <a:off x="8704384" y="7348438"/>
            <a:ext cx="1335373" cy="1335373"/>
          </a:xfrm>
          <a:prstGeom prst="rect">
            <a:avLst/>
          </a:prstGeom>
        </p:spPr>
      </p:pic>
      <p:pic>
        <p:nvPicPr>
          <p:cNvPr id="14" name="Picture 13">
            <a:extLst>
              <a:ext uri="{FF2B5EF4-FFF2-40B4-BE49-F238E27FC236}">
                <a16:creationId xmlns:a16="http://schemas.microsoft.com/office/drawing/2014/main" id="{CAF38523-F5FE-4ECE-46D7-8D2DEF2F62EF}"/>
              </a:ext>
            </a:extLst>
          </p:cNvPr>
          <p:cNvPicPr>
            <a:picLocks noChangeAspect="1"/>
          </p:cNvPicPr>
          <p:nvPr/>
        </p:nvPicPr>
        <p:blipFill>
          <a:blip r:embed="rId13"/>
          <a:stretch>
            <a:fillRect/>
          </a:stretch>
        </p:blipFill>
        <p:spPr>
          <a:xfrm>
            <a:off x="14522126" y="7265318"/>
            <a:ext cx="1501611" cy="1501611"/>
          </a:xfrm>
          <a:prstGeom prst="rect">
            <a:avLst/>
          </a:prstGeom>
        </p:spPr>
      </p:pic>
    </p:spTree>
    <p:extLst>
      <p:ext uri="{BB962C8B-B14F-4D97-AF65-F5344CB8AC3E}">
        <p14:creationId xmlns:p14="http://schemas.microsoft.com/office/powerpoint/2010/main" val="2325926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A309-C9D9-2641-9E3E-4E10A3A939FF}"/>
              </a:ext>
            </a:extLst>
          </p:cNvPr>
          <p:cNvSpPr>
            <a:spLocks noGrp="1"/>
          </p:cNvSpPr>
          <p:nvPr>
            <p:ph type="title"/>
          </p:nvPr>
        </p:nvSpPr>
        <p:spPr/>
        <p:txBody>
          <a:bodyPr/>
          <a:lstStyle/>
          <a:p>
            <a:r>
              <a:rPr lang="en-US" dirty="0"/>
              <a:t>LAST TIME</a:t>
            </a:r>
          </a:p>
        </p:txBody>
      </p:sp>
      <p:sp>
        <p:nvSpPr>
          <p:cNvPr id="3" name="Text Placeholder 2">
            <a:extLst>
              <a:ext uri="{FF2B5EF4-FFF2-40B4-BE49-F238E27FC236}">
                <a16:creationId xmlns:a16="http://schemas.microsoft.com/office/drawing/2014/main" id="{E148928B-5533-1F45-B821-D97852D2A781}"/>
              </a:ext>
            </a:extLst>
          </p:cNvPr>
          <p:cNvSpPr>
            <a:spLocks noGrp="1"/>
          </p:cNvSpPr>
          <p:nvPr>
            <p:ph type="body" sz="quarter" idx="10"/>
          </p:nvPr>
        </p:nvSpPr>
        <p:spPr/>
        <p:txBody>
          <a:bodyPr/>
          <a:lstStyle/>
          <a:p>
            <a:pPr marL="457200" indent="-457200">
              <a:buFont typeface="Arial" panose="020B0604020202020204" pitchFamily="34" charset="0"/>
              <a:buChar char="•"/>
            </a:pPr>
            <a:r>
              <a:rPr lang="en-US" sz="4400" dirty="0"/>
              <a:t>In the last video, we went over the goals of this video series and briefly discussed the tools we will be using (R and Tableau) </a:t>
            </a:r>
          </a:p>
          <a:p>
            <a:pPr marL="457200" indent="-457200">
              <a:buFont typeface="Arial" panose="020B0604020202020204" pitchFamily="34" charset="0"/>
              <a:buChar char="•"/>
            </a:pPr>
            <a:r>
              <a:rPr lang="en-US" sz="4400" dirty="0"/>
              <a:t>We also looked at the existing version of the MAP dashboard as an example of what can be built using Tableau</a:t>
            </a:r>
          </a:p>
          <a:p>
            <a:pPr marL="457200" indent="-457200">
              <a:buFont typeface="Arial" panose="020B0604020202020204" pitchFamily="34" charset="0"/>
              <a:buChar char="•"/>
            </a:pPr>
            <a:r>
              <a:rPr lang="en-US" sz="4400" dirty="0"/>
              <a:t>Hopefully, you had a chance to explore the MAP dashboard on your own and think about what types of dashboards you want to build</a:t>
            </a:r>
          </a:p>
        </p:txBody>
      </p:sp>
    </p:spTree>
    <p:extLst>
      <p:ext uri="{BB962C8B-B14F-4D97-AF65-F5344CB8AC3E}">
        <p14:creationId xmlns:p14="http://schemas.microsoft.com/office/powerpoint/2010/main" val="4119661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9E5B8-5360-8393-A11F-3451B0CFA8B6}"/>
              </a:ext>
            </a:extLst>
          </p:cNvPr>
          <p:cNvSpPr>
            <a:spLocks noGrp="1"/>
          </p:cNvSpPr>
          <p:nvPr>
            <p:ph type="title"/>
          </p:nvPr>
        </p:nvSpPr>
        <p:spPr/>
        <p:txBody>
          <a:bodyPr/>
          <a:lstStyle/>
          <a:p>
            <a:r>
              <a:rPr lang="en-US" dirty="0"/>
              <a:t>IN THIS VIDEO</a:t>
            </a:r>
          </a:p>
        </p:txBody>
      </p:sp>
      <p:sp>
        <p:nvSpPr>
          <p:cNvPr id="3" name="Text Placeholder 2">
            <a:extLst>
              <a:ext uri="{FF2B5EF4-FFF2-40B4-BE49-F238E27FC236}">
                <a16:creationId xmlns:a16="http://schemas.microsoft.com/office/drawing/2014/main" id="{87286AE1-9D02-20E9-7A82-2A5A52958A38}"/>
              </a:ext>
            </a:extLst>
          </p:cNvPr>
          <p:cNvSpPr>
            <a:spLocks noGrp="1"/>
          </p:cNvSpPr>
          <p:nvPr>
            <p:ph type="body" sz="quarter" idx="10"/>
          </p:nvPr>
        </p:nvSpPr>
        <p:spPr/>
        <p:txBody>
          <a:bodyPr/>
          <a:lstStyle/>
          <a:p>
            <a:pPr marL="457200" indent="-457200">
              <a:buFont typeface="Arial" panose="020B0604020202020204" pitchFamily="34" charset="0"/>
              <a:buChar char="•"/>
            </a:pPr>
            <a:r>
              <a:rPr lang="en-US" sz="4400" dirty="0"/>
              <a:t>We will outline (but not code) the goals of our resource dashboard and plan out phases 1, 2, and 3 (</a:t>
            </a:r>
            <a:r>
              <a:rPr lang="en-US" sz="4400" b="1" dirty="0"/>
              <a:t>data collection,</a:t>
            </a:r>
            <a:r>
              <a:rPr lang="en-US" sz="4400" dirty="0"/>
              <a:t> </a:t>
            </a:r>
            <a:r>
              <a:rPr lang="en-US" sz="4400" b="1" dirty="0"/>
              <a:t>dashboard design, and data cleaning*</a:t>
            </a:r>
            <a:r>
              <a:rPr lang="en-US" sz="4400" dirty="0"/>
              <a:t>)</a:t>
            </a:r>
          </a:p>
          <a:p>
            <a:pPr marL="457200" indent="-457200">
              <a:buFont typeface="Arial" panose="020B0604020202020204" pitchFamily="34" charset="0"/>
              <a:buChar char="•"/>
            </a:pPr>
            <a:r>
              <a:rPr lang="en-US" sz="4400" dirty="0"/>
              <a:t>Why data cleaning?  You said no coding yet!</a:t>
            </a:r>
          </a:p>
          <a:p>
            <a:pPr marL="1485900" lvl="1" indent="-571500">
              <a:buFont typeface="Courier New" panose="02070309020205020404" pitchFamily="49" charset="0"/>
              <a:buChar char="o"/>
            </a:pPr>
            <a:r>
              <a:rPr lang="en-US" sz="4400" dirty="0"/>
              <a:t>With any coding project, we need to start with a goal in mind.  By planning what we’ll do to the raw data before opening R, we can save time and frustration.</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42495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F9431-16E2-217B-4161-8D46E6CA51CB}"/>
              </a:ext>
            </a:extLst>
          </p:cNvPr>
          <p:cNvSpPr>
            <a:spLocks noGrp="1"/>
          </p:cNvSpPr>
          <p:nvPr>
            <p:ph type="title"/>
          </p:nvPr>
        </p:nvSpPr>
        <p:spPr/>
        <p:txBody>
          <a:bodyPr/>
          <a:lstStyle/>
          <a:p>
            <a:r>
              <a:rPr lang="en-US" dirty="0"/>
              <a:t>RESOURCES DASHBOARD - GOALS</a:t>
            </a:r>
          </a:p>
        </p:txBody>
      </p:sp>
      <p:sp>
        <p:nvSpPr>
          <p:cNvPr id="3" name="Text Placeholder 2">
            <a:extLst>
              <a:ext uri="{FF2B5EF4-FFF2-40B4-BE49-F238E27FC236}">
                <a16:creationId xmlns:a16="http://schemas.microsoft.com/office/drawing/2014/main" id="{58B4D3C4-6D5E-A843-3224-F57011BCE00B}"/>
              </a:ext>
            </a:extLst>
          </p:cNvPr>
          <p:cNvSpPr>
            <a:spLocks noGrp="1"/>
          </p:cNvSpPr>
          <p:nvPr>
            <p:ph type="body" sz="quarter" idx="10"/>
          </p:nvPr>
        </p:nvSpPr>
        <p:spPr>
          <a:xfrm>
            <a:off x="3048000" y="2866293"/>
            <a:ext cx="18288000" cy="7772400"/>
          </a:xfrm>
        </p:spPr>
        <p:txBody>
          <a:bodyPr/>
          <a:lstStyle/>
          <a:p>
            <a:pPr marL="457200" indent="-457200">
              <a:buFont typeface="Arial" panose="020B0604020202020204" pitchFamily="34" charset="0"/>
              <a:buChar char="•"/>
            </a:pPr>
            <a:r>
              <a:rPr lang="en-US" dirty="0"/>
              <a:t>We start every dashboard project with a goal in mind.  What do we want to accomplish?</a:t>
            </a:r>
          </a:p>
          <a:p>
            <a:pPr marL="457200" indent="-457200">
              <a:buFont typeface="Arial" panose="020B0604020202020204" pitchFamily="34" charset="0"/>
              <a:buChar char="•"/>
            </a:pPr>
            <a:r>
              <a:rPr lang="en-US" dirty="0"/>
              <a:t>The mental health resource dashboard needs (at minimum) to contain the following:</a:t>
            </a:r>
          </a:p>
          <a:p>
            <a:pPr marL="1371600" lvl="1" indent="-457200">
              <a:buFont typeface="Arial" panose="020B0604020202020204" pitchFamily="34" charset="0"/>
              <a:buChar char="•"/>
            </a:pPr>
            <a:r>
              <a:rPr lang="en-US" dirty="0"/>
              <a:t>A directory of local hotlines and authorities on mental health</a:t>
            </a:r>
          </a:p>
          <a:p>
            <a:pPr marL="1371600" lvl="1" indent="-457200">
              <a:buFont typeface="Arial" panose="020B0604020202020204" pitchFamily="34" charset="0"/>
              <a:buChar char="•"/>
            </a:pPr>
            <a:r>
              <a:rPr lang="en-US" dirty="0"/>
              <a:t>A directory of treatment facilities </a:t>
            </a:r>
          </a:p>
          <a:p>
            <a:pPr marL="1371600" lvl="1" indent="-457200">
              <a:buFont typeface="Arial" panose="020B0604020202020204" pitchFamily="34" charset="0"/>
              <a:buChar char="•"/>
            </a:pPr>
            <a:r>
              <a:rPr lang="en-US" dirty="0"/>
              <a:t>A directory of emergency rooms</a:t>
            </a:r>
          </a:p>
          <a:p>
            <a:pPr marL="1371600" lvl="1" indent="-457200">
              <a:buFont typeface="Arial" panose="020B0604020202020204" pitchFamily="34" charset="0"/>
              <a:buChar char="•"/>
            </a:pPr>
            <a:r>
              <a:rPr lang="en-US" dirty="0"/>
              <a:t>Data on the number of licensed MH professionals (LCDCs, counsellors, psychiatrists, etc...) per county</a:t>
            </a:r>
          </a:p>
          <a:p>
            <a:pPr marL="457200" indent="-457200">
              <a:buFont typeface="Arial" panose="020B0604020202020204" pitchFamily="34" charset="0"/>
              <a:buChar char="•"/>
            </a:pPr>
            <a:r>
              <a:rPr lang="en-US" dirty="0"/>
              <a:t>The resource dashboard also needs to support the following:</a:t>
            </a:r>
          </a:p>
          <a:p>
            <a:pPr marL="1371600" lvl="1" indent="-457200">
              <a:buFont typeface="Arial" panose="020B0604020202020204" pitchFamily="34" charset="0"/>
              <a:buChar char="•"/>
            </a:pPr>
            <a:r>
              <a:rPr lang="en-US" dirty="0"/>
              <a:t>Allow users to filter by county and/or city</a:t>
            </a:r>
          </a:p>
          <a:p>
            <a:pPr marL="1371600" lvl="1" indent="-457200">
              <a:buFont typeface="Arial" panose="020B0604020202020204" pitchFamily="34" charset="0"/>
              <a:buChar char="•"/>
            </a:pPr>
            <a:r>
              <a:rPr lang="en-US" dirty="0"/>
              <a:t>Allow users to filter facilities by population served (for example, facilities that work with adolescents) or service provided (for example, buprenorphine)</a:t>
            </a:r>
          </a:p>
          <a:p>
            <a:pPr marL="1371600" lvl="1" indent="-457200">
              <a:buFont typeface="Arial" panose="020B0604020202020204" pitchFamily="34" charset="0"/>
              <a:buChar char="•"/>
            </a:pPr>
            <a:r>
              <a:rPr lang="en-US" dirty="0"/>
              <a:t>Generate maps at the state and local level so that users can identify service deserts</a:t>
            </a:r>
          </a:p>
          <a:p>
            <a:pPr marL="457200" indent="-457200">
              <a:buFont typeface="Arial" panose="020B0604020202020204" pitchFamily="34" charset="0"/>
              <a:buChar char="•"/>
            </a:pPr>
            <a:r>
              <a:rPr lang="en-US" dirty="0"/>
              <a:t>Safety concerns – this dashboard NOT intended as a resource for people currently in crisis.  Phone numbers, addresses, and more may change after the publication of the dashboard.  We need to communicate this with a disclaimer on the dashboard.</a:t>
            </a:r>
          </a:p>
          <a:p>
            <a:pPr marL="1371600" lvl="1" indent="-457200">
              <a:buFont typeface="Arial" panose="020B0604020202020204" pitchFamily="34" charset="0"/>
              <a:buChar char="•"/>
            </a:pPr>
            <a:endParaRPr lang="en-US" dirty="0"/>
          </a:p>
          <a:p>
            <a:pPr marL="1371600" lvl="1" indent="-457200">
              <a:buFont typeface="Arial" panose="020B0604020202020204" pitchFamily="34" charset="0"/>
              <a:buChar char="•"/>
            </a:pPr>
            <a:endParaRPr lang="en-US" dirty="0"/>
          </a:p>
        </p:txBody>
      </p:sp>
    </p:spTree>
    <p:extLst>
      <p:ext uri="{BB962C8B-B14F-4D97-AF65-F5344CB8AC3E}">
        <p14:creationId xmlns:p14="http://schemas.microsoft.com/office/powerpoint/2010/main" val="1714801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0FFB3-1ECE-42BE-FC39-4C7B914336D2}"/>
              </a:ext>
            </a:extLst>
          </p:cNvPr>
          <p:cNvSpPr>
            <a:spLocks noGrp="1"/>
          </p:cNvSpPr>
          <p:nvPr>
            <p:ph type="title"/>
          </p:nvPr>
        </p:nvSpPr>
        <p:spPr/>
        <p:txBody>
          <a:bodyPr/>
          <a:lstStyle/>
          <a:p>
            <a:r>
              <a:rPr lang="en-US" dirty="0"/>
              <a:t>DATA COLLECTION</a:t>
            </a:r>
          </a:p>
        </p:txBody>
      </p:sp>
      <p:sp>
        <p:nvSpPr>
          <p:cNvPr id="3" name="Text Placeholder 2">
            <a:extLst>
              <a:ext uri="{FF2B5EF4-FFF2-40B4-BE49-F238E27FC236}">
                <a16:creationId xmlns:a16="http://schemas.microsoft.com/office/drawing/2014/main" id="{AE997D33-9A23-F127-F7C7-CAD96EE7D698}"/>
              </a:ext>
            </a:extLst>
          </p:cNvPr>
          <p:cNvSpPr>
            <a:spLocks noGrp="1"/>
          </p:cNvSpPr>
          <p:nvPr>
            <p:ph type="body" sz="quarter" idx="10"/>
          </p:nvPr>
        </p:nvSpPr>
        <p:spPr>
          <a:xfrm>
            <a:off x="3048000" y="3006969"/>
            <a:ext cx="18288000" cy="7153031"/>
          </a:xfrm>
        </p:spPr>
        <p:txBody>
          <a:bodyPr/>
          <a:lstStyle/>
          <a:p>
            <a:pPr marL="457200" indent="-457200">
              <a:buFont typeface="Arial" panose="020B0604020202020204" pitchFamily="34" charset="0"/>
              <a:buChar char="•"/>
            </a:pPr>
            <a:r>
              <a:rPr lang="en-US" sz="3400" dirty="0"/>
              <a:t>Sources:</a:t>
            </a:r>
          </a:p>
          <a:p>
            <a:pPr marL="1371600" lvl="1" indent="-457200">
              <a:buFont typeface="Arial" panose="020B0604020202020204" pitchFamily="34" charset="0"/>
              <a:buChar char="•"/>
            </a:pPr>
            <a:r>
              <a:rPr lang="en-US" sz="3400" dirty="0"/>
              <a:t>Mental and behavioral health authorities in Texas - </a:t>
            </a:r>
            <a:r>
              <a:rPr lang="en-US" sz="3400" dirty="0">
                <a:hlinkClick r:id="rId2"/>
              </a:rPr>
              <a:t>https://www.hhs.texas.gov/services/mental-health-substance-use/mental-health-substance-use-resources/find-your-local-mental-health-or-behavioral-health-authority</a:t>
            </a:r>
            <a:r>
              <a:rPr lang="en-US" sz="3400" dirty="0"/>
              <a:t> </a:t>
            </a:r>
          </a:p>
          <a:p>
            <a:pPr marL="1371600" lvl="1" indent="-457200">
              <a:buFont typeface="Arial" panose="020B0604020202020204" pitchFamily="34" charset="0"/>
              <a:buChar char="•"/>
            </a:pPr>
            <a:r>
              <a:rPr lang="en-US" sz="3400" dirty="0"/>
              <a:t>A directory of treatment facilities - </a:t>
            </a:r>
            <a:r>
              <a:rPr lang="en-US" sz="3400" dirty="0">
                <a:hlinkClick r:id="rId3"/>
              </a:rPr>
              <a:t>https://findtreatment.gov/</a:t>
            </a:r>
            <a:r>
              <a:rPr lang="en-US" sz="3400" dirty="0"/>
              <a:t> </a:t>
            </a:r>
          </a:p>
          <a:p>
            <a:pPr marL="1371600" lvl="1" indent="-457200">
              <a:buFont typeface="Arial" panose="020B0604020202020204" pitchFamily="34" charset="0"/>
              <a:buChar char="•"/>
            </a:pPr>
            <a:r>
              <a:rPr lang="en-US" sz="3400" dirty="0"/>
              <a:t>A directory of emergency rooms - </a:t>
            </a:r>
            <a:r>
              <a:rPr lang="en-US" sz="3400" dirty="0">
                <a:hlinkClick r:id="rId4"/>
              </a:rPr>
              <a:t>https://data.cms.gov/provider-data/dataset/xubh-q36u</a:t>
            </a:r>
            <a:r>
              <a:rPr lang="en-US" sz="3400" dirty="0"/>
              <a:t> </a:t>
            </a:r>
          </a:p>
          <a:p>
            <a:pPr marL="1371600" lvl="1" indent="-457200">
              <a:buFont typeface="Arial" panose="020B0604020202020204" pitchFamily="34" charset="0"/>
              <a:buChar char="•"/>
            </a:pPr>
            <a:r>
              <a:rPr lang="en-US" sz="3400" dirty="0"/>
              <a:t>Data on the number of licensed MH professionals (LCDCs, counsellors, psychiatrists, etc...) per county - </a:t>
            </a:r>
            <a:r>
              <a:rPr lang="en-US" sz="3400" dirty="0">
                <a:hlinkClick r:id="rId5"/>
              </a:rPr>
              <a:t>https://healthdata.dshs.texas.gov/dashboard/health-care-workforce/hprc/health-profession-supply</a:t>
            </a:r>
            <a:r>
              <a:rPr lang="en-US" sz="3400" dirty="0"/>
              <a:t> </a:t>
            </a:r>
          </a:p>
          <a:p>
            <a:pPr marL="457200" indent="-457200">
              <a:buFont typeface="Arial" panose="020B0604020202020204" pitchFamily="34" charset="0"/>
              <a:buChar char="•"/>
            </a:pPr>
            <a:r>
              <a:rPr lang="en-US" sz="3400" dirty="0"/>
              <a:t>Question – what will each of these look like when downloaded?</a:t>
            </a:r>
          </a:p>
          <a:p>
            <a:pPr marL="1371600" lvl="1" indent="-457200">
              <a:buFont typeface="Arial" panose="020B0604020202020204" pitchFamily="34" charset="0"/>
              <a:buChar char="•"/>
            </a:pPr>
            <a:endParaRPr lang="en-US" dirty="0"/>
          </a:p>
        </p:txBody>
      </p:sp>
    </p:spTree>
    <p:extLst>
      <p:ext uri="{BB962C8B-B14F-4D97-AF65-F5344CB8AC3E}">
        <p14:creationId xmlns:p14="http://schemas.microsoft.com/office/powerpoint/2010/main" val="2178350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F1A5-FAFE-85B0-B420-7CC428BC50C9}"/>
              </a:ext>
            </a:extLst>
          </p:cNvPr>
          <p:cNvSpPr>
            <a:spLocks noGrp="1"/>
          </p:cNvSpPr>
          <p:nvPr>
            <p:ph type="title"/>
          </p:nvPr>
        </p:nvSpPr>
        <p:spPr/>
        <p:txBody>
          <a:bodyPr/>
          <a:lstStyle/>
          <a:p>
            <a:r>
              <a:rPr lang="en-US" dirty="0"/>
              <a:t>DASHBOARD DESIGN</a:t>
            </a:r>
          </a:p>
        </p:txBody>
      </p:sp>
      <p:sp>
        <p:nvSpPr>
          <p:cNvPr id="4" name="TextBox 3">
            <a:extLst>
              <a:ext uri="{FF2B5EF4-FFF2-40B4-BE49-F238E27FC236}">
                <a16:creationId xmlns:a16="http://schemas.microsoft.com/office/drawing/2014/main" id="{B03C3C8E-E5D8-510B-F4AC-0FC917448C21}"/>
              </a:ext>
            </a:extLst>
          </p:cNvPr>
          <p:cNvSpPr txBox="1"/>
          <p:nvPr/>
        </p:nvSpPr>
        <p:spPr>
          <a:xfrm>
            <a:off x="8212015" y="3147646"/>
            <a:ext cx="4994031" cy="461665"/>
          </a:xfrm>
          <a:prstGeom prst="rect">
            <a:avLst/>
          </a:prstGeom>
          <a:noFill/>
          <a:ln>
            <a:solidFill>
              <a:schemeClr val="tx1"/>
            </a:solidFill>
          </a:ln>
        </p:spPr>
        <p:txBody>
          <a:bodyPr wrap="square" rtlCol="0">
            <a:spAutoFit/>
          </a:bodyPr>
          <a:lstStyle/>
          <a:p>
            <a:pPr algn="ct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Dashboard Title</a:t>
            </a:r>
          </a:p>
        </p:txBody>
      </p:sp>
      <p:sp>
        <p:nvSpPr>
          <p:cNvPr id="5" name="TextBox 4">
            <a:extLst>
              <a:ext uri="{FF2B5EF4-FFF2-40B4-BE49-F238E27FC236}">
                <a16:creationId xmlns:a16="http://schemas.microsoft.com/office/drawing/2014/main" id="{3D0D4FB8-DD08-16A0-269F-F9ADBC04994D}"/>
              </a:ext>
            </a:extLst>
          </p:cNvPr>
          <p:cNvSpPr txBox="1"/>
          <p:nvPr/>
        </p:nvSpPr>
        <p:spPr>
          <a:xfrm>
            <a:off x="6541477" y="3147646"/>
            <a:ext cx="1248508" cy="461665"/>
          </a:xfrm>
          <a:prstGeom prst="rect">
            <a:avLst/>
          </a:prstGeom>
          <a:noFill/>
          <a:ln>
            <a:solidFill>
              <a:schemeClr val="tx1"/>
            </a:solidFill>
          </a:ln>
        </p:spPr>
        <p:txBody>
          <a:bodyPr wrap="square" rtlCol="0">
            <a:spAutoFit/>
          </a:bodyPr>
          <a:lstStyle/>
          <a:p>
            <a:pPr algn="ct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Logo 1</a:t>
            </a:r>
          </a:p>
        </p:txBody>
      </p:sp>
      <p:sp>
        <p:nvSpPr>
          <p:cNvPr id="6" name="TextBox 5">
            <a:extLst>
              <a:ext uri="{FF2B5EF4-FFF2-40B4-BE49-F238E27FC236}">
                <a16:creationId xmlns:a16="http://schemas.microsoft.com/office/drawing/2014/main" id="{1EEA1FC7-2388-C955-7E4F-069B3A3F9AD2}"/>
              </a:ext>
            </a:extLst>
          </p:cNvPr>
          <p:cNvSpPr txBox="1"/>
          <p:nvPr/>
        </p:nvSpPr>
        <p:spPr>
          <a:xfrm>
            <a:off x="13628076" y="3176954"/>
            <a:ext cx="1248508" cy="461665"/>
          </a:xfrm>
          <a:prstGeom prst="rect">
            <a:avLst/>
          </a:prstGeom>
          <a:noFill/>
          <a:ln>
            <a:solidFill>
              <a:schemeClr val="tx1"/>
            </a:solidFill>
          </a:ln>
        </p:spPr>
        <p:txBody>
          <a:bodyPr wrap="square" rtlCol="0">
            <a:spAutoFit/>
          </a:bodyPr>
          <a:lstStyle/>
          <a:p>
            <a:pPr algn="ct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Logo 1</a:t>
            </a:r>
          </a:p>
        </p:txBody>
      </p:sp>
      <p:sp>
        <p:nvSpPr>
          <p:cNvPr id="7" name="Rectangle 6">
            <a:extLst>
              <a:ext uri="{FF2B5EF4-FFF2-40B4-BE49-F238E27FC236}">
                <a16:creationId xmlns:a16="http://schemas.microsoft.com/office/drawing/2014/main" id="{08800619-16F0-C3BE-9745-59769D8922CC}"/>
              </a:ext>
            </a:extLst>
          </p:cNvPr>
          <p:cNvSpPr/>
          <p:nvPr/>
        </p:nvSpPr>
        <p:spPr>
          <a:xfrm>
            <a:off x="6330462" y="2848708"/>
            <a:ext cx="8809892" cy="7543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443676D1-4203-9A9D-BA12-9F58C8413140}"/>
              </a:ext>
            </a:extLst>
          </p:cNvPr>
          <p:cNvSpPr txBox="1"/>
          <p:nvPr/>
        </p:nvSpPr>
        <p:spPr>
          <a:xfrm>
            <a:off x="6541477" y="3886200"/>
            <a:ext cx="8335107" cy="461665"/>
          </a:xfrm>
          <a:prstGeom prst="rect">
            <a:avLst/>
          </a:prstGeom>
          <a:noFill/>
          <a:ln>
            <a:solidFill>
              <a:schemeClr val="tx1"/>
            </a:solidFill>
          </a:ln>
        </p:spPr>
        <p:txBody>
          <a:bodyPr wrap="square" rtlCol="0">
            <a:spAutoFit/>
          </a:bodyPr>
          <a:lstStyle/>
          <a:p>
            <a:pPr algn="ct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Navigation Menu</a:t>
            </a:r>
          </a:p>
        </p:txBody>
      </p:sp>
      <p:sp>
        <p:nvSpPr>
          <p:cNvPr id="9" name="TextBox 8">
            <a:extLst>
              <a:ext uri="{FF2B5EF4-FFF2-40B4-BE49-F238E27FC236}">
                <a16:creationId xmlns:a16="http://schemas.microsoft.com/office/drawing/2014/main" id="{331D56BC-963C-3458-AACD-2895EE212026}"/>
              </a:ext>
            </a:extLst>
          </p:cNvPr>
          <p:cNvSpPr txBox="1"/>
          <p:nvPr/>
        </p:nvSpPr>
        <p:spPr>
          <a:xfrm>
            <a:off x="10832123" y="4554415"/>
            <a:ext cx="4044461" cy="4893647"/>
          </a:xfrm>
          <a:prstGeom prst="rect">
            <a:avLst/>
          </a:prstGeom>
          <a:noFill/>
          <a:ln>
            <a:solidFill>
              <a:schemeClr val="tx1"/>
            </a:solidFill>
          </a:ln>
        </p:spPr>
        <p:txBody>
          <a:bodyPr wrap="square" rtlCol="0">
            <a:spAutoFit/>
          </a:bodyPr>
          <a:lstStyle/>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About/how to use the dashboard</a:t>
            </a: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Disclaimers can go here as well</a:t>
            </a: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1" name="TextBox 10">
            <a:extLst>
              <a:ext uri="{FF2B5EF4-FFF2-40B4-BE49-F238E27FC236}">
                <a16:creationId xmlns:a16="http://schemas.microsoft.com/office/drawing/2014/main" id="{6B6A95D0-9D41-29A5-FEFB-9CFE94CD84F3}"/>
              </a:ext>
            </a:extLst>
          </p:cNvPr>
          <p:cNvSpPr txBox="1"/>
          <p:nvPr/>
        </p:nvSpPr>
        <p:spPr>
          <a:xfrm>
            <a:off x="6541477" y="4554415"/>
            <a:ext cx="4044461" cy="4893647"/>
          </a:xfrm>
          <a:prstGeom prst="rect">
            <a:avLst/>
          </a:prstGeom>
          <a:noFill/>
          <a:ln>
            <a:solidFill>
              <a:schemeClr val="tx1"/>
            </a:solidFill>
          </a:ln>
        </p:spPr>
        <p:txBody>
          <a:bodyPr wrap="square" rtlCol="0">
            <a:spAutoFit/>
          </a:bodyPr>
          <a:lstStyle/>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An interesting summary map or picture</a:t>
            </a: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2" name="TextBox 11">
            <a:extLst>
              <a:ext uri="{FF2B5EF4-FFF2-40B4-BE49-F238E27FC236}">
                <a16:creationId xmlns:a16="http://schemas.microsoft.com/office/drawing/2014/main" id="{9933DFEF-20A5-4D3F-168E-0480A9BAF6B9}"/>
              </a:ext>
            </a:extLst>
          </p:cNvPr>
          <p:cNvSpPr txBox="1"/>
          <p:nvPr/>
        </p:nvSpPr>
        <p:spPr>
          <a:xfrm>
            <a:off x="6541477" y="9689452"/>
            <a:ext cx="8335107" cy="461665"/>
          </a:xfrm>
          <a:prstGeom prst="rect">
            <a:avLst/>
          </a:prstGeom>
          <a:noFill/>
          <a:ln>
            <a:solidFill>
              <a:schemeClr val="tx1"/>
            </a:solidFill>
          </a:ln>
        </p:spPr>
        <p:txBody>
          <a:bodyPr wrap="square" rtlCol="0">
            <a:spAutoFit/>
          </a:bodyPr>
          <a:lstStyle/>
          <a:p>
            <a:pPr algn="ct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Footer with links to data, code, </a:t>
            </a:r>
            <a:r>
              <a:rPr lang="en-US" sz="2400" dirty="0" err="1">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etc</a:t>
            </a: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a:t>
            </a:r>
          </a:p>
        </p:txBody>
      </p:sp>
    </p:spTree>
    <p:extLst>
      <p:ext uri="{BB962C8B-B14F-4D97-AF65-F5344CB8AC3E}">
        <p14:creationId xmlns:p14="http://schemas.microsoft.com/office/powerpoint/2010/main" val="3261273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F1A5-FAFE-85B0-B420-7CC428BC50C9}"/>
              </a:ext>
            </a:extLst>
          </p:cNvPr>
          <p:cNvSpPr>
            <a:spLocks noGrp="1"/>
          </p:cNvSpPr>
          <p:nvPr>
            <p:ph type="title"/>
          </p:nvPr>
        </p:nvSpPr>
        <p:spPr/>
        <p:txBody>
          <a:bodyPr/>
          <a:lstStyle/>
          <a:p>
            <a:r>
              <a:rPr lang="en-US" dirty="0"/>
              <a:t>DASHBOARD DESIGN</a:t>
            </a:r>
          </a:p>
        </p:txBody>
      </p:sp>
      <p:sp>
        <p:nvSpPr>
          <p:cNvPr id="4" name="TextBox 3">
            <a:extLst>
              <a:ext uri="{FF2B5EF4-FFF2-40B4-BE49-F238E27FC236}">
                <a16:creationId xmlns:a16="http://schemas.microsoft.com/office/drawing/2014/main" id="{B03C3C8E-E5D8-510B-F4AC-0FC917448C21}"/>
              </a:ext>
            </a:extLst>
          </p:cNvPr>
          <p:cNvSpPr txBox="1"/>
          <p:nvPr/>
        </p:nvSpPr>
        <p:spPr>
          <a:xfrm>
            <a:off x="8212015" y="3147646"/>
            <a:ext cx="4994031" cy="461665"/>
          </a:xfrm>
          <a:prstGeom prst="rect">
            <a:avLst/>
          </a:prstGeom>
          <a:noFill/>
          <a:ln>
            <a:solidFill>
              <a:schemeClr val="tx1"/>
            </a:solidFill>
          </a:ln>
        </p:spPr>
        <p:txBody>
          <a:bodyPr wrap="square" rtlCol="0">
            <a:spAutoFit/>
          </a:bodyPr>
          <a:lstStyle/>
          <a:p>
            <a:pPr algn="ct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Mental Health Resource Map</a:t>
            </a:r>
          </a:p>
        </p:txBody>
      </p:sp>
      <p:sp>
        <p:nvSpPr>
          <p:cNvPr id="5" name="TextBox 4">
            <a:extLst>
              <a:ext uri="{FF2B5EF4-FFF2-40B4-BE49-F238E27FC236}">
                <a16:creationId xmlns:a16="http://schemas.microsoft.com/office/drawing/2014/main" id="{3D0D4FB8-DD08-16A0-269F-F9ADBC04994D}"/>
              </a:ext>
            </a:extLst>
          </p:cNvPr>
          <p:cNvSpPr txBox="1"/>
          <p:nvPr/>
        </p:nvSpPr>
        <p:spPr>
          <a:xfrm>
            <a:off x="6541477" y="3147646"/>
            <a:ext cx="1248508" cy="338554"/>
          </a:xfrm>
          <a:prstGeom prst="rect">
            <a:avLst/>
          </a:prstGeom>
          <a:noFill/>
          <a:ln>
            <a:solidFill>
              <a:schemeClr val="tx1"/>
            </a:solidFill>
          </a:ln>
        </p:spPr>
        <p:txBody>
          <a:bodyPr wrap="square" rtlCol="0">
            <a:spAutoFit/>
          </a:bodyPr>
          <a:lstStyle/>
          <a:p>
            <a:pPr algn="ctr"/>
            <a:r>
              <a:rPr lang="en-US" sz="16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THRC Logo</a:t>
            </a:r>
          </a:p>
        </p:txBody>
      </p:sp>
      <p:sp>
        <p:nvSpPr>
          <p:cNvPr id="6" name="TextBox 5">
            <a:extLst>
              <a:ext uri="{FF2B5EF4-FFF2-40B4-BE49-F238E27FC236}">
                <a16:creationId xmlns:a16="http://schemas.microsoft.com/office/drawing/2014/main" id="{1EEA1FC7-2388-C955-7E4F-069B3A3F9AD2}"/>
              </a:ext>
            </a:extLst>
          </p:cNvPr>
          <p:cNvSpPr txBox="1"/>
          <p:nvPr/>
        </p:nvSpPr>
        <p:spPr>
          <a:xfrm>
            <a:off x="13628076" y="3176954"/>
            <a:ext cx="1248508" cy="584775"/>
          </a:xfrm>
          <a:prstGeom prst="rect">
            <a:avLst/>
          </a:prstGeom>
          <a:noFill/>
          <a:ln>
            <a:solidFill>
              <a:schemeClr val="tx1"/>
            </a:solidFill>
          </a:ln>
        </p:spPr>
        <p:txBody>
          <a:bodyPr wrap="square" rtlCol="0">
            <a:spAutoFit/>
          </a:bodyPr>
          <a:lstStyle/>
          <a:p>
            <a:pPr algn="ctr"/>
            <a:r>
              <a:rPr lang="en-US" sz="16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Second Logo</a:t>
            </a:r>
          </a:p>
        </p:txBody>
      </p:sp>
      <p:sp>
        <p:nvSpPr>
          <p:cNvPr id="7" name="Rectangle 6">
            <a:extLst>
              <a:ext uri="{FF2B5EF4-FFF2-40B4-BE49-F238E27FC236}">
                <a16:creationId xmlns:a16="http://schemas.microsoft.com/office/drawing/2014/main" id="{08800619-16F0-C3BE-9745-59769D8922CC}"/>
              </a:ext>
            </a:extLst>
          </p:cNvPr>
          <p:cNvSpPr/>
          <p:nvPr/>
        </p:nvSpPr>
        <p:spPr>
          <a:xfrm>
            <a:off x="6330462" y="2848708"/>
            <a:ext cx="8809892" cy="7543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443676D1-4203-9A9D-BA12-9F58C8413140}"/>
              </a:ext>
            </a:extLst>
          </p:cNvPr>
          <p:cNvSpPr txBox="1"/>
          <p:nvPr/>
        </p:nvSpPr>
        <p:spPr>
          <a:xfrm>
            <a:off x="6541477" y="3886200"/>
            <a:ext cx="8335107" cy="646331"/>
          </a:xfrm>
          <a:prstGeom prst="rect">
            <a:avLst/>
          </a:prstGeom>
          <a:noFill/>
          <a:ln>
            <a:solidFill>
              <a:schemeClr val="tx1"/>
            </a:solidFill>
          </a:ln>
        </p:spPr>
        <p:txBody>
          <a:bodyPr wrap="square" rtlCol="0">
            <a:spAutoFit/>
          </a:bodyPr>
          <a:lstStyle/>
          <a:p>
            <a:pPr algn="ctr"/>
            <a:r>
              <a:rPr lang="en-US" sz="18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Local Health Authorities | Hotlines | Treatment Facilities | Emergency Rooms | Healthcare Professionals | Home</a:t>
            </a:r>
          </a:p>
        </p:txBody>
      </p:sp>
      <p:sp>
        <p:nvSpPr>
          <p:cNvPr id="9" name="TextBox 8">
            <a:extLst>
              <a:ext uri="{FF2B5EF4-FFF2-40B4-BE49-F238E27FC236}">
                <a16:creationId xmlns:a16="http://schemas.microsoft.com/office/drawing/2014/main" id="{331D56BC-963C-3458-AACD-2895EE212026}"/>
              </a:ext>
            </a:extLst>
          </p:cNvPr>
          <p:cNvSpPr txBox="1"/>
          <p:nvPr/>
        </p:nvSpPr>
        <p:spPr>
          <a:xfrm>
            <a:off x="10832123" y="4672440"/>
            <a:ext cx="4044461" cy="3046988"/>
          </a:xfrm>
          <a:prstGeom prst="rect">
            <a:avLst/>
          </a:prstGeom>
          <a:noFill/>
          <a:ln>
            <a:solidFill>
              <a:schemeClr val="tx1"/>
            </a:solidFill>
          </a:ln>
        </p:spPr>
        <p:txBody>
          <a:bodyPr wrap="square" rtlCol="0">
            <a:spAutoFit/>
          </a:bodyPr>
          <a:lstStyle/>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About/how to use the dashboard</a:t>
            </a: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Disclaimers can go here as well</a:t>
            </a: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1" name="TextBox 10">
            <a:extLst>
              <a:ext uri="{FF2B5EF4-FFF2-40B4-BE49-F238E27FC236}">
                <a16:creationId xmlns:a16="http://schemas.microsoft.com/office/drawing/2014/main" id="{6B6A95D0-9D41-29A5-FEFB-9CFE94CD84F3}"/>
              </a:ext>
            </a:extLst>
          </p:cNvPr>
          <p:cNvSpPr txBox="1"/>
          <p:nvPr/>
        </p:nvSpPr>
        <p:spPr>
          <a:xfrm>
            <a:off x="6559062" y="4672440"/>
            <a:ext cx="4044461" cy="4524315"/>
          </a:xfrm>
          <a:prstGeom prst="rect">
            <a:avLst/>
          </a:prstGeom>
          <a:noFill/>
          <a:ln>
            <a:solidFill>
              <a:schemeClr val="tx1"/>
            </a:solidFill>
          </a:ln>
        </p:spPr>
        <p:txBody>
          <a:bodyPr wrap="square" rtlCol="0">
            <a:spAutoFit/>
          </a:bodyPr>
          <a:lstStyle/>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An interesting summary map or picture</a:t>
            </a: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2" name="TextBox 11">
            <a:extLst>
              <a:ext uri="{FF2B5EF4-FFF2-40B4-BE49-F238E27FC236}">
                <a16:creationId xmlns:a16="http://schemas.microsoft.com/office/drawing/2014/main" id="{9933DFEF-20A5-4D3F-168E-0480A9BAF6B9}"/>
              </a:ext>
            </a:extLst>
          </p:cNvPr>
          <p:cNvSpPr txBox="1"/>
          <p:nvPr/>
        </p:nvSpPr>
        <p:spPr>
          <a:xfrm>
            <a:off x="6541477" y="9689452"/>
            <a:ext cx="8335107" cy="461665"/>
          </a:xfrm>
          <a:prstGeom prst="rect">
            <a:avLst/>
          </a:prstGeom>
          <a:noFill/>
          <a:ln>
            <a:solidFill>
              <a:schemeClr val="tx1"/>
            </a:solidFill>
          </a:ln>
        </p:spPr>
        <p:txBody>
          <a:bodyPr wrap="square" rtlCol="0">
            <a:spAutoFit/>
          </a:bodyPr>
          <a:lstStyle/>
          <a:p>
            <a:pPr algn="ct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Footer with links to data, code, </a:t>
            </a:r>
            <a:r>
              <a:rPr lang="en-US" sz="2400" dirty="0" err="1">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etc</a:t>
            </a: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a:t>
            </a:r>
          </a:p>
        </p:txBody>
      </p:sp>
      <p:sp>
        <p:nvSpPr>
          <p:cNvPr id="3" name="TextBox 2">
            <a:extLst>
              <a:ext uri="{FF2B5EF4-FFF2-40B4-BE49-F238E27FC236}">
                <a16:creationId xmlns:a16="http://schemas.microsoft.com/office/drawing/2014/main" id="{9BF995FC-5520-D3D5-7418-781970E94E31}"/>
              </a:ext>
            </a:extLst>
          </p:cNvPr>
          <p:cNvSpPr txBox="1"/>
          <p:nvPr/>
        </p:nvSpPr>
        <p:spPr>
          <a:xfrm>
            <a:off x="10849708" y="8042592"/>
            <a:ext cx="4044461" cy="461665"/>
          </a:xfrm>
          <a:prstGeom prst="rect">
            <a:avLst/>
          </a:prstGeom>
          <a:noFill/>
          <a:ln>
            <a:solidFill>
              <a:schemeClr val="tx1"/>
            </a:solidFill>
          </a:ln>
        </p:spPr>
        <p:txBody>
          <a:bodyPr wrap="square" rtlCol="0">
            <a:spAutoFit/>
          </a:bodyPr>
          <a:lstStyle/>
          <a:p>
            <a:pPr algn="ct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Search by County</a:t>
            </a:r>
          </a:p>
        </p:txBody>
      </p:sp>
      <p:sp>
        <p:nvSpPr>
          <p:cNvPr id="10" name="TextBox 9">
            <a:extLst>
              <a:ext uri="{FF2B5EF4-FFF2-40B4-BE49-F238E27FC236}">
                <a16:creationId xmlns:a16="http://schemas.microsoft.com/office/drawing/2014/main" id="{764F045D-B9B6-D125-C442-7864C487CBCF}"/>
              </a:ext>
            </a:extLst>
          </p:cNvPr>
          <p:cNvSpPr txBox="1"/>
          <p:nvPr/>
        </p:nvSpPr>
        <p:spPr>
          <a:xfrm>
            <a:off x="10832122" y="8750606"/>
            <a:ext cx="4044461" cy="461665"/>
          </a:xfrm>
          <a:prstGeom prst="rect">
            <a:avLst/>
          </a:prstGeom>
          <a:noFill/>
          <a:ln>
            <a:solidFill>
              <a:schemeClr val="tx1"/>
            </a:solidFill>
          </a:ln>
        </p:spPr>
        <p:txBody>
          <a:bodyPr wrap="square" rtlCol="0">
            <a:spAutoFit/>
          </a:bodyPr>
          <a:lstStyle/>
          <a:p>
            <a:pPr algn="ct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Search by City</a:t>
            </a:r>
          </a:p>
        </p:txBody>
      </p:sp>
      <p:pic>
        <p:nvPicPr>
          <p:cNvPr id="14" name="Picture 13" descr="Close up of pushpins on roadmap route">
            <a:extLst>
              <a:ext uri="{FF2B5EF4-FFF2-40B4-BE49-F238E27FC236}">
                <a16:creationId xmlns:a16="http://schemas.microsoft.com/office/drawing/2014/main" id="{540E498C-62AD-30A4-A695-7839975C08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04460" y="5542497"/>
            <a:ext cx="3953664" cy="2631006"/>
          </a:xfrm>
          <a:prstGeom prst="rect">
            <a:avLst/>
          </a:prstGeom>
        </p:spPr>
      </p:pic>
    </p:spTree>
    <p:extLst>
      <p:ext uri="{BB962C8B-B14F-4D97-AF65-F5344CB8AC3E}">
        <p14:creationId xmlns:p14="http://schemas.microsoft.com/office/powerpoint/2010/main" val="1796609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3B6A4-E0ED-8E9B-B610-48413E7E3771}"/>
              </a:ext>
            </a:extLst>
          </p:cNvPr>
          <p:cNvSpPr>
            <a:spLocks noGrp="1"/>
          </p:cNvSpPr>
          <p:nvPr>
            <p:ph type="title"/>
          </p:nvPr>
        </p:nvSpPr>
        <p:spPr/>
        <p:txBody>
          <a:bodyPr/>
          <a:lstStyle/>
          <a:p>
            <a:r>
              <a:rPr lang="en-US" dirty="0"/>
              <a:t>DATA CLEANING</a:t>
            </a:r>
          </a:p>
        </p:txBody>
      </p:sp>
      <p:sp>
        <p:nvSpPr>
          <p:cNvPr id="3" name="Text Placeholder 2">
            <a:extLst>
              <a:ext uri="{FF2B5EF4-FFF2-40B4-BE49-F238E27FC236}">
                <a16:creationId xmlns:a16="http://schemas.microsoft.com/office/drawing/2014/main" id="{07BBCE2D-48EA-6851-5F7A-4B0D83D90484}"/>
              </a:ext>
            </a:extLst>
          </p:cNvPr>
          <p:cNvSpPr>
            <a:spLocks noGrp="1"/>
          </p:cNvSpPr>
          <p:nvPr>
            <p:ph type="body" sz="quarter" idx="10"/>
          </p:nvPr>
        </p:nvSpPr>
        <p:spPr>
          <a:xfrm>
            <a:off x="3048000" y="3147646"/>
            <a:ext cx="18288000" cy="7012354"/>
          </a:xfrm>
        </p:spPr>
        <p:txBody>
          <a:bodyPr/>
          <a:lstStyle/>
          <a:p>
            <a:pPr marL="457200" indent="-457200">
              <a:buFont typeface="Arial" panose="020B0604020202020204" pitchFamily="34" charset="0"/>
              <a:buChar char="•"/>
            </a:pPr>
            <a:r>
              <a:rPr lang="en-US" sz="3200" dirty="0"/>
              <a:t>Since we want to be able to filter by city, county, and types of services provided, we want separate columns for city, county, and </a:t>
            </a:r>
            <a:r>
              <a:rPr lang="en-US" sz="3200" b="1" dirty="0"/>
              <a:t>each type </a:t>
            </a:r>
            <a:r>
              <a:rPr lang="en-US" sz="3200" dirty="0"/>
              <a:t>of service offered</a:t>
            </a:r>
          </a:p>
          <a:p>
            <a:pPr marL="457200" indent="-457200">
              <a:buFont typeface="Arial" panose="020B0604020202020204" pitchFamily="34" charset="0"/>
              <a:buChar char="•"/>
            </a:pPr>
            <a:r>
              <a:rPr lang="en-US" sz="3200" dirty="0"/>
              <a:t>We will also want to filter out facilities outside of Texas and other irrelevant facilities</a:t>
            </a:r>
          </a:p>
          <a:p>
            <a:pPr marL="457200" indent="-457200">
              <a:buFont typeface="Arial" panose="020B0604020202020204" pitchFamily="34" charset="0"/>
              <a:buChar char="•"/>
            </a:pPr>
            <a:endParaRPr lang="en-US" dirty="0"/>
          </a:p>
        </p:txBody>
      </p:sp>
      <p:graphicFrame>
        <p:nvGraphicFramePr>
          <p:cNvPr id="4" name="Table 4">
            <a:extLst>
              <a:ext uri="{FF2B5EF4-FFF2-40B4-BE49-F238E27FC236}">
                <a16:creationId xmlns:a16="http://schemas.microsoft.com/office/drawing/2014/main" id="{492B5638-2980-7591-BFE6-62024F02973B}"/>
              </a:ext>
            </a:extLst>
          </p:cNvPr>
          <p:cNvGraphicFramePr>
            <a:graphicFrameLocks noGrp="1"/>
          </p:cNvGraphicFramePr>
          <p:nvPr>
            <p:extLst>
              <p:ext uri="{D42A27DB-BD31-4B8C-83A1-F6EECF244321}">
                <p14:modId xmlns:p14="http://schemas.microsoft.com/office/powerpoint/2010/main" val="1540878575"/>
              </p:ext>
            </p:extLst>
          </p:nvPr>
        </p:nvGraphicFramePr>
        <p:xfrm>
          <a:off x="550980" y="6477031"/>
          <a:ext cx="8772771" cy="3485239"/>
        </p:xfrm>
        <a:graphic>
          <a:graphicData uri="http://schemas.openxmlformats.org/drawingml/2006/table">
            <a:tbl>
              <a:tblPr firstRow="1" bandRow="1">
                <a:tableStyleId>{5C22544A-7EE6-4342-B048-85BDC9FD1C3A}</a:tableStyleId>
              </a:tblPr>
              <a:tblGrid>
                <a:gridCol w="2924257">
                  <a:extLst>
                    <a:ext uri="{9D8B030D-6E8A-4147-A177-3AD203B41FA5}">
                      <a16:colId xmlns:a16="http://schemas.microsoft.com/office/drawing/2014/main" val="3196018094"/>
                    </a:ext>
                  </a:extLst>
                </a:gridCol>
                <a:gridCol w="2464450">
                  <a:extLst>
                    <a:ext uri="{9D8B030D-6E8A-4147-A177-3AD203B41FA5}">
                      <a16:colId xmlns:a16="http://schemas.microsoft.com/office/drawing/2014/main" val="1693798774"/>
                    </a:ext>
                  </a:extLst>
                </a:gridCol>
                <a:gridCol w="3384064">
                  <a:extLst>
                    <a:ext uri="{9D8B030D-6E8A-4147-A177-3AD203B41FA5}">
                      <a16:colId xmlns:a16="http://schemas.microsoft.com/office/drawing/2014/main" val="4162189839"/>
                    </a:ext>
                  </a:extLst>
                </a:gridCol>
              </a:tblGrid>
              <a:tr h="1199239">
                <a:tc>
                  <a:txBody>
                    <a:bodyPr/>
                    <a:lstStyle/>
                    <a:p>
                      <a:r>
                        <a:rPr lang="en-US" dirty="0"/>
                        <a:t>Facility Name</a:t>
                      </a:r>
                    </a:p>
                  </a:txBody>
                  <a:tcPr/>
                </a:tc>
                <a:tc>
                  <a:txBody>
                    <a:bodyPr/>
                    <a:lstStyle/>
                    <a:p>
                      <a:r>
                        <a:rPr lang="en-US" dirty="0"/>
                        <a:t>Counties Served</a:t>
                      </a:r>
                    </a:p>
                  </a:txBody>
                  <a:tcPr/>
                </a:tc>
                <a:tc>
                  <a:txBody>
                    <a:bodyPr/>
                    <a:lstStyle/>
                    <a:p>
                      <a:r>
                        <a:rPr lang="en-US" dirty="0"/>
                        <a:t>Services Offered</a:t>
                      </a:r>
                    </a:p>
                  </a:txBody>
                  <a:tcPr/>
                </a:tc>
                <a:extLst>
                  <a:ext uri="{0D108BD9-81ED-4DB2-BD59-A6C34878D82A}">
                    <a16:rowId xmlns:a16="http://schemas.microsoft.com/office/drawing/2014/main" val="2433828523"/>
                  </a:ext>
                </a:extLst>
              </a:tr>
              <a:tr h="1849836">
                <a:tc>
                  <a:txBody>
                    <a:bodyPr/>
                    <a:lstStyle/>
                    <a:p>
                      <a:r>
                        <a:rPr lang="en-US" dirty="0"/>
                        <a:t>Hospital 1</a:t>
                      </a:r>
                    </a:p>
                  </a:txBody>
                  <a:tcPr/>
                </a:tc>
                <a:tc>
                  <a:txBody>
                    <a:bodyPr/>
                    <a:lstStyle/>
                    <a:p>
                      <a:r>
                        <a:rPr lang="en-US" dirty="0"/>
                        <a:t>Travis and Hays</a:t>
                      </a:r>
                    </a:p>
                  </a:txBody>
                  <a:tcPr/>
                </a:tc>
                <a:tc>
                  <a:txBody>
                    <a:bodyPr/>
                    <a:lstStyle/>
                    <a:p>
                      <a:r>
                        <a:rPr lang="en-US" dirty="0"/>
                        <a:t>Adolescent and buprenorphine but NOT inpatient</a:t>
                      </a:r>
                    </a:p>
                  </a:txBody>
                  <a:tcPr/>
                </a:tc>
                <a:extLst>
                  <a:ext uri="{0D108BD9-81ED-4DB2-BD59-A6C34878D82A}">
                    <a16:rowId xmlns:a16="http://schemas.microsoft.com/office/drawing/2014/main" val="2944668599"/>
                  </a:ext>
                </a:extLst>
              </a:tr>
            </a:tbl>
          </a:graphicData>
        </a:graphic>
      </p:graphicFrame>
      <p:sp>
        <p:nvSpPr>
          <p:cNvPr id="5" name="Arrow: Right 4">
            <a:extLst>
              <a:ext uri="{FF2B5EF4-FFF2-40B4-BE49-F238E27FC236}">
                <a16:creationId xmlns:a16="http://schemas.microsoft.com/office/drawing/2014/main" id="{96E654DA-5C4C-14F5-3153-27E2D8E68AEE}"/>
              </a:ext>
            </a:extLst>
          </p:cNvPr>
          <p:cNvSpPr/>
          <p:nvPr/>
        </p:nvSpPr>
        <p:spPr>
          <a:xfrm>
            <a:off x="9622692" y="7649307"/>
            <a:ext cx="1899138" cy="1406769"/>
          </a:xfrm>
          <a:prstGeom prst="rightArrow">
            <a:avLst/>
          </a:prstGeom>
          <a:solidFill>
            <a:srgbClr val="FE68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6" name="Table 4">
            <a:extLst>
              <a:ext uri="{FF2B5EF4-FFF2-40B4-BE49-F238E27FC236}">
                <a16:creationId xmlns:a16="http://schemas.microsoft.com/office/drawing/2014/main" id="{392DDA03-3015-537D-0CDC-51962896F93E}"/>
              </a:ext>
            </a:extLst>
          </p:cNvPr>
          <p:cNvGraphicFramePr>
            <a:graphicFrameLocks noGrp="1"/>
          </p:cNvGraphicFramePr>
          <p:nvPr>
            <p:extLst>
              <p:ext uri="{D42A27DB-BD31-4B8C-83A1-F6EECF244321}">
                <p14:modId xmlns:p14="http://schemas.microsoft.com/office/powerpoint/2010/main" val="630235519"/>
              </p:ext>
            </p:extLst>
          </p:nvPr>
        </p:nvGraphicFramePr>
        <p:xfrm>
          <a:off x="11820771" y="6715010"/>
          <a:ext cx="11781694" cy="3009282"/>
        </p:xfrm>
        <a:graphic>
          <a:graphicData uri="http://schemas.openxmlformats.org/drawingml/2006/table">
            <a:tbl>
              <a:tblPr firstRow="1" bandRow="1">
                <a:tableStyleId>{5C22544A-7EE6-4342-B048-85BDC9FD1C3A}</a:tableStyleId>
              </a:tblPr>
              <a:tblGrid>
                <a:gridCol w="2156959">
                  <a:extLst>
                    <a:ext uri="{9D8B030D-6E8A-4147-A177-3AD203B41FA5}">
                      <a16:colId xmlns:a16="http://schemas.microsoft.com/office/drawing/2014/main" val="3196018094"/>
                    </a:ext>
                  </a:extLst>
                </a:gridCol>
                <a:gridCol w="2011950">
                  <a:extLst>
                    <a:ext uri="{9D8B030D-6E8A-4147-A177-3AD203B41FA5}">
                      <a16:colId xmlns:a16="http://schemas.microsoft.com/office/drawing/2014/main" val="1693798774"/>
                    </a:ext>
                  </a:extLst>
                </a:gridCol>
                <a:gridCol w="2410715">
                  <a:extLst>
                    <a:ext uri="{9D8B030D-6E8A-4147-A177-3AD203B41FA5}">
                      <a16:colId xmlns:a16="http://schemas.microsoft.com/office/drawing/2014/main" val="4162189839"/>
                    </a:ext>
                  </a:extLst>
                </a:gridCol>
                <a:gridCol w="3244496">
                  <a:extLst>
                    <a:ext uri="{9D8B030D-6E8A-4147-A177-3AD203B41FA5}">
                      <a16:colId xmlns:a16="http://schemas.microsoft.com/office/drawing/2014/main" val="4227127742"/>
                    </a:ext>
                  </a:extLst>
                </a:gridCol>
                <a:gridCol w="1957574">
                  <a:extLst>
                    <a:ext uri="{9D8B030D-6E8A-4147-A177-3AD203B41FA5}">
                      <a16:colId xmlns:a16="http://schemas.microsoft.com/office/drawing/2014/main" val="4080390178"/>
                    </a:ext>
                  </a:extLst>
                </a:gridCol>
              </a:tblGrid>
              <a:tr h="1249094">
                <a:tc>
                  <a:txBody>
                    <a:bodyPr/>
                    <a:lstStyle/>
                    <a:p>
                      <a:r>
                        <a:rPr lang="en-US" dirty="0"/>
                        <a:t>Facility Name</a:t>
                      </a:r>
                    </a:p>
                  </a:txBody>
                  <a:tcPr/>
                </a:tc>
                <a:tc>
                  <a:txBody>
                    <a:bodyPr/>
                    <a:lstStyle/>
                    <a:p>
                      <a:r>
                        <a:rPr lang="en-US" dirty="0"/>
                        <a:t>Counties Served</a:t>
                      </a:r>
                    </a:p>
                  </a:txBody>
                  <a:tcPr/>
                </a:tc>
                <a:tc>
                  <a:txBody>
                    <a:bodyPr/>
                    <a:lstStyle/>
                    <a:p>
                      <a:r>
                        <a:rPr lang="en-US" dirty="0"/>
                        <a:t>Adolescent</a:t>
                      </a:r>
                    </a:p>
                  </a:txBody>
                  <a:tcPr/>
                </a:tc>
                <a:tc>
                  <a:txBody>
                    <a:bodyPr/>
                    <a:lstStyle/>
                    <a:p>
                      <a:r>
                        <a:rPr lang="en-US" dirty="0"/>
                        <a:t>Buprenorphine</a:t>
                      </a:r>
                    </a:p>
                  </a:txBody>
                  <a:tcPr/>
                </a:tc>
                <a:tc>
                  <a:txBody>
                    <a:bodyPr/>
                    <a:lstStyle/>
                    <a:p>
                      <a:r>
                        <a:rPr lang="en-US" dirty="0"/>
                        <a:t>Inpatient</a:t>
                      </a:r>
                    </a:p>
                  </a:txBody>
                  <a:tcPr/>
                </a:tc>
                <a:extLst>
                  <a:ext uri="{0D108BD9-81ED-4DB2-BD59-A6C34878D82A}">
                    <a16:rowId xmlns:a16="http://schemas.microsoft.com/office/drawing/2014/main" val="2433828523"/>
                  </a:ext>
                </a:extLst>
              </a:tr>
              <a:tr h="891183">
                <a:tc>
                  <a:txBody>
                    <a:bodyPr/>
                    <a:lstStyle/>
                    <a:p>
                      <a:r>
                        <a:rPr lang="en-US" dirty="0"/>
                        <a:t>Hospital 1</a:t>
                      </a:r>
                    </a:p>
                  </a:txBody>
                  <a:tcPr/>
                </a:tc>
                <a:tc>
                  <a:txBody>
                    <a:bodyPr/>
                    <a:lstStyle/>
                    <a:p>
                      <a:r>
                        <a:rPr lang="en-US" dirty="0"/>
                        <a:t>Travis</a:t>
                      </a:r>
                    </a:p>
                  </a:txBody>
                  <a:tcPr/>
                </a:tc>
                <a:tc>
                  <a:txBody>
                    <a:bodyPr/>
                    <a:lstStyle/>
                    <a:p>
                      <a:r>
                        <a:rPr lang="en-US" dirty="0"/>
                        <a:t>Yes</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2944668599"/>
                  </a:ext>
                </a:extLst>
              </a:tr>
              <a:tr h="869005">
                <a:tc>
                  <a:txBody>
                    <a:bodyPr/>
                    <a:lstStyle/>
                    <a:p>
                      <a:r>
                        <a:rPr lang="en-US" dirty="0"/>
                        <a:t>Hospital 1</a:t>
                      </a:r>
                    </a:p>
                  </a:txBody>
                  <a:tcPr/>
                </a:tc>
                <a:tc>
                  <a:txBody>
                    <a:bodyPr/>
                    <a:lstStyle/>
                    <a:p>
                      <a:r>
                        <a:rPr lang="en-US" dirty="0"/>
                        <a:t>Hays</a:t>
                      </a:r>
                    </a:p>
                  </a:txBody>
                  <a:tcPr/>
                </a:tc>
                <a:tc>
                  <a:txBody>
                    <a:bodyPr/>
                    <a:lstStyle/>
                    <a:p>
                      <a:r>
                        <a:rPr lang="en-US" dirty="0"/>
                        <a:t>Yes</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115744646"/>
                  </a:ext>
                </a:extLst>
              </a:tr>
            </a:tbl>
          </a:graphicData>
        </a:graphic>
      </p:graphicFrame>
    </p:spTree>
    <p:extLst>
      <p:ext uri="{BB962C8B-B14F-4D97-AF65-F5344CB8AC3E}">
        <p14:creationId xmlns:p14="http://schemas.microsoft.com/office/powerpoint/2010/main" val="4278143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55B1E-E592-904E-A434-3A500FA8A99C}"/>
              </a:ext>
            </a:extLst>
          </p:cNvPr>
          <p:cNvSpPr>
            <a:spLocks noGrp="1"/>
          </p:cNvSpPr>
          <p:nvPr>
            <p:ph type="title"/>
          </p:nvPr>
        </p:nvSpPr>
        <p:spPr/>
        <p:txBody>
          <a:bodyPr/>
          <a:lstStyle/>
          <a:p>
            <a:r>
              <a:rPr lang="en-US" dirty="0"/>
              <a:t>RECAP</a:t>
            </a:r>
          </a:p>
        </p:txBody>
      </p:sp>
      <p:sp>
        <p:nvSpPr>
          <p:cNvPr id="3" name="Text Placeholder 2">
            <a:extLst>
              <a:ext uri="{FF2B5EF4-FFF2-40B4-BE49-F238E27FC236}">
                <a16:creationId xmlns:a16="http://schemas.microsoft.com/office/drawing/2014/main" id="{22B6F73D-06FD-2E6D-0D5B-9D7A5DC52425}"/>
              </a:ext>
            </a:extLst>
          </p:cNvPr>
          <p:cNvSpPr>
            <a:spLocks noGrp="1"/>
          </p:cNvSpPr>
          <p:nvPr>
            <p:ph type="body" sz="quarter" idx="10"/>
          </p:nvPr>
        </p:nvSpPr>
        <p:spPr/>
        <p:txBody>
          <a:bodyPr/>
          <a:lstStyle/>
          <a:p>
            <a:pPr marL="457200" indent="-457200">
              <a:buFont typeface="Arial" panose="020B0604020202020204" pitchFamily="34" charset="0"/>
              <a:buChar char="•"/>
            </a:pPr>
            <a:r>
              <a:rPr lang="en-US" sz="4000" dirty="0"/>
              <a:t>In this video, we outlined the goals of our resource dashboard.  We also identified data sources for phase 1 (data collection), sketched out a generic design for phase 2 (dashboard design), and planned the modifications we will need to make to the data in phase 3 (data cleaning)</a:t>
            </a:r>
          </a:p>
        </p:txBody>
      </p:sp>
    </p:spTree>
    <p:extLst>
      <p:ext uri="{BB962C8B-B14F-4D97-AF65-F5344CB8AC3E}">
        <p14:creationId xmlns:p14="http://schemas.microsoft.com/office/powerpoint/2010/main" val="3017035207"/>
      </p:ext>
    </p:extLst>
  </p:cSld>
  <p:clrMapOvr>
    <a:masterClrMapping/>
  </p:clrMapOvr>
</p:sld>
</file>

<file path=ppt/theme/theme1.xml><?xml version="1.0" encoding="utf-8"?>
<a:theme xmlns:a="http://schemas.openxmlformats.org/drawingml/2006/main" name="Gaillardia Light Theme">
  <a:themeElements>
    <a:clrScheme name="TXST Brand">
      <a:dk1>
        <a:srgbClr val="501214"/>
      </a:dk1>
      <a:lt1>
        <a:srgbClr val="FFFFFF"/>
      </a:lt1>
      <a:dk2>
        <a:srgbClr val="006F98"/>
      </a:dk2>
      <a:lt2>
        <a:srgbClr val="E7E6E6"/>
      </a:lt2>
      <a:accent1>
        <a:srgbClr val="EB2E47"/>
      </a:accent1>
      <a:accent2>
        <a:srgbClr val="EAB942"/>
      </a:accent2>
      <a:accent3>
        <a:srgbClr val="F3725A"/>
      </a:accent3>
      <a:accent4>
        <a:srgbClr val="3A9F68"/>
      </a:accent4>
      <a:accent5>
        <a:srgbClr val="92D7E8"/>
      </a:accent5>
      <a:accent6>
        <a:srgbClr val="F9DDDD"/>
      </a:accent6>
      <a:hlink>
        <a:srgbClr val="006E96"/>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E6869"/>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1">
              <a:lumMod val="95000"/>
              <a:lumOff val="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sz="2400" smtClean="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13454</TotalTime>
  <Words>856</Words>
  <Application>Microsoft Office PowerPoint</Application>
  <PresentationFormat>Custom</PresentationFormat>
  <Paragraphs>116</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Nunito Sans</vt:lpstr>
      <vt:lpstr>Nunito Sans SemiBold</vt:lpstr>
      <vt:lpstr>Courier New</vt:lpstr>
      <vt:lpstr>Open Sans Semibold</vt:lpstr>
      <vt:lpstr>Arial</vt:lpstr>
      <vt:lpstr>Gaillardia Light Theme</vt:lpstr>
      <vt:lpstr>Module 0 Video 2 – Our Resource Dashboard</vt:lpstr>
      <vt:lpstr>LAST TIME</vt:lpstr>
      <vt:lpstr>IN THIS VIDEO</vt:lpstr>
      <vt:lpstr>RESOURCES DASHBOARD - GOALS</vt:lpstr>
      <vt:lpstr>DATA COLLECTION</vt:lpstr>
      <vt:lpstr>DASHBOARD DESIGN</vt:lpstr>
      <vt:lpstr>DASHBOARD DESIGN</vt:lpstr>
      <vt:lpstr>DATA CLEANING</vt:lpstr>
      <vt:lpstr>RECAP</vt:lpstr>
      <vt:lpstr>WHAT’S NEXT?</vt:lpstr>
      <vt:lpstr>FOLLOW US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Gaillardia Theme PowerPoint Template-Light</dc:title>
  <dc:subject/>
  <dc:creator>Texas State Office of University Marketing</dc:creator>
  <cp:keywords/>
  <dc:description/>
  <cp:lastModifiedBy>Tomasso, Maria E</cp:lastModifiedBy>
  <cp:revision>1163</cp:revision>
  <dcterms:created xsi:type="dcterms:W3CDTF">2014-09-26T10:57:37Z</dcterms:created>
  <dcterms:modified xsi:type="dcterms:W3CDTF">2023-07-11T20:52:25Z</dcterms:modified>
  <cp:category/>
</cp:coreProperties>
</file>