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13"/>
  </p:notesMasterIdLst>
  <p:sldIdLst>
    <p:sldId id="452" r:id="rId2"/>
    <p:sldId id="453" r:id="rId3"/>
    <p:sldId id="455" r:id="rId4"/>
    <p:sldId id="456" r:id="rId5"/>
    <p:sldId id="457" r:id="rId6"/>
    <p:sldId id="458" r:id="rId7"/>
    <p:sldId id="461" r:id="rId8"/>
    <p:sldId id="459" r:id="rId9"/>
    <p:sldId id="460" r:id="rId10"/>
    <p:sldId id="454" r:id="rId11"/>
    <p:sldId id="444" r:id="rId12"/>
  </p:sldIdLst>
  <p:sldSz cx="24384000" cy="13716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Nunito Sans" pitchFamily="2" charset="0"/>
      <p:regular r:id="rId18"/>
      <p:bold r:id="rId19"/>
      <p:italic r:id="rId20"/>
      <p:boldItalic r:id="rId21"/>
    </p:embeddedFont>
    <p:embeddedFont>
      <p:font typeface="Open Sans Semibold" panose="020B0706030804020204" pitchFamily="34" charset="0"/>
      <p:bold r:id="rId22"/>
      <p:boldItalic r:id="rId23"/>
    </p:embeddedFont>
  </p:embeddedFontLst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686"/>
    <a:srgbClr val="81C5CF"/>
    <a:srgbClr val="64BFEC"/>
    <a:srgbClr val="8AC7C0"/>
    <a:srgbClr val="DA3248"/>
    <a:srgbClr val="E46C57"/>
    <a:srgbClr val="FF814E"/>
    <a:srgbClr val="83C2DE"/>
    <a:srgbClr val="7BC9D3"/>
    <a:srgbClr val="E2B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1E850D-42E2-B9DE-3038-1198FCCCEABA}" v="2919" dt="2023-07-11T18:39:59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9" autoAdjust="0"/>
    <p:restoredTop sz="96247" autoAdjust="0"/>
  </p:normalViewPr>
  <p:slideViewPr>
    <p:cSldViewPr snapToGrid="0">
      <p:cViewPr varScale="1">
        <p:scale>
          <a:sx n="55" d="100"/>
          <a:sy n="55" d="100"/>
        </p:scale>
        <p:origin x="918" y="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94904-53C7-FE4A-A4F3-9371B9AA3FA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3CE2E-3DB2-2543-A1CC-255A6E8F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7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7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2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4636EF-9B34-784F-B076-08F4E00F1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3785"/>
            <a:ext cx="24384000" cy="13809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48CEBF0-C1A7-504A-ABF5-DF36CEF4DA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93785"/>
            <a:ext cx="12252960" cy="13563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A0E760-EEA4-D344-BD23-C858E7E74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9815"/>
            <a:ext cx="24384000" cy="246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7311" y="3820978"/>
            <a:ext cx="9750289" cy="19704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CARD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C44B1-DAB3-374E-8714-625353D60C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57311" y="6124673"/>
            <a:ext cx="9747504" cy="137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tx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en-US" dirty="0"/>
              <a:t>Second Line</a:t>
            </a:r>
          </a:p>
        </p:txBody>
      </p:sp>
      <p:pic>
        <p:nvPicPr>
          <p:cNvPr id="8" name="Picture 7" descr="Texas State University">
            <a:extLst>
              <a:ext uri="{FF2B5EF4-FFF2-40B4-BE49-F238E27FC236}">
                <a16:creationId xmlns:a16="http://schemas.microsoft.com/office/drawing/2014/main" id="{5E8657D1-2783-1845-BB5B-3DAA5CE6A1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70340" y="10063298"/>
            <a:ext cx="5003141" cy="2438400"/>
          </a:xfrm>
          <a:prstGeom prst="rect">
            <a:avLst/>
          </a:prstGeom>
        </p:spPr>
      </p:pic>
      <p:pic>
        <p:nvPicPr>
          <p:cNvPr id="9" name="Picture 8" descr="Member the Texas State University System">
            <a:extLst>
              <a:ext uri="{FF2B5EF4-FFF2-40B4-BE49-F238E27FC236}">
                <a16:creationId xmlns:a16="http://schemas.microsoft.com/office/drawing/2014/main" id="{F2E3C823-48E0-7542-B222-37105C1DEC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67554" y="12183707"/>
            <a:ext cx="4408714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48926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8000" y="3530600"/>
            <a:ext cx="18288000" cy="6629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</p:spTree>
    <p:extLst>
      <p:ext uri="{BB962C8B-B14F-4D97-AF65-F5344CB8AC3E}">
        <p14:creationId xmlns:p14="http://schemas.microsoft.com/office/powerpoint/2010/main" val="213975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1088" y="1137123"/>
            <a:ext cx="11185452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31088" y="2977596"/>
            <a:ext cx="11185452" cy="7772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123582" y="2977596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717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31088" y="2738200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72256" y="2738200"/>
            <a:ext cx="8686800" cy="914400"/>
          </a:xfrm>
        </p:spPr>
        <p:txBody>
          <a:bodyPr anchor="ctr">
            <a:normAutofit/>
          </a:bodyPr>
          <a:lstStyle>
            <a:lvl1pPr>
              <a:defRPr sz="3600" b="1" i="0" spc="300">
                <a:solidFill>
                  <a:schemeClr val="tx1"/>
                </a:solidFill>
                <a:latin typeface="Nunito Sans SemiBold" pitchFamily="2" charset="77"/>
              </a:defRPr>
            </a:lvl1pPr>
          </a:lstStyle>
          <a:p>
            <a:r>
              <a:rPr lang="en-US" dirty="0"/>
              <a:t>THE BOBCAT IS A TYPE OF CAT.</a:t>
            </a:r>
          </a:p>
        </p:txBody>
      </p:sp>
    </p:spTree>
    <p:extLst>
      <p:ext uri="{BB962C8B-B14F-4D97-AF65-F5344CB8AC3E}">
        <p14:creationId xmlns:p14="http://schemas.microsoft.com/office/powerpoint/2010/main" val="30673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BC8A-F157-E647-9D9F-D51516F82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3" y="1371039"/>
            <a:ext cx="18288000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19D2988-F334-EF41-A2F7-874820BF09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1853" y="2732493"/>
            <a:ext cx="8686799" cy="7771498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CC4E20E5-6627-3643-8DB5-EC4915FE2A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737502" y="3222418"/>
            <a:ext cx="3886203" cy="68580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44037A35-B93C-004C-AE9D-9D7376D671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12555" y="2732494"/>
            <a:ext cx="5486399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84CE56EE-75D7-C24E-8865-5E7CDA29D2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33204" y="6858000"/>
            <a:ext cx="7688942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3920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F72F-F113-9E4E-8901-A6046628C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4" y="1042081"/>
            <a:ext cx="10530146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48E1B567-63F1-1944-B114-801F81FA7F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41344" y="4559291"/>
            <a:ext cx="3904270" cy="38862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6B5E7A-AE24-B84B-926D-5ED18AAC53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59413" y="8902692"/>
            <a:ext cx="3886200" cy="9144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9267BD02-65C3-2942-B840-54B72905914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26925" y="2501892"/>
            <a:ext cx="7315199" cy="73151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580B63D5-BCBE-9C44-AF73-9F3E542F71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26924" y="10067534"/>
            <a:ext cx="7559097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CCACDB0A-D65F-D84D-A885-8947E700BF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59575" y="1735016"/>
            <a:ext cx="5486400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EE94F6CF-DD41-634D-BCFA-8B363E1BCF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49336" y="3792416"/>
            <a:ext cx="2377440" cy="16002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and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B7401E0D-D1CF-3641-8A73-0F22B92C35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859574" y="5880726"/>
            <a:ext cx="7315199" cy="45719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80609EF-DFE4-FD4B-A009-0B81195135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859574" y="10666515"/>
            <a:ext cx="7531194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11658600" cy="11658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165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tx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194324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DE806D-0AC3-8A49-B547-835CADC23E78}"/>
              </a:ext>
            </a:extLst>
          </p:cNvPr>
          <p:cNvSpPr/>
          <p:nvPr userDrawn="1"/>
        </p:nvSpPr>
        <p:spPr>
          <a:xfrm>
            <a:off x="0" y="11079126"/>
            <a:ext cx="11875108" cy="2636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2"/>
            <a:ext cx="11658600" cy="137160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BEA02-3BED-654A-A30C-8FB1EC22B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86450" y="6788658"/>
            <a:ext cx="13807440" cy="230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AB48EA-4A88-8049-9B14-02AB6803C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70770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2BE929A-D1BB-A64C-B05E-4350E36C1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1617569"/>
            <a:ext cx="24384000" cy="2192216"/>
          </a:xfrm>
          <a:prstGeom prst="rect">
            <a:avLst/>
          </a:prstGeom>
          <a:solidFill>
            <a:srgbClr val="431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727491-B011-CC42-85E6-B8301381A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8300"/>
            <a:ext cx="24384000" cy="246185"/>
          </a:xfrm>
          <a:prstGeom prst="rect">
            <a:avLst/>
          </a:prstGeom>
        </p:spPr>
      </p:pic>
      <p:pic>
        <p:nvPicPr>
          <p:cNvPr id="9" name="Picture 8" descr="Texas State University">
            <a:extLst>
              <a:ext uri="{FF2B5EF4-FFF2-40B4-BE49-F238E27FC236}">
                <a16:creationId xmlns:a16="http://schemas.microsoft.com/office/drawing/2014/main" id="{8518974B-9748-A645-99AC-7972B432731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0" y="1371039"/>
            <a:ext cx="18288000" cy="1143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9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70" r:id="rId5"/>
    <p:sldLayoutId id="2147483667" r:id="rId6"/>
    <p:sldLayoutId id="2147483668" r:id="rId7"/>
    <p:sldLayoutId id="2147483669" r:id="rId8"/>
    <p:sldLayoutId id="2147483671" r:id="rId9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6000" b="0" i="0" kern="1200" spc="1200" baseline="0">
          <a:solidFill>
            <a:schemeClr val="tx1"/>
          </a:solidFill>
          <a:latin typeface="Nunito Sans" pitchFamily="2" charset="77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hyperlink" Target="https://twitter.com/txst_thr" TargetMode="External"/><Relationship Id="rId7" Type="http://schemas.openxmlformats.org/officeDocument/2006/relationships/hyperlink" Target="https://www.youtube.com/@txst_THR" TargetMode="Externa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company/texas-state-university-translational-health-research/" TargetMode="External"/><Relationship Id="rId11" Type="http://schemas.openxmlformats.org/officeDocument/2006/relationships/image" Target="../media/image10.png"/><Relationship Id="rId5" Type="http://schemas.openxmlformats.org/officeDocument/2006/relationships/hyperlink" Target="https://public.tableau.com/app/profile/translational.health.research.center" TargetMode="External"/><Relationship Id="rId10" Type="http://schemas.openxmlformats.org/officeDocument/2006/relationships/image" Target="../media/image9.svg"/><Relationship Id="rId4" Type="http://schemas.openxmlformats.org/officeDocument/2006/relationships/hyperlink" Target="https://healthresearch.txst.edu/" TargetMode="Externa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indtreatment.gov/" TargetMode="External"/><Relationship Id="rId2" Type="http://schemas.openxmlformats.org/officeDocument/2006/relationships/hyperlink" Target="https://www.hhs.texas.gov/services/mental-health-substance-use/mental-health-substance-use-resources/find-your-local-mental-health-or-behavioral-health-authority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healthdata.dshs.texas.gov/dashboard/health-care-workforce/hprc/health-profession-supply" TargetMode="External"/><Relationship Id="rId4" Type="http://schemas.openxmlformats.org/officeDocument/2006/relationships/hyperlink" Target="https://data.cms.gov/provider-data/dataset/xubh-q36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6DA2A5-482A-9743-84A7-58ADC93A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7311" y="2504626"/>
            <a:ext cx="11268427" cy="2499557"/>
          </a:xfrm>
        </p:spPr>
        <p:txBody>
          <a:bodyPr>
            <a:noAutofit/>
          </a:bodyPr>
          <a:lstStyle/>
          <a:p>
            <a:r>
              <a:rPr lang="es-US" b="1" dirty="0">
                <a:latin typeface="Nunito Sans"/>
              </a:rPr>
              <a:t>Módulo 0 Vídeo 2 – Nuestro cuadro de mando de Recursos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1F925-8E91-524F-A847-8D29EF64D4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57311" y="6124672"/>
            <a:ext cx="9747504" cy="3110767"/>
          </a:xfrm>
        </p:spPr>
        <p:txBody>
          <a:bodyPr lIns="91440" tIns="45720" rIns="91440" bIns="45720" anchor="t"/>
          <a:lstStyle/>
          <a:p>
            <a:r>
              <a:rPr lang="es-MX" sz="3600" dirty="0">
                <a:latin typeface="Nunito Sans"/>
              </a:rPr>
              <a:t>Creación del cuadro de mandos en salud mental</a:t>
            </a:r>
            <a:endParaRPr lang="en-US" dirty="0"/>
          </a:p>
          <a:p>
            <a:r>
              <a:rPr lang="en-US" sz="3600" dirty="0" err="1">
                <a:latin typeface="Nunito Sans"/>
              </a:rPr>
              <a:t>Módulo</a:t>
            </a:r>
            <a:r>
              <a:rPr lang="en-US" sz="3600" dirty="0">
                <a:latin typeface="Nunito Sans"/>
              </a:rPr>
              <a:t> 0 – Presentación</a:t>
            </a:r>
            <a:endParaRPr lang="en-US" sz="3600" dirty="0"/>
          </a:p>
          <a:p>
            <a:r>
              <a:rPr lang="en-US" sz="3600" dirty="0">
                <a:latin typeface="Nunito Sans"/>
              </a:rPr>
              <a:t>María Tomasso, M.S.</a:t>
            </a:r>
          </a:p>
          <a:p>
            <a:r>
              <a:rPr lang="en-US" sz="3600" dirty="0"/>
              <a:t>met48@txstate.edu</a:t>
            </a:r>
          </a:p>
          <a:p>
            <a:r>
              <a:rPr lang="en-US" sz="3600">
                <a:latin typeface="Nunito Sans"/>
              </a:rPr>
              <a:t>Julio 2023</a:t>
            </a:r>
            <a:endParaRPr lang="en-US" sz="3600"/>
          </a:p>
          <a:p>
            <a:endParaRPr lang="en-US" dirty="0"/>
          </a:p>
        </p:txBody>
      </p:sp>
      <p:pic>
        <p:nvPicPr>
          <p:cNvPr id="10" name="Picture Placeholder 9" descr="A building on a hill with trees">
            <a:extLst>
              <a:ext uri="{FF2B5EF4-FFF2-40B4-BE49-F238E27FC236}">
                <a16:creationId xmlns:a16="http://schemas.microsoft.com/office/drawing/2014/main" id="{0D86889D-66A7-145E-D4FE-226B52FD84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9" r="198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872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ADBF-CA09-C981-2502-5CAC9C979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unito Sans"/>
              </a:rPr>
              <a:t>¿QUÉ SIGUE?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5793A-E56C-7109-B68E-491C3D23E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3530599"/>
            <a:ext cx="18288000" cy="7196015"/>
          </a:xfrm>
        </p:spPr>
        <p:txBody>
          <a:bodyPr lIns="91440" tIns="45720" rIns="91440" bIns="4572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US" sz="4000" dirty="0">
                <a:latin typeface="Nunito Sans"/>
              </a:rPr>
              <a:t>En el próximo vídeo comenzaremos el módulo 1, que se centra en la adquisición y limpieza de datos.</a:t>
            </a:r>
            <a:endParaRPr lang="es-US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US" sz="4000" dirty="0">
                <a:latin typeface="Nunito Sans"/>
              </a:rPr>
              <a:t>PRÁCTICA: intente descargar los CSV de los directorios de las salas de urgencias y los centros de atención (más adelante descargaremos los demás juntos).  Abra los CSV en Excel y explore los nombres de las columnas.  ¿Hay algún exceso de información que no necesitemos para nuestro cuadro de mando?</a:t>
            </a:r>
          </a:p>
        </p:txBody>
      </p:sp>
    </p:spTree>
    <p:extLst>
      <p:ext uri="{BB962C8B-B14F-4D97-AF65-F5344CB8AC3E}">
        <p14:creationId xmlns:p14="http://schemas.microsoft.com/office/powerpoint/2010/main" val="4033334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BAB96198-63BA-B44D-A753-910F5F58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unito Sans"/>
              </a:rPr>
              <a:t>SIGANOS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5ACFE6-65B1-6042-AA07-B1444C2E76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325485" y="3315590"/>
            <a:ext cx="2103119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50A713-0FB0-F444-906A-35898174E2F3}"/>
              </a:ext>
            </a:extLst>
          </p:cNvPr>
          <p:cNvSpPr txBox="1"/>
          <p:nvPr/>
        </p:nvSpPr>
        <p:spPr>
          <a:xfrm>
            <a:off x="4162477" y="5960804"/>
            <a:ext cx="4639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https://twitter.com/txst_thr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69F3ED0-D89F-8D42-B683-9AF20F48C11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1326437" y="3371966"/>
            <a:ext cx="2103120" cy="2103120"/>
          </a:xfrm>
          <a:prstGeom prst="ellipse">
            <a:avLst/>
          </a:prstGeom>
          <a:noFill/>
          <a:ln w="38100">
            <a:solidFill>
              <a:srgbClr val="3B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F71257-8C07-E244-946D-FFBB011991DF}"/>
              </a:ext>
            </a:extLst>
          </p:cNvPr>
          <p:cNvSpPr txBox="1"/>
          <p:nvPr/>
        </p:nvSpPr>
        <p:spPr>
          <a:xfrm>
            <a:off x="10077745" y="5960804"/>
            <a:ext cx="460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https://healthresearch.txst.edu/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61D83F-F181-B947-B59F-18A0DB81AC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6955393" y="3371966"/>
            <a:ext cx="2103120" cy="2103120"/>
          </a:xfrm>
          <a:prstGeom prst="ellipse">
            <a:avLst/>
          </a:prstGeom>
          <a:noFill/>
          <a:ln w="38100">
            <a:solidFill>
              <a:srgbClr val="0B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FD99F1-15F0-2840-8E7C-2494738026C3}"/>
              </a:ext>
            </a:extLst>
          </p:cNvPr>
          <p:cNvSpPr txBox="1"/>
          <p:nvPr/>
        </p:nvSpPr>
        <p:spPr>
          <a:xfrm>
            <a:off x="16067870" y="5591473"/>
            <a:ext cx="3764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https://public.tableau.com/app/profile/translational.health.research.center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B2E006-4FEE-F64F-B068-94E244020A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320511" y="6964565"/>
            <a:ext cx="2103120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551EFB-64D7-CC42-90A1-19E9BC6B7CC9}"/>
              </a:ext>
            </a:extLst>
          </p:cNvPr>
          <p:cNvSpPr txBox="1"/>
          <p:nvPr/>
        </p:nvSpPr>
        <p:spPr>
          <a:xfrm>
            <a:off x="7466545" y="9327104"/>
            <a:ext cx="3811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https://www.linkedin.com/company/texas-state-university-translational-health-research/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70CCEB-3194-324D-A7E1-5935D922DDF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ChangeAspect="1"/>
          </p:cNvSpPr>
          <p:nvPr/>
        </p:nvSpPr>
        <p:spPr>
          <a:xfrm>
            <a:off x="14221372" y="6964565"/>
            <a:ext cx="2103120" cy="2103120"/>
          </a:xfrm>
          <a:prstGeom prst="ellipse">
            <a:avLst/>
          </a:prstGeom>
          <a:noFill/>
          <a:ln w="38100">
            <a:solidFill>
              <a:srgbClr val="DA32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A21D58-FCF3-BE4B-A946-6524F99C0C77}"/>
              </a:ext>
            </a:extLst>
          </p:cNvPr>
          <p:cNvSpPr txBox="1"/>
          <p:nvPr/>
        </p:nvSpPr>
        <p:spPr>
          <a:xfrm>
            <a:off x="13277058" y="9696435"/>
            <a:ext cx="3991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https://www.youtube.com/@txst_THR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5B934-A207-C08F-7708-52CE585A67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86341" y="3702914"/>
            <a:ext cx="1441224" cy="1441224"/>
          </a:xfrm>
          <a:prstGeom prst="rect">
            <a:avLst/>
          </a:prstGeom>
        </p:spPr>
      </p:pic>
      <p:pic>
        <p:nvPicPr>
          <p:cNvPr id="9" name="Graphic 8" descr="Internet outline">
            <a:extLst>
              <a:ext uri="{FF2B5EF4-FFF2-40B4-BE49-F238E27FC236}">
                <a16:creationId xmlns:a16="http://schemas.microsoft.com/office/drawing/2014/main" id="{86A7CD78-C350-2561-A58C-DC8751140C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9867" y="3745396"/>
            <a:ext cx="1356260" cy="1356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D1169A-20CD-83D9-F342-FD2236BA8B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7152" y="3823361"/>
            <a:ext cx="1459783" cy="12003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C974B4-2A4D-ED87-50EC-085891D409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04384" y="7348438"/>
            <a:ext cx="1335373" cy="13353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F38523-F5FE-4ECE-46D7-8D2DEF2F62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522126" y="7265318"/>
            <a:ext cx="1501611" cy="150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2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A309-C9D9-2641-9E3E-4E10A3A9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>
                <a:latin typeface="Nunito Sans"/>
              </a:rPr>
              <a:t>Anteriormente</a:t>
            </a:r>
            <a:endParaRPr lang="es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8928B-5533-1F45-B821-D97852D2A7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2918322"/>
            <a:ext cx="18288000" cy="6629400"/>
          </a:xfrm>
        </p:spPr>
        <p:txBody>
          <a:bodyPr lIns="91440" tIns="45720" rIns="91440" bIns="4572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US" sz="4400" dirty="0">
                <a:latin typeface="Nunito Sans"/>
              </a:rPr>
              <a:t>En el último vídeo, repasamos los objetivos de esta serie de vídeos y hablamos brevemente de las herramientas que utilizaremos (R y </a:t>
            </a:r>
            <a:r>
              <a:rPr lang="es-US" sz="4400" dirty="0" err="1">
                <a:latin typeface="Nunito Sans"/>
              </a:rPr>
              <a:t>Tableau</a:t>
            </a:r>
            <a:r>
              <a:rPr lang="es-US" sz="4400" dirty="0">
                <a:latin typeface="Nunito Sans"/>
              </a:rPr>
              <a:t>).</a:t>
            </a:r>
            <a:endParaRPr lang="es-US" sz="4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US" sz="4400" dirty="0">
                <a:latin typeface="Nunito Sans"/>
              </a:rPr>
              <a:t>También vimos la versión existente del cuadro de mando MAP como ejemplo de lo que se puede crear con </a:t>
            </a:r>
            <a:r>
              <a:rPr lang="es-US" sz="4400" dirty="0" err="1">
                <a:latin typeface="Nunito Sans"/>
              </a:rPr>
              <a:t>Tableau</a:t>
            </a:r>
            <a:r>
              <a:rPr lang="es-US" sz="4400" dirty="0">
                <a:latin typeface="Nunito Sans"/>
              </a:rPr>
              <a:t>.</a:t>
            </a:r>
            <a:endParaRPr lang="es-US" sz="4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US" sz="4400" dirty="0">
                <a:latin typeface="Nunito Sans"/>
              </a:rPr>
              <a:t>Esperamos que haya tenido la oportunidad de explorar el cuadro de mando MAP por su propia cuenta y pensar en qué tipo de cuadro de mando desea crear.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411966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E5B8-5360-8393-A11F-3451B0CF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unito Sans"/>
              </a:rPr>
              <a:t>EN ESTE VÍDEO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86AE1-9D02-20E9-7A82-2A5A52958A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US" sz="4400" dirty="0">
                <a:latin typeface="Nunito Sans"/>
              </a:rPr>
              <a:t>Esbozaremos (pero no codificaremos) los objetivos de nuestro cuadro de mando de recursos y planificaremos las fases 1, 2 y 3 (</a:t>
            </a:r>
            <a:r>
              <a:rPr lang="es-US" sz="4400" b="1" dirty="0">
                <a:latin typeface="Nunito Sans"/>
              </a:rPr>
              <a:t>recopilación de datos,</a:t>
            </a:r>
            <a:r>
              <a:rPr lang="es-US" sz="4400" dirty="0">
                <a:latin typeface="Nunito Sans"/>
              </a:rPr>
              <a:t> </a:t>
            </a:r>
            <a:r>
              <a:rPr lang="es-US" sz="4400" b="1" dirty="0">
                <a:latin typeface="Nunito Sans"/>
              </a:rPr>
              <a:t>diseño del cuadro de mando y depuración de datos*</a:t>
            </a:r>
            <a:r>
              <a:rPr lang="es-US" sz="4400" dirty="0">
                <a:latin typeface="Nunito Sans"/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US" sz="4400" dirty="0">
                <a:latin typeface="Nunito Sans"/>
              </a:rPr>
              <a:t>¿Por qué la depuración de datos?  ¡Dijiste que aún no codificáremos!</a:t>
            </a:r>
          </a:p>
          <a:p>
            <a:pPr marL="1485900" lvl="1" indent="-571500">
              <a:buFont typeface="Courier New" panose="02070309020205020404" pitchFamily="49" charset="0"/>
              <a:buChar char="o"/>
            </a:pPr>
            <a:r>
              <a:rPr lang="es-US" sz="4400" dirty="0">
                <a:latin typeface="Nunito Sans"/>
              </a:rPr>
              <a:t>con cualquier proyecto de codificación, tenemos que empezar con un objetivo en mente. Al planificar lo que haremos con los datos sin procesar antes de abrir R, podemos ahorrar tiempo y frustración.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42495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9431-16E2-217B-4161-8D46E6CA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904542"/>
            <a:ext cx="21072229" cy="11435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Nunito Sans"/>
              </a:rPr>
              <a:t>CUADRO DE MANDO DE RECURSOS-OBJETIVOS 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4D3C4-6D5E-A843-3224-F57011BCE0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2487264"/>
            <a:ext cx="19313769" cy="7772400"/>
          </a:xfrm>
        </p:spPr>
        <p:txBody>
          <a:bodyPr lIns="91440" tIns="45720" rIns="91440" bIns="4572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US" dirty="0">
                <a:latin typeface="Nunito Sans"/>
              </a:rPr>
              <a:t>Empezamos cada proyecto de cuadro de mando con un objetivo en mente. ¿Qué queremos conseguir?</a:t>
            </a:r>
            <a:endParaRPr lang="es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US" dirty="0">
                <a:latin typeface="Nunito Sans"/>
              </a:rPr>
              <a:t>El cuadro de mando de recursos de salud mental debe contener (como mínimo) lo siguiente:</a:t>
            </a:r>
          </a:p>
          <a:p>
            <a:pPr marL="1371600" lvl="1" indent="-457200">
              <a:buFont typeface="Arial" panose="020B0604020202020204" pitchFamily="34" charset="0"/>
              <a:buChar char="•"/>
            </a:pPr>
            <a:r>
              <a:rPr lang="es-US" dirty="0">
                <a:latin typeface="Nunito Sans"/>
              </a:rPr>
              <a:t>un directorio de líneas directas y entidades locales dedicadas a la salud mental</a:t>
            </a:r>
            <a:endParaRPr lang="es-US" dirty="0"/>
          </a:p>
          <a:p>
            <a:pPr marL="1371600" lvl="1" indent="-457200">
              <a:buFont typeface="Arial" panose="020B0604020202020204" pitchFamily="34" charset="0"/>
              <a:buChar char="•"/>
            </a:pPr>
            <a:r>
              <a:rPr lang="es-US" dirty="0">
                <a:latin typeface="Nunito Sans"/>
              </a:rPr>
              <a:t>un directorio de centros de atención</a:t>
            </a:r>
            <a:endParaRPr lang="es-US" dirty="0"/>
          </a:p>
          <a:p>
            <a:pPr marL="1371600" lvl="1" indent="-457200">
              <a:buFont typeface="Arial" panose="020B0604020202020204" pitchFamily="34" charset="0"/>
              <a:buChar char="•"/>
            </a:pPr>
            <a:r>
              <a:rPr lang="es-US" dirty="0">
                <a:latin typeface="Nunito Sans"/>
              </a:rPr>
              <a:t>un directorio de las salas de urgencias</a:t>
            </a:r>
            <a:endParaRPr lang="es-US" dirty="0"/>
          </a:p>
          <a:p>
            <a:pPr marL="1371600" lvl="1" indent="-457200">
              <a:buFont typeface="Arial" panose="020B0604020202020204" pitchFamily="34" charset="0"/>
              <a:buChar char="•"/>
            </a:pPr>
            <a:r>
              <a:rPr lang="es-US" dirty="0">
                <a:latin typeface="Nunito Sans"/>
              </a:rPr>
              <a:t>datos sobre el número de profesionales de la salud mental acreditados (</a:t>
            </a:r>
            <a:r>
              <a:rPr lang="es-US" dirty="0" err="1">
                <a:latin typeface="Nunito Sans"/>
              </a:rPr>
              <a:t>LCDCs</a:t>
            </a:r>
            <a:r>
              <a:rPr lang="es-US" dirty="0">
                <a:latin typeface="Nunito Sans"/>
              </a:rPr>
              <a:t>, terapeutas, psiquiatras, etc.) por condado.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US" dirty="0">
                <a:latin typeface="Nunito Sans"/>
              </a:rPr>
              <a:t>El cuadro de mando de recursos también debe facilitar lo siguiente:</a:t>
            </a:r>
            <a:endParaRPr lang="es-US" dirty="0"/>
          </a:p>
          <a:p>
            <a:pPr marL="1371600" lvl="1" indent="-457200">
              <a:buFont typeface="Arial" panose="020B0604020202020204" pitchFamily="34" charset="0"/>
              <a:buChar char="•"/>
            </a:pPr>
            <a:r>
              <a:rPr lang="es-US" dirty="0">
                <a:latin typeface="Nunito Sans"/>
              </a:rPr>
              <a:t>permitir a los usuarios filtrar por condado y/o ciudad</a:t>
            </a:r>
            <a:endParaRPr lang="es-US" dirty="0"/>
          </a:p>
          <a:p>
            <a:pPr marL="1371600" lvl="1" indent="-457200">
              <a:buFont typeface="Arial" panose="020B0604020202020204" pitchFamily="34" charset="0"/>
              <a:buChar char="•"/>
            </a:pPr>
            <a:r>
              <a:rPr lang="es-US" dirty="0">
                <a:latin typeface="Nunito Sans"/>
              </a:rPr>
              <a:t>permitir a los usuarios filtrar los centros por población atendida (por ejemplo, centros que trabajan con adolescentes) o servicio ofrecido (por ejemplo, buprenorfina)</a:t>
            </a:r>
          </a:p>
          <a:p>
            <a:pPr marL="1371600" lvl="1" indent="-457200">
              <a:buFont typeface="Arial" panose="020B0604020202020204" pitchFamily="34" charset="0"/>
              <a:buChar char="•"/>
            </a:pPr>
            <a:r>
              <a:rPr lang="es-US" dirty="0">
                <a:latin typeface="Nunito Sans"/>
              </a:rPr>
              <a:t>generar mapas a nivel estatal y local para que los usuarios puedan identificar los desiertos de servicios.</a:t>
            </a:r>
            <a:endParaRPr lang="es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US" dirty="0">
                <a:latin typeface="Nunito Sans"/>
              </a:rPr>
              <a:t>Cuestiones de seguridad – este tablero NO pretende ser un recurso para las personas que se encuentran actualmente en crisis. Los números de teléfono, las direcciones y otros datos pueden cambiar tras la publicación del cuadro de mando. Tenemos que comunicar esto con un aviso de responsabilidad en el cuadro de mando. </a:t>
            </a:r>
          </a:p>
          <a:p>
            <a:pPr marL="1371600" lvl="1" indent="-457200">
              <a:buFont typeface="Arial" panose="020B0604020202020204" pitchFamily="34" charset="0"/>
              <a:buChar char="•"/>
            </a:pPr>
            <a:endParaRPr lang="es-US" dirty="0"/>
          </a:p>
          <a:p>
            <a:pPr marL="1371600" lvl="1" indent="-457200">
              <a:buFont typeface="Arial" panose="020B0604020202020204" pitchFamily="34" charset="0"/>
              <a:buChar char="•"/>
            </a:pP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71480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0FFB3-1ECE-42BE-FC39-4C7B9143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unito Sans"/>
              </a:rPr>
              <a:t>RECOPILACIÓN DE DATOS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97D33-9A23-F127-F7C7-CAD96EE7D6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3006969"/>
            <a:ext cx="18288000" cy="7153031"/>
          </a:xfrm>
        </p:spPr>
        <p:txBody>
          <a:bodyPr lIns="91440" tIns="45720" rIns="91440" bIns="4572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US" sz="3400" dirty="0">
                <a:latin typeface="Nunito Sans"/>
              </a:rPr>
              <a:t>Fuentes:</a:t>
            </a:r>
          </a:p>
          <a:p>
            <a:pPr marL="1371600" lvl="1" indent="-457200">
              <a:buFont typeface="Arial" panose="020B0604020202020204" pitchFamily="34" charset="0"/>
              <a:buChar char="•"/>
            </a:pPr>
            <a:r>
              <a:rPr lang="es-US" sz="3400" dirty="0">
                <a:latin typeface="Nunito Sans"/>
              </a:rPr>
              <a:t>autoridades de salud mental y conductual en Texas</a:t>
            </a:r>
            <a:r>
              <a:rPr lang="en-US" sz="3400" dirty="0">
                <a:latin typeface="Nunito Sans"/>
              </a:rPr>
              <a:t> - </a:t>
            </a:r>
            <a:r>
              <a:rPr lang="en-US" sz="3400" dirty="0">
                <a:latin typeface="Nunito Sans"/>
                <a:hlinkClick r:id="rId2"/>
              </a:rPr>
              <a:t>https://www.hhs.texas.gov/services/mental-health-substance-use/mental-health-substance-use-resources/find-your-local-mental-health-or-behavioral-health-authority</a:t>
            </a:r>
            <a:r>
              <a:rPr lang="en-US" sz="3400" dirty="0">
                <a:latin typeface="Nunito Sans"/>
              </a:rPr>
              <a:t> </a:t>
            </a:r>
            <a:endParaRPr lang="en-US" sz="3400" dirty="0"/>
          </a:p>
          <a:p>
            <a:pPr marL="1371600" lvl="1" indent="-457200">
              <a:buFont typeface="Arial" panose="020B0604020202020204" pitchFamily="34" charset="0"/>
              <a:buChar char="•"/>
            </a:pPr>
            <a:r>
              <a:rPr lang="es-US" sz="3400" dirty="0">
                <a:latin typeface="Nunito Sans"/>
              </a:rPr>
              <a:t>un directorio de centros de atención</a:t>
            </a:r>
            <a:r>
              <a:rPr lang="en-US" sz="3400" dirty="0">
                <a:latin typeface="Nunito Sans"/>
              </a:rPr>
              <a:t>- </a:t>
            </a:r>
            <a:r>
              <a:rPr lang="en-US" sz="3400" dirty="0">
                <a:latin typeface="Nunito Sans"/>
                <a:hlinkClick r:id="rId3"/>
              </a:rPr>
              <a:t>https://findtreatment.gov/</a:t>
            </a:r>
            <a:r>
              <a:rPr lang="en-US" sz="3400" dirty="0">
                <a:latin typeface="Nunito Sans"/>
              </a:rPr>
              <a:t> </a:t>
            </a:r>
            <a:endParaRPr lang="en-US" sz="3400" dirty="0"/>
          </a:p>
          <a:p>
            <a:pPr marL="1371600" lvl="1" indent="-457200">
              <a:buFont typeface="Arial" panose="020B0604020202020204" pitchFamily="34" charset="0"/>
              <a:buChar char="•"/>
            </a:pPr>
            <a:r>
              <a:rPr lang="es-US" sz="3400" dirty="0">
                <a:latin typeface="Nunito Sans"/>
              </a:rPr>
              <a:t>un directorio de las salas de urgencias </a:t>
            </a:r>
            <a:r>
              <a:rPr lang="en-US" sz="3400" dirty="0">
                <a:latin typeface="Nunito Sans"/>
              </a:rPr>
              <a:t>- </a:t>
            </a:r>
            <a:r>
              <a:rPr lang="en-US" sz="3400" dirty="0">
                <a:latin typeface="Nunito Sans"/>
                <a:hlinkClick r:id="rId4"/>
              </a:rPr>
              <a:t>https://data.cms.gov/provider-data/dataset/xubh-q36u</a:t>
            </a:r>
            <a:r>
              <a:rPr lang="en-US" sz="3400" dirty="0">
                <a:latin typeface="Nunito Sans"/>
              </a:rPr>
              <a:t> </a:t>
            </a:r>
            <a:endParaRPr lang="en-US" sz="3400" dirty="0"/>
          </a:p>
          <a:p>
            <a:pPr marL="1371600" lvl="1" indent="-457200">
              <a:buFont typeface="Arial" panose="020B0604020202020204" pitchFamily="34" charset="0"/>
              <a:buChar char="•"/>
            </a:pPr>
            <a:r>
              <a:rPr lang="es-US" sz="3400" dirty="0">
                <a:latin typeface="Nunito Sans"/>
              </a:rPr>
              <a:t>datos sobre el número de profesionales de la salud mental acreditados (LCDC, terapeutas, psiquiatras, etc.) por condado </a:t>
            </a:r>
            <a:r>
              <a:rPr lang="en-US" sz="3400" dirty="0">
                <a:latin typeface="Nunito Sans"/>
              </a:rPr>
              <a:t>- </a:t>
            </a:r>
            <a:r>
              <a:rPr lang="en-US" sz="3400" dirty="0">
                <a:latin typeface="Nunito Sans"/>
                <a:hlinkClick r:id="rId5"/>
              </a:rPr>
              <a:t>https://healthdata.dshs.texas.gov/dashboard/health-care-workforce/hprc/health-profession-supply</a:t>
            </a:r>
            <a:r>
              <a:rPr lang="en-US" sz="3400" dirty="0">
                <a:latin typeface="Nunito Sans"/>
              </a:rPr>
              <a:t> </a:t>
            </a:r>
            <a:endParaRPr lang="en-US" sz="3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US" sz="3400" dirty="0">
                <a:latin typeface="Nunito Sans"/>
              </a:rPr>
              <a:t>Pregunta – ¿cómo se verá cada uno de éstos cuando se descarguen?</a:t>
            </a:r>
          </a:p>
          <a:p>
            <a:pPr marL="137160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35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DF1A5-FAFE-85B0-B420-7CC428BC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unito Sans"/>
              </a:rPr>
              <a:t>DISEÑO DEL CUADRO DE MANDO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C3C8E-E5D8-510B-F4AC-0FC917448C21}"/>
              </a:ext>
            </a:extLst>
          </p:cNvPr>
          <p:cNvSpPr txBox="1"/>
          <p:nvPr/>
        </p:nvSpPr>
        <p:spPr>
          <a:xfrm>
            <a:off x="8212015" y="3147646"/>
            <a:ext cx="499403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dirty="0" err="1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Título</a:t>
            </a:r>
            <a:r>
              <a:rPr lang="en-US" sz="2400" dirty="0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 del </a:t>
            </a:r>
            <a:r>
              <a:rPr lang="en-US" sz="2400" dirty="0" err="1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cuadro</a:t>
            </a:r>
            <a:r>
              <a:rPr lang="en-US" sz="2400" dirty="0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 de </a:t>
            </a:r>
            <a:r>
              <a:rPr lang="en-US" sz="2400" dirty="0" err="1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mando</a:t>
            </a:r>
            <a:endParaRPr lang="en-US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D4FB8-DD08-16A0-269F-F9ADBC04994D}"/>
              </a:ext>
            </a:extLst>
          </p:cNvPr>
          <p:cNvSpPr txBox="1"/>
          <p:nvPr/>
        </p:nvSpPr>
        <p:spPr>
          <a:xfrm>
            <a:off x="6541477" y="3147646"/>
            <a:ext cx="12485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41414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Logo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A1FC7-2388-C955-7E4F-069B3A3F9AD2}"/>
              </a:ext>
            </a:extLst>
          </p:cNvPr>
          <p:cNvSpPr txBox="1"/>
          <p:nvPr/>
        </p:nvSpPr>
        <p:spPr>
          <a:xfrm>
            <a:off x="13628076" y="3176954"/>
            <a:ext cx="12485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41414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Logo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800619-16F0-C3BE-9745-59769D8922CC}"/>
              </a:ext>
            </a:extLst>
          </p:cNvPr>
          <p:cNvSpPr/>
          <p:nvPr/>
        </p:nvSpPr>
        <p:spPr>
          <a:xfrm>
            <a:off x="6330462" y="2848708"/>
            <a:ext cx="8809892" cy="754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676D1-4203-9A9D-BA12-9F58C8413140}"/>
              </a:ext>
            </a:extLst>
          </p:cNvPr>
          <p:cNvSpPr txBox="1"/>
          <p:nvPr/>
        </p:nvSpPr>
        <p:spPr>
          <a:xfrm>
            <a:off x="6541477" y="3886200"/>
            <a:ext cx="8335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dirty="0" err="1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Menú</a:t>
            </a:r>
            <a:r>
              <a:rPr lang="en-US" sz="2400" dirty="0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 de </a:t>
            </a:r>
            <a:r>
              <a:rPr lang="en-US" sz="2400" dirty="0" err="1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navegación</a:t>
            </a:r>
            <a:endParaRPr lang="en-US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1D56BC-963C-3458-AACD-2895EE212026}"/>
              </a:ext>
            </a:extLst>
          </p:cNvPr>
          <p:cNvSpPr txBox="1"/>
          <p:nvPr/>
        </p:nvSpPr>
        <p:spPr>
          <a:xfrm>
            <a:off x="10832123" y="4554415"/>
            <a:ext cx="4044461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s-US" sz="2400" dirty="0">
              <a:solidFill>
                <a:srgbClr val="41414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s-US" sz="2400" dirty="0">
              <a:solidFill>
                <a:srgbClr val="41414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s-US" sz="2400" dirty="0">
              <a:solidFill>
                <a:srgbClr val="41414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s-US" sz="2400" dirty="0">
              <a:solidFill>
                <a:srgbClr val="41414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s-US" sz="2400" dirty="0">
              <a:solidFill>
                <a:srgbClr val="41414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r>
              <a:rPr lang="es-US" sz="2400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sobre/cómo utilizar el cuadro de mando</a:t>
            </a:r>
            <a:endParaRPr lang="es-US">
              <a:cs typeface="Calibri"/>
            </a:endParaRPr>
          </a:p>
          <a:p>
            <a:pPr algn="ctr"/>
            <a:endParaRPr lang="es-US" sz="2400" dirty="0">
              <a:solidFill>
                <a:srgbClr val="41414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r>
              <a:rPr lang="es-US" sz="2400" dirty="0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los avisos de responsabilidad se pueden incluir aquí también</a:t>
            </a:r>
            <a:endParaRPr lang="es-US" dirty="0">
              <a:cs typeface="Calibri"/>
            </a:endParaRPr>
          </a:p>
          <a:p>
            <a:pPr algn="ctr"/>
            <a:endParaRPr lang="es-US" sz="2400" dirty="0">
              <a:solidFill>
                <a:srgbClr val="41414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s-US" sz="2400" dirty="0">
              <a:solidFill>
                <a:srgbClr val="41414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s-US" sz="2400" dirty="0">
              <a:solidFill>
                <a:srgbClr val="41414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6A95D0-9D41-29A5-FEFB-9CFE94CD84F3}"/>
              </a:ext>
            </a:extLst>
          </p:cNvPr>
          <p:cNvSpPr txBox="1"/>
          <p:nvPr/>
        </p:nvSpPr>
        <p:spPr>
          <a:xfrm>
            <a:off x="6541477" y="4554415"/>
            <a:ext cx="4044461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sz="2400" dirty="0">
              <a:solidFill>
                <a:srgbClr val="41414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sz="2400" dirty="0">
              <a:solidFill>
                <a:srgbClr val="41414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sz="2400" dirty="0">
              <a:solidFill>
                <a:srgbClr val="41414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sz="2400" dirty="0">
              <a:solidFill>
                <a:srgbClr val="41414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sz="2400" dirty="0">
              <a:solidFill>
                <a:srgbClr val="41414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r>
              <a:rPr lang="es-MX" sz="2400" dirty="0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un interesante esquema o imagen</a:t>
            </a:r>
            <a:endParaRPr lang="es-MX" dirty="0">
              <a:cs typeface="Calibri"/>
            </a:endParaRPr>
          </a:p>
          <a:p>
            <a:pPr algn="ctr"/>
            <a:endParaRPr lang="en-US" sz="2400" dirty="0">
              <a:solidFill>
                <a:srgbClr val="41414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sz="2400" dirty="0">
              <a:solidFill>
                <a:srgbClr val="41414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sz="2400" dirty="0">
              <a:solidFill>
                <a:srgbClr val="41414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sz="2400" dirty="0">
              <a:solidFill>
                <a:srgbClr val="41414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sz="2400" dirty="0">
              <a:solidFill>
                <a:srgbClr val="41414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sz="2400" dirty="0">
              <a:solidFill>
                <a:srgbClr val="41414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33DFEF-20A5-4D3F-168E-0480A9BAF6B9}"/>
              </a:ext>
            </a:extLst>
          </p:cNvPr>
          <p:cNvSpPr txBox="1"/>
          <p:nvPr/>
        </p:nvSpPr>
        <p:spPr>
          <a:xfrm>
            <a:off x="6541477" y="9689452"/>
            <a:ext cx="8335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US" sz="2400" dirty="0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Pie de página con enlaces a datos, código, etc.</a:t>
            </a:r>
            <a:endParaRPr lang="es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127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DF1A5-FAFE-85B0-B420-7CC428BC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unito Sans"/>
              </a:rPr>
              <a:t>DISEÑO DEL CUADRO DE MANDO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C3C8E-E5D8-510B-F4AC-0FC917448C21}"/>
              </a:ext>
            </a:extLst>
          </p:cNvPr>
          <p:cNvSpPr txBox="1"/>
          <p:nvPr/>
        </p:nvSpPr>
        <p:spPr>
          <a:xfrm>
            <a:off x="8212015" y="3089334"/>
            <a:ext cx="499403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dirty="0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Mapa de </a:t>
            </a:r>
            <a:r>
              <a:rPr lang="en-US" sz="2400" dirty="0" err="1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recursos</a:t>
            </a:r>
            <a:r>
              <a:rPr lang="en-US" sz="2400" dirty="0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 de </a:t>
            </a:r>
            <a:r>
              <a:rPr lang="en-US" sz="2400" dirty="0" err="1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salud</a:t>
            </a:r>
            <a:r>
              <a:rPr lang="en-US" sz="2400" dirty="0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 mental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D4FB8-DD08-16A0-269F-F9ADBC04994D}"/>
              </a:ext>
            </a:extLst>
          </p:cNvPr>
          <p:cNvSpPr txBox="1"/>
          <p:nvPr/>
        </p:nvSpPr>
        <p:spPr>
          <a:xfrm>
            <a:off x="6541477" y="3147646"/>
            <a:ext cx="124850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41414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THRC Logo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A1FC7-2388-C955-7E4F-069B3A3F9AD2}"/>
              </a:ext>
            </a:extLst>
          </p:cNvPr>
          <p:cNvSpPr txBox="1"/>
          <p:nvPr/>
        </p:nvSpPr>
        <p:spPr>
          <a:xfrm>
            <a:off x="13628076" y="3176954"/>
            <a:ext cx="12485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dirty="0" err="1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segundo</a:t>
            </a:r>
            <a:r>
              <a:rPr lang="en-US" sz="1600" dirty="0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 Logo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800619-16F0-C3BE-9745-59769D8922CC}"/>
              </a:ext>
            </a:extLst>
          </p:cNvPr>
          <p:cNvSpPr/>
          <p:nvPr/>
        </p:nvSpPr>
        <p:spPr>
          <a:xfrm>
            <a:off x="6330462" y="2848708"/>
            <a:ext cx="8809892" cy="754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676D1-4203-9A9D-BA12-9F58C8413140}"/>
              </a:ext>
            </a:extLst>
          </p:cNvPr>
          <p:cNvSpPr txBox="1"/>
          <p:nvPr/>
        </p:nvSpPr>
        <p:spPr>
          <a:xfrm>
            <a:off x="6541477" y="3886200"/>
            <a:ext cx="83351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800" dirty="0" err="1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Autoridades</a:t>
            </a:r>
            <a:r>
              <a:rPr lang="en-US" sz="1800" dirty="0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 </a:t>
            </a:r>
            <a:r>
              <a:rPr lang="en-US" sz="1800" dirty="0" err="1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sanitarias</a:t>
            </a:r>
            <a:r>
              <a:rPr lang="en-US" sz="1800" dirty="0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 locales | </a:t>
            </a:r>
            <a:r>
              <a:rPr lang="en-US" sz="1800" dirty="0" err="1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Líneas</a:t>
            </a:r>
            <a:r>
              <a:rPr lang="en-US" sz="1800" dirty="0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 </a:t>
            </a:r>
            <a:r>
              <a:rPr lang="en-US" sz="1800" dirty="0" err="1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directas</a:t>
            </a:r>
            <a:r>
              <a:rPr lang="en-US" sz="1800" dirty="0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| Centros de </a:t>
            </a:r>
            <a:r>
              <a:rPr lang="en-US" sz="1800" dirty="0" err="1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atención</a:t>
            </a:r>
            <a:r>
              <a:rPr lang="en-US" sz="1800" dirty="0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 | Salas de </a:t>
            </a:r>
            <a:r>
              <a:rPr lang="en-US" sz="1800" dirty="0" err="1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urgencias</a:t>
            </a:r>
            <a:r>
              <a:rPr lang="en-US" sz="1800" dirty="0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 | Profesionales de la </a:t>
            </a:r>
            <a:r>
              <a:rPr lang="en-US" sz="1800" dirty="0" err="1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salud</a:t>
            </a:r>
            <a:r>
              <a:rPr lang="en-US" sz="1800" dirty="0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 | </a:t>
            </a:r>
            <a:r>
              <a:rPr lang="en-US" sz="1800" dirty="0" err="1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Inicio</a:t>
            </a:r>
            <a:endParaRPr lang="en-US" sz="1800" dirty="0">
              <a:solidFill>
                <a:srgbClr val="414141"/>
              </a:solidFill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1D56BC-963C-3458-AACD-2895EE212026}"/>
              </a:ext>
            </a:extLst>
          </p:cNvPr>
          <p:cNvSpPr txBox="1"/>
          <p:nvPr/>
        </p:nvSpPr>
        <p:spPr>
          <a:xfrm>
            <a:off x="10832123" y="4672440"/>
            <a:ext cx="4044461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sz="2400" dirty="0">
              <a:solidFill>
                <a:srgbClr val="41414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r>
              <a:rPr lang="en-US" sz="2400" dirty="0" err="1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sobre</a:t>
            </a:r>
            <a:r>
              <a:rPr lang="en-US" sz="2400" dirty="0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/</a:t>
            </a:r>
            <a:r>
              <a:rPr lang="en-US" sz="2400" dirty="0" err="1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cómo</a:t>
            </a:r>
            <a:r>
              <a:rPr lang="en-US" sz="2400" dirty="0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 </a:t>
            </a:r>
            <a:r>
              <a:rPr lang="en-US" sz="2400" dirty="0" err="1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utilizar</a:t>
            </a:r>
            <a:r>
              <a:rPr lang="en-US" sz="2400" dirty="0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 </a:t>
            </a:r>
            <a:r>
              <a:rPr lang="en-US" sz="2400" dirty="0" err="1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el</a:t>
            </a:r>
            <a:r>
              <a:rPr lang="en-US" sz="2400" dirty="0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 </a:t>
            </a:r>
            <a:r>
              <a:rPr lang="en-US" sz="2400" dirty="0" err="1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cuadro</a:t>
            </a:r>
            <a:r>
              <a:rPr lang="en-US" sz="2400" dirty="0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 de </a:t>
            </a:r>
            <a:r>
              <a:rPr lang="en-US" sz="2400" dirty="0" err="1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mando</a:t>
            </a:r>
          </a:p>
          <a:p>
            <a:pPr algn="ctr"/>
            <a:endParaRPr lang="en-US" sz="2400" dirty="0">
              <a:solidFill>
                <a:srgbClr val="414141"/>
              </a:solidFill>
              <a:latin typeface="Open Sans Semibold"/>
              <a:ea typeface="Open Sans Semibold"/>
              <a:cs typeface="Open Sans Semibold"/>
            </a:endParaRPr>
          </a:p>
          <a:p>
            <a:pPr algn="ctr"/>
            <a:r>
              <a:rPr lang="en-US" sz="2400" dirty="0" err="1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los</a:t>
            </a:r>
            <a:r>
              <a:rPr lang="en-US" sz="2400" dirty="0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 </a:t>
            </a:r>
            <a:r>
              <a:rPr lang="en-US" sz="2400" dirty="0" err="1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avisos</a:t>
            </a:r>
            <a:r>
              <a:rPr lang="en-US" sz="2400" dirty="0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 de </a:t>
            </a:r>
            <a:r>
              <a:rPr lang="en-US" sz="2400" dirty="0" err="1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responsabilidad</a:t>
            </a:r>
            <a:r>
              <a:rPr lang="en-US" sz="2400" dirty="0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 se </a:t>
            </a:r>
            <a:r>
              <a:rPr lang="en-US" sz="2400" dirty="0" err="1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pueden</a:t>
            </a:r>
            <a:r>
              <a:rPr lang="en-US" sz="2400" dirty="0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 </a:t>
            </a:r>
            <a:r>
              <a:rPr lang="en-US" sz="2400" dirty="0" err="1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incluir</a:t>
            </a:r>
            <a:r>
              <a:rPr lang="en-US" sz="2400" dirty="0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 </a:t>
            </a:r>
            <a:r>
              <a:rPr lang="en-US" sz="2400" dirty="0" err="1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aquí</a:t>
            </a:r>
            <a:r>
              <a:rPr lang="en-US" sz="2400" dirty="0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 </a:t>
            </a:r>
            <a:r>
              <a:rPr lang="en-US" sz="2400" dirty="0" err="1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también</a:t>
            </a:r>
          </a:p>
          <a:p>
            <a:pPr algn="ctr"/>
            <a:endParaRPr lang="en-US" sz="2400" dirty="0">
              <a:solidFill>
                <a:srgbClr val="414141"/>
              </a:solidFill>
              <a:latin typeface="Open Sans Semibold"/>
              <a:ea typeface="Open Sans Semibold"/>
              <a:cs typeface="Open Sans Semibold"/>
            </a:endParaRPr>
          </a:p>
          <a:p>
            <a:pPr algn="ctr"/>
            <a:endParaRPr lang="en-US" sz="2400" dirty="0">
              <a:solidFill>
                <a:srgbClr val="41414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sz="2400" dirty="0">
              <a:solidFill>
                <a:srgbClr val="41414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6A95D0-9D41-29A5-FEFB-9CFE94CD84F3}"/>
              </a:ext>
            </a:extLst>
          </p:cNvPr>
          <p:cNvSpPr txBox="1"/>
          <p:nvPr/>
        </p:nvSpPr>
        <p:spPr>
          <a:xfrm>
            <a:off x="6559062" y="4672440"/>
            <a:ext cx="4044461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41414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sz="2400" dirty="0">
              <a:solidFill>
                <a:srgbClr val="41414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sz="2400" dirty="0">
              <a:solidFill>
                <a:srgbClr val="41414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sz="2400" dirty="0">
              <a:solidFill>
                <a:srgbClr val="41414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sz="2400" dirty="0">
              <a:solidFill>
                <a:srgbClr val="41414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r>
              <a:rPr lang="en-US" sz="2400" dirty="0">
                <a:solidFill>
                  <a:srgbClr val="41414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An interesting summary map or picture</a:t>
            </a:r>
          </a:p>
          <a:p>
            <a:pPr algn="ctr"/>
            <a:endParaRPr lang="en-US" sz="2400" dirty="0">
              <a:solidFill>
                <a:srgbClr val="41414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sz="2400" dirty="0">
              <a:solidFill>
                <a:srgbClr val="41414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sz="2400" dirty="0">
              <a:solidFill>
                <a:srgbClr val="41414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sz="2400" dirty="0">
              <a:solidFill>
                <a:srgbClr val="41414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sz="2400" dirty="0">
              <a:solidFill>
                <a:srgbClr val="41414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33DFEF-20A5-4D3F-168E-0480A9BAF6B9}"/>
              </a:ext>
            </a:extLst>
          </p:cNvPr>
          <p:cNvSpPr txBox="1"/>
          <p:nvPr/>
        </p:nvSpPr>
        <p:spPr>
          <a:xfrm>
            <a:off x="6541477" y="9689452"/>
            <a:ext cx="8335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dirty="0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Pie de </a:t>
            </a:r>
            <a:r>
              <a:rPr lang="en-US" sz="2400" dirty="0" err="1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página</a:t>
            </a:r>
            <a:r>
              <a:rPr lang="en-US" sz="2400" dirty="0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 con enlaces a </a:t>
            </a:r>
            <a:r>
              <a:rPr lang="en-US" sz="2400" dirty="0" err="1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datos</a:t>
            </a:r>
            <a:r>
              <a:rPr lang="en-US" sz="2400" dirty="0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, </a:t>
            </a:r>
            <a:r>
              <a:rPr lang="en-US" sz="2400" dirty="0" err="1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código</a:t>
            </a:r>
            <a:r>
              <a:rPr lang="en-US" sz="2400" dirty="0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, etc.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995FC-5520-D3D5-7418-781970E94E31}"/>
              </a:ext>
            </a:extLst>
          </p:cNvPr>
          <p:cNvSpPr txBox="1"/>
          <p:nvPr/>
        </p:nvSpPr>
        <p:spPr>
          <a:xfrm>
            <a:off x="10849708" y="8042592"/>
            <a:ext cx="40444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dirty="0" err="1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Búsqueda</a:t>
            </a:r>
            <a:r>
              <a:rPr lang="en-US" sz="2400" dirty="0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 </a:t>
            </a:r>
            <a:r>
              <a:rPr lang="en-US" sz="2400" dirty="0" err="1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por</a:t>
            </a:r>
            <a:r>
              <a:rPr lang="en-US" sz="2400" dirty="0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 </a:t>
            </a:r>
            <a:r>
              <a:rPr lang="en-US" sz="2400" dirty="0" err="1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condado</a:t>
            </a:r>
            <a:endParaRPr lang="en-US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4F045D-B9B6-D125-C442-7864C487CBCF}"/>
              </a:ext>
            </a:extLst>
          </p:cNvPr>
          <p:cNvSpPr txBox="1"/>
          <p:nvPr/>
        </p:nvSpPr>
        <p:spPr>
          <a:xfrm>
            <a:off x="10832122" y="8750606"/>
            <a:ext cx="40444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dirty="0" err="1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Búsqueda</a:t>
            </a:r>
            <a:r>
              <a:rPr lang="en-US" sz="2400" dirty="0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 </a:t>
            </a:r>
            <a:r>
              <a:rPr lang="en-US" sz="2400" dirty="0" err="1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por</a:t>
            </a:r>
            <a:r>
              <a:rPr lang="en-US" sz="2400" dirty="0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 ciudad</a:t>
            </a:r>
            <a:endParaRPr lang="en-US" dirty="0"/>
          </a:p>
        </p:txBody>
      </p:sp>
      <p:pic>
        <p:nvPicPr>
          <p:cNvPr id="14" name="Picture 13" descr="Close up of pushpins on roadmap route">
            <a:extLst>
              <a:ext uri="{FF2B5EF4-FFF2-40B4-BE49-F238E27FC236}">
                <a16:creationId xmlns:a16="http://schemas.microsoft.com/office/drawing/2014/main" id="{540E498C-62AD-30A4-A695-7839975C08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460" y="5542497"/>
            <a:ext cx="3953664" cy="263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0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3B6A4-E0ED-8E9B-B610-48413E7E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unito Sans"/>
              </a:rPr>
              <a:t>DEPURACIÓN DE DATOS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BCE2D-48EA-6851-5F7A-4B0D83D904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3147646"/>
            <a:ext cx="18288000" cy="7012354"/>
          </a:xfrm>
        </p:spPr>
        <p:txBody>
          <a:bodyPr lIns="91440" tIns="45720" rIns="91440" bIns="4572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US" sz="3200">
                <a:latin typeface="Nunito Sans"/>
              </a:rPr>
              <a:t>Como queremos filtrar por ciudad, condado y tipos de servicios prestados, queremos columnas separadas para la ciudad, el condado y </a:t>
            </a:r>
            <a:r>
              <a:rPr lang="es-US" sz="3200" b="1">
                <a:latin typeface="Nunito Sans"/>
              </a:rPr>
              <a:t>cada tipo </a:t>
            </a:r>
            <a:r>
              <a:rPr lang="es-US" sz="3200">
                <a:latin typeface="Nunito Sans"/>
              </a:rPr>
              <a:t>de servicio ofrecido.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US" sz="3200" dirty="0">
                <a:latin typeface="Nunito Sans"/>
              </a:rPr>
              <a:t>También queremos filtrar los centros ubicados fuera de Texas y otros servicios irrelevantes.</a:t>
            </a:r>
            <a:endParaRPr lang="es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2B5638-2980-7591-BFE6-62024F029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238549"/>
              </p:ext>
            </p:extLst>
          </p:nvPr>
        </p:nvGraphicFramePr>
        <p:xfrm>
          <a:off x="118443" y="6771441"/>
          <a:ext cx="8421055" cy="3485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479">
                  <a:extLst>
                    <a:ext uri="{9D8B030D-6E8A-4147-A177-3AD203B41FA5}">
                      <a16:colId xmlns:a16="http://schemas.microsoft.com/office/drawing/2014/main" val="3196018094"/>
                    </a:ext>
                  </a:extLst>
                </a:gridCol>
                <a:gridCol w="2236567">
                  <a:extLst>
                    <a:ext uri="{9D8B030D-6E8A-4147-A177-3AD203B41FA5}">
                      <a16:colId xmlns:a16="http://schemas.microsoft.com/office/drawing/2014/main" val="1693798774"/>
                    </a:ext>
                  </a:extLst>
                </a:gridCol>
                <a:gridCol w="2919009">
                  <a:extLst>
                    <a:ext uri="{9D8B030D-6E8A-4147-A177-3AD203B41FA5}">
                      <a16:colId xmlns:a16="http://schemas.microsoft.com/office/drawing/2014/main" val="4162189839"/>
                    </a:ext>
                  </a:extLst>
                </a:gridCol>
              </a:tblGrid>
              <a:tr h="11992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US" noProof="0" dirty="0"/>
                        <a:t>Nombre del establecimiento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US" noProof="0" dirty="0"/>
                        <a:t>Condados atendidos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US" noProof="0" dirty="0"/>
                        <a:t>Servicios ofrecidos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828523"/>
                  </a:ext>
                </a:extLst>
              </a:tr>
              <a:tr h="1849836">
                <a:tc>
                  <a:txBody>
                    <a:bodyPr/>
                    <a:lstStyle/>
                    <a:p>
                      <a:r>
                        <a:rPr lang="en-US" dirty="0"/>
                        <a:t>Hospital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Travis y Hays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noProof="0" dirty="0"/>
                        <a:t>Adolescente y buprenorfina, pero NO internado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668599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96E654DA-5C4C-14F5-3153-27E2D8E68AEE}"/>
              </a:ext>
            </a:extLst>
          </p:cNvPr>
          <p:cNvSpPr/>
          <p:nvPr/>
        </p:nvSpPr>
        <p:spPr>
          <a:xfrm>
            <a:off x="8660542" y="7911712"/>
            <a:ext cx="1899138" cy="1406769"/>
          </a:xfrm>
          <a:prstGeom prst="rightArrow">
            <a:avLst/>
          </a:prstGeom>
          <a:solidFill>
            <a:srgbClr val="FE6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92DDA03-3015-537D-0CDC-51962896F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243822"/>
              </p:ext>
            </p:extLst>
          </p:nvPr>
        </p:nvGraphicFramePr>
        <p:xfrm>
          <a:off x="10653346" y="6711158"/>
          <a:ext cx="13391216" cy="3009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792">
                  <a:extLst>
                    <a:ext uri="{9D8B030D-6E8A-4147-A177-3AD203B41FA5}">
                      <a16:colId xmlns:a16="http://schemas.microsoft.com/office/drawing/2014/main" val="3196018094"/>
                    </a:ext>
                  </a:extLst>
                </a:gridCol>
                <a:gridCol w="2419950">
                  <a:extLst>
                    <a:ext uri="{9D8B030D-6E8A-4147-A177-3AD203B41FA5}">
                      <a16:colId xmlns:a16="http://schemas.microsoft.com/office/drawing/2014/main" val="1693798774"/>
                    </a:ext>
                  </a:extLst>
                </a:gridCol>
                <a:gridCol w="2536574">
                  <a:extLst>
                    <a:ext uri="{9D8B030D-6E8A-4147-A177-3AD203B41FA5}">
                      <a16:colId xmlns:a16="http://schemas.microsoft.com/office/drawing/2014/main" val="4162189839"/>
                    </a:ext>
                  </a:extLst>
                </a:gridCol>
                <a:gridCol w="2857294">
                  <a:extLst>
                    <a:ext uri="{9D8B030D-6E8A-4147-A177-3AD203B41FA5}">
                      <a16:colId xmlns:a16="http://schemas.microsoft.com/office/drawing/2014/main" val="4227127742"/>
                    </a:ext>
                  </a:extLst>
                </a:gridCol>
                <a:gridCol w="2253606">
                  <a:extLst>
                    <a:ext uri="{9D8B030D-6E8A-4147-A177-3AD203B41FA5}">
                      <a16:colId xmlns:a16="http://schemas.microsoft.com/office/drawing/2014/main" val="4080390178"/>
                    </a:ext>
                  </a:extLst>
                </a:gridCol>
              </a:tblGrid>
              <a:tr h="124909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US" noProof="0"/>
                        <a:t>Nombre del establecimiento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US" noProof="0" dirty="0"/>
                        <a:t>Condados atendidos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noProof="0" dirty="0"/>
                        <a:t>Adolescente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noProof="0" dirty="0"/>
                        <a:t>Buprenorfina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US" noProof="0" dirty="0"/>
                        <a:t>internado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828523"/>
                  </a:ext>
                </a:extLst>
              </a:tr>
              <a:tr h="891183">
                <a:tc>
                  <a:txBody>
                    <a:bodyPr/>
                    <a:lstStyle/>
                    <a:p>
                      <a:r>
                        <a:rPr lang="es-US" noProof="0" dirty="0"/>
                        <a:t>Hospital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noProof="0" dirty="0"/>
                        <a:t>Travis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noProof="0" dirty="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noProof="0" dirty="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668599"/>
                  </a:ext>
                </a:extLst>
              </a:tr>
              <a:tr h="869005">
                <a:tc>
                  <a:txBody>
                    <a:bodyPr/>
                    <a:lstStyle/>
                    <a:p>
                      <a:r>
                        <a:rPr lang="es-US" noProof="0" dirty="0"/>
                        <a:t>Hospital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noProof="0" dirty="0" err="1"/>
                        <a:t>Hays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noProof="0" dirty="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noProof="0" dirty="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44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14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5B1E-E592-904E-A434-3A500FA8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6F73D-06FD-2E6D-0D5B-9D7A5DC524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US" sz="4000" dirty="0">
                <a:latin typeface="Nunito Sans"/>
              </a:rPr>
              <a:t>En este vídeo, esbozamos los objetivos de nuestro cuadro de mando de recursos.  También identificamos las fuentes de datos para la fase 1 (recopilación de datos), esbozamos un diseño genérico para la fase 2 (diseño del cuadro de mando), y planificamos las modificaciones que tendremos que hacer a los datos en la fase 3 (depuración de datos).</a:t>
            </a:r>
          </a:p>
        </p:txBody>
      </p:sp>
    </p:spTree>
    <p:extLst>
      <p:ext uri="{BB962C8B-B14F-4D97-AF65-F5344CB8AC3E}">
        <p14:creationId xmlns:p14="http://schemas.microsoft.com/office/powerpoint/2010/main" val="3017035207"/>
      </p:ext>
    </p:extLst>
  </p:cSld>
  <p:clrMapOvr>
    <a:masterClrMapping/>
  </p:clrMapOvr>
</p:sld>
</file>

<file path=ppt/theme/theme1.xml><?xml version="1.0" encoding="utf-8"?>
<a:theme xmlns:a="http://schemas.openxmlformats.org/drawingml/2006/main" name="Gaillardia Light Theme">
  <a:themeElements>
    <a:clrScheme name="TXST Brand">
      <a:dk1>
        <a:srgbClr val="501214"/>
      </a:dk1>
      <a:lt1>
        <a:srgbClr val="FFFFFF"/>
      </a:lt1>
      <a:dk2>
        <a:srgbClr val="006F98"/>
      </a:dk2>
      <a:lt2>
        <a:srgbClr val="E7E6E6"/>
      </a:lt2>
      <a:accent1>
        <a:srgbClr val="EB2E47"/>
      </a:accent1>
      <a:accent2>
        <a:srgbClr val="EAB942"/>
      </a:accent2>
      <a:accent3>
        <a:srgbClr val="F3725A"/>
      </a:accent3>
      <a:accent4>
        <a:srgbClr val="3A9F68"/>
      </a:accent4>
      <a:accent5>
        <a:srgbClr val="92D7E8"/>
      </a:accent5>
      <a:accent6>
        <a:srgbClr val="F9DDDD"/>
      </a:accent6>
      <a:hlink>
        <a:srgbClr val="006E96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6869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>
              <a:lumMod val="95000"/>
              <a:lumOff val="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2400" smtClean="0">
            <a:solidFill>
              <a:srgbClr val="414141"/>
            </a:solidFill>
            <a:latin typeface="Open Sans Semibold" panose="020B0706030804020204" pitchFamily="34" charset="0"/>
            <a:ea typeface="Open Sans Semibold" panose="020B0706030804020204" pitchFamily="34" charset="0"/>
            <a:cs typeface="Open Sans Semibold" panose="020B07060308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13326</TotalTime>
  <Words>856</Words>
  <Application>Microsoft Office PowerPoint</Application>
  <PresentationFormat>Custom</PresentationFormat>
  <Paragraphs>116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Gaillardia Light Theme</vt:lpstr>
      <vt:lpstr>Módulo 0 Vídeo 2 – Nuestro cuadro de mando de Recursos</vt:lpstr>
      <vt:lpstr>Anteriormente</vt:lpstr>
      <vt:lpstr>EN ESTE VÍDEO</vt:lpstr>
      <vt:lpstr>CUADRO DE MANDO DE RECURSOS-OBJETIVOS </vt:lpstr>
      <vt:lpstr>RECOPILACIÓN DE DATOS</vt:lpstr>
      <vt:lpstr>DISEÑO DEL CUADRO DE MANDO</vt:lpstr>
      <vt:lpstr>DISEÑO DEL CUADRO DE MANDO </vt:lpstr>
      <vt:lpstr>DEPURACIÓN DE DATOS</vt:lpstr>
      <vt:lpstr>RESUMEN</vt:lpstr>
      <vt:lpstr>¿QUÉ SIGUE?</vt:lpstr>
      <vt:lpstr>SIGANOS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Gaillardia Theme PowerPoint Template-Light</dc:title>
  <dc:subject/>
  <dc:creator>Texas State Office of University Marketing</dc:creator>
  <cp:keywords/>
  <dc:description/>
  <cp:lastModifiedBy>Tomasso, Maria E</cp:lastModifiedBy>
  <cp:revision>1571</cp:revision>
  <dcterms:created xsi:type="dcterms:W3CDTF">2014-09-26T10:57:37Z</dcterms:created>
  <dcterms:modified xsi:type="dcterms:W3CDTF">2023-07-12T15:58:09Z</dcterms:modified>
  <cp:category/>
</cp:coreProperties>
</file>