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14"/>
  </p:notesMasterIdLst>
  <p:sldIdLst>
    <p:sldId id="452" r:id="rId2"/>
    <p:sldId id="458" r:id="rId3"/>
    <p:sldId id="459" r:id="rId4"/>
    <p:sldId id="454" r:id="rId5"/>
    <p:sldId id="462" r:id="rId6"/>
    <p:sldId id="455" r:id="rId7"/>
    <p:sldId id="464" r:id="rId8"/>
    <p:sldId id="463" r:id="rId9"/>
    <p:sldId id="456" r:id="rId10"/>
    <p:sldId id="460" r:id="rId11"/>
    <p:sldId id="461" r:id="rId12"/>
    <p:sldId id="444" r:id="rId13"/>
  </p:sldIdLst>
  <p:sldSz cx="24384000" cy="13716000"/>
  <p:notesSz cx="6858000" cy="9144000"/>
  <p:embeddedFontLst>
    <p:embeddedFont>
      <p:font typeface="Calibri" panose="020F0502020204030204" pitchFamily="34" charset="0"/>
      <p:regular r:id="rId15"/>
      <p:bold r:id="rId16"/>
      <p:italic r:id="rId17"/>
      <p:boldItalic r:id="rId18"/>
    </p:embeddedFont>
    <p:embeddedFont>
      <p:font typeface="Nunito Sans" pitchFamily="2" charset="0"/>
      <p:regular r:id="rId19"/>
      <p:bold r:id="rId20"/>
      <p:italic r:id="rId21"/>
      <p:boldItalic r:id="rId22"/>
    </p:embeddedFont>
    <p:embeddedFont>
      <p:font typeface="Open Sans Semibold" panose="020B0706030804020204" pitchFamily="34" charset="0"/>
      <p:bold r:id="rId23"/>
      <p:boldItalic r:id="rId24"/>
    </p:embeddedFont>
  </p:embeddedFontLst>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686"/>
    <a:srgbClr val="81C5CF"/>
    <a:srgbClr val="64BFEC"/>
    <a:srgbClr val="8AC7C0"/>
    <a:srgbClr val="DA3248"/>
    <a:srgbClr val="E46C57"/>
    <a:srgbClr val="FF814E"/>
    <a:srgbClr val="83C2DE"/>
    <a:srgbClr val="7BC9D3"/>
    <a:srgbClr val="E2B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F269F-D5B8-FB41-BAF4-98F0337CBD58}" v="10" dt="2023-07-24T20:45:49.629"/>
    <p1510:client id="{3B523279-3FBE-CC1B-90F6-EDFB35BE8BAB}" v="2188" dt="2023-07-19T23:01:29.831"/>
    <p1510:client id="{3FCE100E-BBF1-F16D-DE5E-4E2F5760BE4B}" v="2" dt="2023-07-24T21:01:50.266"/>
    <p1510:client id="{5FC8E7D9-8B64-367C-BBFB-5AB30ACD471E}" v="4" dt="2023-08-03T18:26:17.087"/>
    <p1510:client id="{906564B9-38A5-4FDB-FFD8-FD715B82279F}" v="4" dt="2023-07-19T19:16:13.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58" d="100"/>
          <a:sy n="58" d="100"/>
        </p:scale>
        <p:origin x="372"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94904-53C7-FE4A-A4F3-9371B9AA3FA4}"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3CE2E-3DB2-2543-A1CC-255A6E8F42E8}" type="slidenum">
              <a:rPr lang="en-US" smtClean="0"/>
              <a:t>‹#›</a:t>
            </a:fld>
            <a:endParaRPr lang="en-US"/>
          </a:p>
        </p:txBody>
      </p:sp>
    </p:spTree>
    <p:extLst>
      <p:ext uri="{BB962C8B-B14F-4D97-AF65-F5344CB8AC3E}">
        <p14:creationId xmlns:p14="http://schemas.microsoft.com/office/powerpoint/2010/main" val="208427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1</a:t>
            </a:fld>
            <a:endParaRPr lang="en-US"/>
          </a:p>
        </p:txBody>
      </p:sp>
    </p:spTree>
    <p:extLst>
      <p:ext uri="{BB962C8B-B14F-4D97-AF65-F5344CB8AC3E}">
        <p14:creationId xmlns:p14="http://schemas.microsoft.com/office/powerpoint/2010/main" val="219957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12</a:t>
            </a:fld>
            <a:endParaRPr lang="en-US"/>
          </a:p>
        </p:txBody>
      </p:sp>
    </p:spTree>
    <p:extLst>
      <p:ext uri="{BB962C8B-B14F-4D97-AF65-F5344CB8AC3E}">
        <p14:creationId xmlns:p14="http://schemas.microsoft.com/office/powerpoint/2010/main" val="2562024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4636EF-9B34-784F-B076-08F4E00F1F69}"/>
              </a:ext>
              <a:ext uri="{C183D7F6-B498-43B3-948B-1728B52AA6E4}">
                <adec:decorative xmlns:adec="http://schemas.microsoft.com/office/drawing/2017/decorative" val="1"/>
              </a:ext>
            </a:extLst>
          </p:cNvPr>
          <p:cNvSpPr/>
          <p:nvPr userDrawn="1"/>
        </p:nvSpPr>
        <p:spPr>
          <a:xfrm>
            <a:off x="0" y="-93785"/>
            <a:ext cx="24384000" cy="13809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Picture Placeholder 13">
            <a:extLst>
              <a:ext uri="{FF2B5EF4-FFF2-40B4-BE49-F238E27FC236}">
                <a16:creationId xmlns:a16="http://schemas.microsoft.com/office/drawing/2014/main" id="{448CEBF0-C1A7-504A-ABF5-DF36CEF4DA11}"/>
              </a:ext>
            </a:extLst>
          </p:cNvPr>
          <p:cNvSpPr>
            <a:spLocks noGrp="1"/>
          </p:cNvSpPr>
          <p:nvPr>
            <p:ph type="pic" sz="quarter" idx="10"/>
          </p:nvPr>
        </p:nvSpPr>
        <p:spPr>
          <a:xfrm>
            <a:off x="0" y="-93785"/>
            <a:ext cx="12252960" cy="13563600"/>
          </a:xfrm>
          <a:prstGeom prst="rect">
            <a:avLst/>
          </a:prstGeom>
        </p:spPr>
        <p:txBody>
          <a:bodyPr anchor="ctr"/>
          <a:lstStyle>
            <a:lvl1pPr marL="0" indent="0" algn="ctr">
              <a:buNone/>
              <a:defRPr>
                <a:solidFill>
                  <a:schemeClr val="tx1"/>
                </a:solidFill>
              </a:defRPr>
            </a:lvl1pPr>
          </a:lstStyle>
          <a:p>
            <a:r>
              <a:rPr lang="en-US" dirty="0"/>
              <a:t>Click icon to add picture</a:t>
            </a:r>
          </a:p>
        </p:txBody>
      </p:sp>
      <p:pic>
        <p:nvPicPr>
          <p:cNvPr id="10" name="Picture 9">
            <a:extLst>
              <a:ext uri="{FF2B5EF4-FFF2-40B4-BE49-F238E27FC236}">
                <a16:creationId xmlns:a16="http://schemas.microsoft.com/office/drawing/2014/main" id="{53A0E760-EEA4-D344-BD23-C858E7E74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469815"/>
            <a:ext cx="24384000" cy="246185"/>
          </a:xfrm>
          <a:prstGeom prst="rect">
            <a:avLst/>
          </a:prstGeom>
        </p:spPr>
      </p:pic>
      <p:sp>
        <p:nvSpPr>
          <p:cNvPr id="2" name="Title 1"/>
          <p:cNvSpPr>
            <a:spLocks noGrp="1"/>
          </p:cNvSpPr>
          <p:nvPr>
            <p:ph type="title" hasCustomPrompt="1"/>
          </p:nvPr>
        </p:nvSpPr>
        <p:spPr>
          <a:xfrm>
            <a:off x="12957311" y="3820978"/>
            <a:ext cx="9750289" cy="1970419"/>
          </a:xfrm>
        </p:spPr>
        <p:txBody>
          <a:bodyPr/>
          <a:lstStyle>
            <a:lvl1pPr>
              <a:defRPr>
                <a:solidFill>
                  <a:schemeClr val="tx1"/>
                </a:solidFill>
              </a:defRPr>
            </a:lvl1pPr>
          </a:lstStyle>
          <a:p>
            <a:r>
              <a:rPr lang="en-US" dirty="0"/>
              <a:t>TITLE CARD</a:t>
            </a:r>
          </a:p>
        </p:txBody>
      </p:sp>
      <p:sp>
        <p:nvSpPr>
          <p:cNvPr id="4" name="Text Placeholder 3">
            <a:extLst>
              <a:ext uri="{FF2B5EF4-FFF2-40B4-BE49-F238E27FC236}">
                <a16:creationId xmlns:a16="http://schemas.microsoft.com/office/drawing/2014/main" id="{B69C44B1-DAB3-374E-8714-625353D60CBB}"/>
              </a:ext>
            </a:extLst>
          </p:cNvPr>
          <p:cNvSpPr>
            <a:spLocks noGrp="1"/>
          </p:cNvSpPr>
          <p:nvPr>
            <p:ph type="body" sz="quarter" idx="11" hasCustomPrompt="1"/>
          </p:nvPr>
        </p:nvSpPr>
        <p:spPr>
          <a:xfrm>
            <a:off x="12957311" y="6124673"/>
            <a:ext cx="9747504" cy="1371600"/>
          </a:xfrm>
          <a:prstGeom prst="rect">
            <a:avLst/>
          </a:prstGeom>
        </p:spPr>
        <p:txBody>
          <a:bodyPr/>
          <a:lstStyle>
            <a:lvl1pPr marL="0" indent="0">
              <a:buNone/>
              <a:defRPr sz="5400" b="0" i="0">
                <a:solidFill>
                  <a:schemeClr val="tx1"/>
                </a:solidFill>
                <a:latin typeface="Nunito Sans" pitchFamily="2" charset="77"/>
              </a:defRPr>
            </a:lvl1pPr>
          </a:lstStyle>
          <a:p>
            <a:pPr lvl="0"/>
            <a:r>
              <a:rPr lang="en-US" dirty="0"/>
              <a:t>Second Line</a:t>
            </a:r>
          </a:p>
        </p:txBody>
      </p:sp>
      <p:pic>
        <p:nvPicPr>
          <p:cNvPr id="8" name="Picture 7" descr="Texas State University">
            <a:extLst>
              <a:ext uri="{FF2B5EF4-FFF2-40B4-BE49-F238E27FC236}">
                <a16:creationId xmlns:a16="http://schemas.microsoft.com/office/drawing/2014/main" id="{5E8657D1-2783-1845-BB5B-3DAA5CE6A1A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2970340" y="10063298"/>
            <a:ext cx="5003141" cy="2438400"/>
          </a:xfrm>
          <a:prstGeom prst="rect">
            <a:avLst/>
          </a:prstGeom>
        </p:spPr>
      </p:pic>
      <p:pic>
        <p:nvPicPr>
          <p:cNvPr id="9" name="Picture 8" descr="Member the Texas State University System">
            <a:extLst>
              <a:ext uri="{FF2B5EF4-FFF2-40B4-BE49-F238E27FC236}">
                <a16:creationId xmlns:a16="http://schemas.microsoft.com/office/drawing/2014/main" id="{F2E3C823-48E0-7542-B222-37105C1DE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3267554" y="12183707"/>
            <a:ext cx="4408714" cy="274320"/>
          </a:xfrm>
          <a:prstGeom prst="rect">
            <a:avLst/>
          </a:prstGeom>
        </p:spPr>
      </p:pic>
    </p:spTree>
    <p:extLst>
      <p:ext uri="{BB962C8B-B14F-4D97-AF65-F5344CB8AC3E}">
        <p14:creationId xmlns:p14="http://schemas.microsoft.com/office/powerpoint/2010/main" val="203008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Tree>
    <p:extLst>
      <p:ext uri="{BB962C8B-B14F-4D97-AF65-F5344CB8AC3E}">
        <p14:creationId xmlns:p14="http://schemas.microsoft.com/office/powerpoint/2010/main" val="248926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3048000" y="3530600"/>
            <a:ext cx="18288000" cy="6629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Tree>
    <p:extLst>
      <p:ext uri="{BB962C8B-B14F-4D97-AF65-F5344CB8AC3E}">
        <p14:creationId xmlns:p14="http://schemas.microsoft.com/office/powerpoint/2010/main" val="213975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531088" y="1137123"/>
            <a:ext cx="11185452"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1531088" y="2977596"/>
            <a:ext cx="11185452" cy="7772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4123582" y="2977596"/>
            <a:ext cx="8686800" cy="7772400"/>
          </a:xfrm>
          <a:prstGeom prst="rect">
            <a:avLst/>
          </a:prstGeom>
        </p:spPr>
        <p:txBody>
          <a:bodyPr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07717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531088" y="2738200"/>
            <a:ext cx="8686800" cy="7772400"/>
          </a:xfrm>
          <a:prstGeom prst="rect">
            <a:avLst/>
          </a:prstGeo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1572256" y="2738200"/>
            <a:ext cx="8686800" cy="914400"/>
          </a:xfrm>
        </p:spPr>
        <p:txBody>
          <a:bodyPr anchor="ctr">
            <a:normAutofit/>
          </a:bodyPr>
          <a:lstStyle>
            <a:lvl1pPr>
              <a:defRPr sz="3600" b="1" i="0" spc="300">
                <a:solidFill>
                  <a:schemeClr val="tx1"/>
                </a:solidFill>
                <a:latin typeface="Nunito Sans SemiBold" pitchFamily="2" charset="77"/>
              </a:defRPr>
            </a:lvl1pPr>
          </a:lstStyle>
          <a:p>
            <a:r>
              <a:rPr lang="en-US" dirty="0"/>
              <a:t>THE BOBCAT IS A TYPE OF CAT.</a:t>
            </a:r>
          </a:p>
        </p:txBody>
      </p:sp>
    </p:spTree>
    <p:extLst>
      <p:ext uri="{BB962C8B-B14F-4D97-AF65-F5344CB8AC3E}">
        <p14:creationId xmlns:p14="http://schemas.microsoft.com/office/powerpoint/2010/main" val="30673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BC8A-F157-E647-9D9F-D51516F82D99}"/>
              </a:ext>
            </a:extLst>
          </p:cNvPr>
          <p:cNvSpPr>
            <a:spLocks noGrp="1"/>
          </p:cNvSpPr>
          <p:nvPr>
            <p:ph type="title" hasCustomPrompt="1"/>
          </p:nvPr>
        </p:nvSpPr>
        <p:spPr>
          <a:xfrm>
            <a:off x="1661853" y="1371039"/>
            <a:ext cx="18288000" cy="1143562"/>
          </a:xfrm>
        </p:spPr>
        <p:txBody>
          <a:bodyPr/>
          <a:lstStyle/>
          <a:p>
            <a:r>
              <a:rPr lang="en-US" dirty="0"/>
              <a:t>CLICK TO EDIT TITLE</a:t>
            </a:r>
          </a:p>
        </p:txBody>
      </p:sp>
      <p:sp>
        <p:nvSpPr>
          <p:cNvPr id="8" name="Picture Placeholder 7">
            <a:extLst>
              <a:ext uri="{FF2B5EF4-FFF2-40B4-BE49-F238E27FC236}">
                <a16:creationId xmlns:a16="http://schemas.microsoft.com/office/drawing/2014/main" id="{219D2988-F334-EF41-A2F7-874820BF0917}"/>
              </a:ext>
            </a:extLst>
          </p:cNvPr>
          <p:cNvSpPr>
            <a:spLocks noGrp="1"/>
          </p:cNvSpPr>
          <p:nvPr>
            <p:ph type="pic" sz="quarter" idx="10"/>
          </p:nvPr>
        </p:nvSpPr>
        <p:spPr>
          <a:xfrm>
            <a:off x="1661853" y="2732493"/>
            <a:ext cx="8686799" cy="7771498"/>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9" name="Picture Placeholder 7">
            <a:extLst>
              <a:ext uri="{FF2B5EF4-FFF2-40B4-BE49-F238E27FC236}">
                <a16:creationId xmlns:a16="http://schemas.microsoft.com/office/drawing/2014/main" id="{CC4E20E5-6627-3643-8DB5-EC4915FE2A61}"/>
              </a:ext>
            </a:extLst>
          </p:cNvPr>
          <p:cNvSpPr>
            <a:spLocks noGrp="1"/>
          </p:cNvSpPr>
          <p:nvPr>
            <p:ph type="pic" sz="quarter" idx="11"/>
          </p:nvPr>
        </p:nvSpPr>
        <p:spPr>
          <a:xfrm>
            <a:off x="10737502" y="3222418"/>
            <a:ext cx="3886203" cy="68580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0" name="Picture Placeholder 7">
            <a:extLst>
              <a:ext uri="{FF2B5EF4-FFF2-40B4-BE49-F238E27FC236}">
                <a16:creationId xmlns:a16="http://schemas.microsoft.com/office/drawing/2014/main" id="{44037A35-B93C-004C-AE9D-9D7376D671D0}"/>
              </a:ext>
            </a:extLst>
          </p:cNvPr>
          <p:cNvSpPr>
            <a:spLocks noGrp="1"/>
          </p:cNvSpPr>
          <p:nvPr>
            <p:ph type="pic" sz="quarter" idx="12"/>
          </p:nvPr>
        </p:nvSpPr>
        <p:spPr>
          <a:xfrm>
            <a:off x="15012555" y="2732494"/>
            <a:ext cx="5486399"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1" name="Picture Placeholder 7">
            <a:extLst>
              <a:ext uri="{FF2B5EF4-FFF2-40B4-BE49-F238E27FC236}">
                <a16:creationId xmlns:a16="http://schemas.microsoft.com/office/drawing/2014/main" id="{84CE56EE-75D7-C24E-8865-5E7CDA29D20C}"/>
              </a:ext>
            </a:extLst>
          </p:cNvPr>
          <p:cNvSpPr>
            <a:spLocks noGrp="1"/>
          </p:cNvSpPr>
          <p:nvPr>
            <p:ph type="pic" sz="quarter" idx="13"/>
          </p:nvPr>
        </p:nvSpPr>
        <p:spPr>
          <a:xfrm>
            <a:off x="15033204" y="6858000"/>
            <a:ext cx="7688942"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Tree>
    <p:extLst>
      <p:ext uri="{BB962C8B-B14F-4D97-AF65-F5344CB8AC3E}">
        <p14:creationId xmlns:p14="http://schemas.microsoft.com/office/powerpoint/2010/main" val="393920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allery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F72F-F113-9E4E-8901-A6046628CCE0}"/>
              </a:ext>
            </a:extLst>
          </p:cNvPr>
          <p:cNvSpPr>
            <a:spLocks noGrp="1"/>
          </p:cNvSpPr>
          <p:nvPr>
            <p:ph type="title" hasCustomPrompt="1"/>
          </p:nvPr>
        </p:nvSpPr>
        <p:spPr>
          <a:xfrm>
            <a:off x="1661854" y="1042081"/>
            <a:ext cx="10530146" cy="1143562"/>
          </a:xfrm>
        </p:spPr>
        <p:txBody>
          <a:bodyPr/>
          <a:lstStyle/>
          <a:p>
            <a:r>
              <a:rPr lang="en-US" dirty="0"/>
              <a:t>CLICK TO EDIT TITLE</a:t>
            </a:r>
          </a:p>
        </p:txBody>
      </p:sp>
      <p:sp>
        <p:nvSpPr>
          <p:cNvPr id="14" name="Picture Placeholder 7">
            <a:extLst>
              <a:ext uri="{FF2B5EF4-FFF2-40B4-BE49-F238E27FC236}">
                <a16:creationId xmlns:a16="http://schemas.microsoft.com/office/drawing/2014/main" id="{48E1B567-63F1-1944-B114-801F81FA7FD1}"/>
              </a:ext>
            </a:extLst>
          </p:cNvPr>
          <p:cNvSpPr>
            <a:spLocks noGrp="1"/>
          </p:cNvSpPr>
          <p:nvPr>
            <p:ph type="pic" sz="quarter" idx="11"/>
          </p:nvPr>
        </p:nvSpPr>
        <p:spPr>
          <a:xfrm>
            <a:off x="2441344" y="4559291"/>
            <a:ext cx="3904270" cy="38862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3" name="Text Placeholder 12">
            <a:extLst>
              <a:ext uri="{FF2B5EF4-FFF2-40B4-BE49-F238E27FC236}">
                <a16:creationId xmlns:a16="http://schemas.microsoft.com/office/drawing/2014/main" id="{636B5E7A-AE24-B84B-926D-5ED18AAC53E8}"/>
              </a:ext>
            </a:extLst>
          </p:cNvPr>
          <p:cNvSpPr>
            <a:spLocks noGrp="1"/>
          </p:cNvSpPr>
          <p:nvPr>
            <p:ph type="body" sz="quarter" idx="10" hasCustomPrompt="1"/>
          </p:nvPr>
        </p:nvSpPr>
        <p:spPr>
          <a:xfrm>
            <a:off x="2459413" y="8902692"/>
            <a:ext cx="3886200" cy="9144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Picture Placeholder 7">
            <a:extLst>
              <a:ext uri="{FF2B5EF4-FFF2-40B4-BE49-F238E27FC236}">
                <a16:creationId xmlns:a16="http://schemas.microsoft.com/office/drawing/2014/main" id="{9267BD02-65C3-2942-B840-54B729059144}"/>
              </a:ext>
            </a:extLst>
          </p:cNvPr>
          <p:cNvSpPr>
            <a:spLocks noGrp="1"/>
          </p:cNvSpPr>
          <p:nvPr>
            <p:ph type="pic" sz="quarter" idx="12"/>
          </p:nvPr>
        </p:nvSpPr>
        <p:spPr>
          <a:xfrm>
            <a:off x="6926925" y="2501892"/>
            <a:ext cx="7315199" cy="73151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6" name="Text Placeholder 12">
            <a:extLst>
              <a:ext uri="{FF2B5EF4-FFF2-40B4-BE49-F238E27FC236}">
                <a16:creationId xmlns:a16="http://schemas.microsoft.com/office/drawing/2014/main" id="{580B63D5-BCBE-9C44-AF73-9F3E542F7168}"/>
              </a:ext>
            </a:extLst>
          </p:cNvPr>
          <p:cNvSpPr>
            <a:spLocks noGrp="1"/>
          </p:cNvSpPr>
          <p:nvPr>
            <p:ph type="body" sz="quarter" idx="13" hasCustomPrompt="1"/>
          </p:nvPr>
        </p:nvSpPr>
        <p:spPr>
          <a:xfrm>
            <a:off x="6926924" y="10067534"/>
            <a:ext cx="7559097"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7" name="Picture Placeholder 7">
            <a:extLst>
              <a:ext uri="{FF2B5EF4-FFF2-40B4-BE49-F238E27FC236}">
                <a16:creationId xmlns:a16="http://schemas.microsoft.com/office/drawing/2014/main" id="{CCACDB0A-D65F-D84D-A885-8947E700BF48}"/>
              </a:ext>
            </a:extLst>
          </p:cNvPr>
          <p:cNvSpPr>
            <a:spLocks noGrp="1"/>
          </p:cNvSpPr>
          <p:nvPr>
            <p:ph type="pic" sz="quarter" idx="14"/>
          </p:nvPr>
        </p:nvSpPr>
        <p:spPr>
          <a:xfrm>
            <a:off x="14859575" y="1735016"/>
            <a:ext cx="5486400"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20" name="Text Placeholder 12">
            <a:extLst>
              <a:ext uri="{FF2B5EF4-FFF2-40B4-BE49-F238E27FC236}">
                <a16:creationId xmlns:a16="http://schemas.microsoft.com/office/drawing/2014/main" id="{EE94F6CF-DD41-634D-BCFA-8B363E1BCFA5}"/>
              </a:ext>
            </a:extLst>
          </p:cNvPr>
          <p:cNvSpPr>
            <a:spLocks noGrp="1"/>
          </p:cNvSpPr>
          <p:nvPr>
            <p:ph type="body" sz="quarter" idx="17" hasCustomPrompt="1"/>
          </p:nvPr>
        </p:nvSpPr>
        <p:spPr>
          <a:xfrm>
            <a:off x="20749336" y="3792416"/>
            <a:ext cx="2377440" cy="16002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and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8" name="Picture Placeholder 7">
            <a:extLst>
              <a:ext uri="{FF2B5EF4-FFF2-40B4-BE49-F238E27FC236}">
                <a16:creationId xmlns:a16="http://schemas.microsoft.com/office/drawing/2014/main" id="{B7401E0D-D1CF-3641-8A73-0F22B92C35E7}"/>
              </a:ext>
            </a:extLst>
          </p:cNvPr>
          <p:cNvSpPr>
            <a:spLocks noGrp="1"/>
          </p:cNvSpPr>
          <p:nvPr>
            <p:ph type="pic" sz="quarter" idx="15"/>
          </p:nvPr>
        </p:nvSpPr>
        <p:spPr>
          <a:xfrm>
            <a:off x="14859574" y="5880726"/>
            <a:ext cx="7315199" cy="45719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9" name="Text Placeholder 12">
            <a:extLst>
              <a:ext uri="{FF2B5EF4-FFF2-40B4-BE49-F238E27FC236}">
                <a16:creationId xmlns:a16="http://schemas.microsoft.com/office/drawing/2014/main" id="{B80609EF-DFE4-FD4B-A009-0B81195135DF}"/>
              </a:ext>
            </a:extLst>
          </p:cNvPr>
          <p:cNvSpPr>
            <a:spLocks noGrp="1"/>
          </p:cNvSpPr>
          <p:nvPr>
            <p:ph type="body" sz="quarter" idx="16" hasCustomPrompt="1"/>
          </p:nvPr>
        </p:nvSpPr>
        <p:spPr>
          <a:xfrm>
            <a:off x="14859574" y="10666515"/>
            <a:ext cx="7531194"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13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lide A">
    <p:spTree>
      <p:nvGrpSpPr>
        <p:cNvPr id="1" name=""/>
        <p:cNvGrpSpPr/>
        <p:nvPr/>
      </p:nvGrpSpPr>
      <p:grpSpPr>
        <a:xfrm>
          <a:off x="0" y="0"/>
          <a:ext cx="0" cy="0"/>
          <a:chOff x="0" y="0"/>
          <a:chExt cx="0" cy="0"/>
        </a:xfrm>
      </p:grpSpPr>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1"/>
            <a:ext cx="11658600" cy="11658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165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tx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tx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194324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lide B">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DE806D-0AC3-8A49-B547-835CADC23E78}"/>
              </a:ext>
            </a:extLst>
          </p:cNvPr>
          <p:cNvSpPr/>
          <p:nvPr userDrawn="1"/>
        </p:nvSpPr>
        <p:spPr>
          <a:xfrm>
            <a:off x="0" y="11079126"/>
            <a:ext cx="11875108" cy="2636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2"/>
            <a:ext cx="11658600" cy="137160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421BEA02-3BED-654A-A30C-8FB1EC22B74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86450" y="6788658"/>
            <a:ext cx="13807440" cy="230124"/>
          </a:xfrm>
          <a:prstGeom prst="rect">
            <a:avLst/>
          </a:prstGeom>
        </p:spPr>
      </p:pic>
      <p:pic>
        <p:nvPicPr>
          <p:cNvPr id="7" name="Picture 6">
            <a:extLst>
              <a:ext uri="{FF2B5EF4-FFF2-40B4-BE49-F238E27FC236}">
                <a16:creationId xmlns:a16="http://schemas.microsoft.com/office/drawing/2014/main" id="{A0AB48EA-4A88-8049-9B14-02AB6803C6D1}"/>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bg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70770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BE929A-D1BB-A64C-B05E-4350E36C10E0}"/>
              </a:ext>
              <a:ext uri="{C183D7F6-B498-43B3-948B-1728B52AA6E4}">
                <adec:decorative xmlns:adec="http://schemas.microsoft.com/office/drawing/2017/decorative" val="1"/>
              </a:ext>
            </a:extLst>
          </p:cNvPr>
          <p:cNvSpPr/>
          <p:nvPr userDrawn="1"/>
        </p:nvSpPr>
        <p:spPr>
          <a:xfrm>
            <a:off x="0" y="11617569"/>
            <a:ext cx="24384000" cy="2192216"/>
          </a:xfrm>
          <a:prstGeom prst="rect">
            <a:avLst/>
          </a:prstGeom>
          <a:solidFill>
            <a:srgbClr val="431C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95727491-B011-CC42-85E6-B8301381AA2D}"/>
              </a:ext>
              <a:ext uri="{C183D7F6-B498-43B3-948B-1728B52AA6E4}">
                <adec:decorative xmlns:adec="http://schemas.microsoft.com/office/drawing/2017/decorative" val="1"/>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11798300"/>
            <a:ext cx="24384000" cy="246185"/>
          </a:xfrm>
          <a:prstGeom prst="rect">
            <a:avLst/>
          </a:prstGeom>
        </p:spPr>
      </p:pic>
      <p:pic>
        <p:nvPicPr>
          <p:cNvPr id="9" name="Picture 8" descr="Texas State University">
            <a:extLst>
              <a:ext uri="{FF2B5EF4-FFF2-40B4-BE49-F238E27FC236}">
                <a16:creationId xmlns:a16="http://schemas.microsoft.com/office/drawing/2014/main" id="{8518974B-9748-A645-99AC-7972B4327310}"/>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Placeholder 1"/>
          <p:cNvSpPr>
            <a:spLocks noGrp="1"/>
          </p:cNvSpPr>
          <p:nvPr>
            <p:ph type="title"/>
          </p:nvPr>
        </p:nvSpPr>
        <p:spPr>
          <a:xfrm>
            <a:off x="3048000" y="1371039"/>
            <a:ext cx="18288000" cy="1143562"/>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70" r:id="rId5"/>
    <p:sldLayoutId id="2147483667" r:id="rId6"/>
    <p:sldLayoutId id="2147483668" r:id="rId7"/>
    <p:sldLayoutId id="2147483669" r:id="rId8"/>
    <p:sldLayoutId id="2147483671" r:id="rId9"/>
  </p:sldLayoutIdLst>
  <p:txStyles>
    <p:titleStyle>
      <a:lvl1pPr algn="l" defTabSz="1828800" rtl="0" eaLnBrk="1" latinLnBrk="0" hangingPunct="1">
        <a:lnSpc>
          <a:spcPct val="90000"/>
        </a:lnSpc>
        <a:spcBef>
          <a:spcPct val="0"/>
        </a:spcBef>
        <a:buNone/>
        <a:defRPr sz="6000" b="0" i="0" kern="1200" spc="1200" baseline="0">
          <a:solidFill>
            <a:schemeClr val="tx1"/>
          </a:solidFill>
          <a:latin typeface="Nunito Sans" pitchFamily="2" charset="77"/>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twitter.com/txst_thr" TargetMode="External"/><Relationship Id="rId7" Type="http://schemas.openxmlformats.org/officeDocument/2006/relationships/hyperlink" Target="https://www.youtube.com/@txst_THR" TargetMode="External"/><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linkedin.com/company/texas-state-university-translational-health-research/" TargetMode="External"/><Relationship Id="rId11" Type="http://schemas.openxmlformats.org/officeDocument/2006/relationships/image" Target="../media/image10.png"/><Relationship Id="rId5" Type="http://schemas.openxmlformats.org/officeDocument/2006/relationships/hyperlink" Target="https://public.tableau.com/app/profile/translational.health.research.center" TargetMode="External"/><Relationship Id="rId10" Type="http://schemas.openxmlformats.org/officeDocument/2006/relationships/image" Target="../media/image9.svg"/><Relationship Id="rId4" Type="http://schemas.openxmlformats.org/officeDocument/2006/relationships/hyperlink" Target="https://healthresearch.txst.edu/" TargetMode="External"/><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ariaElise-T/CHERR-mental_health_map"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trends.vera.org/methodology/" TargetMode="External"/><Relationship Id="rId2" Type="http://schemas.openxmlformats.org/officeDocument/2006/relationships/hyperlink" Target="https://data.census.gov/"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DA2A5-482A-9743-84A7-58ADC93AB86D}"/>
              </a:ext>
            </a:extLst>
          </p:cNvPr>
          <p:cNvSpPr>
            <a:spLocks noGrp="1"/>
          </p:cNvSpPr>
          <p:nvPr>
            <p:ph type="title"/>
          </p:nvPr>
        </p:nvSpPr>
        <p:spPr>
          <a:xfrm>
            <a:off x="12957311" y="3291840"/>
            <a:ext cx="10359889" cy="2499557"/>
          </a:xfrm>
        </p:spPr>
        <p:txBody>
          <a:bodyPr>
            <a:noAutofit/>
          </a:bodyPr>
          <a:lstStyle/>
          <a:p>
            <a:r>
              <a:rPr lang="es-MX" b="1" dirty="0">
                <a:latin typeface="Nunito Sans"/>
              </a:rPr>
              <a:t>Módulo 1 Lección 1 – Adquisición de datos</a:t>
            </a:r>
          </a:p>
        </p:txBody>
      </p:sp>
      <p:sp>
        <p:nvSpPr>
          <p:cNvPr id="4" name="Text Placeholder 3">
            <a:extLst>
              <a:ext uri="{FF2B5EF4-FFF2-40B4-BE49-F238E27FC236}">
                <a16:creationId xmlns:a16="http://schemas.microsoft.com/office/drawing/2014/main" id="{A381F925-8E91-524F-A847-8D29EF64D424}"/>
              </a:ext>
            </a:extLst>
          </p:cNvPr>
          <p:cNvSpPr>
            <a:spLocks noGrp="1"/>
          </p:cNvSpPr>
          <p:nvPr>
            <p:ph type="body" sz="quarter" idx="11"/>
          </p:nvPr>
        </p:nvSpPr>
        <p:spPr>
          <a:xfrm>
            <a:off x="12957311" y="6124672"/>
            <a:ext cx="9747504" cy="3110767"/>
          </a:xfrm>
        </p:spPr>
        <p:txBody>
          <a:bodyPr lIns="91440" tIns="45720" rIns="91440" bIns="45720" anchor="t"/>
          <a:lstStyle/>
          <a:p>
            <a:r>
              <a:rPr lang="es-US" sz="3600">
                <a:latin typeface="Nunito Sans"/>
              </a:rPr>
              <a:t>Creación del cuadro de mando en salud mental</a:t>
            </a:r>
            <a:endParaRPr lang="es-US" sz="3600"/>
          </a:p>
          <a:p>
            <a:r>
              <a:rPr lang="es-US" sz="3600" dirty="0">
                <a:latin typeface="Nunito Sans"/>
              </a:rPr>
              <a:t>Módulo 1 – Adquisición y limpieza de datos</a:t>
            </a:r>
          </a:p>
          <a:p>
            <a:r>
              <a:rPr lang="es-US" sz="3600" dirty="0">
                <a:latin typeface="Nunito Sans"/>
              </a:rPr>
              <a:t>María Tomasso, M.S.</a:t>
            </a:r>
          </a:p>
          <a:p>
            <a:r>
              <a:rPr lang="es-US" sz="3600" dirty="0">
                <a:latin typeface="Nunito Sans"/>
              </a:rPr>
              <a:t>met48@txstate.edu</a:t>
            </a:r>
          </a:p>
          <a:p>
            <a:r>
              <a:rPr lang="es-US" sz="3600" dirty="0">
                <a:latin typeface="Nunito Sans"/>
              </a:rPr>
              <a:t>julio 2023</a:t>
            </a:r>
            <a:endParaRPr lang="es-US" sz="3600" dirty="0"/>
          </a:p>
          <a:p>
            <a:endParaRPr lang="es-US" dirty="0"/>
          </a:p>
        </p:txBody>
      </p:sp>
      <p:pic>
        <p:nvPicPr>
          <p:cNvPr id="10" name="Picture Placeholder 9" descr="A building on a hill with trees">
            <a:extLst>
              <a:ext uri="{FF2B5EF4-FFF2-40B4-BE49-F238E27FC236}">
                <a16:creationId xmlns:a16="http://schemas.microsoft.com/office/drawing/2014/main" id="{0D86889D-66A7-145E-D4FE-226B52FD842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849" r="19849"/>
          <a:stretch>
            <a:fillRect/>
          </a:stretch>
        </p:blipFill>
        <p:spPr/>
      </p:pic>
    </p:spTree>
    <p:extLst>
      <p:ext uri="{BB962C8B-B14F-4D97-AF65-F5344CB8AC3E}">
        <p14:creationId xmlns:p14="http://schemas.microsoft.com/office/powerpoint/2010/main" val="367872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8D83-EC2A-AA53-C7CC-EF44EC58593E}"/>
              </a:ext>
            </a:extLst>
          </p:cNvPr>
          <p:cNvSpPr>
            <a:spLocks noGrp="1"/>
          </p:cNvSpPr>
          <p:nvPr>
            <p:ph type="title"/>
          </p:nvPr>
        </p:nvSpPr>
        <p:spPr/>
        <p:txBody>
          <a:bodyPr/>
          <a:lstStyle/>
          <a:p>
            <a:r>
              <a:rPr lang="en-US" dirty="0">
                <a:latin typeface="Nunito Sans"/>
              </a:rPr>
              <a:t>RESUMEN</a:t>
            </a:r>
            <a:endParaRPr lang="en-US" dirty="0"/>
          </a:p>
        </p:txBody>
      </p:sp>
      <p:sp>
        <p:nvSpPr>
          <p:cNvPr id="3" name="Text Placeholder 2">
            <a:extLst>
              <a:ext uri="{FF2B5EF4-FFF2-40B4-BE49-F238E27FC236}">
                <a16:creationId xmlns:a16="http://schemas.microsoft.com/office/drawing/2014/main" id="{3F9E94C0-F48B-4475-AD9A-A74BB2165BD8}"/>
              </a:ext>
            </a:extLst>
          </p:cNvPr>
          <p:cNvSpPr>
            <a:spLocks noGrp="1"/>
          </p:cNvSpPr>
          <p:nvPr>
            <p:ph type="body" sz="quarter" idx="10"/>
          </p:nvPr>
        </p:nvSpPr>
        <p:spPr/>
        <p:txBody>
          <a:bodyPr lIns="91440" tIns="45720" rIns="91440" bIns="45720" anchor="t"/>
          <a:lstStyle/>
          <a:p>
            <a:pPr marL="457200" indent="-457200">
              <a:buFont typeface="Arial" panose="020B0604020202020204" pitchFamily="34" charset="0"/>
              <a:buChar char="•"/>
            </a:pPr>
            <a:r>
              <a:rPr lang="es-US" sz="4000">
                <a:latin typeface="Nunito Sans"/>
              </a:rPr>
              <a:t>En este vídeo, analizamos las buenas prácticas a seguir a la hora de buscar y recopilar datos de fuentes públicas abiertas.</a:t>
            </a:r>
          </a:p>
          <a:p>
            <a:pPr marL="457200" indent="-457200">
              <a:buFont typeface="Arial" panose="020B0604020202020204" pitchFamily="34" charset="0"/>
              <a:buChar char="•"/>
            </a:pPr>
            <a:r>
              <a:rPr lang="es-US" sz="4000" dirty="0">
                <a:latin typeface="Nunito Sans"/>
              </a:rPr>
              <a:t>Repasamos las fuentes de datos y la documentación del conjunto de datos MAP como ejemplo a seguir a la hora de recopilar los datos para nuestra biblioteca de recursos.</a:t>
            </a:r>
          </a:p>
          <a:p>
            <a:pPr marL="457200" indent="-457200">
              <a:buFont typeface="Arial" panose="020B0604020202020204" pitchFamily="34" charset="0"/>
              <a:buChar char="•"/>
            </a:pPr>
            <a:r>
              <a:rPr lang="es-US" sz="4000" dirty="0">
                <a:latin typeface="Nunito Sans"/>
              </a:rPr>
              <a:t>Definimos los </a:t>
            </a:r>
            <a:r>
              <a:rPr lang="es-US" sz="4000" dirty="0" err="1">
                <a:latin typeface="Nunito Sans"/>
              </a:rPr>
              <a:t>geocódigos</a:t>
            </a:r>
            <a:r>
              <a:rPr lang="es-US" sz="4000" dirty="0">
                <a:latin typeface="Nunito Sans"/>
              </a:rPr>
              <a:t> y sus usos en el análisis de datos y la creación de cuadros de mando.</a:t>
            </a:r>
          </a:p>
        </p:txBody>
      </p:sp>
    </p:spTree>
    <p:extLst>
      <p:ext uri="{BB962C8B-B14F-4D97-AF65-F5344CB8AC3E}">
        <p14:creationId xmlns:p14="http://schemas.microsoft.com/office/powerpoint/2010/main" val="301895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A3BA-0880-6935-A9AF-820AAC8F19E7}"/>
              </a:ext>
            </a:extLst>
          </p:cNvPr>
          <p:cNvSpPr>
            <a:spLocks noGrp="1"/>
          </p:cNvSpPr>
          <p:nvPr>
            <p:ph type="title"/>
          </p:nvPr>
        </p:nvSpPr>
        <p:spPr/>
        <p:txBody>
          <a:bodyPr/>
          <a:lstStyle/>
          <a:p>
            <a:r>
              <a:rPr lang="en-US" dirty="0">
                <a:latin typeface="Nunito Sans"/>
              </a:rPr>
              <a:t>¿QUÉ SIGUE?</a:t>
            </a:r>
            <a:endParaRPr lang="en-US" dirty="0"/>
          </a:p>
        </p:txBody>
      </p:sp>
      <p:sp>
        <p:nvSpPr>
          <p:cNvPr id="3" name="Text Placeholder 2">
            <a:extLst>
              <a:ext uri="{FF2B5EF4-FFF2-40B4-BE49-F238E27FC236}">
                <a16:creationId xmlns:a16="http://schemas.microsoft.com/office/drawing/2014/main" id="{E3F5CE85-01EA-16EC-EFA3-BA4870732E61}"/>
              </a:ext>
            </a:extLst>
          </p:cNvPr>
          <p:cNvSpPr>
            <a:spLocks noGrp="1"/>
          </p:cNvSpPr>
          <p:nvPr>
            <p:ph type="body" sz="quarter" idx="10"/>
          </p:nvPr>
        </p:nvSpPr>
        <p:spPr/>
        <p:txBody>
          <a:bodyPr lIns="91440" tIns="45720" rIns="91440" bIns="45720" anchor="t"/>
          <a:lstStyle/>
          <a:p>
            <a:pPr marL="457200" indent="-457200">
              <a:buFont typeface="Arial" panose="020B0604020202020204" pitchFamily="34" charset="0"/>
              <a:buChar char="•"/>
            </a:pPr>
            <a:r>
              <a:rPr lang="es-US" sz="4000" dirty="0">
                <a:latin typeface="Nunito Sans"/>
              </a:rPr>
              <a:t>En el próximo video, pondremos en práctica lo aprendido en los conjuntos de datos del cuadro de mando de recursos que presentamos en el módulo 0, vídeo 2. </a:t>
            </a:r>
            <a:endParaRPr lang="es-US" sz="4000" dirty="0"/>
          </a:p>
          <a:p>
            <a:pPr marL="457200" indent="-457200">
              <a:buFont typeface="Arial" panose="020B0604020202020204" pitchFamily="34" charset="0"/>
              <a:buChar char="•"/>
            </a:pPr>
            <a:r>
              <a:rPr lang="es-US" sz="4000" b="1" dirty="0">
                <a:latin typeface="Nunito Sans"/>
              </a:rPr>
              <a:t>PRÁCTICA</a:t>
            </a:r>
            <a:r>
              <a:rPr lang="es-US" sz="4000" dirty="0">
                <a:latin typeface="Nunito Sans"/>
              </a:rPr>
              <a:t>: utilizando el archivo README y los metadatos del proyecto MAP, busque la fuente de datos original y la definición para: ‘Traffic_Fatalities_per_100k’.  Pista: El archivo de metadatos se encuentra en la carpeta ‘</a:t>
            </a:r>
            <a:r>
              <a:rPr lang="es-US" sz="4000" dirty="0" err="1">
                <a:latin typeface="Nunito Sans"/>
              </a:rPr>
              <a:t>snapshot_county_data</a:t>
            </a:r>
            <a:r>
              <a:rPr lang="es-US" sz="4000" dirty="0">
                <a:latin typeface="Nunito Sans"/>
              </a:rPr>
              <a:t>.’</a:t>
            </a:r>
          </a:p>
        </p:txBody>
      </p:sp>
      <p:sp>
        <p:nvSpPr>
          <p:cNvPr id="4" name="TextBox 3">
            <a:extLst>
              <a:ext uri="{FF2B5EF4-FFF2-40B4-BE49-F238E27FC236}">
                <a16:creationId xmlns:a16="http://schemas.microsoft.com/office/drawing/2014/main" id="{2DBAD600-0C61-5BA2-752C-EDC55AA3F3DA}"/>
              </a:ext>
            </a:extLst>
          </p:cNvPr>
          <p:cNvSpPr txBox="1"/>
          <p:nvPr/>
        </p:nvSpPr>
        <p:spPr>
          <a:xfrm>
            <a:off x="10820399" y="6629400"/>
            <a:ext cx="2743200" cy="45720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endParaRPr lang="en-US" sz="240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56825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BAB96198-63BA-B44D-A753-910F5F587207}"/>
              </a:ext>
            </a:extLst>
          </p:cNvPr>
          <p:cNvSpPr>
            <a:spLocks noGrp="1"/>
          </p:cNvSpPr>
          <p:nvPr>
            <p:ph type="title"/>
          </p:nvPr>
        </p:nvSpPr>
        <p:spPr/>
        <p:txBody>
          <a:bodyPr/>
          <a:lstStyle/>
          <a:p>
            <a:r>
              <a:rPr lang="en-US" dirty="0">
                <a:latin typeface="Nunito Sans"/>
              </a:rPr>
              <a:t>SIGANOS</a:t>
            </a:r>
            <a:endParaRPr lang="en-US" dirty="0"/>
          </a:p>
        </p:txBody>
      </p:sp>
      <p:sp>
        <p:nvSpPr>
          <p:cNvPr id="17" name="Oval 16">
            <a:extLst>
              <a:ext uri="{FF2B5EF4-FFF2-40B4-BE49-F238E27FC236}">
                <a16:creationId xmlns:a16="http://schemas.microsoft.com/office/drawing/2014/main" id="{FE5ACFE6-65B1-6042-AA07-B1444C2E767E}"/>
              </a:ext>
              <a:ext uri="{C183D7F6-B498-43B3-948B-1728B52AA6E4}">
                <adec:decorative xmlns:adec="http://schemas.microsoft.com/office/drawing/2017/decorative" val="0"/>
              </a:ext>
            </a:extLst>
          </p:cNvPr>
          <p:cNvSpPr/>
          <p:nvPr/>
        </p:nvSpPr>
        <p:spPr>
          <a:xfrm>
            <a:off x="5325485" y="3315590"/>
            <a:ext cx="2103119"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4" name="TextBox 43">
            <a:extLst>
              <a:ext uri="{FF2B5EF4-FFF2-40B4-BE49-F238E27FC236}">
                <a16:creationId xmlns:a16="http://schemas.microsoft.com/office/drawing/2014/main" id="{4350A713-0FB0-F444-906A-35898174E2F3}"/>
              </a:ext>
            </a:extLst>
          </p:cNvPr>
          <p:cNvSpPr txBox="1"/>
          <p:nvPr/>
        </p:nvSpPr>
        <p:spPr>
          <a:xfrm>
            <a:off x="4162477" y="5960804"/>
            <a:ext cx="4639450"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3"/>
              </a:rPr>
              <a:t>https://twitter.com/txst_thr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9" name="Oval 18">
            <a:extLst>
              <a:ext uri="{FF2B5EF4-FFF2-40B4-BE49-F238E27FC236}">
                <a16:creationId xmlns:a16="http://schemas.microsoft.com/office/drawing/2014/main" id="{369F3ED0-D89F-8D42-B683-9AF20F48C112}"/>
              </a:ext>
              <a:ext uri="{C183D7F6-B498-43B3-948B-1728B52AA6E4}">
                <adec:decorative xmlns:adec="http://schemas.microsoft.com/office/drawing/2017/decorative" val="0"/>
              </a:ext>
            </a:extLst>
          </p:cNvPr>
          <p:cNvSpPr/>
          <p:nvPr/>
        </p:nvSpPr>
        <p:spPr>
          <a:xfrm>
            <a:off x="11001214" y="3329484"/>
            <a:ext cx="2103120" cy="2103120"/>
          </a:xfrm>
          <a:prstGeom prst="ellipse">
            <a:avLst/>
          </a:prstGeom>
          <a:noFill/>
          <a:ln w="38100">
            <a:solidFill>
              <a:srgbClr val="3B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TextBox 40">
            <a:extLst>
              <a:ext uri="{FF2B5EF4-FFF2-40B4-BE49-F238E27FC236}">
                <a16:creationId xmlns:a16="http://schemas.microsoft.com/office/drawing/2014/main" id="{ACF71257-8C07-E244-946D-FFBB011991DF}"/>
              </a:ext>
            </a:extLst>
          </p:cNvPr>
          <p:cNvSpPr txBox="1"/>
          <p:nvPr/>
        </p:nvSpPr>
        <p:spPr>
          <a:xfrm>
            <a:off x="10077745" y="5960804"/>
            <a:ext cx="4600505"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4"/>
              </a:rPr>
              <a:t>https://healthresearch.txst.edu/</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Oval 14">
            <a:extLst>
              <a:ext uri="{FF2B5EF4-FFF2-40B4-BE49-F238E27FC236}">
                <a16:creationId xmlns:a16="http://schemas.microsoft.com/office/drawing/2014/main" id="{7461D83F-F181-B947-B59F-18A0DB81AC90}"/>
              </a:ext>
              <a:ext uri="{C183D7F6-B498-43B3-948B-1728B52AA6E4}">
                <adec:decorative xmlns:adec="http://schemas.microsoft.com/office/drawing/2017/decorative" val="0"/>
              </a:ext>
            </a:extLst>
          </p:cNvPr>
          <p:cNvSpPr/>
          <p:nvPr/>
        </p:nvSpPr>
        <p:spPr>
          <a:xfrm>
            <a:off x="16955393" y="3371966"/>
            <a:ext cx="2103120" cy="2103120"/>
          </a:xfrm>
          <a:prstGeom prst="ellipse">
            <a:avLst/>
          </a:prstGeom>
          <a:noFill/>
          <a:ln w="38100">
            <a:solidFill>
              <a:srgbClr val="0B48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TextBox 39">
            <a:extLst>
              <a:ext uri="{FF2B5EF4-FFF2-40B4-BE49-F238E27FC236}">
                <a16:creationId xmlns:a16="http://schemas.microsoft.com/office/drawing/2014/main" id="{DFFD99F1-15F0-2840-8E7C-2494738026C3}"/>
              </a:ext>
            </a:extLst>
          </p:cNvPr>
          <p:cNvSpPr txBox="1"/>
          <p:nvPr/>
        </p:nvSpPr>
        <p:spPr>
          <a:xfrm>
            <a:off x="16067870" y="5591473"/>
            <a:ext cx="3764146" cy="1200329"/>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5"/>
              </a:rPr>
              <a:t>https://public.tableau.com/app/profile/translational.health.research.center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36" name="Oval 35">
            <a:extLst>
              <a:ext uri="{FF2B5EF4-FFF2-40B4-BE49-F238E27FC236}">
                <a16:creationId xmlns:a16="http://schemas.microsoft.com/office/drawing/2014/main" id="{CCB2E006-4FEE-F64F-B068-94E244020A02}"/>
              </a:ext>
              <a:ext uri="{C183D7F6-B498-43B3-948B-1728B52AA6E4}">
                <adec:decorative xmlns:adec="http://schemas.microsoft.com/office/drawing/2017/decorative" val="0"/>
              </a:ext>
            </a:extLst>
          </p:cNvPr>
          <p:cNvSpPr/>
          <p:nvPr/>
        </p:nvSpPr>
        <p:spPr>
          <a:xfrm>
            <a:off x="8320511" y="6964565"/>
            <a:ext cx="2103120"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TextBox 42">
            <a:extLst>
              <a:ext uri="{FF2B5EF4-FFF2-40B4-BE49-F238E27FC236}">
                <a16:creationId xmlns:a16="http://schemas.microsoft.com/office/drawing/2014/main" id="{6E551EFB-64D7-CC42-90A1-19E9BC6B7CC9}"/>
              </a:ext>
            </a:extLst>
          </p:cNvPr>
          <p:cNvSpPr txBox="1"/>
          <p:nvPr/>
        </p:nvSpPr>
        <p:spPr>
          <a:xfrm>
            <a:off x="7466545" y="9327104"/>
            <a:ext cx="3811055" cy="1569660"/>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6"/>
              </a:rPr>
              <a:t>https://www.linkedin.com/company/texas-state-university-translational-health-research/</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23" name="Oval 22">
            <a:extLst>
              <a:ext uri="{FF2B5EF4-FFF2-40B4-BE49-F238E27FC236}">
                <a16:creationId xmlns:a16="http://schemas.microsoft.com/office/drawing/2014/main" id="{4C70CCEB-3194-324D-A7E1-5935D922DDF6}"/>
              </a:ext>
              <a:ext uri="{C183D7F6-B498-43B3-948B-1728B52AA6E4}">
                <adec:decorative xmlns:adec="http://schemas.microsoft.com/office/drawing/2017/decorative" val="0"/>
              </a:ext>
            </a:extLst>
          </p:cNvPr>
          <p:cNvSpPr>
            <a:spLocks noChangeAspect="1"/>
          </p:cNvSpPr>
          <p:nvPr/>
        </p:nvSpPr>
        <p:spPr>
          <a:xfrm>
            <a:off x="14221372" y="6964565"/>
            <a:ext cx="2103120" cy="2103120"/>
          </a:xfrm>
          <a:prstGeom prst="ellipse">
            <a:avLst/>
          </a:prstGeom>
          <a:noFill/>
          <a:ln w="38100">
            <a:solidFill>
              <a:srgbClr val="DA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a:extLst>
              <a:ext uri="{FF2B5EF4-FFF2-40B4-BE49-F238E27FC236}">
                <a16:creationId xmlns:a16="http://schemas.microsoft.com/office/drawing/2014/main" id="{BEA21D58-FCF3-BE4B-A946-6524F99C0C77}"/>
              </a:ext>
            </a:extLst>
          </p:cNvPr>
          <p:cNvSpPr txBox="1"/>
          <p:nvPr/>
        </p:nvSpPr>
        <p:spPr>
          <a:xfrm>
            <a:off x="13277058" y="9696435"/>
            <a:ext cx="3991749" cy="830997"/>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7"/>
              </a:rPr>
              <a:t>https://www.youtube.com/@txst_THR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3CA5B934-A207-C08F-7708-52CE585A6796}"/>
              </a:ext>
            </a:extLst>
          </p:cNvPr>
          <p:cNvPicPr>
            <a:picLocks noChangeAspect="1"/>
          </p:cNvPicPr>
          <p:nvPr/>
        </p:nvPicPr>
        <p:blipFill>
          <a:blip r:embed="rId8"/>
          <a:stretch>
            <a:fillRect/>
          </a:stretch>
        </p:blipFill>
        <p:spPr>
          <a:xfrm>
            <a:off x="17286341" y="3702914"/>
            <a:ext cx="1441224" cy="1441224"/>
          </a:xfrm>
          <a:prstGeom prst="rect">
            <a:avLst/>
          </a:prstGeom>
        </p:spPr>
      </p:pic>
      <p:pic>
        <p:nvPicPr>
          <p:cNvPr id="9" name="Graphic 8" descr="Internet outline">
            <a:extLst>
              <a:ext uri="{FF2B5EF4-FFF2-40B4-BE49-F238E27FC236}">
                <a16:creationId xmlns:a16="http://schemas.microsoft.com/office/drawing/2014/main" id="{86A7CD78-C350-2561-A58C-DC8751140C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74644" y="3702914"/>
            <a:ext cx="1356260" cy="1356260"/>
          </a:xfrm>
          <a:prstGeom prst="rect">
            <a:avLst/>
          </a:prstGeom>
        </p:spPr>
      </p:pic>
      <p:pic>
        <p:nvPicPr>
          <p:cNvPr id="10" name="Picture 9">
            <a:extLst>
              <a:ext uri="{FF2B5EF4-FFF2-40B4-BE49-F238E27FC236}">
                <a16:creationId xmlns:a16="http://schemas.microsoft.com/office/drawing/2014/main" id="{F9D1169A-20CD-83D9-F342-FD2236BA8B8F}"/>
              </a:ext>
            </a:extLst>
          </p:cNvPr>
          <p:cNvPicPr>
            <a:picLocks noChangeAspect="1"/>
          </p:cNvPicPr>
          <p:nvPr/>
        </p:nvPicPr>
        <p:blipFill>
          <a:blip r:embed="rId11"/>
          <a:stretch>
            <a:fillRect/>
          </a:stretch>
        </p:blipFill>
        <p:spPr>
          <a:xfrm>
            <a:off x="5647152" y="3823361"/>
            <a:ext cx="1459783" cy="1200329"/>
          </a:xfrm>
          <a:prstGeom prst="rect">
            <a:avLst/>
          </a:prstGeom>
          <a:solidFill>
            <a:schemeClr val="bg1"/>
          </a:solidFill>
        </p:spPr>
      </p:pic>
      <p:pic>
        <p:nvPicPr>
          <p:cNvPr id="11" name="Picture 10">
            <a:extLst>
              <a:ext uri="{FF2B5EF4-FFF2-40B4-BE49-F238E27FC236}">
                <a16:creationId xmlns:a16="http://schemas.microsoft.com/office/drawing/2014/main" id="{7EC974B4-2A4D-ED87-50EC-085891D40968}"/>
              </a:ext>
            </a:extLst>
          </p:cNvPr>
          <p:cNvPicPr>
            <a:picLocks noChangeAspect="1"/>
          </p:cNvPicPr>
          <p:nvPr/>
        </p:nvPicPr>
        <p:blipFill>
          <a:blip r:embed="rId12"/>
          <a:stretch>
            <a:fillRect/>
          </a:stretch>
        </p:blipFill>
        <p:spPr>
          <a:xfrm>
            <a:off x="8704384" y="7348438"/>
            <a:ext cx="1335373" cy="1335373"/>
          </a:xfrm>
          <a:prstGeom prst="rect">
            <a:avLst/>
          </a:prstGeom>
        </p:spPr>
      </p:pic>
      <p:pic>
        <p:nvPicPr>
          <p:cNvPr id="14" name="Picture 13">
            <a:extLst>
              <a:ext uri="{FF2B5EF4-FFF2-40B4-BE49-F238E27FC236}">
                <a16:creationId xmlns:a16="http://schemas.microsoft.com/office/drawing/2014/main" id="{CAF38523-F5FE-4ECE-46D7-8D2DEF2F62EF}"/>
              </a:ext>
            </a:extLst>
          </p:cNvPr>
          <p:cNvPicPr>
            <a:picLocks noChangeAspect="1"/>
          </p:cNvPicPr>
          <p:nvPr/>
        </p:nvPicPr>
        <p:blipFill>
          <a:blip r:embed="rId13"/>
          <a:stretch>
            <a:fillRect/>
          </a:stretch>
        </p:blipFill>
        <p:spPr>
          <a:xfrm>
            <a:off x="14522126" y="7265318"/>
            <a:ext cx="1501611" cy="1501611"/>
          </a:xfrm>
          <a:prstGeom prst="rect">
            <a:avLst/>
          </a:prstGeom>
        </p:spPr>
      </p:pic>
    </p:spTree>
    <p:extLst>
      <p:ext uri="{BB962C8B-B14F-4D97-AF65-F5344CB8AC3E}">
        <p14:creationId xmlns:p14="http://schemas.microsoft.com/office/powerpoint/2010/main" val="232592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3DB8-A585-3AC2-3C24-543A9B945579}"/>
              </a:ext>
            </a:extLst>
          </p:cNvPr>
          <p:cNvSpPr>
            <a:spLocks noGrp="1"/>
          </p:cNvSpPr>
          <p:nvPr>
            <p:ph type="title"/>
          </p:nvPr>
        </p:nvSpPr>
        <p:spPr/>
        <p:txBody>
          <a:bodyPr/>
          <a:lstStyle/>
          <a:p>
            <a:r>
              <a:rPr lang="en-US" dirty="0">
                <a:latin typeface="Nunito Sans"/>
              </a:rPr>
              <a:t>ANTERIORMENTE</a:t>
            </a:r>
            <a:endParaRPr lang="en-US" dirty="0"/>
          </a:p>
        </p:txBody>
      </p:sp>
      <p:sp>
        <p:nvSpPr>
          <p:cNvPr id="3" name="Text Placeholder 2">
            <a:extLst>
              <a:ext uri="{FF2B5EF4-FFF2-40B4-BE49-F238E27FC236}">
                <a16:creationId xmlns:a16="http://schemas.microsoft.com/office/drawing/2014/main" id="{D0894754-D6E2-C523-8200-91C4399B6254}"/>
              </a:ext>
            </a:extLst>
          </p:cNvPr>
          <p:cNvSpPr>
            <a:spLocks noGrp="1"/>
          </p:cNvSpPr>
          <p:nvPr>
            <p:ph type="body" sz="quarter" idx="10"/>
          </p:nvPr>
        </p:nvSpPr>
        <p:spPr/>
        <p:txBody>
          <a:bodyPr lIns="91440" tIns="45720" rIns="91440" bIns="45720" anchor="t"/>
          <a:lstStyle/>
          <a:p>
            <a:pPr marL="457200" indent="-457200">
              <a:buFont typeface="Arial" panose="020B0604020202020204" pitchFamily="34" charset="0"/>
              <a:buChar char="•"/>
            </a:pPr>
            <a:r>
              <a:rPr lang="es-US" sz="4800" dirty="0">
                <a:latin typeface="Nunito Sans"/>
              </a:rPr>
              <a:t>Esbozamos el cuadro de mando de recursos en salud mental que iremos construyendo a lo largo de esta serie</a:t>
            </a:r>
          </a:p>
          <a:p>
            <a:pPr marL="1371600" lvl="1" indent="-457200">
              <a:buFont typeface="Arial" panose="020B0604020202020204" pitchFamily="34" charset="0"/>
              <a:buChar char="•"/>
            </a:pPr>
            <a:r>
              <a:rPr lang="es-US" sz="4800" dirty="0">
                <a:latin typeface="Nunito Sans"/>
              </a:rPr>
              <a:t>identificamos las fuentes de datos</a:t>
            </a:r>
            <a:endParaRPr lang="es-US" dirty="0"/>
          </a:p>
          <a:p>
            <a:pPr marL="1371600" lvl="1" indent="-457200">
              <a:buFont typeface="Arial" panose="020B0604020202020204" pitchFamily="34" charset="0"/>
              <a:buChar char="•"/>
            </a:pPr>
            <a:r>
              <a:rPr lang="es-US" sz="4800" dirty="0">
                <a:latin typeface="Nunito Sans"/>
              </a:rPr>
              <a:t>esbozamos un diseño aproximado del cuadro de mando</a:t>
            </a:r>
            <a:endParaRPr lang="es-US" dirty="0"/>
          </a:p>
          <a:p>
            <a:pPr marL="1371600" lvl="1" indent="-457200">
              <a:buFont typeface="Arial" panose="020B0604020202020204" pitchFamily="34" charset="0"/>
              <a:buChar char="•"/>
            </a:pPr>
            <a:r>
              <a:rPr lang="es-US" sz="4800" dirty="0">
                <a:latin typeface="Nunito Sans"/>
              </a:rPr>
              <a:t>planificamos algunas transformaciones de datos que facilitarán la implementación del cuadro de mando.</a:t>
            </a:r>
            <a:endParaRPr lang="es-US" sz="4800" dirty="0"/>
          </a:p>
        </p:txBody>
      </p:sp>
    </p:spTree>
    <p:extLst>
      <p:ext uri="{BB962C8B-B14F-4D97-AF65-F5344CB8AC3E}">
        <p14:creationId xmlns:p14="http://schemas.microsoft.com/office/powerpoint/2010/main" val="200971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7709-0764-B6DE-5DED-9C81E4637219}"/>
              </a:ext>
            </a:extLst>
          </p:cNvPr>
          <p:cNvSpPr>
            <a:spLocks noGrp="1"/>
          </p:cNvSpPr>
          <p:nvPr>
            <p:ph type="title"/>
          </p:nvPr>
        </p:nvSpPr>
        <p:spPr/>
        <p:txBody>
          <a:bodyPr/>
          <a:lstStyle/>
          <a:p>
            <a:r>
              <a:rPr lang="en-US" dirty="0">
                <a:latin typeface="Nunito Sans"/>
              </a:rPr>
              <a:t>EN ESTE VÍDEO</a:t>
            </a:r>
            <a:endParaRPr lang="en-US" dirty="0"/>
          </a:p>
        </p:txBody>
      </p:sp>
      <p:sp>
        <p:nvSpPr>
          <p:cNvPr id="3" name="Text Placeholder 2">
            <a:extLst>
              <a:ext uri="{FF2B5EF4-FFF2-40B4-BE49-F238E27FC236}">
                <a16:creationId xmlns:a16="http://schemas.microsoft.com/office/drawing/2014/main" id="{83134038-8431-7366-AFC9-B03D929816D8}"/>
              </a:ext>
            </a:extLst>
          </p:cNvPr>
          <p:cNvSpPr>
            <a:spLocks noGrp="1"/>
          </p:cNvSpPr>
          <p:nvPr>
            <p:ph type="body" sz="quarter" idx="10"/>
          </p:nvPr>
        </p:nvSpPr>
        <p:spPr/>
        <p:txBody>
          <a:bodyPr lIns="91440" tIns="45720" rIns="91440" bIns="45720" anchor="t"/>
          <a:lstStyle/>
          <a:p>
            <a:pPr marL="457200" indent="-457200">
              <a:buFont typeface="Arial" panose="020B0604020202020204" pitchFamily="34" charset="0"/>
              <a:buChar char="•"/>
            </a:pPr>
            <a:r>
              <a:rPr lang="es-US" sz="4800" dirty="0">
                <a:latin typeface="Nunito Sans"/>
              </a:rPr>
              <a:t>discutiremos las buenas prácticas a seguir en la recopilación de datos</a:t>
            </a:r>
          </a:p>
          <a:p>
            <a:pPr marL="457200" indent="-457200">
              <a:buFont typeface="Arial" panose="020B0604020202020204" pitchFamily="34" charset="0"/>
              <a:buChar char="•"/>
            </a:pPr>
            <a:r>
              <a:rPr lang="es-US" sz="4800" dirty="0">
                <a:latin typeface="Nunito Sans"/>
              </a:rPr>
              <a:t>revisaremos las fuentes de datos y la documentación para el cuadro de mandos original de MAP</a:t>
            </a:r>
            <a:endParaRPr lang="es-US" sz="4800" dirty="0"/>
          </a:p>
          <a:p>
            <a:pPr marL="457200" indent="-457200">
              <a:buFont typeface="Arial" panose="020B0604020202020204" pitchFamily="34" charset="0"/>
              <a:buChar char="•"/>
            </a:pPr>
            <a:r>
              <a:rPr lang="es-US" sz="4800" dirty="0">
                <a:latin typeface="Nunito Sans"/>
              </a:rPr>
              <a:t>introduciremos los </a:t>
            </a:r>
            <a:r>
              <a:rPr lang="es-US" sz="4800" dirty="0" err="1">
                <a:latin typeface="Nunito Sans"/>
              </a:rPr>
              <a:t>geocódigos</a:t>
            </a:r>
            <a:r>
              <a:rPr lang="es-US" sz="4800" dirty="0">
                <a:latin typeface="Nunito Sans"/>
              </a:rPr>
              <a:t> con ejemplos comunes.</a:t>
            </a:r>
            <a:endParaRPr lang="es-US" sz="4800" dirty="0"/>
          </a:p>
          <a:p>
            <a:pPr marL="457200" indent="-457200">
              <a:buFont typeface="Arial" panose="020B0604020202020204" pitchFamily="34" charset="0"/>
              <a:buChar char="•"/>
            </a:pPr>
            <a:endParaRPr lang="en-US" sz="48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43700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807D-8A44-8199-8722-56492F3CF304}"/>
              </a:ext>
            </a:extLst>
          </p:cNvPr>
          <p:cNvSpPr>
            <a:spLocks noGrp="1"/>
          </p:cNvSpPr>
          <p:nvPr>
            <p:ph type="title"/>
          </p:nvPr>
        </p:nvSpPr>
        <p:spPr/>
        <p:txBody>
          <a:bodyPr>
            <a:normAutofit fontScale="90000"/>
          </a:bodyPr>
          <a:lstStyle/>
          <a:p>
            <a:r>
              <a:rPr lang="en-US" dirty="0">
                <a:latin typeface="Nunito Sans"/>
              </a:rPr>
              <a:t>BUENAS PRÁCTICAS EN MATERIA DE DATOS</a:t>
            </a:r>
            <a:endParaRPr lang="en-US" dirty="0"/>
          </a:p>
        </p:txBody>
      </p:sp>
      <p:sp>
        <p:nvSpPr>
          <p:cNvPr id="3" name="Text Placeholder 2">
            <a:extLst>
              <a:ext uri="{FF2B5EF4-FFF2-40B4-BE49-F238E27FC236}">
                <a16:creationId xmlns:a16="http://schemas.microsoft.com/office/drawing/2014/main" id="{BFD00C1C-93A1-6F43-D64D-ED5F4C15B894}"/>
              </a:ext>
            </a:extLst>
          </p:cNvPr>
          <p:cNvSpPr>
            <a:spLocks noGrp="1"/>
          </p:cNvSpPr>
          <p:nvPr>
            <p:ph type="body" sz="quarter" idx="10"/>
          </p:nvPr>
        </p:nvSpPr>
        <p:spPr>
          <a:xfrm>
            <a:off x="3048000" y="3258589"/>
            <a:ext cx="18288000" cy="6901411"/>
          </a:xfrm>
        </p:spPr>
        <p:txBody>
          <a:bodyPr lIns="91440" tIns="45720" rIns="91440" bIns="45720" anchor="t"/>
          <a:lstStyle/>
          <a:p>
            <a:pPr marL="285750" indent="-285750">
              <a:buFont typeface="Arial" panose="020B0604020202020204" pitchFamily="34" charset="0"/>
              <a:buChar char="•"/>
            </a:pPr>
            <a:r>
              <a:rPr lang="es-US" sz="4400">
                <a:latin typeface="Nunito Sans"/>
                <a:cs typeface="Times New Roman"/>
              </a:rPr>
              <a:t>haga un README a medida que avanza</a:t>
            </a:r>
            <a:endParaRPr lang="es-US"/>
          </a:p>
          <a:p>
            <a:pPr marL="285750" indent="-285750">
              <a:buFont typeface="Arial" panose="020B0604020202020204" pitchFamily="34" charset="0"/>
              <a:buChar char="•"/>
            </a:pPr>
            <a:r>
              <a:rPr lang="es-US" sz="4400">
                <a:latin typeface="Nunito Sans"/>
                <a:cs typeface="Times New Roman"/>
              </a:rPr>
              <a:t>guarde los enlaces en los conjuntos de datos con la fecha de acceso</a:t>
            </a:r>
            <a:endParaRPr lang="es-US"/>
          </a:p>
          <a:p>
            <a:pPr marL="285750" indent="-285750">
              <a:buFont typeface="Arial" panose="020B0604020202020204" pitchFamily="34" charset="0"/>
              <a:buChar char="•"/>
            </a:pPr>
            <a:r>
              <a:rPr lang="es-US" sz="4400" dirty="0">
                <a:latin typeface="Nunito Sans"/>
                <a:cs typeface="Times New Roman"/>
              </a:rPr>
              <a:t>asigne nombres descriptivos a los archivos de datos</a:t>
            </a:r>
            <a:endParaRPr lang="es-US" dirty="0"/>
          </a:p>
          <a:p>
            <a:pPr marL="285750" indent="-285750">
              <a:buFont typeface="Arial" panose="020B0604020202020204" pitchFamily="34" charset="0"/>
              <a:buChar char="•"/>
            </a:pPr>
            <a:r>
              <a:rPr lang="es-US" sz="4400" dirty="0">
                <a:latin typeface="Nunito Sans"/>
                <a:ea typeface="Calibri" panose="020F0502020204030204" pitchFamily="34" charset="0"/>
                <a:cs typeface="Times New Roman"/>
              </a:rPr>
              <a:t>documente cualquier actualización del conjunto de datos (puede </a:t>
            </a:r>
            <a:r>
              <a:rPr lang="es-US" sz="4400">
                <a:latin typeface="Nunito Sans"/>
                <a:ea typeface="Calibri" panose="020F0502020204030204" pitchFamily="34" charset="0"/>
                <a:cs typeface="Times New Roman"/>
              </a:rPr>
              <a:t>hacerlo durante el README)</a:t>
            </a:r>
            <a:endParaRPr lang="es-US" sz="4400">
              <a:effectLst/>
              <a:latin typeface="Nunito Sans" pitchFamily="2"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s-US" sz="4400" dirty="0">
                <a:latin typeface="Nunito Sans"/>
                <a:cs typeface="Times New Roman"/>
              </a:rPr>
              <a:t>Elabore un archivo de metadatos para el conjunto de datos final</a:t>
            </a:r>
            <a:endParaRPr lang="es-US" sz="4400" dirty="0">
              <a:cs typeface="Times New Roman"/>
            </a:endParaRPr>
          </a:p>
        </p:txBody>
      </p:sp>
    </p:spTree>
    <p:extLst>
      <p:ext uri="{BB962C8B-B14F-4D97-AF65-F5344CB8AC3E}">
        <p14:creationId xmlns:p14="http://schemas.microsoft.com/office/powerpoint/2010/main" val="257423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3591-86CA-600F-C92A-84CACA4E7624}"/>
              </a:ext>
            </a:extLst>
          </p:cNvPr>
          <p:cNvSpPr>
            <a:spLocks noGrp="1"/>
          </p:cNvSpPr>
          <p:nvPr>
            <p:ph type="title"/>
          </p:nvPr>
        </p:nvSpPr>
        <p:spPr/>
        <p:txBody>
          <a:bodyPr>
            <a:normAutofit fontScale="90000"/>
          </a:bodyPr>
          <a:lstStyle/>
          <a:p>
            <a:r>
              <a:rPr lang="en-US" dirty="0">
                <a:latin typeface="Nunito Sans"/>
              </a:rPr>
              <a:t>FORMATO SUGERIDO PARA EL DIRECTORIO</a:t>
            </a:r>
            <a:endParaRPr lang="en-US" dirty="0"/>
          </a:p>
        </p:txBody>
      </p:sp>
      <p:pic>
        <p:nvPicPr>
          <p:cNvPr id="4" name="Picture 2" descr="image">
            <a:extLst>
              <a:ext uri="{FF2B5EF4-FFF2-40B4-BE49-F238E27FC236}">
                <a16:creationId xmlns:a16="http://schemas.microsoft.com/office/drawing/2014/main" id="{C2A07092-A5E6-3429-E07C-DA0E7795C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056" y="4271386"/>
            <a:ext cx="16367888" cy="560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83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F5D6-D285-BCB8-93E5-5965D74944FF}"/>
              </a:ext>
            </a:extLst>
          </p:cNvPr>
          <p:cNvSpPr>
            <a:spLocks noGrp="1"/>
          </p:cNvSpPr>
          <p:nvPr>
            <p:ph type="title"/>
          </p:nvPr>
        </p:nvSpPr>
        <p:spPr>
          <a:xfrm>
            <a:off x="3048000" y="1388623"/>
            <a:ext cx="18288000" cy="1143562"/>
          </a:xfrm>
        </p:spPr>
        <p:txBody>
          <a:bodyPr>
            <a:normAutofit fontScale="90000"/>
          </a:bodyPr>
          <a:lstStyle/>
          <a:p>
            <a:r>
              <a:rPr lang="en-US" dirty="0">
                <a:latin typeface="Nunito Sans"/>
              </a:rPr>
              <a:t>DATOS Y DOCUMENTACIÓN DEL MAP</a:t>
            </a:r>
            <a:endParaRPr lang="en-US" dirty="0"/>
          </a:p>
        </p:txBody>
      </p:sp>
      <p:sp>
        <p:nvSpPr>
          <p:cNvPr id="3" name="Text Placeholder 2">
            <a:extLst>
              <a:ext uri="{FF2B5EF4-FFF2-40B4-BE49-F238E27FC236}">
                <a16:creationId xmlns:a16="http://schemas.microsoft.com/office/drawing/2014/main" id="{9F560804-E04C-07F0-EEEC-4F2620A12AB7}"/>
              </a:ext>
            </a:extLst>
          </p:cNvPr>
          <p:cNvSpPr>
            <a:spLocks noGrp="1"/>
          </p:cNvSpPr>
          <p:nvPr>
            <p:ph type="body" sz="quarter" idx="10"/>
          </p:nvPr>
        </p:nvSpPr>
        <p:spPr/>
        <p:txBody>
          <a:bodyPr lIns="91440" tIns="45720" rIns="91440" bIns="45720" anchor="t"/>
          <a:lstStyle/>
          <a:p>
            <a:pPr marL="457200" indent="-457200">
              <a:buFont typeface="Arial" panose="020B0604020202020204" pitchFamily="34" charset="0"/>
              <a:buChar char="•"/>
            </a:pPr>
            <a:r>
              <a:rPr lang="es-US" sz="4000" dirty="0">
                <a:latin typeface="Nunito Sans"/>
              </a:rPr>
              <a:t>Todos los datos, el código y la documentación del MAP están disponibles en nuestro sitio web de </a:t>
            </a:r>
            <a:r>
              <a:rPr lang="es-US" sz="4000" dirty="0" err="1">
                <a:latin typeface="Nunito Sans"/>
              </a:rPr>
              <a:t>Github</a:t>
            </a:r>
            <a:r>
              <a:rPr lang="es-US" sz="4000" dirty="0">
                <a:latin typeface="Nunito Sans"/>
              </a:rPr>
              <a:t>:</a:t>
            </a:r>
            <a:endParaRPr lang="es-US" sz="4000" dirty="0"/>
          </a:p>
          <a:p>
            <a:r>
              <a:rPr lang="en-US" sz="4000" dirty="0">
                <a:latin typeface="Nunito Sans"/>
              </a:rPr>
              <a:t> </a:t>
            </a:r>
            <a:r>
              <a:rPr lang="en-US" sz="4000" dirty="0">
                <a:latin typeface="Nunito Sans"/>
                <a:hlinkClick r:id="rId2"/>
              </a:rPr>
              <a:t>https://github.com/MariaElise-T/CHERR-mental_health_map</a:t>
            </a:r>
            <a:r>
              <a:rPr lang="en-US" sz="4000" dirty="0">
                <a:latin typeface="Nunito Sans"/>
              </a:rPr>
              <a:t> </a:t>
            </a:r>
            <a:endParaRPr lang="en-US" sz="4000"/>
          </a:p>
        </p:txBody>
      </p:sp>
    </p:spTree>
    <p:extLst>
      <p:ext uri="{BB962C8B-B14F-4D97-AF65-F5344CB8AC3E}">
        <p14:creationId xmlns:p14="http://schemas.microsoft.com/office/powerpoint/2010/main" val="205641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8015-4572-B377-1C39-7C9826EC0FF5}"/>
              </a:ext>
            </a:extLst>
          </p:cNvPr>
          <p:cNvSpPr>
            <a:spLocks noGrp="1"/>
          </p:cNvSpPr>
          <p:nvPr>
            <p:ph type="title"/>
          </p:nvPr>
        </p:nvSpPr>
        <p:spPr>
          <a:xfrm>
            <a:off x="3048000" y="884630"/>
            <a:ext cx="18288000" cy="1143562"/>
          </a:xfrm>
        </p:spPr>
        <p:txBody>
          <a:bodyPr/>
          <a:lstStyle/>
          <a:p>
            <a:r>
              <a:rPr lang="en-US" dirty="0">
                <a:latin typeface="Nunito Sans"/>
              </a:rPr>
              <a:t>BÚSQUEDA DE DATOS FIABLES</a:t>
            </a:r>
            <a:endParaRPr lang="en-US" dirty="0"/>
          </a:p>
        </p:txBody>
      </p:sp>
      <p:sp>
        <p:nvSpPr>
          <p:cNvPr id="3" name="Text Placeholder 2">
            <a:extLst>
              <a:ext uri="{FF2B5EF4-FFF2-40B4-BE49-F238E27FC236}">
                <a16:creationId xmlns:a16="http://schemas.microsoft.com/office/drawing/2014/main" id="{1DD8D6BC-0352-3858-06FD-ED1DCD5C97E0}"/>
              </a:ext>
            </a:extLst>
          </p:cNvPr>
          <p:cNvSpPr>
            <a:spLocks noGrp="1"/>
          </p:cNvSpPr>
          <p:nvPr>
            <p:ph type="body" sz="quarter" idx="10"/>
          </p:nvPr>
        </p:nvSpPr>
        <p:spPr>
          <a:xfrm>
            <a:off x="3048000" y="1633160"/>
            <a:ext cx="18288000" cy="7283796"/>
          </a:xfrm>
        </p:spPr>
        <p:txBody>
          <a:bodyPr lIns="91440" tIns="45720" rIns="91440" bIns="45720" anchor="t"/>
          <a:lstStyle/>
          <a:p>
            <a:pPr marL="457200" indent="-457200">
              <a:buFont typeface="Arial" panose="020B0604020202020204" pitchFamily="34" charset="0"/>
              <a:buChar char="•"/>
            </a:pPr>
            <a:r>
              <a:rPr lang="es-US" sz="3000" dirty="0">
                <a:latin typeface="Nunito Sans"/>
              </a:rPr>
              <a:t>Por lo general, los conjuntos de datos primarios deben obtenerse, si es posible, directamente de su fuente original.</a:t>
            </a:r>
            <a:endParaRPr lang="es-US" dirty="0"/>
          </a:p>
          <a:p>
            <a:pPr marL="1371600" lvl="1" indent="-457200">
              <a:buFont typeface="Arial" panose="020B0604020202020204" pitchFamily="34" charset="0"/>
              <a:buChar char="•"/>
            </a:pPr>
            <a:r>
              <a:rPr lang="es-US" sz="3000" dirty="0">
                <a:latin typeface="Nunito Sans"/>
              </a:rPr>
              <a:t>Por ejemplo, los datos del censo deben proceder de </a:t>
            </a:r>
            <a:r>
              <a:rPr lang="es-US" sz="3000" dirty="0">
                <a:latin typeface="Nunito Sans"/>
                <a:hlinkClick r:id="rId2"/>
              </a:rPr>
              <a:t>https://data.census.gov/</a:t>
            </a:r>
            <a:r>
              <a:rPr lang="es-US" sz="3000" dirty="0">
                <a:latin typeface="Nunito Sans"/>
              </a:rPr>
              <a:t> y no de una fuente secundaria. </a:t>
            </a:r>
          </a:p>
          <a:p>
            <a:pPr marL="457200" indent="-457200">
              <a:buFont typeface="Arial" panose="020B0604020202020204" pitchFamily="34" charset="0"/>
              <a:buChar char="•"/>
            </a:pPr>
            <a:r>
              <a:rPr lang="es-US" sz="3000" dirty="0">
                <a:latin typeface="Nunito Sans"/>
              </a:rPr>
              <a:t>Si debe utilizar fuentes secundarias, asegúrese de citar la fuente primaria. No utilice datos de origen desconocido. </a:t>
            </a:r>
            <a:endParaRPr lang="es-US" sz="3000" dirty="0"/>
          </a:p>
          <a:p>
            <a:pPr marL="457200" indent="-457200">
              <a:buFont typeface="Arial" panose="020B0604020202020204" pitchFamily="34" charset="0"/>
              <a:buChar char="•"/>
            </a:pPr>
            <a:r>
              <a:rPr lang="es-US" sz="3000" dirty="0">
                <a:latin typeface="Nunito Sans"/>
              </a:rPr>
              <a:t> Las fuentes de datos gubernamentales (federales, estatales, de condado y de ciudad) pueden proporcionar una gran cantidad de datos sanitarios y demográficos con distintos niveles de granularidad geográfica. </a:t>
            </a:r>
          </a:p>
          <a:p>
            <a:pPr marL="457200" indent="-457200">
              <a:buFont typeface="Arial" panose="020B0604020202020204" pitchFamily="34" charset="0"/>
              <a:buChar char="•"/>
            </a:pPr>
            <a:r>
              <a:rPr lang="es-US" sz="3000" dirty="0">
                <a:latin typeface="Nunito Sans"/>
              </a:rPr>
              <a:t>En ocasiones, organizaciones de renombre sin fines de lucro o periodistas recopilan conjuntos de datos a partir de registros públicos o solicitudes de información pública. Estos conjuntos de datos pueden incluir variables no disponibles en otras fuentes. </a:t>
            </a:r>
            <a:endParaRPr lang="es-US" dirty="0"/>
          </a:p>
          <a:p>
            <a:pPr marL="1371600" lvl="1" indent="-457200">
              <a:buFont typeface="Arial" panose="020B0604020202020204" pitchFamily="34" charset="0"/>
              <a:buChar char="•"/>
            </a:pPr>
            <a:r>
              <a:rPr lang="es-US" sz="3000" dirty="0">
                <a:latin typeface="Nunito Sans"/>
              </a:rPr>
              <a:t>Los datos del MAP utilizan los datos de la tasa de ocupación penitenciaria de Texas recopilados por el Vera </a:t>
            </a:r>
            <a:r>
              <a:rPr lang="es-US" sz="3000" dirty="0" err="1">
                <a:latin typeface="Nunito Sans"/>
              </a:rPr>
              <a:t>Institute</a:t>
            </a:r>
            <a:r>
              <a:rPr lang="es-US" sz="3000" dirty="0">
                <a:latin typeface="Nunito Sans"/>
              </a:rPr>
              <a:t>, una organización sin fines de lucro que recopila los datos de múltiples encuestas federales.  Véase la metodología completa en: </a:t>
            </a:r>
            <a:r>
              <a:rPr lang="es-US" sz="3000" dirty="0">
                <a:latin typeface="Nunito Sans"/>
                <a:hlinkClick r:id="rId3"/>
              </a:rPr>
              <a:t>https://trends.vera.org/methodology/.</a:t>
            </a:r>
          </a:p>
        </p:txBody>
      </p:sp>
    </p:spTree>
    <p:extLst>
      <p:ext uri="{BB962C8B-B14F-4D97-AF65-F5344CB8AC3E}">
        <p14:creationId xmlns:p14="http://schemas.microsoft.com/office/powerpoint/2010/main" val="3297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6876-299E-9224-E6CC-0003E49084C1}"/>
              </a:ext>
            </a:extLst>
          </p:cNvPr>
          <p:cNvSpPr>
            <a:spLocks noGrp="1"/>
          </p:cNvSpPr>
          <p:nvPr>
            <p:ph type="title"/>
          </p:nvPr>
        </p:nvSpPr>
        <p:spPr/>
        <p:txBody>
          <a:bodyPr>
            <a:normAutofit fontScale="90000"/>
          </a:bodyPr>
          <a:lstStyle/>
          <a:p>
            <a:r>
              <a:rPr lang="en-US" dirty="0">
                <a:latin typeface="Nunito Sans"/>
              </a:rPr>
              <a:t>FUENTES DE DATOS MAP (VERSIÓN 2.1)</a:t>
            </a:r>
            <a:endParaRPr lang="en-US" dirty="0"/>
          </a:p>
        </p:txBody>
      </p:sp>
      <p:sp>
        <p:nvSpPr>
          <p:cNvPr id="3" name="Text Placeholder 2">
            <a:extLst>
              <a:ext uri="{FF2B5EF4-FFF2-40B4-BE49-F238E27FC236}">
                <a16:creationId xmlns:a16="http://schemas.microsoft.com/office/drawing/2014/main" id="{1A4C0473-790F-1645-E449-3EE464B12BBE}"/>
              </a:ext>
            </a:extLst>
          </p:cNvPr>
          <p:cNvSpPr>
            <a:spLocks noGrp="1"/>
          </p:cNvSpPr>
          <p:nvPr>
            <p:ph type="body" sz="quarter" idx="10"/>
          </p:nvPr>
        </p:nvSpPr>
        <p:spPr/>
        <p:txBody>
          <a:bodyPr lIns="91440" tIns="45720" rIns="91440" bIns="45720" anchor="t"/>
          <a:lstStyle/>
          <a:p>
            <a:pPr marL="457200" indent="-457200">
              <a:buFont typeface="Arial" panose="020B0604020202020204" pitchFamily="34" charset="0"/>
              <a:buChar char="•"/>
            </a:pPr>
            <a:r>
              <a:rPr lang="en-US" sz="3200" b="1" dirty="0"/>
              <a:t>Federal</a:t>
            </a:r>
            <a:r>
              <a:rPr lang="en-US" sz="3200" dirty="0"/>
              <a:t>: Bureau of Labor Statistics (BLS), US Census, Centers of Medicare and Medicaid Services (CMS), Office of the Assistant Secretary for Planning and Evaluation (ASPE), Veteran’s Administration (VA), Centers for Disease Control and Prevention (CDC), National Highway Traffic Safety Administration (NHTSA), Office of Inspector General (OIG), Substance Abuse and Mental Health Services Administration (SAMHSA), National Forensic Laboratory Information System (NFLIS), Federal Bureau of Investigation (FBI)</a:t>
            </a:r>
          </a:p>
          <a:p>
            <a:pPr marL="457200" indent="-457200">
              <a:buFont typeface="Arial" panose="020B0604020202020204" pitchFamily="34" charset="0"/>
              <a:buChar char="•"/>
            </a:pPr>
            <a:r>
              <a:rPr lang="en-US" sz="3200" b="1" dirty="0">
                <a:latin typeface="Nunito Sans"/>
              </a:rPr>
              <a:t>Estatal</a:t>
            </a:r>
            <a:r>
              <a:rPr lang="en-US" sz="3200" dirty="0">
                <a:latin typeface="Nunito Sans"/>
              </a:rPr>
              <a:t>: Texas Department of State Health Services (DSHS), Texas Office of Court Administration, Texas Education Agency, Texas Open Data Portal</a:t>
            </a:r>
          </a:p>
          <a:p>
            <a:pPr marL="457200" indent="-457200">
              <a:buFont typeface="Arial" panose="020B0604020202020204" pitchFamily="34" charset="0"/>
              <a:buChar char="•"/>
            </a:pPr>
            <a:r>
              <a:rPr lang="en-US" sz="3200" b="1" dirty="0">
                <a:latin typeface="Nunito Sans"/>
              </a:rPr>
              <a:t>Sin fines de </a:t>
            </a:r>
            <a:r>
              <a:rPr lang="en-US" sz="3200" b="1" dirty="0" err="1">
                <a:latin typeface="Nunito Sans"/>
              </a:rPr>
              <a:t>lucro</a:t>
            </a:r>
            <a:r>
              <a:rPr lang="en-US" sz="3200" dirty="0">
                <a:latin typeface="Nunito Sans"/>
              </a:rPr>
              <a:t>: The Vera Institute</a:t>
            </a:r>
          </a:p>
        </p:txBody>
      </p:sp>
    </p:spTree>
    <p:extLst>
      <p:ext uri="{BB962C8B-B14F-4D97-AF65-F5344CB8AC3E}">
        <p14:creationId xmlns:p14="http://schemas.microsoft.com/office/powerpoint/2010/main" val="402445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DC9B-A224-7BA2-8DC0-7B44B4A4CC6F}"/>
              </a:ext>
            </a:extLst>
          </p:cNvPr>
          <p:cNvSpPr>
            <a:spLocks noGrp="1"/>
          </p:cNvSpPr>
          <p:nvPr>
            <p:ph type="title"/>
          </p:nvPr>
        </p:nvSpPr>
        <p:spPr/>
        <p:txBody>
          <a:bodyPr/>
          <a:lstStyle/>
          <a:p>
            <a:r>
              <a:rPr lang="en-US" dirty="0">
                <a:latin typeface="Nunito Sans"/>
              </a:rPr>
              <a:t>DATOS GEOGRÁFICOS</a:t>
            </a:r>
            <a:endParaRPr lang="en-US" dirty="0"/>
          </a:p>
        </p:txBody>
      </p:sp>
      <p:sp>
        <p:nvSpPr>
          <p:cNvPr id="3" name="Text Placeholder 2">
            <a:extLst>
              <a:ext uri="{FF2B5EF4-FFF2-40B4-BE49-F238E27FC236}">
                <a16:creationId xmlns:a16="http://schemas.microsoft.com/office/drawing/2014/main" id="{A15AF8BF-C7D9-5B09-EC8A-22A3CE8BE542}"/>
              </a:ext>
            </a:extLst>
          </p:cNvPr>
          <p:cNvSpPr>
            <a:spLocks noGrp="1"/>
          </p:cNvSpPr>
          <p:nvPr>
            <p:ph type="body" sz="quarter" idx="10"/>
          </p:nvPr>
        </p:nvSpPr>
        <p:spPr>
          <a:xfrm>
            <a:off x="3048000" y="2368624"/>
            <a:ext cx="18288000" cy="6629400"/>
          </a:xfrm>
        </p:spPr>
        <p:txBody>
          <a:bodyPr lIns="91440" tIns="45720" rIns="91440" bIns="45720" anchor="t"/>
          <a:lstStyle/>
          <a:p>
            <a:pPr marL="457200" indent="-457200">
              <a:buFont typeface="Arial" panose="020B0604020202020204" pitchFamily="34" charset="0"/>
              <a:buChar char="•"/>
            </a:pPr>
            <a:r>
              <a:rPr lang="es-US" sz="3600" dirty="0">
                <a:latin typeface="Nunito Sans"/>
              </a:rPr>
              <a:t>Los datos sobre la salud de la población se comunicarán a menudo por región geográfica (por ejemplo, estado, condado, código postal, distrito congresual, distrito escolar, zona censal).</a:t>
            </a:r>
          </a:p>
          <a:p>
            <a:pPr marL="457200" indent="-457200">
              <a:buFont typeface="Arial" panose="020B0604020202020204" pitchFamily="34" charset="0"/>
              <a:buChar char="•"/>
            </a:pPr>
            <a:r>
              <a:rPr lang="es-US" sz="3600" dirty="0">
                <a:latin typeface="Nunito Sans"/>
              </a:rPr>
              <a:t>Un </a:t>
            </a:r>
            <a:r>
              <a:rPr lang="es-US" sz="3600" b="1" dirty="0" err="1">
                <a:latin typeface="Nunito Sans"/>
              </a:rPr>
              <a:t>geocódigo</a:t>
            </a:r>
            <a:r>
              <a:rPr lang="es-US" sz="3600" dirty="0">
                <a:latin typeface="Nunito Sans"/>
              </a:rPr>
              <a:t> es un identificador único de una entidad geográfica. </a:t>
            </a:r>
            <a:endParaRPr lang="es-US" sz="3600" dirty="0"/>
          </a:p>
          <a:p>
            <a:pPr marL="457200" indent="-457200">
              <a:buFont typeface="Arial" panose="020B0604020202020204" pitchFamily="34" charset="0"/>
              <a:buChar char="•"/>
            </a:pPr>
            <a:r>
              <a:rPr lang="es-US" sz="3600" dirty="0">
                <a:latin typeface="Nunito Sans"/>
              </a:rPr>
              <a:t>Los códigos FIPS son </a:t>
            </a:r>
            <a:r>
              <a:rPr lang="es-US" sz="3600" dirty="0" err="1">
                <a:latin typeface="Nunito Sans"/>
              </a:rPr>
              <a:t>geocódigos</a:t>
            </a:r>
            <a:r>
              <a:rPr lang="es-US" sz="3600" dirty="0">
                <a:latin typeface="Nunito Sans"/>
              </a:rPr>
              <a:t> habituales en los datos sanitarios.  Los códigos FIPS son códigos de 5 dígitos correspondientes a condados en los que los dos primeros dígitos representan el estado y los tres últimos el condado.</a:t>
            </a:r>
          </a:p>
          <a:p>
            <a:pPr marL="457200" indent="-457200">
              <a:buFont typeface="Arial" panose="020B0604020202020204" pitchFamily="34" charset="0"/>
              <a:buChar char="•"/>
            </a:pPr>
            <a:r>
              <a:rPr lang="es-US" sz="3600" dirty="0" err="1">
                <a:latin typeface="Nunito Sans"/>
              </a:rPr>
              <a:t>Tableau</a:t>
            </a:r>
            <a:r>
              <a:rPr lang="es-US" sz="3600" dirty="0">
                <a:latin typeface="Nunito Sans"/>
              </a:rPr>
              <a:t> puede asignar automáticamente algunos </a:t>
            </a:r>
            <a:r>
              <a:rPr lang="es-US" sz="3600" dirty="0" err="1">
                <a:latin typeface="Nunito Sans"/>
              </a:rPr>
              <a:t>geocódigos</a:t>
            </a:r>
            <a:r>
              <a:rPr lang="es-US" sz="3600" dirty="0">
                <a:latin typeface="Nunito Sans"/>
              </a:rPr>
              <a:t> (como FIPS) a un mapa. </a:t>
            </a:r>
            <a:endParaRPr lang="es-US" sz="3600" dirty="0"/>
          </a:p>
          <a:p>
            <a:pPr marL="457200" indent="-457200">
              <a:buFont typeface="Arial" panose="020B0604020202020204" pitchFamily="34" charset="0"/>
              <a:buChar char="•"/>
            </a:pPr>
            <a:r>
              <a:rPr lang="es-US" sz="3600" dirty="0">
                <a:latin typeface="Nunito Sans"/>
              </a:rPr>
              <a:t>Dado que los </a:t>
            </a:r>
            <a:r>
              <a:rPr lang="es-US" sz="3600" dirty="0" err="1">
                <a:latin typeface="Nunito Sans"/>
              </a:rPr>
              <a:t>geocódigos</a:t>
            </a:r>
            <a:r>
              <a:rPr lang="es-US" sz="3600" dirty="0">
                <a:latin typeface="Nunito Sans"/>
              </a:rPr>
              <a:t> son únicos, también resultan útiles a la hora de fusionar conjuntos de datos.</a:t>
            </a:r>
            <a:endParaRPr lang="es-US" sz="3600" dirty="0"/>
          </a:p>
        </p:txBody>
      </p:sp>
    </p:spTree>
    <p:extLst>
      <p:ext uri="{BB962C8B-B14F-4D97-AF65-F5344CB8AC3E}">
        <p14:creationId xmlns:p14="http://schemas.microsoft.com/office/powerpoint/2010/main" val="1419646107"/>
      </p:ext>
    </p:extLst>
  </p:cSld>
  <p:clrMapOvr>
    <a:masterClrMapping/>
  </p:clrMapOvr>
</p:sld>
</file>

<file path=ppt/theme/theme1.xml><?xml version="1.0" encoding="utf-8"?>
<a:theme xmlns:a="http://schemas.openxmlformats.org/drawingml/2006/main" name="Gaillardia Light Theme">
  <a:themeElements>
    <a:clrScheme name="TXST Brand">
      <a:dk1>
        <a:srgbClr val="501214"/>
      </a:dk1>
      <a:lt1>
        <a:srgbClr val="FFFFFF"/>
      </a:lt1>
      <a:dk2>
        <a:srgbClr val="006F98"/>
      </a:dk2>
      <a:lt2>
        <a:srgbClr val="E7E6E6"/>
      </a:lt2>
      <a:accent1>
        <a:srgbClr val="EB2E47"/>
      </a:accent1>
      <a:accent2>
        <a:srgbClr val="EAB942"/>
      </a:accent2>
      <a:accent3>
        <a:srgbClr val="F3725A"/>
      </a:accent3>
      <a:accent4>
        <a:srgbClr val="3A9F68"/>
      </a:accent4>
      <a:accent5>
        <a:srgbClr val="92D7E8"/>
      </a:accent5>
      <a:accent6>
        <a:srgbClr val="F9DDDD"/>
      </a:accent6>
      <a:hlink>
        <a:srgbClr val="006E96"/>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6869"/>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95000"/>
              <a:lumOff val="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2400" smtClean="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13577</TotalTime>
  <Words>785</Words>
  <Application>Microsoft Office PowerPoint</Application>
  <PresentationFormat>Custom</PresentationFormat>
  <Paragraphs>58</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Gaillardia Light Theme</vt:lpstr>
      <vt:lpstr>Módulo 1 Lección 1 – Adquisición de datos</vt:lpstr>
      <vt:lpstr>ANTERIORMENTE</vt:lpstr>
      <vt:lpstr>EN ESTE VÍDEO</vt:lpstr>
      <vt:lpstr>BUENAS PRÁCTICAS EN MATERIA DE DATOS</vt:lpstr>
      <vt:lpstr>FORMATO SUGERIDO PARA EL DIRECTORIO</vt:lpstr>
      <vt:lpstr>DATOS Y DOCUMENTACIÓN DEL MAP</vt:lpstr>
      <vt:lpstr>BÚSQUEDA DE DATOS FIABLES</vt:lpstr>
      <vt:lpstr>FUENTES DE DATOS MAP (VERSIÓN 2.1)</vt:lpstr>
      <vt:lpstr>DATOS GEOGRÁFICOS</vt:lpstr>
      <vt:lpstr>RESUMEN</vt:lpstr>
      <vt:lpstr>¿QUÉ SIGUE?</vt:lpstr>
      <vt:lpstr>SIGANOS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Gaillardia Theme PowerPoint Template-Light</dc:title>
  <dc:subject/>
  <dc:creator>Texas State Office of University Marketing</dc:creator>
  <cp:keywords/>
  <dc:description/>
  <cp:lastModifiedBy>Tomasso, Maria E</cp:lastModifiedBy>
  <cp:revision>1465</cp:revision>
  <dcterms:created xsi:type="dcterms:W3CDTF">2014-09-26T10:57:37Z</dcterms:created>
  <dcterms:modified xsi:type="dcterms:W3CDTF">2023-08-27T18:28:53Z</dcterms:modified>
  <cp:category/>
</cp:coreProperties>
</file>