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452" r:id="rId2"/>
    <p:sldId id="454" r:id="rId3"/>
    <p:sldId id="453" r:id="rId4"/>
    <p:sldId id="457" r:id="rId5"/>
    <p:sldId id="458" r:id="rId6"/>
    <p:sldId id="459" r:id="rId7"/>
    <p:sldId id="460" r:id="rId8"/>
    <p:sldId id="461" r:id="rId9"/>
    <p:sldId id="465" r:id="rId10"/>
    <p:sldId id="464" r:id="rId11"/>
    <p:sldId id="466" r:id="rId12"/>
    <p:sldId id="462" r:id="rId13"/>
    <p:sldId id="463" r:id="rId14"/>
    <p:sldId id="467" r:id="rId15"/>
    <p:sldId id="468" r:id="rId16"/>
    <p:sldId id="469" r:id="rId17"/>
    <p:sldId id="470" r:id="rId18"/>
    <p:sldId id="455" r:id="rId19"/>
    <p:sldId id="456" r:id="rId20"/>
    <p:sldId id="444" r:id="rId21"/>
  </p:sldIdLst>
  <p:sldSz cx="24384000" cy="13716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regular r:id="rId31"/>
      <p:bold r:id="rId32"/>
      <p:boldItalic r:id="rId33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B1125-01B1-B637-C296-BB159F9DB897}" v="1907" dt="2023-08-03T19:51:40.171"/>
    <p1510:client id="{C5F62E0D-8317-F716-BBAC-8B54303B8A6B}" v="2249" dt="2023-08-04T00:09:52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5897" autoAdjust="0"/>
  </p:normalViewPr>
  <p:slideViewPr>
    <p:cSldViewPr snapToGrid="0">
      <p:cViewPr varScale="1">
        <p:scale>
          <a:sx n="54" d="100"/>
          <a:sy n="54" d="100"/>
        </p:scale>
        <p:origin x="10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dshs.texas.gov/dashboard/health-care-workforce/hprc/health-profession-suppl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treatment.gov/" TargetMode="External"/><Relationship Id="rId2" Type="http://schemas.openxmlformats.org/officeDocument/2006/relationships/hyperlink" Target="https://www.hhs.texas.gov/services/mental-health-substance-use/mental-health-substance-use-resources/find-your-local-mental-health-or-behavioral-health-author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data.dshs.texas.gov/dashboard/health-care-workforce/hprc/health-profession-supply" TargetMode="External"/><Relationship Id="rId4" Type="http://schemas.openxmlformats.org/officeDocument/2006/relationships/hyperlink" Target="https://data.cms.gov/provider-data/dataset/xubh-q36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1105676" cy="2499557"/>
          </a:xfrm>
        </p:spPr>
        <p:txBody>
          <a:bodyPr>
            <a:noAutofit/>
          </a:bodyPr>
          <a:lstStyle/>
          <a:p>
            <a:r>
              <a:rPr lang="es-MX" b="1">
                <a:latin typeface="Nunito Sans"/>
              </a:rPr>
              <a:t>Módulo 1 Lección 2 – Ejemplo, adquisición de datos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 lIns="91440" tIns="45720" rIns="91440" bIns="45720" anchor="t"/>
          <a:lstStyle/>
          <a:p>
            <a:r>
              <a:rPr lang="es-MX" sz="3600">
                <a:latin typeface="Nunito Sans"/>
              </a:rPr>
              <a:t>Creación del cuadro de mando en salud mental</a:t>
            </a:r>
            <a:endParaRPr lang="es-MX" sz="3600"/>
          </a:p>
          <a:p>
            <a:r>
              <a:rPr lang="es-MX" sz="3600" dirty="0">
                <a:latin typeface="Nunito Sans"/>
              </a:rPr>
              <a:t>Módulo 1 – Adquisición y limpieza de datos</a:t>
            </a:r>
          </a:p>
          <a:p>
            <a:r>
              <a:rPr lang="es-MX" sz="3600" dirty="0">
                <a:latin typeface="Nunito Sans"/>
              </a:rPr>
              <a:t>María Tomasso, M.S.</a:t>
            </a:r>
          </a:p>
          <a:p>
            <a:r>
              <a:rPr lang="es-MX" sz="3600" dirty="0">
                <a:latin typeface="Nunito Sans"/>
              </a:rPr>
              <a:t>met48@txstate.edu</a:t>
            </a:r>
          </a:p>
          <a:p>
            <a:r>
              <a:rPr lang="es-MX" sz="3600" dirty="0">
                <a:latin typeface="Nunito Sans"/>
              </a:rPr>
              <a:t>julio 2023</a:t>
            </a:r>
            <a:endParaRPr lang="es-MX" sz="3600" dirty="0"/>
          </a:p>
          <a:p>
            <a:endParaRPr lang="es-MX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unito Sans"/>
              </a:rPr>
              <a:t>CONCATENACIÓN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483796"/>
            <a:ext cx="18288000" cy="7692416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La concatenación de datos consiste en "apilar" conjuntos de datos unos sobre otros para formar un conjunto combinado. </a:t>
            </a:r>
            <a:endParaRPr lang="es-MX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La concatenación </a:t>
            </a:r>
            <a:r>
              <a:rPr lang="es-MX" sz="3600" b="1" dirty="0">
                <a:latin typeface="Nunito Sans"/>
              </a:rPr>
              <a:t>siempre</a:t>
            </a:r>
            <a:r>
              <a:rPr lang="es-MX" sz="3600" dirty="0">
                <a:latin typeface="Nunito Sans"/>
              </a:rPr>
              <a:t> añade nuevas observaciones y puede añadir nuevas variables. 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86059"/>
              </p:ext>
            </p:extLst>
          </p:nvPr>
        </p:nvGraphicFramePr>
        <p:xfrm>
          <a:off x="1571897" y="8925560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Tasa de </a:t>
                      </a:r>
                      <a:r>
                        <a:rPr lang="es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pobreza</a:t>
                      </a:r>
                      <a:r>
                        <a:rPr lang="en-US" dirty="0"/>
                        <a:t> 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1280"/>
              </p:ext>
            </p:extLst>
          </p:nvPr>
        </p:nvGraphicFramePr>
        <p:xfrm>
          <a:off x="1571897" y="6143159"/>
          <a:ext cx="8737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754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Tasa de </a:t>
                      </a:r>
                      <a:r>
                        <a:rPr lang="es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pobreza</a:t>
                      </a:r>
                      <a:r>
                        <a:rPr lang="en-US" dirty="0"/>
                        <a:t> 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11181806" y="815122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10647682" y="7377599"/>
            <a:ext cx="355309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Concatenar</a:t>
            </a:r>
            <a:endParaRPr lang="en-US" sz="3200" dirty="0" err="1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0078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Tasa de </a:t>
                      </a:r>
                      <a:r>
                        <a:rPr lang="es-US" sz="36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pobreza </a:t>
                      </a:r>
                      <a:r>
                        <a:rPr lang="en-US" dirty="0"/>
                        <a:t>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D4F-E02F-639B-E907-3409496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unito Sans"/>
              </a:rPr>
              <a:t>CONCATENACIÓN DE DATOS - 2º  EJEMPLO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E801-5523-7042-9CD2-F02ACCC80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43200"/>
            <a:ext cx="18288000" cy="74168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600">
                <a:latin typeface="Nunito Sans"/>
              </a:rPr>
              <a:t>Si las columnas de los dos conjuntos de datos no coinciden, puede añadir columnas ficticias vacías según sea necesario para permitir la concatenación. </a:t>
            </a:r>
            <a:endParaRPr lang="es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600" dirty="0">
                <a:latin typeface="Nunito Sans"/>
              </a:rPr>
              <a:t>En R, NA significa “no disponible” y se utiliza para los valores faltantes. 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36EAE41-FB13-492D-08AB-84E32A4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6828"/>
              </p:ext>
            </p:extLst>
          </p:nvPr>
        </p:nvGraphicFramePr>
        <p:xfrm>
          <a:off x="2232049" y="8920480"/>
          <a:ext cx="49813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77513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Pobalción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91176-DCA2-22B4-7DB4-59D685E3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3030"/>
              </p:ext>
            </p:extLst>
          </p:nvPr>
        </p:nvGraphicFramePr>
        <p:xfrm>
          <a:off x="1742671" y="6064431"/>
          <a:ext cx="59600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62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75629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FAC698-90BE-6FAB-F182-D9FE110C729F}"/>
              </a:ext>
            </a:extLst>
          </p:cNvPr>
          <p:cNvSpPr/>
          <p:nvPr/>
        </p:nvSpPr>
        <p:spPr>
          <a:xfrm>
            <a:off x="9830526" y="8146143"/>
            <a:ext cx="2743200" cy="774337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2D6FF-6939-F76C-7040-57AF395F1D0B}"/>
              </a:ext>
            </a:extLst>
          </p:cNvPr>
          <p:cNvSpPr txBox="1"/>
          <p:nvPr/>
        </p:nvSpPr>
        <p:spPr>
          <a:xfrm>
            <a:off x="9266646" y="7570178"/>
            <a:ext cx="355309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Concatenar</a:t>
            </a:r>
            <a:endParaRPr lang="en-US" sz="3200" dirty="0" err="1">
              <a:solidFill>
                <a:srgbClr val="41414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21A1A3B-EBCA-5B94-6A02-3FA8B92F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45590"/>
              </p:ext>
            </p:extLst>
          </p:nvPr>
        </p:nvGraphicFramePr>
        <p:xfrm>
          <a:off x="14383658" y="6639559"/>
          <a:ext cx="87376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6B6-A09F-C207-0838-AB9B232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unito Sans"/>
              </a:rPr>
              <a:t>UNIÓN DE DATOS – CONCEPTOS BÁSICOS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3EA9-73D6-78B3-1F5D-C56ADA0F8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429" y="3370217"/>
            <a:ext cx="20508685" cy="6789783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La fusión (también llamada unión) nos permite combinar conjuntos de datos más pequeños con diferentes variables sobre las mismas observaciones en uno solo unificado. </a:t>
            </a:r>
            <a:endParaRPr lang="es-MX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Para fusionar dos conjuntos de datos se necesita una </a:t>
            </a:r>
            <a:r>
              <a:rPr lang="es-MX" sz="3600" b="1" dirty="0">
                <a:latin typeface="Nunito Sans"/>
              </a:rPr>
              <a:t>clave</a:t>
            </a:r>
            <a:r>
              <a:rPr lang="es-MX" sz="3600" dirty="0">
                <a:latin typeface="Nunito Sans"/>
              </a:rPr>
              <a:t>, o variable común, que se puede utilizar para hacer coincidir las observaciones.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Aunque esto se puede hacer en </a:t>
            </a:r>
            <a:r>
              <a:rPr lang="es-MX" sz="3600" dirty="0" err="1">
                <a:latin typeface="Nunito Sans"/>
              </a:rPr>
              <a:t>Tableau</a:t>
            </a:r>
            <a:r>
              <a:rPr lang="es-MX" sz="3600" dirty="0">
                <a:latin typeface="Nunito Sans"/>
              </a:rPr>
              <a:t>, vamos a hacer este paso en R, ya que permite una mayor automatización y nos permite hacer la limpieza y la fusión en el mismo código. </a:t>
            </a:r>
            <a:endParaRPr lang="es-MX" sz="3600" dirty="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La preparación completa de los conjuntos de datos antes de trasladarlos a </a:t>
            </a:r>
            <a:r>
              <a:rPr lang="es-MX" sz="3600" dirty="0" err="1">
                <a:latin typeface="Nunito Sans"/>
              </a:rPr>
              <a:t>Tableau</a:t>
            </a:r>
            <a:r>
              <a:rPr lang="es-MX" sz="3600" dirty="0">
                <a:latin typeface="Nunito Sans"/>
              </a:rPr>
              <a:t> también facilita la colaboración – otros investigadores utilizan el conjunto de datos MAP sin el cuadro de mandos y pueden hacerlo porque se ha limpiado y fusionado previamente.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5195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39F8-0F78-D853-307E-70A3CF1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UNIONES INTERNAS Y EXTERNAS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295A-C17A-8F19-0215-AFBB847CD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con una fusión, </a:t>
            </a:r>
            <a:r>
              <a:rPr lang="es-US" sz="4400" b="1" dirty="0">
                <a:latin typeface="Nunito Sans"/>
              </a:rPr>
              <a:t>siempre </a:t>
            </a:r>
            <a:r>
              <a:rPr lang="es-US" sz="4400" dirty="0">
                <a:latin typeface="Nunito Sans"/>
              </a:rPr>
              <a:t>añadimos nuevas variables y podemos añadir nuevas observaciones 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con una</a:t>
            </a:r>
            <a:r>
              <a:rPr lang="es-US" sz="4400" b="0" i="0" u="none" strike="noStrike" dirty="0">
                <a:effectLst/>
                <a:latin typeface="Nunito Sans"/>
              </a:rPr>
              <a:t> </a:t>
            </a:r>
            <a:r>
              <a:rPr lang="es-US" sz="4400" b="1" dirty="0">
                <a:latin typeface="Nunito Sans"/>
              </a:rPr>
              <a:t>fusión interna</a:t>
            </a:r>
            <a:r>
              <a:rPr lang="es-US" sz="4400" b="0" i="0" u="none" strike="noStrike" dirty="0">
                <a:effectLst/>
                <a:latin typeface="Nunito Sans"/>
              </a:rPr>
              <a:t>, </a:t>
            </a:r>
            <a:r>
              <a:rPr lang="es-US" sz="4400" dirty="0">
                <a:latin typeface="Nunito Sans"/>
              </a:rPr>
              <a:t>solo se conservan las observaciones presentes en ambos conjuntos de datos</a:t>
            </a:r>
            <a:endParaRPr lang="es-US" sz="4400" b="0" i="0" u="none" strike="noStrike" dirty="0">
              <a:effectLst/>
              <a:latin typeface="Nunito Sans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con una </a:t>
            </a:r>
            <a:r>
              <a:rPr lang="es-US" sz="4400" b="1" dirty="0">
                <a:latin typeface="Nunito Sans"/>
              </a:rPr>
              <a:t>fusión externa</a:t>
            </a:r>
            <a:r>
              <a:rPr lang="es-US" sz="4400" dirty="0">
                <a:latin typeface="Nunito Sans"/>
              </a:rPr>
              <a:t>, se conservan todas las observaciones y se dejan en blanco las variables que faltan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con una </a:t>
            </a:r>
            <a:r>
              <a:rPr lang="es-US" sz="4400" b="1" dirty="0">
                <a:latin typeface="Nunito Sans"/>
              </a:rPr>
              <a:t>fusión externa izquierda/derechas</a:t>
            </a:r>
            <a:r>
              <a:rPr lang="es-US" sz="4400" dirty="0">
                <a:latin typeface="Nunito Sans"/>
              </a:rPr>
              <a:t>,</a:t>
            </a:r>
            <a:r>
              <a:rPr lang="es-US" sz="4400" b="1" i="0" u="none" strike="noStrike" dirty="0">
                <a:effectLst/>
                <a:latin typeface="Nunito Sans"/>
              </a:rPr>
              <a:t> </a:t>
            </a:r>
            <a:r>
              <a:rPr lang="es-US" sz="4400" dirty="0">
                <a:latin typeface="Nunito Sans"/>
              </a:rPr>
              <a:t>conservamos todas las observaciones de uno de los conjuntos de datos y dejamos en blanco las variables que faltan.</a:t>
            </a:r>
            <a:endParaRPr lang="es-US" sz="4400" b="1" i="0" u="none" strike="noStrike" dirty="0">
              <a:effectLst/>
              <a:latin typeface="Nunito Sans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endParaRPr lang="es-US" sz="4400" b="0" i="0" u="none" strike="noStrike" dirty="0">
              <a:effectLst/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772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959-6C11-9F31-75CD-D83B3E20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475624"/>
            <a:ext cx="18288000" cy="1143562"/>
          </a:xfrm>
        </p:spPr>
        <p:txBody>
          <a:bodyPr/>
          <a:lstStyle/>
          <a:p>
            <a:r>
              <a:rPr lang="en-US" dirty="0">
                <a:latin typeface="Nunito Sans"/>
              </a:rPr>
              <a:t>FUSIÓN INTERNA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EC54-F79D-611D-E240-003544F70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342900" indent="-342900" fontAlgn="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4400">
                <a:latin typeface="Nunito Sans"/>
              </a:rPr>
              <a:t>con una fusión interna, solo conservamos las observaciones que son comunes a ambos conjuntos de datos </a:t>
            </a:r>
            <a:endParaRPr lang="es-MX" sz="4400" b="0" i="0" u="none" strike="noStrike">
              <a:effectLst/>
              <a:latin typeface="Nunito San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0FD9F-BC16-A39B-EF59-8829D6FC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57903"/>
              </p:ext>
            </p:extLst>
          </p:nvPr>
        </p:nvGraphicFramePr>
        <p:xfrm>
          <a:off x="276357" y="7279639"/>
          <a:ext cx="47673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64">
                  <a:extLst>
                    <a:ext uri="{9D8B030D-6E8A-4147-A177-3AD203B41FA5}">
                      <a16:colId xmlns:a16="http://schemas.microsoft.com/office/drawing/2014/main" val="2577046166"/>
                    </a:ext>
                  </a:extLst>
                </a:gridCol>
                <a:gridCol w="2383664">
                  <a:extLst>
                    <a:ext uri="{9D8B030D-6E8A-4147-A177-3AD203B41FA5}">
                      <a16:colId xmlns:a16="http://schemas.microsoft.com/office/drawing/2014/main" val="1086767232"/>
                    </a:ext>
                  </a:extLst>
                </a:gridCol>
              </a:tblGrid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s-MX" noProof="0" dirty="0"/>
                        <a:t>pobreza </a:t>
                      </a:r>
                      <a:r>
                        <a:rPr lang="en-US" dirty="0"/>
                        <a:t>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9683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45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45327"/>
                  </a:ext>
                </a:extLst>
              </a:tr>
              <a:tr h="549952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7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5D11C-35B2-9C8A-8512-EB02EC59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19559"/>
              </p:ext>
            </p:extLst>
          </p:nvPr>
        </p:nvGraphicFramePr>
        <p:xfrm>
          <a:off x="15194448" y="6959599"/>
          <a:ext cx="8737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EFBF20-8465-D2C1-7A48-24192D6D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26143"/>
              </p:ext>
            </p:extLst>
          </p:nvPr>
        </p:nvGraphicFramePr>
        <p:xfrm>
          <a:off x="5043685" y="6639559"/>
          <a:ext cx="465037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556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664823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Población - </a:t>
                      </a:r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D64D050-E926-4236-B3A8-685F0CCA2337}"/>
              </a:ext>
            </a:extLst>
          </p:cNvPr>
          <p:cNvSpPr/>
          <p:nvPr/>
        </p:nvSpPr>
        <p:spPr>
          <a:xfrm>
            <a:off x="10659291" y="7916091"/>
            <a:ext cx="3735978" cy="1358538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7351-2B8C-88BF-75CD-3B4592AD1D9D}"/>
              </a:ext>
            </a:extLst>
          </p:cNvPr>
          <p:cNvSpPr txBox="1"/>
          <p:nvPr/>
        </p:nvSpPr>
        <p:spPr>
          <a:xfrm>
            <a:off x="10598331" y="7412500"/>
            <a:ext cx="31873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Fusión</a:t>
            </a:r>
            <a:r>
              <a:rPr lang="en-US" sz="24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 interna</a:t>
            </a:r>
          </a:p>
        </p:txBody>
      </p:sp>
    </p:spTree>
    <p:extLst>
      <p:ext uri="{BB962C8B-B14F-4D97-AF65-F5344CB8AC3E}">
        <p14:creationId xmlns:p14="http://schemas.microsoft.com/office/powerpoint/2010/main" val="57519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F55-65F6-13D7-65F0-DE9AA6B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FUSIÓN EXTERNA IZQUIERDA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593F-280D-A59A-1DDE-FE35D4642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338393"/>
            <a:ext cx="18288000" cy="727791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Con una unión externa izquierda, mantenemos todas las observaciones del conjunto de datos izquierdo y descartamos las observaciones que solo están en el conjunto de datos derecho.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600" dirty="0">
                <a:latin typeface="Nunito Sans"/>
              </a:rPr>
              <a:t>Para una unión externa derecha, ocurre lo contrario.</a:t>
            </a:r>
            <a:endParaRPr lang="es-MX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8E2451-A23D-6F10-1CC5-8AF247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93035"/>
              </p:ext>
            </p:extLst>
          </p:nvPr>
        </p:nvGraphicFramePr>
        <p:xfrm>
          <a:off x="15097541" y="6121235"/>
          <a:ext cx="87376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253262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49628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FDFAE-A5D3-B6BA-C846-247D42D3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84492"/>
              </p:ext>
            </p:extLst>
          </p:nvPr>
        </p:nvGraphicFramePr>
        <p:xfrm>
          <a:off x="5213109" y="6845300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7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3084865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s-MX" noProof="0" dirty="0"/>
                        <a:t>pobreza </a:t>
                      </a:r>
                      <a:r>
                        <a:rPr lang="en-US" dirty="0"/>
                        <a:t>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D0B72A-86FB-F263-166D-9C5B1CD4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84761"/>
              </p:ext>
            </p:extLst>
          </p:nvPr>
        </p:nvGraphicFramePr>
        <p:xfrm>
          <a:off x="263769" y="6121235"/>
          <a:ext cx="49493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15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65325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8BD894C-0AC7-2528-25E1-7EF04A47DB55}"/>
              </a:ext>
            </a:extLst>
          </p:cNvPr>
          <p:cNvSpPr/>
          <p:nvPr/>
        </p:nvSpPr>
        <p:spPr>
          <a:xfrm>
            <a:off x="11269362" y="7675715"/>
            <a:ext cx="2952191" cy="1308580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FB26-B9AE-639B-44CB-6B27ACE2558F}"/>
              </a:ext>
            </a:extLst>
          </p:cNvPr>
          <p:cNvSpPr txBox="1"/>
          <p:nvPr/>
        </p:nvSpPr>
        <p:spPr>
          <a:xfrm>
            <a:off x="10491769" y="7168205"/>
            <a:ext cx="45125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2800" dirty="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Fusión externa izquierda</a:t>
            </a:r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53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83EC-5BDB-B772-DD73-10FED26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FUSIÓN EXTERNA COMPLETA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9AB0-C554-82B0-E139-5607E2A4A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Con una unión externa, mantenemos todas las observaciones presentes solo en el primer conjunto de datos, solo en el segundo o en ambos. </a:t>
            </a:r>
            <a:endParaRPr lang="es-MX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9EFA1A-34C4-76A8-12A4-4BD1A97F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34537"/>
              </p:ext>
            </p:extLst>
          </p:nvPr>
        </p:nvGraphicFramePr>
        <p:xfrm>
          <a:off x="15219055" y="6633845"/>
          <a:ext cx="83823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831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898380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3354139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C007-FD9F-9C08-605C-787B12F4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4247"/>
              </p:ext>
            </p:extLst>
          </p:nvPr>
        </p:nvGraphicFramePr>
        <p:xfrm>
          <a:off x="5539434" y="727392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050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94818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n-US" dirty="0" err="1"/>
                        <a:t>pobreza</a:t>
                      </a:r>
                      <a:r>
                        <a:rPr lang="en-US" dirty="0"/>
                        <a:t>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755112-088B-1614-AE3A-82CEBE9E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73888"/>
              </p:ext>
            </p:extLst>
          </p:nvPr>
        </p:nvGraphicFramePr>
        <p:xfrm>
          <a:off x="567899" y="6633845"/>
          <a:ext cx="498286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4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2985734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 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0D6F904-5593-FCC9-CD42-043E87A94EE9}"/>
              </a:ext>
            </a:extLst>
          </p:cNvPr>
          <p:cNvSpPr/>
          <p:nvPr/>
        </p:nvSpPr>
        <p:spPr>
          <a:xfrm>
            <a:off x="11417643" y="8402595"/>
            <a:ext cx="3262184" cy="1757405"/>
          </a:xfrm>
          <a:prstGeom prst="rightArrow">
            <a:avLst/>
          </a:prstGeom>
          <a:solidFill>
            <a:srgbClr val="FE6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DB5C-98E9-A3D2-AAF1-8DAD8F85B11A}"/>
              </a:ext>
            </a:extLst>
          </p:cNvPr>
          <p:cNvSpPr txBox="1"/>
          <p:nvPr/>
        </p:nvSpPr>
        <p:spPr>
          <a:xfrm>
            <a:off x="11061530" y="7740935"/>
            <a:ext cx="355874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200">
                <a:solidFill>
                  <a:srgbClr val="414141"/>
                </a:solidFill>
                <a:latin typeface="Open Sans Semibold"/>
                <a:ea typeface="Open Sans Semibold"/>
                <a:cs typeface="Open Sans Semibold"/>
              </a:rPr>
              <a:t>Fusión externa</a:t>
            </a:r>
          </a:p>
        </p:txBody>
      </p:sp>
    </p:spTree>
    <p:extLst>
      <p:ext uri="{BB962C8B-B14F-4D97-AF65-F5344CB8AC3E}">
        <p14:creationId xmlns:p14="http://schemas.microsoft.com/office/powerpoint/2010/main" val="467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F17-717C-86DE-F604-7F8B3DD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unito Sans"/>
              </a:rPr>
              <a:t>DATOS SOBRE RECURSOS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BA7-ACBD-A526-3AF5-B596D67C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5400">
                <a:latin typeface="Nunito Sans"/>
              </a:rPr>
              <a:t>¿Es más adecuado concatenar o fusionar para nuestros datos de recursos?</a:t>
            </a:r>
            <a:endParaRPr lang="es-MX" sz="5400"/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MX" sz="5400">
                <a:latin typeface="Nunito Sans"/>
              </a:rPr>
              <a:t>P: ¿Estamos añadiendo variables u observaciones al combinar estos conjuntos?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MX" sz="5400" dirty="0">
                <a:latin typeface="Nunito Sans"/>
              </a:rPr>
              <a:t>R: como estamos añadiendo observaciones, las concatenaremos. Más tarde fusionaremos en el conjunto de datos MAP existente. </a:t>
            </a:r>
          </a:p>
        </p:txBody>
      </p:sp>
    </p:spTree>
    <p:extLst>
      <p:ext uri="{BB962C8B-B14F-4D97-AF65-F5344CB8AC3E}">
        <p14:creationId xmlns:p14="http://schemas.microsoft.com/office/powerpoint/2010/main" val="3467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C265-AE5A-672F-6578-F2E917F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RESUMEN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A99F-B2DC-B27D-1B48-E7B2AAACD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descargamos los datos para nuestro cuadro de mando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discutimos la diferencia entre concatenación y fusión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revisamos cuatro tipos comunes de fusiones (interna, externa completa, externa izquierda, externa derecha)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Decidimos que, por el momento, concatenaremos los datos de nuestro cuadro de mando de recursos</a:t>
            </a:r>
          </a:p>
        </p:txBody>
      </p:sp>
    </p:spTree>
    <p:extLst>
      <p:ext uri="{BB962C8B-B14F-4D97-AF65-F5344CB8AC3E}">
        <p14:creationId xmlns:p14="http://schemas.microsoft.com/office/powerpoint/2010/main" val="330609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D44-C7B5-37F2-53AE-3E7E5C06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¿QUÉ SIGUE?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91F9-5E93-E1B3-968C-C21609CDC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>
                <a:latin typeface="Nunito Sans"/>
              </a:rPr>
              <a:t>¡Descargaremos e instalaremos R y </a:t>
            </a:r>
            <a:r>
              <a:rPr lang="es-MX" sz="4400" err="1">
                <a:latin typeface="Nunito Sans"/>
              </a:rPr>
              <a:t>RStudio</a:t>
            </a:r>
            <a:r>
              <a:rPr lang="es-MX" sz="4400">
                <a:latin typeface="Nunito Sans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PRÁCTICA: descargue el número de LCDC, psiquiatras y consejeros por condado desde la página </a:t>
            </a:r>
            <a:r>
              <a:rPr lang="es-MX" sz="4400" dirty="0">
                <a:latin typeface="Nunito Sans"/>
                <a:hlinkClick r:id="rId2"/>
              </a:rPr>
              <a:t>https://healthdata.dshs.texas.gov/dashboard/health-care-workforce/hprc/health-profession-supply</a:t>
            </a:r>
            <a:r>
              <a:rPr lang="es-MX" sz="4400" dirty="0">
                <a:latin typeface="Nunito Sans"/>
              </a:rPr>
              <a:t> como CSV.</a:t>
            </a:r>
          </a:p>
        </p:txBody>
      </p:sp>
    </p:spTree>
    <p:extLst>
      <p:ext uri="{BB962C8B-B14F-4D97-AF65-F5344CB8AC3E}">
        <p14:creationId xmlns:p14="http://schemas.microsoft.com/office/powerpoint/2010/main" val="14173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20E0-16E6-2871-11A9-0B965B69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Nunito Sans"/>
              </a:rPr>
              <a:t>ANTERIORMENTE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975E-25C4-865E-8BCB-4620ED02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debatimos sobre las buenas prácticas a seguir a la hora de buscar y recopilar datos de fuentes públicas abiertas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revisamos las fuentes de datos y la documentación del conjunto de datos MAP como ejemplo a seguir a la hora de recopilar los datos para nuestra biblioteca de recursos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 definimos los </a:t>
            </a:r>
            <a:r>
              <a:rPr lang="es-MX" sz="4000" dirty="0" err="1">
                <a:latin typeface="Nunito Sans"/>
              </a:rPr>
              <a:t>geocódigos</a:t>
            </a:r>
            <a:r>
              <a:rPr lang="es-MX" sz="4000" dirty="0">
                <a:latin typeface="Nunito Sans"/>
              </a:rPr>
              <a:t> y sus usos en el análisis de datos y la creación de cuadros de mando.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1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SIGANOS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140438" y="3315588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68" y="369511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EN ESTE VÍDEO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descargaremos los conjuntos de datos necesarios para el cuadro de mando de recursos, como se explica en el módulo 0, vídeo 2</a:t>
            </a:r>
            <a:endParaRPr lang="es-MX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identificaremos los pasos necesarios para limpiar los conjuntos de datos</a:t>
            </a:r>
            <a:endParaRPr lang="es-MX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analizaremos la concatenación y fusión de conjuntos de datos y su aplicación a este problema.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0029-32D9-056C-7800-DDA18CCD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unito Sans"/>
              </a:rPr>
              <a:t>REVISIÓN – FUENTES DE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5D6E-6E1D-C404-288C-8B655452E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792627"/>
            <a:ext cx="18288000" cy="7367373"/>
          </a:xfrm>
        </p:spPr>
        <p:txBody>
          <a:bodyPr lIns="91440" tIns="45720" rIns="91440" bIns="45720" anchor="t"/>
          <a:lstStyle/>
          <a:p>
            <a:r>
              <a:rPr lang="en-US" sz="3400" dirty="0">
                <a:latin typeface="Nunito Sans"/>
              </a:rPr>
              <a:t>Fuentes: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Nunito Sans"/>
              </a:rPr>
              <a:t>autoridades de salud mental y conductual en </a:t>
            </a:r>
            <a:r>
              <a:rPr lang="en-US" sz="3400" dirty="0">
                <a:latin typeface="Nunito Sans"/>
              </a:rPr>
              <a:t>Texas - </a:t>
            </a:r>
            <a:r>
              <a:rPr lang="en-US" sz="3400" dirty="0">
                <a:latin typeface="Nunito Sans"/>
                <a:hlinkClick r:id="rId2"/>
              </a:rPr>
              <a:t>https://www.hhs.texas.gov/services/mental-health-substance-use/mental-health-substance-use-resources/find-your-local-mental-health-or-behavioral-health-authority</a:t>
            </a:r>
            <a:r>
              <a:rPr lang="en-US" sz="3400" dirty="0">
                <a:latin typeface="Nunito Sans"/>
              </a:rPr>
              <a:t>  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Nunito Sans"/>
              </a:rPr>
              <a:t>un </a:t>
            </a:r>
            <a:r>
              <a:rPr lang="es-MX" sz="3400" dirty="0">
                <a:latin typeface="Nunito Sans"/>
              </a:rPr>
              <a:t>directorio de centros de rehabilitación</a:t>
            </a:r>
            <a:r>
              <a:rPr lang="en-US" sz="3400" dirty="0">
                <a:latin typeface="Nunito Sans"/>
              </a:rPr>
              <a:t> - </a:t>
            </a:r>
            <a:r>
              <a:rPr lang="en-US" sz="3400" dirty="0">
                <a:latin typeface="Nunito Sans"/>
                <a:hlinkClick r:id="rId3"/>
              </a:rPr>
              <a:t>https://findtreatment.gov/</a:t>
            </a:r>
            <a:r>
              <a:rPr lang="en-US" sz="3400" dirty="0">
                <a:latin typeface="Nunito Sans"/>
              </a:rPr>
              <a:t>  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Nunito Sans"/>
              </a:rPr>
              <a:t>un directorio de las salas de urgencias</a:t>
            </a:r>
            <a:r>
              <a:rPr lang="en-US" sz="3400" dirty="0">
                <a:latin typeface="Nunito Sans"/>
              </a:rPr>
              <a:t> - </a:t>
            </a:r>
            <a:r>
              <a:rPr lang="en-US" sz="3400" dirty="0">
                <a:latin typeface="Nunito Sans"/>
                <a:hlinkClick r:id="rId4"/>
              </a:rPr>
              <a:t>https://data.cms.gov/provider-data/dataset/xubh-q36u</a:t>
            </a:r>
            <a:r>
              <a:rPr lang="en-US" sz="3400" dirty="0">
                <a:latin typeface="Nunito Sans"/>
              </a:rPr>
              <a:t>  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s-MX" sz="3400" dirty="0">
                <a:latin typeface="Nunito Sans"/>
              </a:rPr>
              <a:t>datos sobre el número de profesionales de la salud mental acreditados (</a:t>
            </a:r>
            <a:r>
              <a:rPr lang="es-MX" sz="3400" dirty="0" err="1">
                <a:latin typeface="Nunito Sans"/>
              </a:rPr>
              <a:t>LCDCs</a:t>
            </a:r>
            <a:r>
              <a:rPr lang="es-MX" sz="3400" dirty="0">
                <a:latin typeface="Nunito Sans"/>
              </a:rPr>
              <a:t>, terapeutas, psiquiatras, etc...) por condado</a:t>
            </a:r>
            <a:r>
              <a:rPr lang="en-US" sz="3400" dirty="0">
                <a:latin typeface="Nunito Sans"/>
              </a:rPr>
              <a:t> - </a:t>
            </a:r>
            <a:r>
              <a:rPr lang="en-US" sz="3400" dirty="0">
                <a:latin typeface="Nunito Sans"/>
                <a:hlinkClick r:id="rId5"/>
              </a:rPr>
              <a:t>https://healthdata.dshs.texas.gov/dashboard/health-care-workforce/hprc/health-profession-supply</a:t>
            </a:r>
            <a:r>
              <a:rPr lang="en-US" sz="3400" dirty="0">
                <a:latin typeface="Nunito Sans"/>
              </a:rPr>
              <a:t>  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5F6-EFD9-C3BF-2C20-EBD1E6A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Nunito Sans"/>
              </a:rPr>
              <a:t>AUTORIDADES DE SALUD MENTAL Y CONDUCTUAL 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9D-5833-B545-AD26-D81C5F619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599"/>
            <a:ext cx="18288000" cy="7269205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cómo descargarlo:  </a:t>
            </a:r>
            <a:r>
              <a:rPr lang="es-MX" sz="4000" dirty="0">
                <a:solidFill>
                  <a:srgbClr val="3B8686"/>
                </a:solidFill>
                <a:latin typeface="Nunito Sans"/>
              </a:rPr>
              <a:t>lamentablemente, para esta tarea se utilizó la creación manual del archivo Excel.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¿qué </a:t>
            </a:r>
            <a:r>
              <a:rPr lang="es-MX" sz="4000" err="1">
                <a:latin typeface="Nunito Sans"/>
              </a:rPr>
              <a:t>geocódigos</a:t>
            </a:r>
            <a:r>
              <a:rPr lang="es-MX" sz="4000" dirty="0">
                <a:latin typeface="Nunito Sans"/>
              </a:rPr>
              <a:t> se</a:t>
            </a:r>
            <a:r>
              <a:rPr lang="es-MX" sz="4000" dirty="0">
                <a:solidFill>
                  <a:srgbClr val="D2353A"/>
                </a:solidFill>
                <a:latin typeface="Nunito Sans"/>
              </a:rPr>
              <a:t> utilizan</a:t>
            </a:r>
            <a:r>
              <a:rPr lang="es-MX" sz="4000" dirty="0">
                <a:solidFill>
                  <a:srgbClr val="FF0000"/>
                </a:solidFill>
                <a:latin typeface="Nunito Sans"/>
              </a:rPr>
              <a:t>?</a:t>
            </a:r>
            <a:r>
              <a:rPr lang="es-MX" sz="4000" dirty="0">
                <a:solidFill>
                  <a:srgbClr val="3B8686"/>
                </a:solidFill>
                <a:latin typeface="Nunito Sans"/>
              </a:rPr>
              <a:t>  Direcciones para las oficinas físicas y nombres de condado para los condados atendidos.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¿qué limpieza/preprocesamiento será necesario, de ser necesario? </a:t>
            </a:r>
            <a:r>
              <a:rPr lang="es-MX" sz="4000" dirty="0">
                <a:solidFill>
                  <a:srgbClr val="3B8686"/>
                </a:solidFill>
                <a:latin typeface="Nunito Sans"/>
              </a:rPr>
              <a:t>Como queremos poder filtrar por condado, tendremos que transformar la columna "Condados" para permitirlo (más adelante hablaremos de ello).</a:t>
            </a:r>
          </a:p>
        </p:txBody>
      </p:sp>
    </p:spTree>
    <p:extLst>
      <p:ext uri="{BB962C8B-B14F-4D97-AF65-F5344CB8AC3E}">
        <p14:creationId xmlns:p14="http://schemas.microsoft.com/office/powerpoint/2010/main" val="42269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415-AA1C-CDCA-C01A-CA561D4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CENTROS DE REHABILITACIÓN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55F-7E29-BE4C-673D-A8F124946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>
                <a:latin typeface="Nunito Sans"/>
              </a:rPr>
              <a:t>cómo descargarlo:  </a:t>
            </a:r>
            <a:r>
              <a:rPr lang="es-MX" sz="4000">
                <a:solidFill>
                  <a:srgbClr val="3B8686"/>
                </a:solidFill>
                <a:latin typeface="Nunito Sans"/>
              </a:rPr>
              <a:t>utilizaremos la función de descarga del sitio web y utilizaremos la opción de Excel para obtener los códigos de servicio de cada centro.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¿qué </a:t>
            </a:r>
            <a:r>
              <a:rPr lang="es-MX" sz="4000" dirty="0" err="1">
                <a:latin typeface="Nunito Sans"/>
              </a:rPr>
              <a:t>geocódigos</a:t>
            </a:r>
            <a:r>
              <a:rPr lang="es-MX" sz="4000" dirty="0">
                <a:latin typeface="Nunito Sans"/>
              </a:rPr>
              <a:t> se utilizan, de ser necesario?</a:t>
            </a:r>
            <a:r>
              <a:rPr lang="es-MX" sz="4000" dirty="0">
                <a:solidFill>
                  <a:srgbClr val="D2353A"/>
                </a:solidFill>
                <a:latin typeface="Nunito Sans"/>
              </a:rPr>
              <a:t> </a:t>
            </a:r>
            <a:r>
              <a:rPr lang="es-MX" sz="4000" dirty="0">
                <a:solidFill>
                  <a:srgbClr val="3B8686"/>
                </a:solidFill>
                <a:latin typeface="Nunito Sans"/>
              </a:rPr>
              <a:t>Dirección, ciudad, estado, código postal, nombre del condado, latitud y longitud. </a:t>
            </a:r>
            <a:endParaRPr lang="es-MX" sz="4000" dirty="0">
              <a:solidFill>
                <a:srgbClr val="3B868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¿qué limpieza/preprocesamiento será necesario, de ser necesario?  </a:t>
            </a:r>
            <a:r>
              <a:rPr lang="es-MX" sz="4000" dirty="0">
                <a:solidFill>
                  <a:srgbClr val="3B8686"/>
                </a:solidFill>
                <a:latin typeface="Nunito Sans"/>
              </a:rPr>
              <a:t>Tendremos que determinar qué códigos de servicio queremos conservar y suprimir el resto. </a:t>
            </a:r>
            <a:endParaRPr lang="es-MX" sz="4000" dirty="0">
              <a:solidFill>
                <a:srgbClr val="3B86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247-A2D7-B461-9373-A605DC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SALAS DE URGENCIAS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625E-26BE-193B-DF57-1F25062F6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cómo descargarlo: </a:t>
            </a:r>
            <a:r>
              <a:rPr lang="es-US" sz="4400" dirty="0">
                <a:solidFill>
                  <a:srgbClr val="3B8686"/>
                </a:solidFill>
                <a:latin typeface="Nunito Sans"/>
              </a:rPr>
              <a:t>utilizaremos la función de descarga del sitio web.</a:t>
            </a:r>
            <a:endParaRPr lang="es-US" sz="4400" dirty="0"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¿qué </a:t>
            </a:r>
            <a:r>
              <a:rPr lang="es-US" sz="4400" dirty="0" err="1">
                <a:latin typeface="Nunito Sans"/>
              </a:rPr>
              <a:t>geocódigos</a:t>
            </a:r>
            <a:r>
              <a:rPr lang="es-US" sz="4400" dirty="0">
                <a:latin typeface="Nunito Sans"/>
              </a:rPr>
              <a:t> se utilizan, de ser necesario?  </a:t>
            </a:r>
            <a:r>
              <a:rPr lang="es-US" sz="4400" dirty="0">
                <a:solidFill>
                  <a:srgbClr val="3B8686"/>
                </a:solidFill>
                <a:latin typeface="Nunito Sans"/>
              </a:rPr>
              <a:t>Dirección, ciudad, estado y nombre del condado.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¿qué limpieza/preprocesamiento será necesario, de ser necesario?  </a:t>
            </a:r>
            <a:r>
              <a:rPr lang="es-US" sz="4400" dirty="0">
                <a:solidFill>
                  <a:srgbClr val="3B8686"/>
                </a:solidFill>
                <a:latin typeface="Nunito Sans"/>
              </a:rPr>
              <a:t>Hay algunas columnas que no necesitaremos para el cuadro de mandos y que podemos suprimir, así como los hospitales de fuera de Texas.</a:t>
            </a:r>
          </a:p>
        </p:txBody>
      </p:sp>
    </p:spTree>
    <p:extLst>
      <p:ext uri="{BB962C8B-B14F-4D97-AF65-F5344CB8AC3E}">
        <p14:creationId xmlns:p14="http://schemas.microsoft.com/office/powerpoint/2010/main" val="27992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602-F3D6-9276-F269-3674A19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unito Sans"/>
              </a:rPr>
              <a:t>PROFESIONALES DE LA SALUD MENTAL POR CONDADO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871-340A-4D53-BD96-6E11CEED5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cómo descargarlo:  </a:t>
            </a:r>
            <a:r>
              <a:rPr lang="es-MX" sz="4400" dirty="0">
                <a:solidFill>
                  <a:srgbClr val="3B8686"/>
                </a:solidFill>
                <a:latin typeface="Nunito Sans"/>
              </a:rPr>
              <a:t>utilice la función de tabulación cruzada situada en la esquina inferior derecha de la ventana del cuadro de mandos.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¿qué </a:t>
            </a:r>
            <a:r>
              <a:rPr lang="es-MX" sz="4400" dirty="0" err="1">
                <a:latin typeface="Nunito Sans"/>
              </a:rPr>
              <a:t>geocódigos</a:t>
            </a:r>
            <a:r>
              <a:rPr lang="es-MX" sz="4400" dirty="0">
                <a:latin typeface="Nunito Sans"/>
              </a:rPr>
              <a:t> se utilizan, de ser necesario?  </a:t>
            </a:r>
            <a:r>
              <a:rPr lang="es-MX" sz="4400" dirty="0">
                <a:solidFill>
                  <a:srgbClr val="3B8686"/>
                </a:solidFill>
                <a:latin typeface="Nunito Sans"/>
              </a:rPr>
              <a:t>Nombres de condados.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400" dirty="0">
                <a:latin typeface="Nunito Sans"/>
              </a:rPr>
              <a:t>¿qué limpieza/preprocesamiento será necesario, de ser necesario?  </a:t>
            </a:r>
            <a:r>
              <a:rPr lang="es-MX" sz="4400" dirty="0">
                <a:solidFill>
                  <a:srgbClr val="3B8686"/>
                </a:solidFill>
                <a:latin typeface="Nunito Sans"/>
              </a:rPr>
              <a:t>Tendremos que fusionar las tablas de oferta de todos los profesionales sanitarios que estamos incluyendo.</a:t>
            </a:r>
          </a:p>
        </p:txBody>
      </p:sp>
    </p:spTree>
    <p:extLst>
      <p:ext uri="{BB962C8B-B14F-4D97-AF65-F5344CB8AC3E}">
        <p14:creationId xmlns:p14="http://schemas.microsoft.com/office/powerpoint/2010/main" val="21480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8CA-B0D7-266A-291A-8A08B81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TERMINOLOGÍA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F3F3-4472-D78D-FAFE-4C3B74683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422469"/>
            <a:ext cx="18288000" cy="6737531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4000" dirty="0">
                <a:latin typeface="Nunito Sans"/>
              </a:rPr>
              <a:t>En esta serie, nos referiremos a las filas como observaciones y a las columnas como variables. </a:t>
            </a:r>
            <a:endParaRPr lang="es-MX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7C7DEC-D24F-1566-AA5D-AF53A77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18131"/>
              </p:ext>
            </p:extLst>
          </p:nvPr>
        </p:nvGraphicFramePr>
        <p:xfrm>
          <a:off x="4898571" y="6793707"/>
          <a:ext cx="162560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69964412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667060327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57661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Población- 2020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Tasa de </a:t>
                      </a:r>
                      <a:r>
                        <a:rPr lang="es-US" noProof="0" dirty="0"/>
                        <a:t>pobreza </a:t>
                      </a:r>
                      <a:r>
                        <a:rPr lang="en-US" dirty="0"/>
                        <a:t>- 2020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3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Aransas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356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E56ECFD-AC56-78EE-7E67-E47726C8D264}"/>
              </a:ext>
            </a:extLst>
          </p:cNvPr>
          <p:cNvSpPr/>
          <p:nvPr/>
        </p:nvSpPr>
        <p:spPr>
          <a:xfrm>
            <a:off x="3666308" y="7458429"/>
            <a:ext cx="971006" cy="250787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2AC9-E605-DD14-E393-89DC60747AF5}"/>
              </a:ext>
            </a:extLst>
          </p:cNvPr>
          <p:cNvSpPr txBox="1"/>
          <p:nvPr/>
        </p:nvSpPr>
        <p:spPr>
          <a:xfrm>
            <a:off x="494936" y="8112199"/>
            <a:ext cx="322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observations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047D5D-51D5-D372-9266-B33D2E7436EE}"/>
              </a:ext>
            </a:extLst>
          </p:cNvPr>
          <p:cNvSpPr/>
          <p:nvPr/>
        </p:nvSpPr>
        <p:spPr>
          <a:xfrm rot="5400000">
            <a:off x="12680408" y="-1682932"/>
            <a:ext cx="692329" cy="16256002"/>
          </a:xfrm>
          <a:prstGeom prst="leftBrace">
            <a:avLst>
              <a:gd name="adj1" fmla="val 8333"/>
              <a:gd name="adj2" fmla="val 514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04822-1178-D38E-2FAD-6B48B330E61E}"/>
              </a:ext>
            </a:extLst>
          </p:cNvPr>
          <p:cNvSpPr txBox="1"/>
          <p:nvPr/>
        </p:nvSpPr>
        <p:spPr>
          <a:xfrm>
            <a:off x="10128304" y="537027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414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variables</a:t>
            </a:r>
          </a:p>
        </p:txBody>
      </p:sp>
    </p:spTree>
    <p:extLst>
      <p:ext uri="{BB962C8B-B14F-4D97-AF65-F5344CB8AC3E}">
        <p14:creationId xmlns:p14="http://schemas.microsoft.com/office/powerpoint/2010/main" val="561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13821</TotalTime>
  <Words>1370</Words>
  <Application>Microsoft Office PowerPoint</Application>
  <PresentationFormat>Custom</PresentationFormat>
  <Paragraphs>247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Gaillardia Light Theme</vt:lpstr>
      <vt:lpstr>Módulo 1 Lección 2 – Ejemplo, adquisición de datos </vt:lpstr>
      <vt:lpstr>ANTERIORMENTE</vt:lpstr>
      <vt:lpstr>EN ESTE VÍDEO</vt:lpstr>
      <vt:lpstr>REVISIÓN – FUENTES DE DATOS</vt:lpstr>
      <vt:lpstr>AUTORIDADES DE SALUD MENTAL Y CONDUCTUAL </vt:lpstr>
      <vt:lpstr>CENTROS DE REHABILITACIÓN</vt:lpstr>
      <vt:lpstr>SALAS DE URGENCIAS</vt:lpstr>
      <vt:lpstr>PROFESIONALES DE LA SALUD MENTAL POR CONDADO</vt:lpstr>
      <vt:lpstr>TERMINOLOGÍA DE DATOS</vt:lpstr>
      <vt:lpstr>CONCATENACIÓN DE DATOS</vt:lpstr>
      <vt:lpstr>CONCATENACIÓN DE DATOS - 2º  EJEMPLO</vt:lpstr>
      <vt:lpstr>UNIÓN DE DATOS – CONCEPTOS BÁSICOS</vt:lpstr>
      <vt:lpstr>UNIONES INTERNAS Y EXTERNAS</vt:lpstr>
      <vt:lpstr>FUSIÓN INTERNA</vt:lpstr>
      <vt:lpstr>FUSIÓN EXTERNA IZQUIERDA</vt:lpstr>
      <vt:lpstr>FUSIÓN EXTERNA COMPLETA</vt:lpstr>
      <vt:lpstr>DATOS SOBRE RECURSOS</vt:lpstr>
      <vt:lpstr>RESUMEN</vt:lpstr>
      <vt:lpstr>¿QUÉ SIGUE?</vt:lpstr>
      <vt:lpstr>SIGANOS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1785</cp:revision>
  <dcterms:created xsi:type="dcterms:W3CDTF">2014-09-26T10:57:37Z</dcterms:created>
  <dcterms:modified xsi:type="dcterms:W3CDTF">2023-08-27T19:03:38Z</dcterms:modified>
  <cp:category/>
</cp:coreProperties>
</file>