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10"/>
  </p:notesMasterIdLst>
  <p:sldIdLst>
    <p:sldId id="452" r:id="rId2"/>
    <p:sldId id="453" r:id="rId3"/>
    <p:sldId id="454" r:id="rId4"/>
    <p:sldId id="455" r:id="rId5"/>
    <p:sldId id="456" r:id="rId6"/>
    <p:sldId id="457" r:id="rId7"/>
    <p:sldId id="458" r:id="rId8"/>
    <p:sldId id="444" r:id="rId9"/>
  </p:sldIdLst>
  <p:sldSz cx="24384000" cy="13716000"/>
  <p:notesSz cx="6858000" cy="9144000"/>
  <p:embeddedFontLst>
    <p:embeddedFont>
      <p:font typeface="Calibri" panose="020F0502020204030204" pitchFamily="34" charset="0"/>
      <p:regular r:id="rId11"/>
      <p:bold r:id="rId12"/>
      <p:italic r:id="rId13"/>
      <p:boldItalic r:id="rId14"/>
    </p:embeddedFont>
    <p:embeddedFont>
      <p:font typeface="Nunito Sans" pitchFamily="2" charset="0"/>
      <p:regular r:id="rId15"/>
      <p:bold r:id="rId16"/>
      <p:italic r:id="rId17"/>
      <p:boldItalic r:id="rId18"/>
    </p:embeddedFont>
    <p:embeddedFont>
      <p:font typeface="Nunito Sans SemiBold" pitchFamily="2" charset="0"/>
      <p:regular r:id="rId19"/>
      <p:bold r:id="rId20"/>
      <p:italic r:id="rId21"/>
      <p:boldItalic r:id="rId22"/>
    </p:embeddedFont>
  </p:embeddedFont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686"/>
    <a:srgbClr val="81C5CF"/>
    <a:srgbClr val="64BFEC"/>
    <a:srgbClr val="8AC7C0"/>
    <a:srgbClr val="DA3248"/>
    <a:srgbClr val="E46C57"/>
    <a:srgbClr val="FF814E"/>
    <a:srgbClr val="83C2DE"/>
    <a:srgbClr val="7BC9D3"/>
    <a:srgbClr val="E2B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99" autoAdjust="0"/>
    <p:restoredTop sz="96247" autoAdjust="0"/>
  </p:normalViewPr>
  <p:slideViewPr>
    <p:cSldViewPr snapToGrid="0">
      <p:cViewPr varScale="1">
        <p:scale>
          <a:sx n="33" d="100"/>
          <a:sy n="33" d="100"/>
        </p:scale>
        <p:origin x="96" y="4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94904-53C7-FE4A-A4F3-9371B9AA3FA4}"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3CE2E-3DB2-2543-A1CC-255A6E8F42E8}" type="slidenum">
              <a:rPr lang="en-US" smtClean="0"/>
              <a:t>‹#›</a:t>
            </a:fld>
            <a:endParaRPr lang="en-US"/>
          </a:p>
        </p:txBody>
      </p:sp>
    </p:spTree>
    <p:extLst>
      <p:ext uri="{BB962C8B-B14F-4D97-AF65-F5344CB8AC3E}">
        <p14:creationId xmlns:p14="http://schemas.microsoft.com/office/powerpoint/2010/main" val="20842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a:t>
            </a:fld>
            <a:endParaRPr lang="en-US"/>
          </a:p>
        </p:txBody>
      </p:sp>
    </p:spTree>
    <p:extLst>
      <p:ext uri="{BB962C8B-B14F-4D97-AF65-F5344CB8AC3E}">
        <p14:creationId xmlns:p14="http://schemas.microsoft.com/office/powerpoint/2010/main" val="21995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8</a:t>
            </a:fld>
            <a:endParaRPr lang="en-US"/>
          </a:p>
        </p:txBody>
      </p:sp>
    </p:spTree>
    <p:extLst>
      <p:ext uri="{BB962C8B-B14F-4D97-AF65-F5344CB8AC3E}">
        <p14:creationId xmlns:p14="http://schemas.microsoft.com/office/powerpoint/2010/main" val="2562024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93785"/>
            <a:ext cx="24384000" cy="13809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cture Placeholder 13">
            <a:extLst>
              <a:ext uri="{FF2B5EF4-FFF2-40B4-BE49-F238E27FC236}">
                <a16:creationId xmlns:a16="http://schemas.microsoft.com/office/drawing/2014/main" id="{448CEBF0-C1A7-504A-ABF5-DF36CEF4DA11}"/>
              </a:ext>
            </a:extLst>
          </p:cNvPr>
          <p:cNvSpPr>
            <a:spLocks noGrp="1"/>
          </p:cNvSpPr>
          <p:nvPr>
            <p:ph type="pic" sz="quarter" idx="10"/>
          </p:nvPr>
        </p:nvSpPr>
        <p:spPr>
          <a:xfrm>
            <a:off x="0" y="-93785"/>
            <a:ext cx="12252960" cy="13563600"/>
          </a:xfrm>
          <a:prstGeom prst="rect">
            <a:avLst/>
          </a:prstGeom>
        </p:spPr>
        <p:txBody>
          <a:bodyPr anchor="ctr"/>
          <a:lstStyle>
            <a:lvl1pPr marL="0" indent="0" algn="ctr">
              <a:buNone/>
              <a:defRPr>
                <a:solidFill>
                  <a:schemeClr val="tx1"/>
                </a:solidFill>
              </a:defRPr>
            </a:lvl1pPr>
          </a:lstStyle>
          <a:p>
            <a:r>
              <a:rPr lang="en-US" dirty="0"/>
              <a:t>Click icon to add picture</a:t>
            </a: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69815"/>
            <a:ext cx="24384000" cy="246185"/>
          </a:xfrm>
          <a:prstGeom prst="rect">
            <a:avLst/>
          </a:prstGeom>
        </p:spPr>
      </p:pic>
      <p:sp>
        <p:nvSpPr>
          <p:cNvPr id="2" name="Title 1"/>
          <p:cNvSpPr>
            <a:spLocks noGrp="1"/>
          </p:cNvSpPr>
          <p:nvPr>
            <p:ph type="title" hasCustomPrompt="1"/>
          </p:nvPr>
        </p:nvSpPr>
        <p:spPr>
          <a:xfrm>
            <a:off x="12957311" y="3820978"/>
            <a:ext cx="9750289" cy="1970419"/>
          </a:xfrm>
        </p:spPr>
        <p:txBody>
          <a:bodyPr/>
          <a:lstStyle>
            <a:lvl1pPr>
              <a:defRPr>
                <a:solidFill>
                  <a:schemeClr val="tx1"/>
                </a:solidFill>
              </a:defRPr>
            </a:lvl1pPr>
          </a:lstStyle>
          <a:p>
            <a:r>
              <a:rPr lang="en-US" dirty="0"/>
              <a:t>TITLE CARD</a:t>
            </a:r>
          </a:p>
        </p:txBody>
      </p:sp>
      <p:sp>
        <p:nvSpPr>
          <p:cNvPr id="4" name="Text Placeholder 3">
            <a:extLst>
              <a:ext uri="{FF2B5EF4-FFF2-40B4-BE49-F238E27FC236}">
                <a16:creationId xmlns:a16="http://schemas.microsoft.com/office/drawing/2014/main" id="{B69C44B1-DAB3-374E-8714-625353D60CBB}"/>
              </a:ext>
            </a:extLst>
          </p:cNvPr>
          <p:cNvSpPr>
            <a:spLocks noGrp="1"/>
          </p:cNvSpPr>
          <p:nvPr>
            <p:ph type="body" sz="quarter" idx="11" hasCustomPrompt="1"/>
          </p:nvPr>
        </p:nvSpPr>
        <p:spPr>
          <a:xfrm>
            <a:off x="12957311" y="6124673"/>
            <a:ext cx="9747504" cy="1371600"/>
          </a:xfrm>
          <a:prstGeom prst="rect">
            <a:avLst/>
          </a:prstGeom>
        </p:spPr>
        <p:txBody>
          <a:bodyPr/>
          <a:lstStyle>
            <a:lvl1pPr marL="0" indent="0">
              <a:buNone/>
              <a:defRPr sz="5400" b="0" i="0">
                <a:solidFill>
                  <a:schemeClr val="tx1"/>
                </a:solidFill>
                <a:latin typeface="Nunito Sans" pitchFamily="2" charset="77"/>
              </a:defRPr>
            </a:lvl1pPr>
          </a:lstStyle>
          <a:p>
            <a:pPr lvl="0"/>
            <a:r>
              <a:rPr lang="en-US" dirty="0"/>
              <a:t>Second Line</a:t>
            </a:r>
          </a:p>
        </p:txBody>
      </p:sp>
      <p:pic>
        <p:nvPicPr>
          <p:cNvPr id="8" name="Picture 7" descr="Texas State University">
            <a:extLst>
              <a:ext uri="{FF2B5EF4-FFF2-40B4-BE49-F238E27FC236}">
                <a16:creationId xmlns:a16="http://schemas.microsoft.com/office/drawing/2014/main" id="{5E8657D1-2783-1845-BB5B-3DAA5CE6A1A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2970340" y="10063298"/>
            <a:ext cx="5003141" cy="2438400"/>
          </a:xfrm>
          <a:prstGeom prst="rect">
            <a:avLst/>
          </a:prstGeom>
        </p:spPr>
      </p:pic>
      <p:pic>
        <p:nvPicPr>
          <p:cNvPr id="9" name="Picture 8" descr="Member the Texas State University System">
            <a:extLst>
              <a:ext uri="{FF2B5EF4-FFF2-40B4-BE49-F238E27FC236}">
                <a16:creationId xmlns:a16="http://schemas.microsoft.com/office/drawing/2014/main" id="{F2E3C823-48E0-7542-B222-37105C1DE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3267554" y="12183707"/>
            <a:ext cx="4408714" cy="274320"/>
          </a:xfrm>
          <a:prstGeom prst="rect">
            <a:avLst/>
          </a:prstGeom>
        </p:spPr>
      </p:pic>
    </p:spTree>
    <p:extLst>
      <p:ext uri="{BB962C8B-B14F-4D97-AF65-F5344CB8AC3E}">
        <p14:creationId xmlns:p14="http://schemas.microsoft.com/office/powerpoint/2010/main" val="203008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Tree>
    <p:extLst>
      <p:ext uri="{BB962C8B-B14F-4D97-AF65-F5344CB8AC3E}">
        <p14:creationId xmlns:p14="http://schemas.microsoft.com/office/powerpoint/2010/main" val="24892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3048000" y="3530600"/>
            <a:ext cx="18288000" cy="6629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Tree>
    <p:extLst>
      <p:ext uri="{BB962C8B-B14F-4D97-AF65-F5344CB8AC3E}">
        <p14:creationId xmlns:p14="http://schemas.microsoft.com/office/powerpoint/2010/main" val="213975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531088" y="1137123"/>
            <a:ext cx="11185452"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1531088" y="2977596"/>
            <a:ext cx="11185452" cy="7772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4123582" y="2977596"/>
            <a:ext cx="8686800" cy="7772400"/>
          </a:xfrm>
          <a:prstGeom prst="rect">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07717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531088" y="2738200"/>
            <a:ext cx="8686800" cy="7772400"/>
          </a:xfrm>
          <a:prstGeom prst="rect">
            <a:avLst/>
          </a:prstGeo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1572256" y="2738200"/>
            <a:ext cx="8686800" cy="914400"/>
          </a:xfrm>
        </p:spPr>
        <p:txBody>
          <a:bodyPr anchor="ctr">
            <a:normAutofit/>
          </a:bodyPr>
          <a:lstStyle>
            <a:lvl1pPr>
              <a:defRPr sz="3600" b="1" i="0" spc="300">
                <a:solidFill>
                  <a:schemeClr val="tx1"/>
                </a:solidFill>
                <a:latin typeface="Nunito Sans SemiBold" pitchFamily="2" charset="77"/>
              </a:defRPr>
            </a:lvl1pPr>
          </a:lstStyle>
          <a:p>
            <a:r>
              <a:rPr lang="en-US" dirty="0"/>
              <a:t>THE BOBCAT IS A TYPE OF CAT.</a:t>
            </a:r>
          </a:p>
        </p:txBody>
      </p:sp>
    </p:spTree>
    <p:extLst>
      <p:ext uri="{BB962C8B-B14F-4D97-AF65-F5344CB8AC3E}">
        <p14:creationId xmlns:p14="http://schemas.microsoft.com/office/powerpoint/2010/main" val="3067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C8A-F157-E647-9D9F-D51516F82D99}"/>
              </a:ext>
            </a:extLst>
          </p:cNvPr>
          <p:cNvSpPr>
            <a:spLocks noGrp="1"/>
          </p:cNvSpPr>
          <p:nvPr>
            <p:ph type="title" hasCustomPrompt="1"/>
          </p:nvPr>
        </p:nvSpPr>
        <p:spPr>
          <a:xfrm>
            <a:off x="1661853" y="1371039"/>
            <a:ext cx="18288000" cy="1143562"/>
          </a:xfrm>
        </p:spPr>
        <p:txBody>
          <a:bodyPr/>
          <a:lstStyle/>
          <a:p>
            <a:r>
              <a:rPr lang="en-US" dirty="0"/>
              <a:t>CLICK TO EDIT TITLE</a:t>
            </a:r>
          </a:p>
        </p:txBody>
      </p:sp>
      <p:sp>
        <p:nvSpPr>
          <p:cNvPr id="8" name="Picture Placeholder 7">
            <a:extLst>
              <a:ext uri="{FF2B5EF4-FFF2-40B4-BE49-F238E27FC236}">
                <a16:creationId xmlns:a16="http://schemas.microsoft.com/office/drawing/2014/main" id="{219D2988-F334-EF41-A2F7-874820BF0917}"/>
              </a:ext>
            </a:extLst>
          </p:cNvPr>
          <p:cNvSpPr>
            <a:spLocks noGrp="1"/>
          </p:cNvSpPr>
          <p:nvPr>
            <p:ph type="pic" sz="quarter" idx="10"/>
          </p:nvPr>
        </p:nvSpPr>
        <p:spPr>
          <a:xfrm>
            <a:off x="1661853" y="2732493"/>
            <a:ext cx="8686799" cy="7771498"/>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9" name="Picture Placeholder 7">
            <a:extLst>
              <a:ext uri="{FF2B5EF4-FFF2-40B4-BE49-F238E27FC236}">
                <a16:creationId xmlns:a16="http://schemas.microsoft.com/office/drawing/2014/main" id="{CC4E20E5-6627-3643-8DB5-EC4915FE2A61}"/>
              </a:ext>
            </a:extLst>
          </p:cNvPr>
          <p:cNvSpPr>
            <a:spLocks noGrp="1"/>
          </p:cNvSpPr>
          <p:nvPr>
            <p:ph type="pic" sz="quarter" idx="11"/>
          </p:nvPr>
        </p:nvSpPr>
        <p:spPr>
          <a:xfrm>
            <a:off x="10737502" y="3222418"/>
            <a:ext cx="3886203" cy="68580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0" name="Picture Placeholder 7">
            <a:extLst>
              <a:ext uri="{FF2B5EF4-FFF2-40B4-BE49-F238E27FC236}">
                <a16:creationId xmlns:a16="http://schemas.microsoft.com/office/drawing/2014/main" id="{44037A35-B93C-004C-AE9D-9D7376D671D0}"/>
              </a:ext>
            </a:extLst>
          </p:cNvPr>
          <p:cNvSpPr>
            <a:spLocks noGrp="1"/>
          </p:cNvSpPr>
          <p:nvPr>
            <p:ph type="pic" sz="quarter" idx="12"/>
          </p:nvPr>
        </p:nvSpPr>
        <p:spPr>
          <a:xfrm>
            <a:off x="15012555" y="2732494"/>
            <a:ext cx="5486399"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1" name="Picture Placeholder 7">
            <a:extLst>
              <a:ext uri="{FF2B5EF4-FFF2-40B4-BE49-F238E27FC236}">
                <a16:creationId xmlns:a16="http://schemas.microsoft.com/office/drawing/2014/main" id="{84CE56EE-75D7-C24E-8865-5E7CDA29D20C}"/>
              </a:ext>
            </a:extLst>
          </p:cNvPr>
          <p:cNvSpPr>
            <a:spLocks noGrp="1"/>
          </p:cNvSpPr>
          <p:nvPr>
            <p:ph type="pic" sz="quarter" idx="13"/>
          </p:nvPr>
        </p:nvSpPr>
        <p:spPr>
          <a:xfrm>
            <a:off x="15033204" y="6858000"/>
            <a:ext cx="7688942"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9392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allery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72F-F113-9E4E-8901-A6046628CCE0}"/>
              </a:ext>
            </a:extLst>
          </p:cNvPr>
          <p:cNvSpPr>
            <a:spLocks noGrp="1"/>
          </p:cNvSpPr>
          <p:nvPr>
            <p:ph type="title" hasCustomPrompt="1"/>
          </p:nvPr>
        </p:nvSpPr>
        <p:spPr>
          <a:xfrm>
            <a:off x="1661854" y="1042081"/>
            <a:ext cx="10530146" cy="1143562"/>
          </a:xfrm>
        </p:spPr>
        <p:txBody>
          <a:bodyPr/>
          <a:lstStyle/>
          <a:p>
            <a:r>
              <a:rPr lang="en-US" dirty="0"/>
              <a:t>CLICK TO EDIT TITLE</a:t>
            </a:r>
          </a:p>
        </p:txBody>
      </p:sp>
      <p:sp>
        <p:nvSpPr>
          <p:cNvPr id="14" name="Picture Placeholder 7">
            <a:extLst>
              <a:ext uri="{FF2B5EF4-FFF2-40B4-BE49-F238E27FC236}">
                <a16:creationId xmlns:a16="http://schemas.microsoft.com/office/drawing/2014/main" id="{48E1B567-63F1-1944-B114-801F81FA7FD1}"/>
              </a:ext>
            </a:extLst>
          </p:cNvPr>
          <p:cNvSpPr>
            <a:spLocks noGrp="1"/>
          </p:cNvSpPr>
          <p:nvPr>
            <p:ph type="pic" sz="quarter" idx="11"/>
          </p:nvPr>
        </p:nvSpPr>
        <p:spPr>
          <a:xfrm>
            <a:off x="2441344" y="4559291"/>
            <a:ext cx="3904270" cy="38862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3" name="Text Placeholder 12">
            <a:extLst>
              <a:ext uri="{FF2B5EF4-FFF2-40B4-BE49-F238E27FC236}">
                <a16:creationId xmlns:a16="http://schemas.microsoft.com/office/drawing/2014/main" id="{636B5E7A-AE24-B84B-926D-5ED18AAC53E8}"/>
              </a:ext>
            </a:extLst>
          </p:cNvPr>
          <p:cNvSpPr>
            <a:spLocks noGrp="1"/>
          </p:cNvSpPr>
          <p:nvPr>
            <p:ph type="body" sz="quarter" idx="10" hasCustomPrompt="1"/>
          </p:nvPr>
        </p:nvSpPr>
        <p:spPr>
          <a:xfrm>
            <a:off x="2459413" y="8902692"/>
            <a:ext cx="3886200" cy="9144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Picture Placeholder 7">
            <a:extLst>
              <a:ext uri="{FF2B5EF4-FFF2-40B4-BE49-F238E27FC236}">
                <a16:creationId xmlns:a16="http://schemas.microsoft.com/office/drawing/2014/main" id="{9267BD02-65C3-2942-B840-54B729059144}"/>
              </a:ext>
            </a:extLst>
          </p:cNvPr>
          <p:cNvSpPr>
            <a:spLocks noGrp="1"/>
          </p:cNvSpPr>
          <p:nvPr>
            <p:ph type="pic" sz="quarter" idx="12"/>
          </p:nvPr>
        </p:nvSpPr>
        <p:spPr>
          <a:xfrm>
            <a:off x="6926925" y="2501892"/>
            <a:ext cx="7315199" cy="73151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6" name="Text Placeholder 12">
            <a:extLst>
              <a:ext uri="{FF2B5EF4-FFF2-40B4-BE49-F238E27FC236}">
                <a16:creationId xmlns:a16="http://schemas.microsoft.com/office/drawing/2014/main" id="{580B63D5-BCBE-9C44-AF73-9F3E542F7168}"/>
              </a:ext>
            </a:extLst>
          </p:cNvPr>
          <p:cNvSpPr>
            <a:spLocks noGrp="1"/>
          </p:cNvSpPr>
          <p:nvPr>
            <p:ph type="body" sz="quarter" idx="13" hasCustomPrompt="1"/>
          </p:nvPr>
        </p:nvSpPr>
        <p:spPr>
          <a:xfrm>
            <a:off x="6926924" y="10067534"/>
            <a:ext cx="7559097"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7" name="Picture Placeholder 7">
            <a:extLst>
              <a:ext uri="{FF2B5EF4-FFF2-40B4-BE49-F238E27FC236}">
                <a16:creationId xmlns:a16="http://schemas.microsoft.com/office/drawing/2014/main" id="{CCACDB0A-D65F-D84D-A885-8947E700BF48}"/>
              </a:ext>
            </a:extLst>
          </p:cNvPr>
          <p:cNvSpPr>
            <a:spLocks noGrp="1"/>
          </p:cNvSpPr>
          <p:nvPr>
            <p:ph type="pic" sz="quarter" idx="14"/>
          </p:nvPr>
        </p:nvSpPr>
        <p:spPr>
          <a:xfrm>
            <a:off x="14859575" y="1735016"/>
            <a:ext cx="5486400"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20" name="Text Placeholder 12">
            <a:extLst>
              <a:ext uri="{FF2B5EF4-FFF2-40B4-BE49-F238E27FC236}">
                <a16:creationId xmlns:a16="http://schemas.microsoft.com/office/drawing/2014/main" id="{EE94F6CF-DD41-634D-BCFA-8B363E1BCFA5}"/>
              </a:ext>
            </a:extLst>
          </p:cNvPr>
          <p:cNvSpPr>
            <a:spLocks noGrp="1"/>
          </p:cNvSpPr>
          <p:nvPr>
            <p:ph type="body" sz="quarter" idx="17" hasCustomPrompt="1"/>
          </p:nvPr>
        </p:nvSpPr>
        <p:spPr>
          <a:xfrm>
            <a:off x="20749336" y="3792416"/>
            <a:ext cx="2377440" cy="16002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and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8" name="Picture Placeholder 7">
            <a:extLst>
              <a:ext uri="{FF2B5EF4-FFF2-40B4-BE49-F238E27FC236}">
                <a16:creationId xmlns:a16="http://schemas.microsoft.com/office/drawing/2014/main" id="{B7401E0D-D1CF-3641-8A73-0F22B92C35E7}"/>
              </a:ext>
            </a:extLst>
          </p:cNvPr>
          <p:cNvSpPr>
            <a:spLocks noGrp="1"/>
          </p:cNvSpPr>
          <p:nvPr>
            <p:ph type="pic" sz="quarter" idx="15"/>
          </p:nvPr>
        </p:nvSpPr>
        <p:spPr>
          <a:xfrm>
            <a:off x="14859574" y="5880726"/>
            <a:ext cx="7315199" cy="45719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9" name="Text Placeholder 12">
            <a:extLst>
              <a:ext uri="{FF2B5EF4-FFF2-40B4-BE49-F238E27FC236}">
                <a16:creationId xmlns:a16="http://schemas.microsoft.com/office/drawing/2014/main" id="{B80609EF-DFE4-FD4B-A009-0B81195135DF}"/>
              </a:ext>
            </a:extLst>
          </p:cNvPr>
          <p:cNvSpPr>
            <a:spLocks noGrp="1"/>
          </p:cNvSpPr>
          <p:nvPr>
            <p:ph type="body" sz="quarter" idx="16" hasCustomPrompt="1"/>
          </p:nvPr>
        </p:nvSpPr>
        <p:spPr>
          <a:xfrm>
            <a:off x="14859574" y="10666515"/>
            <a:ext cx="7531194"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13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A">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1"/>
            <a:ext cx="11658600" cy="11658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165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tx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tx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19432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DE806D-0AC3-8A49-B547-835CADC23E78}"/>
              </a:ext>
            </a:extLst>
          </p:cNvPr>
          <p:cNvSpPr/>
          <p:nvPr userDrawn="1"/>
        </p:nvSpPr>
        <p:spPr>
          <a:xfrm>
            <a:off x="0" y="11079126"/>
            <a:ext cx="11875108" cy="2636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2"/>
            <a:ext cx="11658600" cy="137160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421BEA02-3BED-654A-A30C-8FB1EC22B74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86450" y="6788658"/>
            <a:ext cx="13807440" cy="230124"/>
          </a:xfrm>
          <a:prstGeom prst="rect">
            <a:avLst/>
          </a:prstGeom>
        </p:spPr>
      </p:pic>
      <p:pic>
        <p:nvPicPr>
          <p:cNvPr id="7" name="Picture 6">
            <a:extLst>
              <a:ext uri="{FF2B5EF4-FFF2-40B4-BE49-F238E27FC236}">
                <a16:creationId xmlns:a16="http://schemas.microsoft.com/office/drawing/2014/main" id="{A0AB48EA-4A88-8049-9B14-02AB6803C6D1}"/>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bg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70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BE929A-D1BB-A64C-B05E-4350E36C10E0}"/>
              </a:ext>
              <a:ext uri="{C183D7F6-B498-43B3-948B-1728B52AA6E4}">
                <adec:decorative xmlns:adec="http://schemas.microsoft.com/office/drawing/2017/decorative" val="1"/>
              </a:ext>
            </a:extLst>
          </p:cNvPr>
          <p:cNvSpPr/>
          <p:nvPr userDrawn="1"/>
        </p:nvSpPr>
        <p:spPr>
          <a:xfrm>
            <a:off x="0" y="11617569"/>
            <a:ext cx="24384000" cy="2192216"/>
          </a:xfrm>
          <a:prstGeom prst="rect">
            <a:avLst/>
          </a:prstGeom>
          <a:solidFill>
            <a:srgbClr val="431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5727491-B011-CC42-85E6-B8301381AA2D}"/>
              </a:ext>
              <a:ext uri="{C183D7F6-B498-43B3-948B-1728B52AA6E4}">
                <adec:decorative xmlns:adec="http://schemas.microsoft.com/office/drawing/2017/decorative" val="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1798300"/>
            <a:ext cx="24384000" cy="246185"/>
          </a:xfrm>
          <a:prstGeom prst="rect">
            <a:avLst/>
          </a:prstGeom>
        </p:spPr>
      </p:pic>
      <p:pic>
        <p:nvPicPr>
          <p:cNvPr id="9" name="Picture 8" descr="Texas State University">
            <a:extLst>
              <a:ext uri="{FF2B5EF4-FFF2-40B4-BE49-F238E27FC236}">
                <a16:creationId xmlns:a16="http://schemas.microsoft.com/office/drawing/2014/main" id="{8518974B-9748-A645-99AC-7972B432731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Placeholder 1"/>
          <p:cNvSpPr>
            <a:spLocks noGrp="1"/>
          </p:cNvSpPr>
          <p:nvPr>
            <p:ph type="title"/>
          </p:nvPr>
        </p:nvSpPr>
        <p:spPr>
          <a:xfrm>
            <a:off x="3048000" y="1371039"/>
            <a:ext cx="18288000" cy="1143562"/>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70" r:id="rId5"/>
    <p:sldLayoutId id="2147483667" r:id="rId6"/>
    <p:sldLayoutId id="2147483668" r:id="rId7"/>
    <p:sldLayoutId id="2147483669" r:id="rId8"/>
    <p:sldLayoutId id="2147483671" r:id="rId9"/>
  </p:sldLayoutIdLst>
  <p:txStyles>
    <p:titleStyle>
      <a:lvl1pPr algn="l" defTabSz="1828800" rtl="0" eaLnBrk="1" latinLnBrk="0" hangingPunct="1">
        <a:lnSpc>
          <a:spcPct val="90000"/>
        </a:lnSpc>
        <a:spcBef>
          <a:spcPct val="0"/>
        </a:spcBef>
        <a:buNone/>
        <a:defRPr sz="6000" b="0" i="0" kern="1200" spc="1200" baseline="0">
          <a:solidFill>
            <a:schemeClr val="tx1"/>
          </a:solidFill>
          <a:latin typeface="Nunito Sans" pitchFamily="2" charset="77"/>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app/profile/translational.health.research.center/viz/CHERRMentalHealthMapV2_2/Homepag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twitter.com/txst_thr" TargetMode="External"/><Relationship Id="rId7" Type="http://schemas.openxmlformats.org/officeDocument/2006/relationships/hyperlink" Target="https://www.youtube.com/@txst_THR" TargetMode="External"/><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company/texas-state-university-translational-health-research/" TargetMode="External"/><Relationship Id="rId11" Type="http://schemas.openxmlformats.org/officeDocument/2006/relationships/image" Target="../media/image9.png"/><Relationship Id="rId5" Type="http://schemas.openxmlformats.org/officeDocument/2006/relationships/hyperlink" Target="https://public.tableau.com/app/profile/translational.health.research.center" TargetMode="External"/><Relationship Id="rId10" Type="http://schemas.openxmlformats.org/officeDocument/2006/relationships/image" Target="../media/image8.svg"/><Relationship Id="rId4" Type="http://schemas.openxmlformats.org/officeDocument/2006/relationships/hyperlink" Target="https://healthresearch.txst.edu/"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DA2A5-482A-9743-84A7-58ADC93AB86D}"/>
              </a:ext>
            </a:extLst>
          </p:cNvPr>
          <p:cNvSpPr>
            <a:spLocks noGrp="1"/>
          </p:cNvSpPr>
          <p:nvPr>
            <p:ph type="title"/>
          </p:nvPr>
        </p:nvSpPr>
        <p:spPr>
          <a:xfrm>
            <a:off x="12957311" y="3291840"/>
            <a:ext cx="10359889" cy="2499557"/>
          </a:xfrm>
        </p:spPr>
        <p:txBody>
          <a:bodyPr>
            <a:noAutofit/>
          </a:bodyPr>
          <a:lstStyle/>
          <a:p>
            <a:r>
              <a:rPr lang="en-US" b="1" dirty="0"/>
              <a:t>Module 0 Video 1 – Welcome and Overview</a:t>
            </a:r>
          </a:p>
        </p:txBody>
      </p:sp>
      <p:sp>
        <p:nvSpPr>
          <p:cNvPr id="4" name="Text Placeholder 3">
            <a:extLst>
              <a:ext uri="{FF2B5EF4-FFF2-40B4-BE49-F238E27FC236}">
                <a16:creationId xmlns:a16="http://schemas.microsoft.com/office/drawing/2014/main" id="{A381F925-8E91-524F-A847-8D29EF64D424}"/>
              </a:ext>
            </a:extLst>
          </p:cNvPr>
          <p:cNvSpPr>
            <a:spLocks noGrp="1"/>
          </p:cNvSpPr>
          <p:nvPr>
            <p:ph type="body" sz="quarter" idx="11"/>
          </p:nvPr>
        </p:nvSpPr>
        <p:spPr>
          <a:xfrm>
            <a:off x="12957311" y="6124672"/>
            <a:ext cx="9747504" cy="3110767"/>
          </a:xfrm>
        </p:spPr>
        <p:txBody>
          <a:bodyPr/>
          <a:lstStyle/>
          <a:p>
            <a:r>
              <a:rPr lang="en-US" sz="3600" dirty="0"/>
              <a:t>Mental Health Dashboard Building</a:t>
            </a:r>
          </a:p>
          <a:p>
            <a:r>
              <a:rPr lang="en-US" sz="3600" dirty="0"/>
              <a:t>Module 0 – Introduction</a:t>
            </a:r>
          </a:p>
          <a:p>
            <a:r>
              <a:rPr lang="en-US" sz="3600" dirty="0"/>
              <a:t>Maria Tomasso, M.S.</a:t>
            </a:r>
          </a:p>
          <a:p>
            <a:r>
              <a:rPr lang="en-US" sz="3600" dirty="0"/>
              <a:t>met48@txstate.edu</a:t>
            </a:r>
          </a:p>
          <a:p>
            <a:r>
              <a:rPr lang="en-US" sz="3600" dirty="0"/>
              <a:t>July 2023</a:t>
            </a:r>
          </a:p>
          <a:p>
            <a:endParaRPr lang="en-US" dirty="0"/>
          </a:p>
        </p:txBody>
      </p:sp>
      <p:pic>
        <p:nvPicPr>
          <p:cNvPr id="10" name="Picture Placeholder 9" descr="A building on a hill with trees">
            <a:extLst>
              <a:ext uri="{FF2B5EF4-FFF2-40B4-BE49-F238E27FC236}">
                <a16:creationId xmlns:a16="http://schemas.microsoft.com/office/drawing/2014/main" id="{0D86889D-66A7-145E-D4FE-226B52FD842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49" r="19849"/>
          <a:stretch>
            <a:fillRect/>
          </a:stretch>
        </p:blipFill>
        <p:spPr/>
      </p:pic>
    </p:spTree>
    <p:extLst>
      <p:ext uri="{BB962C8B-B14F-4D97-AF65-F5344CB8AC3E}">
        <p14:creationId xmlns:p14="http://schemas.microsoft.com/office/powerpoint/2010/main" val="367872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309-C9D9-2641-9E3E-4E10A3A939FF}"/>
              </a:ext>
            </a:extLst>
          </p:cNvPr>
          <p:cNvSpPr>
            <a:spLocks noGrp="1"/>
          </p:cNvSpPr>
          <p:nvPr>
            <p:ph type="title"/>
          </p:nvPr>
        </p:nvSpPr>
        <p:spPr/>
        <p:txBody>
          <a:bodyPr/>
          <a:lstStyle/>
          <a:p>
            <a:r>
              <a:rPr lang="en-US" dirty="0"/>
              <a:t>IN THIS VIDEO</a:t>
            </a:r>
          </a:p>
        </p:txBody>
      </p:sp>
      <p:sp>
        <p:nvSpPr>
          <p:cNvPr id="3" name="Text Placeholder 2">
            <a:extLst>
              <a:ext uri="{FF2B5EF4-FFF2-40B4-BE49-F238E27FC236}">
                <a16:creationId xmlns:a16="http://schemas.microsoft.com/office/drawing/2014/main" id="{E148928B-5533-1F45-B821-D97852D2A781}"/>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Welcome!</a:t>
            </a:r>
          </a:p>
          <a:p>
            <a:pPr marL="457200" indent="-457200">
              <a:buFont typeface="Arial" panose="020B0604020202020204" pitchFamily="34" charset="0"/>
              <a:buChar char="•"/>
            </a:pPr>
            <a:r>
              <a:rPr lang="en-US" sz="4400" dirty="0"/>
              <a:t>Purpose of this video series</a:t>
            </a:r>
          </a:p>
          <a:p>
            <a:pPr marL="457200" indent="-457200">
              <a:buFont typeface="Arial" panose="020B0604020202020204" pitchFamily="34" charset="0"/>
              <a:buChar char="•"/>
            </a:pPr>
            <a:r>
              <a:rPr lang="en-US" sz="4400" dirty="0"/>
              <a:t>Steps to build a dashboard</a:t>
            </a:r>
          </a:p>
          <a:p>
            <a:pPr marL="457200" indent="-457200">
              <a:buFont typeface="Arial" panose="020B0604020202020204" pitchFamily="34" charset="0"/>
              <a:buChar char="•"/>
            </a:pPr>
            <a:r>
              <a:rPr lang="en-US" sz="4400" dirty="0"/>
              <a:t>Demo of our mental health dashboard</a:t>
            </a:r>
          </a:p>
          <a:p>
            <a:pPr marL="457200" indent="-457200">
              <a:buFont typeface="Arial" panose="020B0604020202020204" pitchFamily="34" charset="0"/>
              <a:buChar char="•"/>
            </a:pPr>
            <a:r>
              <a:rPr lang="en-US" sz="4400" dirty="0"/>
              <a:t>Next Steps</a:t>
            </a:r>
          </a:p>
        </p:txBody>
      </p:sp>
    </p:spTree>
    <p:extLst>
      <p:ext uri="{BB962C8B-B14F-4D97-AF65-F5344CB8AC3E}">
        <p14:creationId xmlns:p14="http://schemas.microsoft.com/office/powerpoint/2010/main" val="41196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D364-383E-9118-FAEC-2A6D3872B87C}"/>
              </a:ext>
            </a:extLst>
          </p:cNvPr>
          <p:cNvSpPr>
            <a:spLocks noGrp="1"/>
          </p:cNvSpPr>
          <p:nvPr>
            <p:ph type="title"/>
          </p:nvPr>
        </p:nvSpPr>
        <p:spPr/>
        <p:txBody>
          <a:bodyPr/>
          <a:lstStyle/>
          <a:p>
            <a:r>
              <a:rPr lang="en-US" dirty="0"/>
              <a:t>WELCOME AND BACKGROUND</a:t>
            </a:r>
          </a:p>
        </p:txBody>
      </p:sp>
      <p:sp>
        <p:nvSpPr>
          <p:cNvPr id="3" name="Text Placeholder 2">
            <a:extLst>
              <a:ext uri="{FF2B5EF4-FFF2-40B4-BE49-F238E27FC236}">
                <a16:creationId xmlns:a16="http://schemas.microsoft.com/office/drawing/2014/main" id="{17EE3148-4145-41D2-5D5F-021C4622ECFC}"/>
              </a:ext>
            </a:extLst>
          </p:cNvPr>
          <p:cNvSpPr>
            <a:spLocks noGrp="1"/>
          </p:cNvSpPr>
          <p:nvPr>
            <p:ph type="body" sz="quarter" idx="10"/>
          </p:nvPr>
        </p:nvSpPr>
        <p:spPr>
          <a:xfrm>
            <a:off x="3048000" y="3061854"/>
            <a:ext cx="18288000" cy="7592291"/>
          </a:xfrm>
        </p:spPr>
        <p:txBody>
          <a:bodyPr/>
          <a:lstStyle/>
          <a:p>
            <a:pPr marL="457200" indent="-457200">
              <a:buFont typeface="Arial" panose="020B0604020202020204" pitchFamily="34" charset="0"/>
              <a:buChar char="•"/>
            </a:pPr>
            <a:r>
              <a:rPr lang="en-US" sz="3600" dirty="0"/>
              <a:t>I’m Maria Tomasso, a 4</a:t>
            </a:r>
            <a:r>
              <a:rPr lang="en-US" sz="3600" baseline="30000" dirty="0"/>
              <a:t>th</a:t>
            </a:r>
            <a:r>
              <a:rPr lang="en-US" sz="3600" dirty="0"/>
              <a:t> year PhD student in computer science and researcher with the Translational Health Research Center (THRC)</a:t>
            </a:r>
          </a:p>
          <a:p>
            <a:pPr marL="457200" indent="-457200">
              <a:buFont typeface="Arial" panose="020B0604020202020204" pitchFamily="34" charset="0"/>
              <a:buChar char="•"/>
            </a:pPr>
            <a:r>
              <a:rPr lang="en-US" sz="3600" dirty="0"/>
              <a:t>For the past year, we have been compiling data on mental health in Central Texas as part of the Monitoring and Access Portal (MAP) project.  Our goal is to create a </a:t>
            </a:r>
            <a:r>
              <a:rPr lang="en-US" sz="3600" b="1" dirty="0"/>
              <a:t>comprehensive dashboard</a:t>
            </a:r>
            <a:r>
              <a:rPr lang="en-US" sz="3600" dirty="0"/>
              <a:t> and </a:t>
            </a:r>
            <a:r>
              <a:rPr lang="en-US" sz="3600" b="1" dirty="0"/>
              <a:t>resource library</a:t>
            </a:r>
            <a:r>
              <a:rPr lang="en-US" sz="3600" dirty="0"/>
              <a:t> with this data, and we have achieved the first objective.</a:t>
            </a:r>
          </a:p>
          <a:p>
            <a:pPr marL="457200" indent="-457200">
              <a:buFont typeface="Arial" panose="020B0604020202020204" pitchFamily="34" charset="0"/>
              <a:buChar char="•"/>
            </a:pPr>
            <a:r>
              <a:rPr lang="en-US" sz="3600" dirty="0"/>
              <a:t>I’ve learned a lot about dashboard building in phase 1 of this project, and the purpose of this video series is to share what I’ve learned in a tutorial format while we build the resources library </a:t>
            </a:r>
            <a:r>
              <a:rPr lang="en-US" sz="3600" b="1" dirty="0"/>
              <a:t>together.</a:t>
            </a:r>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17155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0F9-7E35-E5FC-4760-77D9C6C18EC7}"/>
              </a:ext>
            </a:extLst>
          </p:cNvPr>
          <p:cNvSpPr>
            <a:spLocks noGrp="1"/>
          </p:cNvSpPr>
          <p:nvPr>
            <p:ph type="title"/>
          </p:nvPr>
        </p:nvSpPr>
        <p:spPr/>
        <p:txBody>
          <a:bodyPr/>
          <a:lstStyle/>
          <a:p>
            <a:r>
              <a:rPr lang="en-US" dirty="0"/>
              <a:t>WHAT WILL THIS SERIES COVER?</a:t>
            </a:r>
          </a:p>
        </p:txBody>
      </p:sp>
      <p:sp>
        <p:nvSpPr>
          <p:cNvPr id="3" name="Text Placeholder 2">
            <a:extLst>
              <a:ext uri="{FF2B5EF4-FFF2-40B4-BE49-F238E27FC236}">
                <a16:creationId xmlns:a16="http://schemas.microsoft.com/office/drawing/2014/main" id="{B7740CB2-1264-819E-ECB2-CAC086A7C718}"/>
              </a:ext>
            </a:extLst>
          </p:cNvPr>
          <p:cNvSpPr>
            <a:spLocks noGrp="1"/>
          </p:cNvSpPr>
          <p:nvPr>
            <p:ph type="body" sz="quarter" idx="10"/>
          </p:nvPr>
        </p:nvSpPr>
        <p:spPr/>
        <p:txBody>
          <a:bodyPr/>
          <a:lstStyle/>
          <a:p>
            <a:pPr marL="457200" indent="-457200">
              <a:buFont typeface="Arial" panose="020B0604020202020204" pitchFamily="34" charset="0"/>
              <a:buChar char="•"/>
            </a:pPr>
            <a:r>
              <a:rPr lang="en-US" sz="4000" dirty="0"/>
              <a:t>The main steps to dashboard building </a:t>
            </a:r>
            <a:r>
              <a:rPr lang="en-US" sz="4000" b="1" dirty="0"/>
              <a:t>are data collection, data cleaning, data visualization, dashboard design, implementation, and deployment</a:t>
            </a:r>
            <a:r>
              <a:rPr lang="en-US" sz="4000" dirty="0"/>
              <a:t>.  </a:t>
            </a:r>
          </a:p>
          <a:p>
            <a:pPr marL="457200" indent="-457200">
              <a:buFont typeface="Arial" panose="020B0604020202020204" pitchFamily="34" charset="0"/>
              <a:buChar char="•"/>
            </a:pPr>
            <a:r>
              <a:rPr lang="en-US" sz="4000" dirty="0"/>
              <a:t>We will discuss best practices for each of these steps, introduce some tools, and implement the steps as we build the resource library dashboard. </a:t>
            </a:r>
          </a:p>
          <a:p>
            <a:pPr marL="457200" indent="-457200">
              <a:buFont typeface="Arial" panose="020B0604020202020204" pitchFamily="34" charset="0"/>
              <a:buChar char="•"/>
            </a:pPr>
            <a:r>
              <a:rPr lang="en-US" sz="4000" dirty="0"/>
              <a:t>If time permits, we may cover some bonus topics as well!</a:t>
            </a:r>
          </a:p>
          <a:p>
            <a:endParaRPr lang="en-US" sz="4000" dirty="0"/>
          </a:p>
        </p:txBody>
      </p:sp>
    </p:spTree>
    <p:extLst>
      <p:ext uri="{BB962C8B-B14F-4D97-AF65-F5344CB8AC3E}">
        <p14:creationId xmlns:p14="http://schemas.microsoft.com/office/powerpoint/2010/main" val="24662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BEA0-25E8-AD32-242A-1EFF25525C94}"/>
              </a:ext>
            </a:extLst>
          </p:cNvPr>
          <p:cNvSpPr>
            <a:spLocks noGrp="1"/>
          </p:cNvSpPr>
          <p:nvPr>
            <p:ph type="title"/>
          </p:nvPr>
        </p:nvSpPr>
        <p:spPr/>
        <p:txBody>
          <a:bodyPr/>
          <a:lstStyle/>
          <a:p>
            <a:r>
              <a:rPr lang="en-US" dirty="0"/>
              <a:t>WHAT TOOLS WILL WE USE?</a:t>
            </a:r>
          </a:p>
        </p:txBody>
      </p:sp>
      <p:sp>
        <p:nvSpPr>
          <p:cNvPr id="3" name="Text Placeholder 2">
            <a:extLst>
              <a:ext uri="{FF2B5EF4-FFF2-40B4-BE49-F238E27FC236}">
                <a16:creationId xmlns:a16="http://schemas.microsoft.com/office/drawing/2014/main" id="{97C08C9E-2D61-7DA0-408A-FB8271B1C2CB}"/>
              </a:ext>
            </a:extLst>
          </p:cNvPr>
          <p:cNvSpPr>
            <a:spLocks noGrp="1"/>
          </p:cNvSpPr>
          <p:nvPr>
            <p:ph type="body" sz="quarter" idx="10"/>
          </p:nvPr>
        </p:nvSpPr>
        <p:spPr>
          <a:xfrm>
            <a:off x="3048000" y="3059545"/>
            <a:ext cx="18288000" cy="6629400"/>
          </a:xfrm>
        </p:spPr>
        <p:txBody>
          <a:bodyPr/>
          <a:lstStyle/>
          <a:p>
            <a:pPr marL="457200" indent="-457200">
              <a:buFont typeface="Arial" panose="020B0604020202020204" pitchFamily="34" charset="0"/>
              <a:buChar char="•"/>
            </a:pPr>
            <a:r>
              <a:rPr lang="en-US" sz="4000" dirty="0"/>
              <a:t>The main tools we will use are </a:t>
            </a:r>
            <a:r>
              <a:rPr lang="en-US" sz="4000" b="1" dirty="0"/>
              <a:t>R/RStudio</a:t>
            </a:r>
            <a:r>
              <a:rPr lang="en-US" sz="4000" dirty="0"/>
              <a:t> and </a:t>
            </a:r>
            <a:r>
              <a:rPr lang="en-US" sz="4000" b="1" dirty="0"/>
              <a:t>Tableau</a:t>
            </a:r>
          </a:p>
          <a:p>
            <a:pPr marL="1371600" lvl="1" indent="-457200">
              <a:buFont typeface="Arial" panose="020B0604020202020204" pitchFamily="34" charset="0"/>
              <a:buChar char="•"/>
            </a:pPr>
            <a:r>
              <a:rPr lang="en-US" sz="4000" dirty="0"/>
              <a:t>R is a statistical programming language that is appropriate for both beginner and advanced data scientists, and RStudio is an integrated development environment (IDE) for R.  We will use R to prepare our data for dashboard building</a:t>
            </a:r>
          </a:p>
          <a:p>
            <a:pPr marL="1371600" lvl="1" indent="-457200">
              <a:buFont typeface="Arial" panose="020B0604020202020204" pitchFamily="34" charset="0"/>
              <a:buChar char="•"/>
            </a:pPr>
            <a:r>
              <a:rPr lang="en-US" sz="4000" dirty="0"/>
              <a:t>Tableau is the tool we will use to build and host our dashboard.</a:t>
            </a:r>
          </a:p>
          <a:p>
            <a:pPr marL="457200" indent="-457200">
              <a:buFont typeface="Arial" panose="020B0604020202020204" pitchFamily="34" charset="0"/>
              <a:buChar char="•"/>
            </a:pPr>
            <a:r>
              <a:rPr lang="en-US" sz="4000" b="1" dirty="0"/>
              <a:t>Remember:</a:t>
            </a:r>
            <a:r>
              <a:rPr lang="en-US" sz="4000" dirty="0"/>
              <a:t>  There are many ways to handle data and build dashboards!  This series will cover the workflow we used to build the MAP dashboard, but you may want to adapt the process based on your prior skills or your organization’s needs.  </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86613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6D1F-8595-8AA5-4E9B-F790FE886CEB}"/>
              </a:ext>
            </a:extLst>
          </p:cNvPr>
          <p:cNvSpPr>
            <a:spLocks noGrp="1"/>
          </p:cNvSpPr>
          <p:nvPr>
            <p:ph type="title"/>
          </p:nvPr>
        </p:nvSpPr>
        <p:spPr>
          <a:xfrm>
            <a:off x="3048000" y="1343330"/>
            <a:ext cx="18288000" cy="1143562"/>
          </a:xfrm>
        </p:spPr>
        <p:txBody>
          <a:bodyPr/>
          <a:lstStyle/>
          <a:p>
            <a:r>
              <a:rPr lang="en-US" dirty="0"/>
              <a:t>DEMO: THE MAP DASHBOARD</a:t>
            </a:r>
          </a:p>
        </p:txBody>
      </p:sp>
      <p:sp>
        <p:nvSpPr>
          <p:cNvPr id="3" name="Text Placeholder 2">
            <a:extLst>
              <a:ext uri="{FF2B5EF4-FFF2-40B4-BE49-F238E27FC236}">
                <a16:creationId xmlns:a16="http://schemas.microsoft.com/office/drawing/2014/main" id="{295F77B2-2221-BEB1-8596-9806E95F32BE}"/>
              </a:ext>
            </a:extLst>
          </p:cNvPr>
          <p:cNvSpPr>
            <a:spLocks noGrp="1"/>
          </p:cNvSpPr>
          <p:nvPr>
            <p:ph type="body" sz="quarter" idx="10"/>
          </p:nvPr>
        </p:nvSpPr>
        <p:spPr>
          <a:xfrm>
            <a:off x="3048000" y="3530600"/>
            <a:ext cx="17401309" cy="6629400"/>
          </a:xfrm>
        </p:spPr>
        <p:txBody>
          <a:bodyPr/>
          <a:lstStyle/>
          <a:p>
            <a:pPr marL="457200" indent="-457200">
              <a:buFont typeface="Arial" panose="020B0604020202020204" pitchFamily="34" charset="0"/>
              <a:buChar char="•"/>
            </a:pPr>
            <a:r>
              <a:rPr lang="en-US" sz="4000" dirty="0"/>
              <a:t>Our dashboard is hosted on Tableau Public at: </a:t>
            </a:r>
            <a:r>
              <a:rPr lang="en-US" sz="4000" dirty="0">
                <a:hlinkClick r:id="rId2"/>
              </a:rPr>
              <a:t>https://public.tableau.com/app/profile/translational.health.research.center/viz/CHERRMentalHealthMapV2_2/Homepage</a:t>
            </a:r>
            <a:r>
              <a:rPr lang="en-US" sz="4000" dirty="0"/>
              <a:t> </a:t>
            </a:r>
          </a:p>
        </p:txBody>
      </p:sp>
    </p:spTree>
    <p:extLst>
      <p:ext uri="{BB962C8B-B14F-4D97-AF65-F5344CB8AC3E}">
        <p14:creationId xmlns:p14="http://schemas.microsoft.com/office/powerpoint/2010/main" val="151241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F4E5-7A90-0274-9653-B51F4CF2A092}"/>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1B7464F2-A840-D35A-CCBB-16E1BC06E39A}"/>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In the next video, we’ll discuss our goals with the resource library dashboard, and I will show some data sources that I would like to include.</a:t>
            </a:r>
          </a:p>
          <a:p>
            <a:pPr marL="457200" indent="-457200">
              <a:buFont typeface="Arial" panose="020B0604020202020204" pitchFamily="34" charset="0"/>
              <a:buChar char="•"/>
            </a:pPr>
            <a:r>
              <a:rPr lang="en-US" sz="4400" dirty="0"/>
              <a:t>PRACTICE:  Explore the MAP dashboard independently.  Think about what types of visualizations and data you would like to include in your own dashboard.</a:t>
            </a:r>
          </a:p>
        </p:txBody>
      </p:sp>
    </p:spTree>
    <p:extLst>
      <p:ext uri="{BB962C8B-B14F-4D97-AF65-F5344CB8AC3E}">
        <p14:creationId xmlns:p14="http://schemas.microsoft.com/office/powerpoint/2010/main" val="189521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AB96198-63BA-B44D-A753-910F5F587207}"/>
              </a:ext>
            </a:extLst>
          </p:cNvPr>
          <p:cNvSpPr>
            <a:spLocks noGrp="1"/>
          </p:cNvSpPr>
          <p:nvPr>
            <p:ph type="title"/>
          </p:nvPr>
        </p:nvSpPr>
        <p:spPr/>
        <p:txBody>
          <a:bodyPr/>
          <a:lstStyle/>
          <a:p>
            <a:r>
              <a:rPr lang="en-US" dirty="0"/>
              <a:t>FOLLOW US</a:t>
            </a:r>
          </a:p>
        </p:txBody>
      </p:sp>
      <p:sp>
        <p:nvSpPr>
          <p:cNvPr id="17" name="Oval 16">
            <a:extLst>
              <a:ext uri="{FF2B5EF4-FFF2-40B4-BE49-F238E27FC236}">
                <a16:creationId xmlns:a16="http://schemas.microsoft.com/office/drawing/2014/main" id="{FE5ACFE6-65B1-6042-AA07-B1444C2E767E}"/>
              </a:ext>
              <a:ext uri="{C183D7F6-B498-43B3-948B-1728B52AA6E4}">
                <adec:decorative xmlns:adec="http://schemas.microsoft.com/office/drawing/2017/decorative" val="0"/>
              </a:ext>
            </a:extLst>
          </p:cNvPr>
          <p:cNvSpPr/>
          <p:nvPr/>
        </p:nvSpPr>
        <p:spPr>
          <a:xfrm>
            <a:off x="5325485" y="3315590"/>
            <a:ext cx="2103119"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TextBox 43">
            <a:extLst>
              <a:ext uri="{FF2B5EF4-FFF2-40B4-BE49-F238E27FC236}">
                <a16:creationId xmlns:a16="http://schemas.microsoft.com/office/drawing/2014/main" id="{4350A713-0FB0-F444-906A-35898174E2F3}"/>
              </a:ext>
            </a:extLst>
          </p:cNvPr>
          <p:cNvSpPr txBox="1"/>
          <p:nvPr/>
        </p:nvSpPr>
        <p:spPr>
          <a:xfrm>
            <a:off x="4162477" y="5960804"/>
            <a:ext cx="4639450"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3"/>
              </a:rPr>
              <a:t>https://twitter.com/txst_thr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id="{369F3ED0-D89F-8D42-B683-9AF20F48C112}"/>
              </a:ext>
              <a:ext uri="{C183D7F6-B498-43B3-948B-1728B52AA6E4}">
                <adec:decorative xmlns:adec="http://schemas.microsoft.com/office/drawing/2017/decorative" val="0"/>
              </a:ext>
            </a:extLst>
          </p:cNvPr>
          <p:cNvSpPr/>
          <p:nvPr/>
        </p:nvSpPr>
        <p:spPr>
          <a:xfrm>
            <a:off x="11326437" y="3371966"/>
            <a:ext cx="2103120" cy="2103120"/>
          </a:xfrm>
          <a:prstGeom prst="ellipse">
            <a:avLst/>
          </a:prstGeom>
          <a:noFill/>
          <a:ln w="38100">
            <a:solidFill>
              <a:srgbClr val="3B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TextBox 40">
            <a:extLst>
              <a:ext uri="{FF2B5EF4-FFF2-40B4-BE49-F238E27FC236}">
                <a16:creationId xmlns:a16="http://schemas.microsoft.com/office/drawing/2014/main" id="{ACF71257-8C07-E244-946D-FFBB011991DF}"/>
              </a:ext>
            </a:extLst>
          </p:cNvPr>
          <p:cNvSpPr txBox="1"/>
          <p:nvPr/>
        </p:nvSpPr>
        <p:spPr>
          <a:xfrm>
            <a:off x="10077745" y="5960804"/>
            <a:ext cx="4600505"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4"/>
              </a:rPr>
              <a:t>https://healthresearch.txst.edu/</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7461D83F-F181-B947-B59F-18A0DB81AC90}"/>
              </a:ext>
              <a:ext uri="{C183D7F6-B498-43B3-948B-1728B52AA6E4}">
                <adec:decorative xmlns:adec="http://schemas.microsoft.com/office/drawing/2017/decorative" val="0"/>
              </a:ext>
            </a:extLst>
          </p:cNvPr>
          <p:cNvSpPr/>
          <p:nvPr/>
        </p:nvSpPr>
        <p:spPr>
          <a:xfrm>
            <a:off x="16955393" y="3371966"/>
            <a:ext cx="2103120" cy="2103120"/>
          </a:xfrm>
          <a:prstGeom prst="ellipse">
            <a:avLst/>
          </a:prstGeom>
          <a:noFill/>
          <a:ln w="38100">
            <a:solidFill>
              <a:srgbClr val="0B48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TextBox 39">
            <a:extLst>
              <a:ext uri="{FF2B5EF4-FFF2-40B4-BE49-F238E27FC236}">
                <a16:creationId xmlns:a16="http://schemas.microsoft.com/office/drawing/2014/main" id="{DFFD99F1-15F0-2840-8E7C-2494738026C3}"/>
              </a:ext>
            </a:extLst>
          </p:cNvPr>
          <p:cNvSpPr txBox="1"/>
          <p:nvPr/>
        </p:nvSpPr>
        <p:spPr>
          <a:xfrm>
            <a:off x="16067870" y="5591473"/>
            <a:ext cx="3764146" cy="1200329"/>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5"/>
              </a:rPr>
              <a:t>https://public.tableau.com/app/profile/translational.health.research.center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36" name="Oval 35">
            <a:extLst>
              <a:ext uri="{FF2B5EF4-FFF2-40B4-BE49-F238E27FC236}">
                <a16:creationId xmlns:a16="http://schemas.microsoft.com/office/drawing/2014/main" id="{CCB2E006-4FEE-F64F-B068-94E244020A02}"/>
              </a:ext>
              <a:ext uri="{C183D7F6-B498-43B3-948B-1728B52AA6E4}">
                <adec:decorative xmlns:adec="http://schemas.microsoft.com/office/drawing/2017/decorative" val="0"/>
              </a:ext>
            </a:extLst>
          </p:cNvPr>
          <p:cNvSpPr/>
          <p:nvPr/>
        </p:nvSpPr>
        <p:spPr>
          <a:xfrm>
            <a:off x="8320511" y="6964565"/>
            <a:ext cx="2103120"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a:extLst>
              <a:ext uri="{FF2B5EF4-FFF2-40B4-BE49-F238E27FC236}">
                <a16:creationId xmlns:a16="http://schemas.microsoft.com/office/drawing/2014/main" id="{6E551EFB-64D7-CC42-90A1-19E9BC6B7CC9}"/>
              </a:ext>
            </a:extLst>
          </p:cNvPr>
          <p:cNvSpPr txBox="1"/>
          <p:nvPr/>
        </p:nvSpPr>
        <p:spPr>
          <a:xfrm>
            <a:off x="7466545" y="9327104"/>
            <a:ext cx="3811055" cy="1569660"/>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6"/>
              </a:rPr>
              <a:t>https://www.linkedin.com/company/texas-state-university-translational-health-research/</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23" name="Oval 22">
            <a:extLst>
              <a:ext uri="{FF2B5EF4-FFF2-40B4-BE49-F238E27FC236}">
                <a16:creationId xmlns:a16="http://schemas.microsoft.com/office/drawing/2014/main" id="{4C70CCEB-3194-324D-A7E1-5935D922DDF6}"/>
              </a:ext>
              <a:ext uri="{C183D7F6-B498-43B3-948B-1728B52AA6E4}">
                <adec:decorative xmlns:adec="http://schemas.microsoft.com/office/drawing/2017/decorative" val="0"/>
              </a:ext>
            </a:extLst>
          </p:cNvPr>
          <p:cNvSpPr>
            <a:spLocks noChangeAspect="1"/>
          </p:cNvSpPr>
          <p:nvPr/>
        </p:nvSpPr>
        <p:spPr>
          <a:xfrm>
            <a:off x="14221372" y="6964565"/>
            <a:ext cx="2103120" cy="2103120"/>
          </a:xfrm>
          <a:prstGeom prst="ellipse">
            <a:avLst/>
          </a:prstGeom>
          <a:noFill/>
          <a:ln w="38100">
            <a:solidFill>
              <a:srgbClr val="DA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a:extLst>
              <a:ext uri="{FF2B5EF4-FFF2-40B4-BE49-F238E27FC236}">
                <a16:creationId xmlns:a16="http://schemas.microsoft.com/office/drawing/2014/main" id="{BEA21D58-FCF3-BE4B-A946-6524F99C0C77}"/>
              </a:ext>
            </a:extLst>
          </p:cNvPr>
          <p:cNvSpPr txBox="1"/>
          <p:nvPr/>
        </p:nvSpPr>
        <p:spPr>
          <a:xfrm>
            <a:off x="13277058" y="9696435"/>
            <a:ext cx="3991749" cy="830997"/>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7"/>
              </a:rPr>
              <a:t>https://www.youtube.com/@txst_THR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CA5B934-A207-C08F-7708-52CE585A6796}"/>
              </a:ext>
            </a:extLst>
          </p:cNvPr>
          <p:cNvPicPr>
            <a:picLocks noChangeAspect="1"/>
          </p:cNvPicPr>
          <p:nvPr/>
        </p:nvPicPr>
        <p:blipFill>
          <a:blip r:embed="rId8"/>
          <a:stretch>
            <a:fillRect/>
          </a:stretch>
        </p:blipFill>
        <p:spPr>
          <a:xfrm>
            <a:off x="17286341" y="3702914"/>
            <a:ext cx="1441224" cy="1441224"/>
          </a:xfrm>
          <a:prstGeom prst="rect">
            <a:avLst/>
          </a:prstGeom>
        </p:spPr>
      </p:pic>
      <p:pic>
        <p:nvPicPr>
          <p:cNvPr id="9" name="Graphic 8" descr="Internet outline">
            <a:extLst>
              <a:ext uri="{FF2B5EF4-FFF2-40B4-BE49-F238E27FC236}">
                <a16:creationId xmlns:a16="http://schemas.microsoft.com/office/drawing/2014/main" id="{86A7CD78-C350-2561-A58C-DC8751140C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699867" y="3745396"/>
            <a:ext cx="1356260" cy="1356260"/>
          </a:xfrm>
          <a:prstGeom prst="rect">
            <a:avLst/>
          </a:prstGeom>
        </p:spPr>
      </p:pic>
      <p:pic>
        <p:nvPicPr>
          <p:cNvPr id="10" name="Picture 9">
            <a:extLst>
              <a:ext uri="{FF2B5EF4-FFF2-40B4-BE49-F238E27FC236}">
                <a16:creationId xmlns:a16="http://schemas.microsoft.com/office/drawing/2014/main" id="{F9D1169A-20CD-83D9-F342-FD2236BA8B8F}"/>
              </a:ext>
            </a:extLst>
          </p:cNvPr>
          <p:cNvPicPr>
            <a:picLocks noChangeAspect="1"/>
          </p:cNvPicPr>
          <p:nvPr/>
        </p:nvPicPr>
        <p:blipFill>
          <a:blip r:embed="rId11"/>
          <a:stretch>
            <a:fillRect/>
          </a:stretch>
        </p:blipFill>
        <p:spPr>
          <a:xfrm>
            <a:off x="5647152" y="3823361"/>
            <a:ext cx="1459783" cy="1200329"/>
          </a:xfrm>
          <a:prstGeom prst="rect">
            <a:avLst/>
          </a:prstGeom>
          <a:solidFill>
            <a:schemeClr val="bg1"/>
          </a:solidFill>
        </p:spPr>
      </p:pic>
      <p:pic>
        <p:nvPicPr>
          <p:cNvPr id="11" name="Picture 10">
            <a:extLst>
              <a:ext uri="{FF2B5EF4-FFF2-40B4-BE49-F238E27FC236}">
                <a16:creationId xmlns:a16="http://schemas.microsoft.com/office/drawing/2014/main" id="{7EC974B4-2A4D-ED87-50EC-085891D40968}"/>
              </a:ext>
            </a:extLst>
          </p:cNvPr>
          <p:cNvPicPr>
            <a:picLocks noChangeAspect="1"/>
          </p:cNvPicPr>
          <p:nvPr/>
        </p:nvPicPr>
        <p:blipFill>
          <a:blip r:embed="rId12"/>
          <a:stretch>
            <a:fillRect/>
          </a:stretch>
        </p:blipFill>
        <p:spPr>
          <a:xfrm>
            <a:off x="8704384" y="7348438"/>
            <a:ext cx="1335373" cy="1335373"/>
          </a:xfrm>
          <a:prstGeom prst="rect">
            <a:avLst/>
          </a:prstGeom>
        </p:spPr>
      </p:pic>
      <p:pic>
        <p:nvPicPr>
          <p:cNvPr id="14" name="Picture 13">
            <a:extLst>
              <a:ext uri="{FF2B5EF4-FFF2-40B4-BE49-F238E27FC236}">
                <a16:creationId xmlns:a16="http://schemas.microsoft.com/office/drawing/2014/main" id="{CAF38523-F5FE-4ECE-46D7-8D2DEF2F62EF}"/>
              </a:ext>
            </a:extLst>
          </p:cNvPr>
          <p:cNvPicPr>
            <a:picLocks noChangeAspect="1"/>
          </p:cNvPicPr>
          <p:nvPr/>
        </p:nvPicPr>
        <p:blipFill>
          <a:blip r:embed="rId13"/>
          <a:stretch>
            <a:fillRect/>
          </a:stretch>
        </p:blipFill>
        <p:spPr>
          <a:xfrm>
            <a:off x="14522126" y="7265318"/>
            <a:ext cx="1501611" cy="1501611"/>
          </a:xfrm>
          <a:prstGeom prst="rect">
            <a:avLst/>
          </a:prstGeom>
        </p:spPr>
      </p:pic>
    </p:spTree>
    <p:extLst>
      <p:ext uri="{BB962C8B-B14F-4D97-AF65-F5344CB8AC3E}">
        <p14:creationId xmlns:p14="http://schemas.microsoft.com/office/powerpoint/2010/main" val="232592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illardia Light Theme">
  <a:themeElements>
    <a:clrScheme name="TXST Brand">
      <a:dk1>
        <a:srgbClr val="501214"/>
      </a:dk1>
      <a:lt1>
        <a:srgbClr val="FFFFFF"/>
      </a:lt1>
      <a:dk2>
        <a:srgbClr val="006F98"/>
      </a:dk2>
      <a:lt2>
        <a:srgbClr val="E7E6E6"/>
      </a:lt2>
      <a:accent1>
        <a:srgbClr val="EB2E47"/>
      </a:accent1>
      <a:accent2>
        <a:srgbClr val="EAB942"/>
      </a:accent2>
      <a:accent3>
        <a:srgbClr val="F3725A"/>
      </a:accent3>
      <a:accent4>
        <a:srgbClr val="3A9F68"/>
      </a:accent4>
      <a:accent5>
        <a:srgbClr val="92D7E8"/>
      </a:accent5>
      <a:accent6>
        <a:srgbClr val="F9DDDD"/>
      </a:accent6>
      <a:hlink>
        <a:srgbClr val="006E96"/>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6869"/>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95000"/>
              <a:lumOff val="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400" smtClean="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13144</TotalTime>
  <Words>518</Words>
  <Application>Microsoft Office PowerPoint</Application>
  <PresentationFormat>Custom</PresentationFormat>
  <Paragraphs>38</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Nunito Sans SemiBold</vt:lpstr>
      <vt:lpstr>Nunito Sans</vt:lpstr>
      <vt:lpstr>Gaillardia Light Theme</vt:lpstr>
      <vt:lpstr>Module 0 Video 1 – Welcome and Overview</vt:lpstr>
      <vt:lpstr>IN THIS VIDEO</vt:lpstr>
      <vt:lpstr>WELCOME AND BACKGROUND</vt:lpstr>
      <vt:lpstr>WHAT WILL THIS SERIES COVER?</vt:lpstr>
      <vt:lpstr>WHAT TOOLS WILL WE USE?</vt:lpstr>
      <vt:lpstr>DEMO: THE MAP DASHBOARD</vt:lpstr>
      <vt:lpstr>WHAT’S NEXT?</vt:lpstr>
      <vt:lpstr>FOLLOW US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Gaillardia Theme PowerPoint Template-Light</dc:title>
  <dc:subject/>
  <dc:creator>Texas State Office of University Marketing</dc:creator>
  <cp:keywords/>
  <dc:description/>
  <cp:lastModifiedBy>Tomasso, Maria E</cp:lastModifiedBy>
  <cp:revision>1156</cp:revision>
  <dcterms:created xsi:type="dcterms:W3CDTF">2014-09-26T10:57:37Z</dcterms:created>
  <dcterms:modified xsi:type="dcterms:W3CDTF">2023-07-03T21:37:28Z</dcterms:modified>
  <cp:category/>
</cp:coreProperties>
</file>