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5" r:id="rId10"/>
    <p:sldId id="464" r:id="rId11"/>
    <p:sldId id="466" r:id="rId12"/>
    <p:sldId id="462" r:id="rId13"/>
    <p:sldId id="463" r:id="rId14"/>
    <p:sldId id="467" r:id="rId15"/>
    <p:sldId id="468" r:id="rId16"/>
    <p:sldId id="469" r:id="rId17"/>
    <p:sldId id="470" r:id="rId18"/>
    <p:sldId id="455" r:id="rId19"/>
    <p:sldId id="456" r:id="rId20"/>
    <p:sldId id="444" r:id="rId21"/>
  </p:sldIdLst>
  <p:sldSz cx="24384000" cy="13716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77"/>
      <p:regular r:id="rId27"/>
      <p:bold r:id="rId28"/>
      <p:italic r:id="rId29"/>
      <p:boldItalic r:id="rId30"/>
    </p:embeddedFont>
    <p:embeddedFont>
      <p:font typeface="Nunito Sans SemiBold" panose="020F0502020204030204" pitchFamily="34" charset="0"/>
      <p:regular r:id="rId31"/>
      <p:bold r:id="rId32"/>
      <p:italic r:id="rId33"/>
      <p:boldItalic r:id="rId34"/>
    </p:embeddedFont>
    <p:embeddedFont>
      <p:font typeface="Open Sans Semibold" panose="020F0502020204030204" pitchFamily="34" charset="0"/>
      <p:regular r:id="rId35"/>
      <p:bold r:id="rId36"/>
      <p:boldItalic r:id="rId3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54" d="100"/>
          <a:sy n="54" d="100"/>
        </p:scale>
        <p:origin x="10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dshs.texas.gov/dashboard/health-care-workforce/hprc/health-profession-suppl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treatment.gov/" TargetMode="External"/><Relationship Id="rId2" Type="http://schemas.openxmlformats.org/officeDocument/2006/relationships/hyperlink" Target="https://www.hhs.texas.gov/services/mental-health-substance-use/mental-health-substance-use-resources/find-your-local-mental-health-or-behavioral-health-author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data.dshs.texas.gov/dashboard/health-care-workforce/hprc/health-profession-supply" TargetMode="External"/><Relationship Id="rId4" Type="http://schemas.openxmlformats.org/officeDocument/2006/relationships/hyperlink" Target="https://data.cms.gov/provider-data/dataset/xubh-q36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2 – Data Acquisition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– Data Acquisition and Cleaning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CONCATENATION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Data concatenation involves “stacking” datasets on top of each other to form a combined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Concatenation </a:t>
            </a:r>
            <a:r>
              <a:rPr lang="en-US" sz="3600" b="1" dirty="0"/>
              <a:t>always</a:t>
            </a:r>
            <a:r>
              <a:rPr lang="en-US" sz="3600" dirty="0"/>
              <a:t> adds new observations and </a:t>
            </a:r>
            <a:r>
              <a:rPr lang="en-US" sz="3600" b="1" dirty="0"/>
              <a:t>may</a:t>
            </a:r>
            <a:r>
              <a:rPr lang="en-US" sz="3600" dirty="0"/>
              <a:t> add new variables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7455"/>
              </p:ext>
            </p:extLst>
          </p:nvPr>
        </p:nvGraphicFramePr>
        <p:xfrm>
          <a:off x="1571897" y="8925560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21360"/>
              </p:ext>
            </p:extLst>
          </p:nvPr>
        </p:nvGraphicFramePr>
        <p:xfrm>
          <a:off x="1571897" y="6143159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754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11181806" y="815122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10647682" y="7377599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32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8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CONCATENATION- 2</a:t>
            </a:r>
            <a:r>
              <a:rPr lang="en-US" baseline="30000" dirty="0"/>
              <a:t>nd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If the columns of the two datasets do not match, you can add empty dummy columns as needed to allow concatenation.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R, NA means “not available” and is used for missing values.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62903"/>
              </p:ext>
            </p:extLst>
          </p:nvPr>
        </p:nvGraphicFramePr>
        <p:xfrm>
          <a:off x="2232049" y="8920480"/>
          <a:ext cx="498130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14223"/>
              </p:ext>
            </p:extLst>
          </p:nvPr>
        </p:nvGraphicFramePr>
        <p:xfrm>
          <a:off x="1742671" y="6064431"/>
          <a:ext cx="59600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9830526" y="814614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9266646" y="7570178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8647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6B6-A09F-C207-0838-AB9B232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 -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3EA9-73D6-78B3-1F5D-C56ADA0F8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429" y="3370217"/>
            <a:ext cx="20508685" cy="67897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Merging (also called joining) allows us to combine smaller datasets with different variables on the same observations into one unified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To merge two datasets you need a </a:t>
            </a:r>
            <a:r>
              <a:rPr lang="en-US" sz="3600" b="1" dirty="0"/>
              <a:t>key</a:t>
            </a:r>
            <a:r>
              <a:rPr lang="en-US" sz="3600" dirty="0"/>
              <a:t>, or common variable, that can be used to match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Although this can be done in Tableau, we will do this step in R because it allows more automation and lets us do cleaning and merging in the same script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Fully preparing your datasets before moving them to Tableau also makes collaboration easier – we have other researchers using the MAP dataset without the dashboard and they can do so because it was pre-cleaned and pre-merged.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95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39F8-0F78-D853-307E-70A3CF1E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AND OUTER MERGES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295A-C17A-8F19-0215-AFBB847CD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 merge, we </a:t>
            </a:r>
            <a:r>
              <a:rPr lang="en-US" sz="4400" b="1" dirty="0">
                <a:latin typeface="Nunito Sans" pitchFamily="2" charset="0"/>
              </a:rPr>
              <a:t>always</a:t>
            </a:r>
            <a:r>
              <a:rPr lang="en-US" sz="4400" dirty="0">
                <a:latin typeface="Nunito Sans" pitchFamily="2" charset="0"/>
              </a:rPr>
              <a:t> add new variables and </a:t>
            </a:r>
            <a:r>
              <a:rPr lang="en-US" sz="4400" b="1" dirty="0">
                <a:latin typeface="Nunito Sans" pitchFamily="2" charset="0"/>
              </a:rPr>
              <a:t>may</a:t>
            </a:r>
            <a:r>
              <a:rPr lang="en-US" sz="4400" dirty="0">
                <a:latin typeface="Nunito Sans" pitchFamily="2" charset="0"/>
              </a:rPr>
              <a:t> add new observations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an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inner </a:t>
            </a:r>
            <a:r>
              <a:rPr lang="en-US" sz="4400" b="1" dirty="0">
                <a:latin typeface="Nunito Sans" pitchFamily="2" charset="0"/>
              </a:rPr>
              <a:t>merge</a:t>
            </a:r>
            <a:r>
              <a:rPr lang="en-US" sz="4400" b="0" i="0" u="none" strike="noStrike" dirty="0">
                <a:effectLst/>
                <a:latin typeface="Nunito Sans" pitchFamily="2" charset="0"/>
              </a:rPr>
              <a:t>, we only keep observations that are present in both datasets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</a:t>
            </a:r>
            <a:r>
              <a:rPr lang="en-US" sz="4400" b="1" dirty="0">
                <a:latin typeface="Nunito Sans" pitchFamily="2" charset="0"/>
              </a:rPr>
              <a:t>outer merge</a:t>
            </a:r>
            <a:r>
              <a:rPr lang="en-US" sz="4400" dirty="0">
                <a:latin typeface="Nunito Sans" pitchFamily="2" charset="0"/>
              </a:rPr>
              <a:t>, we keep all observations and leave missing variables blank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left/right outer merge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,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 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we keep all observations from one of the datasets and leave missing variables blank</a:t>
            </a:r>
            <a:endParaRPr lang="en-US" sz="4400" b="1" i="0" u="none" strike="noStrike" dirty="0">
              <a:effectLst/>
              <a:latin typeface="Nunito Sans" pitchFamily="2" charset="0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effectLst/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959-6C11-9F31-75CD-D83B3E20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475624"/>
            <a:ext cx="18288000" cy="1143562"/>
          </a:xfrm>
        </p:spPr>
        <p:txBody>
          <a:bodyPr/>
          <a:lstStyle/>
          <a:p>
            <a:r>
              <a:rPr lang="en-US" dirty="0"/>
              <a:t>INNER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EC54-F79D-611D-E240-003544F70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inner merge, we only keep observations that are common to both datasets </a:t>
            </a:r>
            <a:endParaRPr lang="en-US" sz="4400" b="0" i="0" u="none" strike="noStrike" dirty="0">
              <a:effectLst/>
              <a:latin typeface="Nunito San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0FD9F-BC16-A39B-EF59-8829D6FC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3016"/>
              </p:ext>
            </p:extLst>
          </p:nvPr>
        </p:nvGraphicFramePr>
        <p:xfrm>
          <a:off x="276357" y="7279639"/>
          <a:ext cx="4767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64">
                  <a:extLst>
                    <a:ext uri="{9D8B030D-6E8A-4147-A177-3AD203B41FA5}">
                      <a16:colId xmlns:a16="http://schemas.microsoft.com/office/drawing/2014/main" val="2577046166"/>
                    </a:ext>
                  </a:extLst>
                </a:gridCol>
                <a:gridCol w="2383664">
                  <a:extLst>
                    <a:ext uri="{9D8B030D-6E8A-4147-A177-3AD203B41FA5}">
                      <a16:colId xmlns:a16="http://schemas.microsoft.com/office/drawing/2014/main" val="1086767232"/>
                    </a:ext>
                  </a:extLst>
                </a:gridCol>
              </a:tblGrid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49683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45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45327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37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95D11C-35B2-9C8A-8512-EB02EC59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63596"/>
              </p:ext>
            </p:extLst>
          </p:nvPr>
        </p:nvGraphicFramePr>
        <p:xfrm>
          <a:off x="15194448" y="6959599"/>
          <a:ext cx="87376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EFBF20-8465-D2C1-7A48-24192D6D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09822"/>
              </p:ext>
            </p:extLst>
          </p:nvPr>
        </p:nvGraphicFramePr>
        <p:xfrm>
          <a:off x="5043685" y="6639559"/>
          <a:ext cx="465037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556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D64D050-E926-4236-B3A8-685F0CCA2337}"/>
              </a:ext>
            </a:extLst>
          </p:cNvPr>
          <p:cNvSpPr/>
          <p:nvPr/>
        </p:nvSpPr>
        <p:spPr>
          <a:xfrm>
            <a:off x="10659291" y="7916091"/>
            <a:ext cx="3735978" cy="1358538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7351-2B8C-88BF-75CD-3B4592AD1D9D}"/>
              </a:ext>
            </a:extLst>
          </p:cNvPr>
          <p:cNvSpPr txBox="1"/>
          <p:nvPr/>
        </p:nvSpPr>
        <p:spPr>
          <a:xfrm>
            <a:off x="10598331" y="7412500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Inner Merge</a:t>
            </a:r>
          </a:p>
        </p:txBody>
      </p:sp>
    </p:spTree>
    <p:extLst>
      <p:ext uri="{BB962C8B-B14F-4D97-AF65-F5344CB8AC3E}">
        <p14:creationId xmlns:p14="http://schemas.microsoft.com/office/powerpoint/2010/main" val="5751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F55-65F6-13D7-65F0-DE9AA6B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593F-280D-A59A-1DDE-FE35D4642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986903"/>
            <a:ext cx="18288000" cy="6629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a left outer merge, we keep all observations in the left dataset and discard observations that are in the right dataset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For a right outer join, the opposite applies.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E2451-A23D-6F10-1CC5-8AF2474A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0808"/>
              </p:ext>
            </p:extLst>
          </p:nvPr>
        </p:nvGraphicFramePr>
        <p:xfrm>
          <a:off x="15097541" y="6121235"/>
          <a:ext cx="87376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BFDFAE-A5D3-B6BA-C846-247D42D3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4412"/>
              </p:ext>
            </p:extLst>
          </p:nvPr>
        </p:nvGraphicFramePr>
        <p:xfrm>
          <a:off x="5213109" y="6845300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7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084865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D0B72A-86FB-F263-166D-9C5B1CD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66825"/>
              </p:ext>
            </p:extLst>
          </p:nvPr>
        </p:nvGraphicFramePr>
        <p:xfrm>
          <a:off x="263769" y="6121235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1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65325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8BD894C-0AC7-2528-25E1-7EF04A47DB55}"/>
              </a:ext>
            </a:extLst>
          </p:cNvPr>
          <p:cNvSpPr/>
          <p:nvPr/>
        </p:nvSpPr>
        <p:spPr>
          <a:xfrm>
            <a:off x="11269362" y="7675715"/>
            <a:ext cx="2952191" cy="1308580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FB26-B9AE-639B-44CB-6B27ACE2558F}"/>
              </a:ext>
            </a:extLst>
          </p:cNvPr>
          <p:cNvSpPr txBox="1"/>
          <p:nvPr/>
        </p:nvSpPr>
        <p:spPr>
          <a:xfrm>
            <a:off x="11038437" y="7168205"/>
            <a:ext cx="318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Left Outer Merge</a:t>
            </a:r>
          </a:p>
        </p:txBody>
      </p:sp>
    </p:spTree>
    <p:extLst>
      <p:ext uri="{BB962C8B-B14F-4D97-AF65-F5344CB8AC3E}">
        <p14:creationId xmlns:p14="http://schemas.microsoft.com/office/powerpoint/2010/main" val="16925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3EC-5BDB-B772-DD73-10FED26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9AB0-C554-82B0-E139-5607E2A4A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With an outer merge, we keep all observations present in the first dataset only, second dataset only, or both.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9EFA1A-34C4-76A8-12A4-4BD1A97F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44321"/>
              </p:ext>
            </p:extLst>
          </p:nvPr>
        </p:nvGraphicFramePr>
        <p:xfrm>
          <a:off x="15219055" y="6633845"/>
          <a:ext cx="83823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83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9838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35413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C007-FD9F-9C08-605C-787B12F4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57783"/>
              </p:ext>
            </p:extLst>
          </p:nvPr>
        </p:nvGraphicFramePr>
        <p:xfrm>
          <a:off x="5539434" y="727392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9481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755112-088B-1614-AE3A-82CEBE9ED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75095"/>
              </p:ext>
            </p:extLst>
          </p:nvPr>
        </p:nvGraphicFramePr>
        <p:xfrm>
          <a:off x="567899" y="663384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34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85734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0D6F904-5593-FCC9-CD42-043E87A94EE9}"/>
              </a:ext>
            </a:extLst>
          </p:cNvPr>
          <p:cNvSpPr/>
          <p:nvPr/>
        </p:nvSpPr>
        <p:spPr>
          <a:xfrm>
            <a:off x="11417643" y="8402595"/>
            <a:ext cx="3262184" cy="1757405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DB5C-98E9-A3D2-AAF1-8DAD8F85B11A}"/>
              </a:ext>
            </a:extLst>
          </p:cNvPr>
          <p:cNvSpPr txBox="1"/>
          <p:nvPr/>
        </p:nvSpPr>
        <p:spPr>
          <a:xfrm>
            <a:off x="11061530" y="7740935"/>
            <a:ext cx="355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46772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F17-717C-86DE-F604-7F8B3DD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BA7-ACBD-A526-3AF5-B596D67C5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Is concatenate or merge more suitable for our resource data?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Q: Are we adding variables or observations when combining these sets?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A: Since we are adding observations, we will concatenate.  Later we will merge in the existing MAP dataset.</a:t>
            </a:r>
          </a:p>
        </p:txBody>
      </p:sp>
    </p:spTree>
    <p:extLst>
      <p:ext uri="{BB962C8B-B14F-4D97-AF65-F5344CB8AC3E}">
        <p14:creationId xmlns:p14="http://schemas.microsoft.com/office/powerpoint/2010/main" val="3467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265-AE5A-672F-6578-F2E917F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A99F-B2DC-B27D-1B48-E7B2AAACD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downloaded the data for our resource dashboard.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the difference between concatenation and merging.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four common types of merges (inner, outer full, outer left, outer right).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decided that, at this time, we will concatenate our resource dashboard data.</a:t>
            </a:r>
          </a:p>
        </p:txBody>
      </p:sp>
    </p:spTree>
    <p:extLst>
      <p:ext uri="{BB962C8B-B14F-4D97-AF65-F5344CB8AC3E}">
        <p14:creationId xmlns:p14="http://schemas.microsoft.com/office/powerpoint/2010/main" val="33060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D44-C7B5-37F2-53AE-3E7E5C06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91F9-5E93-E1B3-968C-C21609CDC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and install R and RStudio!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PRACTICE: Download the number of LCDCs, psychiatrists, and counsellors by county from the </a:t>
            </a:r>
            <a:r>
              <a:rPr lang="en-US" sz="4400" dirty="0">
                <a:hlinkClick r:id="rId2"/>
              </a:rPr>
              <a:t>https://healthdata.dshs.texas.gov/dashboard/health-care-workforce/hprc/health-profession-supply</a:t>
            </a:r>
            <a:r>
              <a:rPr lang="en-US" sz="4400" dirty="0"/>
              <a:t> page as CSVs.</a:t>
            </a:r>
          </a:p>
        </p:txBody>
      </p:sp>
    </p:spTree>
    <p:extLst>
      <p:ext uri="{BB962C8B-B14F-4D97-AF65-F5344CB8AC3E}">
        <p14:creationId xmlns:p14="http://schemas.microsoft.com/office/powerpoint/2010/main" val="14173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20E0-16E6-2871-11A9-0B965B69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975E-25C4-865E-8BCB-4620ED02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good practices to follow when searching for and collecting data from open public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the data sources and documentation for the MAP dataset as an example to follow when collecting the data for our resource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 We defined geocodes and their uses in data analysis and dashboard building.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315588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69511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the datasets needed for the resource dashboard, as discussed in Module 0 Video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identify what steps, if any, need to be taken to clean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discuss dataset concatenation and merging and how it applies to this problem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029-32D9-056C-7800-DDA18CCD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–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5D6E-6E1D-C404-288C-8B655452E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92627"/>
            <a:ext cx="18288000" cy="7367373"/>
          </a:xfrm>
        </p:spPr>
        <p:txBody>
          <a:bodyPr/>
          <a:lstStyle/>
          <a:p>
            <a:r>
              <a:rPr lang="en-US" sz="3400" dirty="0"/>
              <a:t>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Mental and behavioral health authorities in Texas - </a:t>
            </a:r>
            <a:r>
              <a:rPr lang="en-US" sz="3400" dirty="0">
                <a:hlinkClick r:id="rId2"/>
              </a:rPr>
              <a:t>https://www.hhs.texas.gov/services/mental-health-substance-use/mental-health-substance-use-resources/find-your-local-mental-health-or-behavioral-health-authority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treatment facilities - </a:t>
            </a:r>
            <a:r>
              <a:rPr lang="en-US" sz="3400" dirty="0">
                <a:hlinkClick r:id="rId3"/>
              </a:rPr>
              <a:t>https://findtreatment.gov/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emergency rooms - </a:t>
            </a:r>
            <a:r>
              <a:rPr lang="en-US" sz="3400" dirty="0">
                <a:hlinkClick r:id="rId4"/>
              </a:rPr>
              <a:t>https://data.cms.gov/provider-data/dataset/xubh-q36u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Data on the number of licensed MH professionals (LCDCs, counsellors, psychiatrists, etc...) per county - </a:t>
            </a:r>
            <a:r>
              <a:rPr lang="en-US" sz="3400" dirty="0">
                <a:hlinkClick r:id="rId5"/>
              </a:rPr>
              <a:t>https://healthdata.dshs.texas.gov/dashboard/health-care-workforce/hprc/health-profession-supply</a:t>
            </a:r>
            <a:r>
              <a:rPr lang="en-US" sz="3400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5F6-EFD9-C3BF-2C20-EBD1E6A1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MENTAL AND BEHAVIORAL HEALTH AUTHORITIES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4B9D-5833-B545-AD26-D81C5F619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599"/>
            <a:ext cx="18288000" cy="7269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Unfortunately, manually creating the Excel file was used for this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</a:t>
            </a:r>
            <a:r>
              <a:rPr lang="en-US" sz="4000" dirty="0">
                <a:solidFill>
                  <a:srgbClr val="3B8686"/>
                </a:solidFill>
              </a:rPr>
              <a:t>?  Street addresses for physical offices and county names for counties 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Since we want to be able to filter by county, we will need to transform the ‘Counties’ column to allow this (more on this later).</a:t>
            </a:r>
          </a:p>
        </p:txBody>
      </p:sp>
    </p:spTree>
    <p:extLst>
      <p:ext uri="{BB962C8B-B14F-4D97-AF65-F5344CB8AC3E}">
        <p14:creationId xmlns:p14="http://schemas.microsoft.com/office/powerpoint/2010/main" val="42269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415-AA1C-CDCA-C01A-CA561D4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55F-7E29-BE4C-673D-A8F124946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We will use the download function on the website and use the Excel option so we get the service codes for each facility.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any? </a:t>
            </a:r>
            <a:r>
              <a:rPr lang="en-US" sz="4000" dirty="0">
                <a:solidFill>
                  <a:srgbClr val="3B8686"/>
                </a:solidFill>
              </a:rPr>
              <a:t>Street address, city, state, ZIP, county name, latitude and longitude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We will need to identify which service codes we want to keep and drop the rest.</a:t>
            </a:r>
          </a:p>
        </p:txBody>
      </p:sp>
    </p:spTree>
    <p:extLst>
      <p:ext uri="{BB962C8B-B14F-4D97-AF65-F5344CB8AC3E}">
        <p14:creationId xmlns:p14="http://schemas.microsoft.com/office/powerpoint/2010/main" val="3823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247-A2D7-B461-9373-A605DCB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625E-26BE-193B-DF57-1F25062F6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</a:t>
            </a:r>
            <a:r>
              <a:rPr lang="en-US" sz="4400" dirty="0">
                <a:solidFill>
                  <a:srgbClr val="3B8686"/>
                </a:solidFill>
              </a:rPr>
              <a:t>We will use the download function on the website.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Street address, city, state, and county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There are some columns we will not need for the dashboard and can drop, and we can drop hospitals outside of Texas.</a:t>
            </a:r>
          </a:p>
        </p:txBody>
      </p:sp>
    </p:spTree>
    <p:extLst>
      <p:ext uri="{BB962C8B-B14F-4D97-AF65-F5344CB8AC3E}">
        <p14:creationId xmlns:p14="http://schemas.microsoft.com/office/powerpoint/2010/main" val="27992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602-F3D6-9276-F269-3674A19F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 PROFESSIONALS BY COUNTY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871-340A-4D53-BD96-6E11CEED5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 </a:t>
            </a:r>
            <a:r>
              <a:rPr lang="en-US" sz="4400" dirty="0">
                <a:solidFill>
                  <a:srgbClr val="3B8686"/>
                </a:solidFill>
              </a:rPr>
              <a:t>Use the ‘crosstab’ feature in the lower right corner of the dashboard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County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We will need to merge the supply tables for all health professionals that we are including.</a:t>
            </a:r>
          </a:p>
        </p:txBody>
      </p:sp>
    </p:spTree>
    <p:extLst>
      <p:ext uri="{BB962C8B-B14F-4D97-AF65-F5344CB8AC3E}">
        <p14:creationId xmlns:p14="http://schemas.microsoft.com/office/powerpoint/2010/main" val="21480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18CA-B0D7-266A-291A-8A08B81E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F3F3-4472-D78D-FAFE-4C3B74683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422469"/>
            <a:ext cx="18288000" cy="67375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 this series, we will refer to rows as </a:t>
            </a:r>
            <a:r>
              <a:rPr lang="en-US" sz="4000" b="1" dirty="0"/>
              <a:t>observations</a:t>
            </a:r>
            <a:r>
              <a:rPr lang="en-US" sz="4000" dirty="0"/>
              <a:t> and columns as </a:t>
            </a:r>
            <a:r>
              <a:rPr lang="en-US" sz="4000" b="1" dirty="0"/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C7DEC-D24F-1566-AA5D-AF53A77F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0281"/>
              </p:ext>
            </p:extLst>
          </p:nvPr>
        </p:nvGraphicFramePr>
        <p:xfrm>
          <a:off x="4898571" y="6793707"/>
          <a:ext cx="16256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E56ECFD-AC56-78EE-7E67-E47726C8D264}"/>
              </a:ext>
            </a:extLst>
          </p:cNvPr>
          <p:cNvSpPr/>
          <p:nvPr/>
        </p:nvSpPr>
        <p:spPr>
          <a:xfrm>
            <a:off x="3666308" y="7458429"/>
            <a:ext cx="971006" cy="250787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2AC9-E605-DD14-E393-89DC60747AF5}"/>
              </a:ext>
            </a:extLst>
          </p:cNvPr>
          <p:cNvSpPr txBox="1"/>
          <p:nvPr/>
        </p:nvSpPr>
        <p:spPr>
          <a:xfrm>
            <a:off x="494936" y="8112199"/>
            <a:ext cx="322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 observations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047D5D-51D5-D372-9266-B33D2E7436EE}"/>
              </a:ext>
            </a:extLst>
          </p:cNvPr>
          <p:cNvSpPr/>
          <p:nvPr/>
        </p:nvSpPr>
        <p:spPr>
          <a:xfrm rot="5400000">
            <a:off x="12680408" y="-1682932"/>
            <a:ext cx="692329" cy="16256002"/>
          </a:xfrm>
          <a:prstGeom prst="leftBrace">
            <a:avLst>
              <a:gd name="adj1" fmla="val 8333"/>
              <a:gd name="adj2" fmla="val 5144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4822-1178-D38E-2FAD-6B48B330E61E}"/>
              </a:ext>
            </a:extLst>
          </p:cNvPr>
          <p:cNvSpPr txBox="1"/>
          <p:nvPr/>
        </p:nvSpPr>
        <p:spPr>
          <a:xfrm>
            <a:off x="10128304" y="537027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variables</a:t>
            </a:r>
          </a:p>
        </p:txBody>
      </p:sp>
    </p:spTree>
    <p:extLst>
      <p:ext uri="{BB962C8B-B14F-4D97-AF65-F5344CB8AC3E}">
        <p14:creationId xmlns:p14="http://schemas.microsoft.com/office/powerpoint/2010/main" val="561931300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13821</TotalTime>
  <Words>1370</Words>
  <Application>Microsoft Macintosh PowerPoint</Application>
  <PresentationFormat>Custom</PresentationFormat>
  <Paragraphs>247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Open Sans Semibold</vt:lpstr>
      <vt:lpstr>Nunito Sans</vt:lpstr>
      <vt:lpstr>Nunito Sans SemiBold</vt:lpstr>
      <vt:lpstr>Arial</vt:lpstr>
      <vt:lpstr>Gaillardia Light Theme</vt:lpstr>
      <vt:lpstr>Module 1 Lesson 2 – Data Acquisition Example</vt:lpstr>
      <vt:lpstr>LAST TIME</vt:lpstr>
      <vt:lpstr>IN THIS VIDEO</vt:lpstr>
      <vt:lpstr>REVIEW – DATA SOURCES</vt:lpstr>
      <vt:lpstr>MENTAL AND BEHAVIORAL HEALTH AUTHORITIES</vt:lpstr>
      <vt:lpstr>TREATMENT FACILITIES</vt:lpstr>
      <vt:lpstr>EMERGENCY ROOMS</vt:lpstr>
      <vt:lpstr>MH PROFESSIONALS BY COUNTY</vt:lpstr>
      <vt:lpstr>DATA TERMINOLOGY</vt:lpstr>
      <vt:lpstr>DATA CONCATENATION</vt:lpstr>
      <vt:lpstr>DATA CONCATENATION- 2nd EXAMPLE</vt:lpstr>
      <vt:lpstr>DATA MERGING - BASICS</vt:lpstr>
      <vt:lpstr>INNER AND OUTER MERGES</vt:lpstr>
      <vt:lpstr>INNER MERGE</vt:lpstr>
      <vt:lpstr>LEFT OUTER JOIN</vt:lpstr>
      <vt:lpstr>FULL OUTER JOIN</vt:lpstr>
      <vt:lpstr>RESOURCE DATA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1166</cp:revision>
  <dcterms:created xsi:type="dcterms:W3CDTF">2014-09-26T10:57:37Z</dcterms:created>
  <dcterms:modified xsi:type="dcterms:W3CDTF">2023-07-31T00:50:45Z</dcterms:modified>
  <cp:category/>
</cp:coreProperties>
</file>