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0" r:id="rId4"/>
    <p:sldId id="261" r:id="rId5"/>
    <p:sldId id="258" r:id="rId6"/>
    <p:sldId id="259"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79" d="100"/>
          <a:sy n="79" d="100"/>
        </p:scale>
        <p:origin x="126"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A482F9-4BF4-4219-BC62-3B349F995832}"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95B08-D4FB-4D30-A908-8F057DB91340}" type="slidenum">
              <a:rPr lang="en-US" smtClean="0"/>
              <a:t>‹#›</a:t>
            </a:fld>
            <a:endParaRPr lang="en-US"/>
          </a:p>
        </p:txBody>
      </p:sp>
    </p:spTree>
    <p:extLst>
      <p:ext uri="{BB962C8B-B14F-4D97-AF65-F5344CB8AC3E}">
        <p14:creationId xmlns:p14="http://schemas.microsoft.com/office/powerpoint/2010/main" val="24376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482F9-4BF4-4219-BC62-3B349F995832}"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95B08-D4FB-4D30-A908-8F057DB91340}" type="slidenum">
              <a:rPr lang="en-US" smtClean="0"/>
              <a:t>‹#›</a:t>
            </a:fld>
            <a:endParaRPr lang="en-US"/>
          </a:p>
        </p:txBody>
      </p:sp>
    </p:spTree>
    <p:extLst>
      <p:ext uri="{BB962C8B-B14F-4D97-AF65-F5344CB8AC3E}">
        <p14:creationId xmlns:p14="http://schemas.microsoft.com/office/powerpoint/2010/main" val="365751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A482F9-4BF4-4219-BC62-3B349F995832}"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95B08-D4FB-4D30-A908-8F057DB91340}" type="slidenum">
              <a:rPr lang="en-US" smtClean="0"/>
              <a:t>‹#›</a:t>
            </a:fld>
            <a:endParaRPr lang="en-US"/>
          </a:p>
        </p:txBody>
      </p:sp>
    </p:spTree>
    <p:extLst>
      <p:ext uri="{BB962C8B-B14F-4D97-AF65-F5344CB8AC3E}">
        <p14:creationId xmlns:p14="http://schemas.microsoft.com/office/powerpoint/2010/main" val="3834924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5A482F9-4BF4-4219-BC62-3B349F995832}"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95B08-D4FB-4D30-A908-8F057DB9134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0259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482F9-4BF4-4219-BC62-3B349F995832}"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95B08-D4FB-4D30-A908-8F057DB91340}" type="slidenum">
              <a:rPr lang="en-US" smtClean="0"/>
              <a:t>‹#›</a:t>
            </a:fld>
            <a:endParaRPr lang="en-US"/>
          </a:p>
        </p:txBody>
      </p:sp>
    </p:spTree>
    <p:extLst>
      <p:ext uri="{BB962C8B-B14F-4D97-AF65-F5344CB8AC3E}">
        <p14:creationId xmlns:p14="http://schemas.microsoft.com/office/powerpoint/2010/main" val="2951345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A482F9-4BF4-4219-BC62-3B349F995832}" type="datetimeFigureOut">
              <a:rPr lang="en-US" smtClean="0"/>
              <a:t>7/24/2024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95B08-D4FB-4D30-A908-8F057DB91340}" type="slidenum">
              <a:rPr lang="en-US" smtClean="0"/>
              <a:t>‹#›</a:t>
            </a:fld>
            <a:endParaRPr lang="en-US"/>
          </a:p>
        </p:txBody>
      </p:sp>
    </p:spTree>
    <p:extLst>
      <p:ext uri="{BB962C8B-B14F-4D97-AF65-F5344CB8AC3E}">
        <p14:creationId xmlns:p14="http://schemas.microsoft.com/office/powerpoint/2010/main" val="1978804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5A482F9-4BF4-4219-BC62-3B349F995832}" type="datetimeFigureOut">
              <a:rPr lang="en-US" smtClean="0"/>
              <a:t>7/24/2024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95B08-D4FB-4D30-A908-8F057DB91340}" type="slidenum">
              <a:rPr lang="en-US" smtClean="0"/>
              <a:t>‹#›</a:t>
            </a:fld>
            <a:endParaRPr lang="en-US"/>
          </a:p>
        </p:txBody>
      </p:sp>
    </p:spTree>
    <p:extLst>
      <p:ext uri="{BB962C8B-B14F-4D97-AF65-F5344CB8AC3E}">
        <p14:creationId xmlns:p14="http://schemas.microsoft.com/office/powerpoint/2010/main" val="1969686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482F9-4BF4-4219-BC62-3B349F995832}"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95B08-D4FB-4D30-A908-8F057DB91340}" type="slidenum">
              <a:rPr lang="en-US" smtClean="0"/>
              <a:t>‹#›</a:t>
            </a:fld>
            <a:endParaRPr lang="en-US"/>
          </a:p>
        </p:txBody>
      </p:sp>
    </p:spTree>
    <p:extLst>
      <p:ext uri="{BB962C8B-B14F-4D97-AF65-F5344CB8AC3E}">
        <p14:creationId xmlns:p14="http://schemas.microsoft.com/office/powerpoint/2010/main" val="742349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A482F9-4BF4-4219-BC62-3B349F995832}"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95B08-D4FB-4D30-A908-8F057DB91340}" type="slidenum">
              <a:rPr lang="en-US" smtClean="0"/>
              <a:t>‹#›</a:t>
            </a:fld>
            <a:endParaRPr lang="en-US"/>
          </a:p>
        </p:txBody>
      </p:sp>
    </p:spTree>
    <p:extLst>
      <p:ext uri="{BB962C8B-B14F-4D97-AF65-F5344CB8AC3E}">
        <p14:creationId xmlns:p14="http://schemas.microsoft.com/office/powerpoint/2010/main" val="1292241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5A482F9-4BF4-4219-BC62-3B349F995832}"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95B08-D4FB-4D30-A908-8F057DB91340}" type="slidenum">
              <a:rPr lang="en-US" smtClean="0"/>
              <a:t>‹#›</a:t>
            </a:fld>
            <a:endParaRPr lang="en-US"/>
          </a:p>
        </p:txBody>
      </p:sp>
    </p:spTree>
    <p:extLst>
      <p:ext uri="{BB962C8B-B14F-4D97-AF65-F5344CB8AC3E}">
        <p14:creationId xmlns:p14="http://schemas.microsoft.com/office/powerpoint/2010/main" val="397899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A482F9-4BF4-4219-BC62-3B349F995832}"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895B08-D4FB-4D30-A908-8F057DB91340}" type="slidenum">
              <a:rPr lang="en-US" smtClean="0"/>
              <a:t>‹#›</a:t>
            </a:fld>
            <a:endParaRPr lang="en-US"/>
          </a:p>
        </p:txBody>
      </p:sp>
    </p:spTree>
    <p:extLst>
      <p:ext uri="{BB962C8B-B14F-4D97-AF65-F5344CB8AC3E}">
        <p14:creationId xmlns:p14="http://schemas.microsoft.com/office/powerpoint/2010/main" val="143551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A482F9-4BF4-4219-BC62-3B349F995832}"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95B08-D4FB-4D30-A908-8F057DB91340}" type="slidenum">
              <a:rPr lang="en-US" smtClean="0"/>
              <a:t>‹#›</a:t>
            </a:fld>
            <a:endParaRPr lang="en-US"/>
          </a:p>
        </p:txBody>
      </p:sp>
    </p:spTree>
    <p:extLst>
      <p:ext uri="{BB962C8B-B14F-4D97-AF65-F5344CB8AC3E}">
        <p14:creationId xmlns:p14="http://schemas.microsoft.com/office/powerpoint/2010/main" val="806641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A482F9-4BF4-4219-BC62-3B349F995832}" type="datetimeFigureOut">
              <a:rPr lang="en-US" smtClean="0"/>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895B08-D4FB-4D30-A908-8F057DB91340}" type="slidenum">
              <a:rPr lang="en-US" smtClean="0"/>
              <a:t>‹#›</a:t>
            </a:fld>
            <a:endParaRPr lang="en-US"/>
          </a:p>
        </p:txBody>
      </p:sp>
    </p:spTree>
    <p:extLst>
      <p:ext uri="{BB962C8B-B14F-4D97-AF65-F5344CB8AC3E}">
        <p14:creationId xmlns:p14="http://schemas.microsoft.com/office/powerpoint/2010/main" val="241557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5A482F9-4BF4-4219-BC62-3B349F995832}" type="datetimeFigureOut">
              <a:rPr lang="en-US" smtClean="0"/>
              <a:t>7/24/2024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2895B08-D4FB-4D30-A908-8F057DB91340}" type="slidenum">
              <a:rPr lang="en-US" smtClean="0"/>
              <a:t>‹#›</a:t>
            </a:fld>
            <a:endParaRPr lang="en-US"/>
          </a:p>
        </p:txBody>
      </p:sp>
    </p:spTree>
    <p:extLst>
      <p:ext uri="{BB962C8B-B14F-4D97-AF65-F5344CB8AC3E}">
        <p14:creationId xmlns:p14="http://schemas.microsoft.com/office/powerpoint/2010/main" val="360624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5A482F9-4BF4-4219-BC62-3B349F995832}" type="datetimeFigureOut">
              <a:rPr lang="en-US" smtClean="0"/>
              <a:t>7/24/2024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2895B08-D4FB-4D30-A908-8F057DB91340}" type="slidenum">
              <a:rPr lang="en-US" smtClean="0"/>
              <a:t>‹#›</a:t>
            </a:fld>
            <a:endParaRPr lang="en-US"/>
          </a:p>
        </p:txBody>
      </p:sp>
    </p:spTree>
    <p:extLst>
      <p:ext uri="{BB962C8B-B14F-4D97-AF65-F5344CB8AC3E}">
        <p14:creationId xmlns:p14="http://schemas.microsoft.com/office/powerpoint/2010/main" val="63246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5A482F9-4BF4-4219-BC62-3B349F995832}" type="datetimeFigureOut">
              <a:rPr lang="en-US" smtClean="0"/>
              <a:t>7/24/2024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2895B08-D4FB-4D30-A908-8F057DB91340}" type="slidenum">
              <a:rPr lang="en-US" smtClean="0"/>
              <a:t>‹#›</a:t>
            </a:fld>
            <a:endParaRPr lang="en-US"/>
          </a:p>
        </p:txBody>
      </p:sp>
    </p:spTree>
    <p:extLst>
      <p:ext uri="{BB962C8B-B14F-4D97-AF65-F5344CB8AC3E}">
        <p14:creationId xmlns:p14="http://schemas.microsoft.com/office/powerpoint/2010/main" val="655671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482F9-4BF4-4219-BC62-3B349F995832}"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895B08-D4FB-4D30-A908-8F057DB91340}" type="slidenum">
              <a:rPr lang="en-US" smtClean="0"/>
              <a:t>‹#›</a:t>
            </a:fld>
            <a:endParaRPr lang="en-US"/>
          </a:p>
        </p:txBody>
      </p:sp>
    </p:spTree>
    <p:extLst>
      <p:ext uri="{BB962C8B-B14F-4D97-AF65-F5344CB8AC3E}">
        <p14:creationId xmlns:p14="http://schemas.microsoft.com/office/powerpoint/2010/main" val="393483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5A482F9-4BF4-4219-BC62-3B349F995832}" type="datetimeFigureOut">
              <a:rPr lang="en-US" smtClean="0"/>
              <a:t>7/24/2024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2895B08-D4FB-4D30-A908-8F057DB91340}" type="slidenum">
              <a:rPr lang="en-US" smtClean="0"/>
              <a:t>‹#›</a:t>
            </a:fld>
            <a:endParaRPr lang="en-US"/>
          </a:p>
        </p:txBody>
      </p:sp>
    </p:spTree>
    <p:extLst>
      <p:ext uri="{BB962C8B-B14F-4D97-AF65-F5344CB8AC3E}">
        <p14:creationId xmlns:p14="http://schemas.microsoft.com/office/powerpoint/2010/main" val="96239582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93/reseval/rvv016" TargetMode="External"/><Relationship Id="rId2" Type="http://schemas.openxmlformats.org/officeDocument/2006/relationships/hyperlink" Target="https://uknowledge.uky.edu/cgi/viewcontent.cgi?article=1036&amp;context=research_events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62DE-9277-96C9-BB45-46124981DB4C}"/>
              </a:ext>
            </a:extLst>
          </p:cNvPr>
          <p:cNvSpPr>
            <a:spLocks noGrp="1"/>
          </p:cNvSpPr>
          <p:nvPr>
            <p:ph type="ctrTitle"/>
          </p:nvPr>
        </p:nvSpPr>
        <p:spPr/>
        <p:txBody>
          <a:bodyPr/>
          <a:lstStyle/>
          <a:p>
            <a:r>
              <a:rPr lang="en-US"/>
              <a:t>THRC Research Impact Factor AI Model</a:t>
            </a:r>
            <a:endParaRPr lang="en-US" dirty="0"/>
          </a:p>
        </p:txBody>
      </p:sp>
      <p:sp>
        <p:nvSpPr>
          <p:cNvPr id="3" name="Subtitle 2">
            <a:extLst>
              <a:ext uri="{FF2B5EF4-FFF2-40B4-BE49-F238E27FC236}">
                <a16:creationId xmlns:a16="http://schemas.microsoft.com/office/drawing/2014/main" id="{2F5E73F8-BA0A-98C0-E4D2-AAFD1FB2B313}"/>
              </a:ext>
            </a:extLst>
          </p:cNvPr>
          <p:cNvSpPr>
            <a:spLocks noGrp="1"/>
          </p:cNvSpPr>
          <p:nvPr>
            <p:ph type="subTitle" idx="1"/>
          </p:nvPr>
        </p:nvSpPr>
        <p:spPr/>
        <p:txBody>
          <a:bodyPr/>
          <a:lstStyle/>
          <a:p>
            <a:r>
              <a:rPr lang="en-US"/>
              <a:t>July 2024</a:t>
            </a:r>
            <a:endParaRPr lang="en-US" dirty="0"/>
          </a:p>
        </p:txBody>
      </p:sp>
    </p:spTree>
    <p:extLst>
      <p:ext uri="{BB962C8B-B14F-4D97-AF65-F5344CB8AC3E}">
        <p14:creationId xmlns:p14="http://schemas.microsoft.com/office/powerpoint/2010/main" val="1831679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B6B2-1294-D5CB-B9D8-62274E4A4B8A}"/>
              </a:ext>
            </a:extLst>
          </p:cNvPr>
          <p:cNvSpPr>
            <a:spLocks noGrp="1"/>
          </p:cNvSpPr>
          <p:nvPr>
            <p:ph type="title"/>
          </p:nvPr>
        </p:nvSpPr>
        <p:spPr/>
        <p:txBody>
          <a:bodyPr/>
          <a:lstStyle/>
          <a:p>
            <a:r>
              <a:rPr lang="en-US"/>
              <a:t>Objective</a:t>
            </a:r>
            <a:endParaRPr lang="en-US" dirty="0"/>
          </a:p>
        </p:txBody>
      </p:sp>
      <p:sp>
        <p:nvSpPr>
          <p:cNvPr id="3" name="Content Placeholder 2">
            <a:extLst>
              <a:ext uri="{FF2B5EF4-FFF2-40B4-BE49-F238E27FC236}">
                <a16:creationId xmlns:a16="http://schemas.microsoft.com/office/drawing/2014/main" id="{058BEB1C-9C60-D0C7-3E8E-A9E3DE9150EC}"/>
              </a:ext>
            </a:extLst>
          </p:cNvPr>
          <p:cNvSpPr>
            <a:spLocks noGrp="1"/>
          </p:cNvSpPr>
          <p:nvPr>
            <p:ph idx="1"/>
          </p:nvPr>
        </p:nvSpPr>
        <p:spPr/>
        <p:txBody>
          <a:bodyPr>
            <a:normAutofit/>
          </a:bodyPr>
          <a:lstStyle/>
          <a:p>
            <a:r>
              <a:rPr lang="en-US" sz="2800" dirty="0"/>
              <a:t>To create a tool for use within THRC to (1) assess the impact of individual THRC-affiliated publications against Texas State University publications with an index and (2) autogenerate radar charts based on text-mining that assess the publications relevance to each of the 17 United Nations Sustainable Development Goals </a:t>
            </a:r>
          </a:p>
        </p:txBody>
      </p:sp>
    </p:spTree>
    <p:extLst>
      <p:ext uri="{BB962C8B-B14F-4D97-AF65-F5344CB8AC3E}">
        <p14:creationId xmlns:p14="http://schemas.microsoft.com/office/powerpoint/2010/main" val="2208839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B3D55-0305-6F43-A1A1-2914EB48EA8D}"/>
              </a:ext>
            </a:extLst>
          </p:cNvPr>
          <p:cNvSpPr>
            <a:spLocks noGrp="1"/>
          </p:cNvSpPr>
          <p:nvPr>
            <p:ph type="title"/>
          </p:nvPr>
        </p:nvSpPr>
        <p:spPr/>
        <p:txBody>
          <a:bodyPr/>
          <a:lstStyle/>
          <a:p>
            <a:r>
              <a:rPr lang="en-US"/>
              <a:t>Model Inputs - Index</a:t>
            </a:r>
            <a:endParaRPr lang="en-US" dirty="0"/>
          </a:p>
        </p:txBody>
      </p:sp>
      <p:sp>
        <p:nvSpPr>
          <p:cNvPr id="3" name="Content Placeholder 2">
            <a:extLst>
              <a:ext uri="{FF2B5EF4-FFF2-40B4-BE49-F238E27FC236}">
                <a16:creationId xmlns:a16="http://schemas.microsoft.com/office/drawing/2014/main" id="{F70B7A16-F8A7-1649-B586-A1563BDB2F14}"/>
              </a:ext>
            </a:extLst>
          </p:cNvPr>
          <p:cNvSpPr>
            <a:spLocks noGrp="1"/>
          </p:cNvSpPr>
          <p:nvPr>
            <p:ph idx="1"/>
          </p:nvPr>
        </p:nvSpPr>
        <p:spPr/>
        <p:txBody>
          <a:bodyPr>
            <a:normAutofit/>
          </a:bodyPr>
          <a:lstStyle/>
          <a:p>
            <a:r>
              <a:rPr lang="en-US" sz="2400" dirty="0"/>
              <a:t>Bibliometrics – views, cites</a:t>
            </a:r>
          </a:p>
          <a:p>
            <a:r>
              <a:rPr lang="en-US" sz="2400" dirty="0"/>
              <a:t>Social media direct link shares</a:t>
            </a:r>
          </a:p>
          <a:p>
            <a:pPr lvl="1"/>
            <a:r>
              <a:rPr lang="en-US" sz="2400" dirty="0"/>
              <a:t>Twitter, Threads, and LinkedIn</a:t>
            </a:r>
          </a:p>
          <a:p>
            <a:r>
              <a:rPr lang="en-US" sz="2400" dirty="0"/>
              <a:t>News Media</a:t>
            </a:r>
          </a:p>
          <a:p>
            <a:pPr lvl="1"/>
            <a:r>
              <a:rPr lang="en-US" sz="2400" dirty="0"/>
              <a:t>Articles</a:t>
            </a:r>
          </a:p>
          <a:p>
            <a:r>
              <a:rPr lang="en-US" sz="2400" dirty="0"/>
              <a:t>Journal Impact Factor</a:t>
            </a:r>
          </a:p>
          <a:p>
            <a:r>
              <a:rPr lang="en-US" sz="2400" dirty="0"/>
              <a:t>Policy citations</a:t>
            </a:r>
          </a:p>
          <a:p>
            <a:r>
              <a:rPr lang="en-US" sz="2400" dirty="0"/>
              <a:t>Patent citations</a:t>
            </a:r>
          </a:p>
        </p:txBody>
      </p:sp>
    </p:spTree>
    <p:extLst>
      <p:ext uri="{BB962C8B-B14F-4D97-AF65-F5344CB8AC3E}">
        <p14:creationId xmlns:p14="http://schemas.microsoft.com/office/powerpoint/2010/main" val="178114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AAAF6-9708-546B-4D6C-F98B4DE6DF25}"/>
              </a:ext>
            </a:extLst>
          </p:cNvPr>
          <p:cNvSpPr>
            <a:spLocks noGrp="1"/>
          </p:cNvSpPr>
          <p:nvPr>
            <p:ph type="title"/>
          </p:nvPr>
        </p:nvSpPr>
        <p:spPr/>
        <p:txBody>
          <a:bodyPr/>
          <a:lstStyle/>
          <a:p>
            <a:r>
              <a:rPr lang="en-US"/>
              <a:t>Model Inputs – SDG Radar Chart</a:t>
            </a:r>
            <a:endParaRPr lang="en-US" dirty="0"/>
          </a:p>
        </p:txBody>
      </p:sp>
      <p:sp>
        <p:nvSpPr>
          <p:cNvPr id="3" name="Content Placeholder 2">
            <a:extLst>
              <a:ext uri="{FF2B5EF4-FFF2-40B4-BE49-F238E27FC236}">
                <a16:creationId xmlns:a16="http://schemas.microsoft.com/office/drawing/2014/main" id="{CCC0395D-E22D-8B09-F50C-962F72F2C0B8}"/>
              </a:ext>
            </a:extLst>
          </p:cNvPr>
          <p:cNvSpPr>
            <a:spLocks noGrp="1"/>
          </p:cNvSpPr>
          <p:nvPr>
            <p:ph idx="1"/>
          </p:nvPr>
        </p:nvSpPr>
        <p:spPr/>
        <p:txBody>
          <a:bodyPr>
            <a:normAutofit/>
          </a:bodyPr>
          <a:lstStyle/>
          <a:p>
            <a:r>
              <a:rPr lang="en-US" sz="3600" dirty="0"/>
              <a:t>Article text – to be analyzed for themes matching each SDG.  Rankings will be assigned in each theme relative to the corpus of TXST research articles</a:t>
            </a:r>
          </a:p>
        </p:txBody>
      </p:sp>
    </p:spTree>
    <p:extLst>
      <p:ext uri="{BB962C8B-B14F-4D97-AF65-F5344CB8AC3E}">
        <p14:creationId xmlns:p14="http://schemas.microsoft.com/office/powerpoint/2010/main" val="39967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AA947-E93E-E7B8-D605-A7B7C008BC3F}"/>
              </a:ext>
            </a:extLst>
          </p:cNvPr>
          <p:cNvSpPr>
            <a:spLocks noGrp="1"/>
          </p:cNvSpPr>
          <p:nvPr>
            <p:ph type="title"/>
          </p:nvPr>
        </p:nvSpPr>
        <p:spPr/>
        <p:txBody>
          <a:bodyPr/>
          <a:lstStyle/>
          <a:p>
            <a:r>
              <a:rPr lang="en-US" dirty="0"/>
              <a:t>Simulated Outcome 1 </a:t>
            </a:r>
          </a:p>
        </p:txBody>
      </p:sp>
      <p:pic>
        <p:nvPicPr>
          <p:cNvPr id="5" name="Content Placeholder 4">
            <a:extLst>
              <a:ext uri="{FF2B5EF4-FFF2-40B4-BE49-F238E27FC236}">
                <a16:creationId xmlns:a16="http://schemas.microsoft.com/office/drawing/2014/main" id="{13DABC69-DA57-0ABF-B442-3BC4AA0FD9E7}"/>
              </a:ext>
            </a:extLst>
          </p:cNvPr>
          <p:cNvPicPr>
            <a:picLocks noGrp="1" noChangeAspect="1"/>
          </p:cNvPicPr>
          <p:nvPr>
            <p:ph idx="1"/>
          </p:nvPr>
        </p:nvPicPr>
        <p:blipFill>
          <a:blip r:embed="rId2"/>
          <a:stretch>
            <a:fillRect/>
          </a:stretch>
        </p:blipFill>
        <p:spPr>
          <a:xfrm>
            <a:off x="2576347" y="2052638"/>
            <a:ext cx="6001081" cy="4195762"/>
          </a:xfrm>
        </p:spPr>
      </p:pic>
    </p:spTree>
    <p:extLst>
      <p:ext uri="{BB962C8B-B14F-4D97-AF65-F5344CB8AC3E}">
        <p14:creationId xmlns:p14="http://schemas.microsoft.com/office/powerpoint/2010/main" val="396289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1A852-AE95-19B3-FDB0-BAB329B6EBA2}"/>
              </a:ext>
            </a:extLst>
          </p:cNvPr>
          <p:cNvSpPr>
            <a:spLocks noGrp="1"/>
          </p:cNvSpPr>
          <p:nvPr>
            <p:ph type="title"/>
          </p:nvPr>
        </p:nvSpPr>
        <p:spPr/>
        <p:txBody>
          <a:bodyPr/>
          <a:lstStyle/>
          <a:p>
            <a:r>
              <a:rPr lang="en-US" dirty="0"/>
              <a:t>Simulated Outcome 2</a:t>
            </a:r>
          </a:p>
        </p:txBody>
      </p:sp>
      <p:pic>
        <p:nvPicPr>
          <p:cNvPr id="5" name="Content Placeholder 4">
            <a:extLst>
              <a:ext uri="{FF2B5EF4-FFF2-40B4-BE49-F238E27FC236}">
                <a16:creationId xmlns:a16="http://schemas.microsoft.com/office/drawing/2014/main" id="{FAB12EA7-415F-89BA-8692-8CD143674078}"/>
              </a:ext>
            </a:extLst>
          </p:cNvPr>
          <p:cNvPicPr>
            <a:picLocks noGrp="1" noChangeAspect="1"/>
          </p:cNvPicPr>
          <p:nvPr>
            <p:ph idx="1"/>
          </p:nvPr>
        </p:nvPicPr>
        <p:blipFill>
          <a:blip r:embed="rId2"/>
          <a:stretch>
            <a:fillRect/>
          </a:stretch>
        </p:blipFill>
        <p:spPr>
          <a:xfrm>
            <a:off x="2353382" y="2052638"/>
            <a:ext cx="6447012" cy="4195762"/>
          </a:xfrm>
        </p:spPr>
      </p:pic>
    </p:spTree>
    <p:extLst>
      <p:ext uri="{BB962C8B-B14F-4D97-AF65-F5344CB8AC3E}">
        <p14:creationId xmlns:p14="http://schemas.microsoft.com/office/powerpoint/2010/main" val="328006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CDF0-5C61-2C54-2D64-9DD006366848}"/>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28DFFD0-BD58-76AC-24EC-B6E2FA94412B}"/>
              </a:ext>
            </a:extLst>
          </p:cNvPr>
          <p:cNvSpPr>
            <a:spLocks noGrp="1"/>
          </p:cNvSpPr>
          <p:nvPr>
            <p:ph idx="1"/>
          </p:nvPr>
        </p:nvSpPr>
        <p:spPr/>
        <p:txBody>
          <a:bodyPr/>
          <a:lstStyle/>
          <a:p>
            <a:r>
              <a:rPr lang="en-US" dirty="0"/>
              <a:t>The main challenge anticipated will be data collection for news media.</a:t>
            </a:r>
          </a:p>
          <a:p>
            <a:pPr lvl="1"/>
            <a:r>
              <a:rPr lang="en-US" dirty="0"/>
              <a:t>Each news site may need to be text-mined separately, which would be labor intensive to code and time intensive to run.  We would also need to run this on every paper in the TXST training corpus to establish a baseline to compare THRC work against.</a:t>
            </a:r>
          </a:p>
          <a:p>
            <a:pPr lvl="1"/>
            <a:r>
              <a:rPr lang="en-US" dirty="0"/>
              <a:t>We will explore efficient ways to collect this data using open-source tools as well as paid options (i.e., </a:t>
            </a:r>
            <a:r>
              <a:rPr lang="en-US" dirty="0" err="1"/>
              <a:t>Altmetric</a:t>
            </a:r>
            <a:r>
              <a:rPr lang="en-US" dirty="0"/>
              <a:t> API access).  </a:t>
            </a:r>
          </a:p>
          <a:p>
            <a:r>
              <a:rPr lang="en-US" dirty="0"/>
              <a:t>Social media API access may also present challenges. </a:t>
            </a:r>
          </a:p>
          <a:p>
            <a:pPr lvl="1"/>
            <a:endParaRPr lang="en-US" dirty="0"/>
          </a:p>
        </p:txBody>
      </p:sp>
    </p:spTree>
    <p:extLst>
      <p:ext uri="{BB962C8B-B14F-4D97-AF65-F5344CB8AC3E}">
        <p14:creationId xmlns:p14="http://schemas.microsoft.com/office/powerpoint/2010/main" val="106534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915D-CBE1-E387-018D-7F8FA3253142}"/>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FFC1AC06-75E7-928A-FA83-F139F0C762D1}"/>
              </a:ext>
            </a:extLst>
          </p:cNvPr>
          <p:cNvSpPr>
            <a:spLocks noGrp="1"/>
          </p:cNvSpPr>
          <p:nvPr>
            <p:ph idx="1"/>
          </p:nvPr>
        </p:nvSpPr>
        <p:spPr>
          <a:xfrm>
            <a:off x="1104293" y="2089494"/>
            <a:ext cx="8946541" cy="4195481"/>
          </a:xfrm>
        </p:spPr>
        <p:txBody>
          <a:bodyPr>
            <a:normAutofit lnSpcReduction="10000"/>
          </a:bodyPr>
          <a:lstStyle/>
          <a:p>
            <a:r>
              <a:rPr lang="en-US" dirty="0"/>
              <a:t>“Generating Impact Narratives with AI.”.  Sean Newell &amp; Charity </a:t>
            </a:r>
            <a:r>
              <a:rPr lang="en-US" dirty="0" err="1"/>
              <a:t>Elefritz</a:t>
            </a:r>
            <a:r>
              <a:rPr lang="en-US" dirty="0"/>
              <a:t>.  Elsevier.  2024. </a:t>
            </a:r>
            <a:r>
              <a:rPr lang="en-US" dirty="0">
                <a:hlinkClick r:id="rId2"/>
              </a:rPr>
              <a:t>https://uknowledge.uky.edu/cgi/viewcontent.cgi?article=1036&amp;context=research_events2</a:t>
            </a:r>
            <a:endParaRPr lang="en-US" dirty="0"/>
          </a:p>
          <a:p>
            <a:endParaRPr lang="en-US" dirty="0">
              <a:effectLst/>
            </a:endParaRPr>
          </a:p>
          <a:p>
            <a:pPr>
              <a:spcBef>
                <a:spcPts val="0"/>
              </a:spcBef>
              <a:spcAft>
                <a:spcPts val="0"/>
              </a:spcAft>
            </a:pPr>
            <a:r>
              <a:rPr lang="en-US" dirty="0">
                <a:effectLst/>
              </a:rPr>
              <a:t>M. Bamberger, “Introduction to Mixed Methods in Impact Evaluation”.</a:t>
            </a:r>
          </a:p>
          <a:p>
            <a:pPr marL="0" indent="0" algn="r">
              <a:buNone/>
            </a:pPr>
            <a:endParaRPr lang="en-US" dirty="0">
              <a:effectLst/>
            </a:endParaRPr>
          </a:p>
          <a:p>
            <a:pPr>
              <a:spcBef>
                <a:spcPts val="0"/>
              </a:spcBef>
              <a:spcAft>
                <a:spcPts val="0"/>
              </a:spcAft>
            </a:pPr>
            <a:r>
              <a:rPr lang="en-US" dirty="0">
                <a:effectLst/>
              </a:rPr>
              <a:t>S. Morton, “Progressing research impact assessment: A ‘contributions’ approach,” </a:t>
            </a:r>
            <a:r>
              <a:rPr lang="en-US" i="1" dirty="0">
                <a:effectLst/>
              </a:rPr>
              <a:t>Research Evaluation</a:t>
            </a:r>
            <a:r>
              <a:rPr lang="en-US" dirty="0">
                <a:effectLst/>
              </a:rPr>
              <a:t>, vol. 24, no. 4, pp. 405–419, Oct. 2015, </a:t>
            </a:r>
            <a:r>
              <a:rPr lang="en-US" dirty="0" err="1">
                <a:effectLst/>
              </a:rPr>
              <a:t>doi</a:t>
            </a:r>
            <a:r>
              <a:rPr lang="en-US" dirty="0">
                <a:effectLst/>
              </a:rPr>
              <a:t>: </a:t>
            </a:r>
            <a:r>
              <a:rPr lang="en-US" dirty="0">
                <a:effectLst/>
                <a:hlinkClick r:id="rId3"/>
              </a:rPr>
              <a:t>10.1093/</a:t>
            </a:r>
            <a:r>
              <a:rPr lang="en-US" dirty="0" err="1">
                <a:effectLst/>
                <a:hlinkClick r:id="rId3"/>
              </a:rPr>
              <a:t>reseval</a:t>
            </a:r>
            <a:r>
              <a:rPr lang="en-US" dirty="0">
                <a:effectLst/>
                <a:hlinkClick r:id="rId3"/>
              </a:rPr>
              <a:t>/rvv016</a:t>
            </a:r>
            <a:r>
              <a:rPr lang="en-US" dirty="0">
                <a:effectLst/>
              </a:rPr>
              <a:t>.</a:t>
            </a:r>
          </a:p>
          <a:p>
            <a:endParaRPr lang="en-US" dirty="0"/>
          </a:p>
          <a:p>
            <a:pPr marL="0" indent="0">
              <a:buNone/>
            </a:pPr>
            <a:r>
              <a:rPr lang="en-US" dirty="0"/>
              <a:t> </a:t>
            </a:r>
          </a:p>
        </p:txBody>
      </p:sp>
    </p:spTree>
    <p:extLst>
      <p:ext uri="{BB962C8B-B14F-4D97-AF65-F5344CB8AC3E}">
        <p14:creationId xmlns:p14="http://schemas.microsoft.com/office/powerpoint/2010/main" val="2724748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2819</TotalTime>
  <Words>324</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3</vt:lpstr>
      <vt:lpstr>Ion</vt:lpstr>
      <vt:lpstr>THRC Research Impact Factor AI Model</vt:lpstr>
      <vt:lpstr>Objective</vt:lpstr>
      <vt:lpstr>Model Inputs - Index</vt:lpstr>
      <vt:lpstr>Model Inputs – SDG Radar Chart</vt:lpstr>
      <vt:lpstr>Simulated Outcome 1 </vt:lpstr>
      <vt:lpstr>Simulated Outcome 2</vt:lpstr>
      <vt:lpstr>Challenges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Tomasso, Maria E</dc:creator>
  <cp:lastModifiedBy>Tomasso, Maria E</cp:lastModifiedBy>
  <cp:revision>2</cp:revision>
  <dcterms:created xsi:type="dcterms:W3CDTF">2024-07-24T20:13:34Z</dcterms:created>
  <dcterms:modified xsi:type="dcterms:W3CDTF">2024-07-26T19:13:20Z</dcterms:modified>
</cp:coreProperties>
</file>