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A40"/>
    <a:srgbClr val="C42C48"/>
    <a:srgbClr val="501214"/>
    <a:srgbClr val="A18A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60"/>
    <p:restoredTop sz="95897" autoAdjust="0"/>
  </p:normalViewPr>
  <p:slideViewPr>
    <p:cSldViewPr snapToGrid="0">
      <p:cViewPr>
        <p:scale>
          <a:sx n="23" d="100"/>
          <a:sy n="23" d="100"/>
        </p:scale>
        <p:origin x="2280" y="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ria/Desktop/PatientTown-main%20copy/texas_forensic_MH_waitlis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ria/Desktop/PatientTown-main%20copy/texas_forensic_MH_waitlis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dirty="0">
                <a:solidFill>
                  <a:schemeClr val="tx1"/>
                </a:solidFill>
              </a:rPr>
              <a:t>Forensic Waitlist Length [2-5]</a:t>
            </a:r>
          </a:p>
        </c:rich>
      </c:tx>
      <c:layout>
        <c:manualLayout>
          <c:xMode val="edge"/>
          <c:yMode val="edge"/>
          <c:x val="0.2115764583481119"/>
          <c:y val="5.9612518628912071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lineChart>
        <c:grouping val="stacked"/>
        <c:varyColors val="0"/>
        <c:ser>
          <c:idx val="0"/>
          <c:order val="0"/>
          <c:tx>
            <c:v>Forensic Waitlist Length 2020-2022</c:v>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3"/>
              <c:layout>
                <c:manualLayout>
                  <c:x val="-3.0710710710710784E-2"/>
                  <c:y val="3.72801201638169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DB-1441-BD13-50FD6BD6E0AE}"/>
                </c:ext>
              </c:extLst>
            </c:dLbl>
            <c:dLbl>
              <c:idx val="7"/>
              <c:layout>
                <c:manualLayout>
                  <c:x val="-3.0710710710710711E-2"/>
                  <c:y val="3.72801201638170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DB-1441-BD13-50FD6BD6E0A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Standard!$G$2:$G$13</c:f>
              <c:numCache>
                <c:formatCode>m/d/yy</c:formatCode>
                <c:ptCount val="12"/>
                <c:pt idx="0">
                  <c:v>43831</c:v>
                </c:pt>
                <c:pt idx="1">
                  <c:v>43922</c:v>
                </c:pt>
                <c:pt idx="2">
                  <c:v>44013</c:v>
                </c:pt>
                <c:pt idx="3">
                  <c:v>44105</c:v>
                </c:pt>
                <c:pt idx="4">
                  <c:v>44197</c:v>
                </c:pt>
                <c:pt idx="5">
                  <c:v>44287</c:v>
                </c:pt>
                <c:pt idx="6">
                  <c:v>44378</c:v>
                </c:pt>
                <c:pt idx="7">
                  <c:v>44470</c:v>
                </c:pt>
                <c:pt idx="8">
                  <c:v>44562</c:v>
                </c:pt>
                <c:pt idx="9">
                  <c:v>44652</c:v>
                </c:pt>
              </c:numCache>
            </c:numRef>
          </c:cat>
          <c:val>
            <c:numRef>
              <c:f>Standard!$E$2:$E$11</c:f>
              <c:numCache>
                <c:formatCode>General</c:formatCode>
                <c:ptCount val="10"/>
                <c:pt idx="0">
                  <c:v>500</c:v>
                </c:pt>
                <c:pt idx="1">
                  <c:v>451</c:v>
                </c:pt>
                <c:pt idx="2">
                  <c:v>351</c:v>
                </c:pt>
                <c:pt idx="3">
                  <c:v>299</c:v>
                </c:pt>
                <c:pt idx="4">
                  <c:v>924</c:v>
                </c:pt>
                <c:pt idx="5">
                  <c:v>1037</c:v>
                </c:pt>
                <c:pt idx="6">
                  <c:v>842</c:v>
                </c:pt>
                <c:pt idx="7">
                  <c:v>889</c:v>
                </c:pt>
                <c:pt idx="8">
                  <c:v>1481</c:v>
                </c:pt>
                <c:pt idx="9">
                  <c:v>1526</c:v>
                </c:pt>
              </c:numCache>
            </c:numRef>
          </c:val>
          <c:smooth val="0"/>
          <c:extLst>
            <c:ext xmlns:c16="http://schemas.microsoft.com/office/drawing/2014/chart" uri="{C3380CC4-5D6E-409C-BE32-E72D297353CC}">
              <c16:uniqueId val="{00000002-EDDB-1441-BD13-50FD6BD6E0AE}"/>
            </c:ext>
          </c:extLst>
        </c:ser>
        <c:dLbls>
          <c:dLblPos val="ctr"/>
          <c:showLegendKey val="0"/>
          <c:showVal val="1"/>
          <c:showCatName val="0"/>
          <c:showSerName val="0"/>
          <c:showPercent val="0"/>
          <c:showBubbleSize val="0"/>
        </c:dLbls>
        <c:smooth val="0"/>
        <c:axId val="1582453471"/>
        <c:axId val="1705792831"/>
      </c:lineChart>
      <c:dateAx>
        <c:axId val="1582453471"/>
        <c:scaling>
          <c:orientation val="minMax"/>
        </c:scaling>
        <c:delete val="0"/>
        <c:axPos val="b"/>
        <c:numFmt formatCode="m/d/yy"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705792831"/>
        <c:crosses val="autoZero"/>
        <c:auto val="0"/>
        <c:lblOffset val="100"/>
        <c:baseTimeUnit val="months"/>
        <c:majorUnit val="3"/>
        <c:majorTimeUnit val="months"/>
      </c:dateAx>
      <c:valAx>
        <c:axId val="170579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82453471"/>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solidFill>
                  <a:schemeClr val="tx1"/>
                </a:solidFill>
                <a:latin typeface="+mj-lt"/>
              </a:rPr>
              <a:t>Total</a:t>
            </a:r>
            <a:r>
              <a:rPr lang="en-US" sz="2000" baseline="0" dirty="0">
                <a:solidFill>
                  <a:schemeClr val="tx1"/>
                </a:solidFill>
                <a:latin typeface="+mj-lt"/>
              </a:rPr>
              <a:t> Beds Versus Online Beds by Hospital [6]</a:t>
            </a:r>
            <a:endParaRPr lang="en-US" sz="2000" dirty="0">
              <a:solidFill>
                <a:schemeClr val="tx1"/>
              </a:solidFill>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Sheet1!$A$1</c:f>
              <c:strCache>
                <c:ptCount val="1"/>
                <c:pt idx="0">
                  <c:v>Online Beds</c:v>
                </c:pt>
              </c:strCache>
            </c:strRef>
          </c:tx>
          <c:spPr>
            <a:solidFill>
              <a:schemeClr val="accent1"/>
            </a:solidFill>
            <a:ln>
              <a:noFill/>
            </a:ln>
            <a:effectLst/>
          </c:spPr>
          <c:invertIfNegative val="0"/>
          <c:cat>
            <c:strRef>
              <c:f>Sheet1!$C$2:$C$12</c:f>
              <c:strCache>
                <c:ptCount val="11"/>
                <c:pt idx="0">
                  <c:v>Austin State Hospital</c:v>
                </c:pt>
                <c:pt idx="1">
                  <c:v>Big Spring State Hospital</c:v>
                </c:pt>
                <c:pt idx="2">
                  <c:v>El Paso Psychiatric Center</c:v>
                </c:pt>
                <c:pt idx="3">
                  <c:v>Kerrville State Hospital</c:v>
                </c:pt>
                <c:pt idx="4">
                  <c:v>North Texas State Hospital - Wichita Falls</c:v>
                </c:pt>
                <c:pt idx="5">
                  <c:v>North Texas State Hospital - Vernon</c:v>
                </c:pt>
                <c:pt idx="6">
                  <c:v>North Texas State Hospital - Vernon South</c:v>
                </c:pt>
                <c:pt idx="7">
                  <c:v>Rio Grande State Center</c:v>
                </c:pt>
                <c:pt idx="8">
                  <c:v>Rusk State Hospital</c:v>
                </c:pt>
                <c:pt idx="9">
                  <c:v>San Antonio State Hospital</c:v>
                </c:pt>
                <c:pt idx="10">
                  <c:v>Terrell State Hospital</c:v>
                </c:pt>
              </c:strCache>
            </c:strRef>
          </c:cat>
          <c:val>
            <c:numRef>
              <c:f>Sheet1!$A$2:$A$12</c:f>
              <c:numCache>
                <c:formatCode>General</c:formatCode>
                <c:ptCount val="11"/>
                <c:pt idx="0">
                  <c:v>170</c:v>
                </c:pt>
                <c:pt idx="1">
                  <c:v>131</c:v>
                </c:pt>
                <c:pt idx="2">
                  <c:v>51</c:v>
                </c:pt>
                <c:pt idx="3">
                  <c:v>160</c:v>
                </c:pt>
                <c:pt idx="4">
                  <c:v>189</c:v>
                </c:pt>
                <c:pt idx="5">
                  <c:v>169</c:v>
                </c:pt>
                <c:pt idx="6">
                  <c:v>20</c:v>
                </c:pt>
                <c:pt idx="7">
                  <c:v>52</c:v>
                </c:pt>
                <c:pt idx="8">
                  <c:v>178</c:v>
                </c:pt>
                <c:pt idx="9">
                  <c:v>193</c:v>
                </c:pt>
                <c:pt idx="10">
                  <c:v>170</c:v>
                </c:pt>
              </c:numCache>
            </c:numRef>
          </c:val>
          <c:extLst>
            <c:ext xmlns:c16="http://schemas.microsoft.com/office/drawing/2014/chart" uri="{C3380CC4-5D6E-409C-BE32-E72D297353CC}">
              <c16:uniqueId val="{00000000-D372-A844-AFC2-EDC096384EBF}"/>
            </c:ext>
          </c:extLst>
        </c:ser>
        <c:ser>
          <c:idx val="1"/>
          <c:order val="1"/>
          <c:tx>
            <c:strRef>
              <c:f>Sheet1!$B$1</c:f>
              <c:strCache>
                <c:ptCount val="1"/>
                <c:pt idx="0">
                  <c:v>Total Beds</c:v>
                </c:pt>
              </c:strCache>
            </c:strRef>
          </c:tx>
          <c:spPr>
            <a:solidFill>
              <a:schemeClr val="accent2"/>
            </a:solidFill>
            <a:ln>
              <a:noFill/>
            </a:ln>
            <a:effectLst/>
          </c:spPr>
          <c:invertIfNegative val="0"/>
          <c:cat>
            <c:strRef>
              <c:f>Sheet1!$C$2:$C$12</c:f>
              <c:strCache>
                <c:ptCount val="11"/>
                <c:pt idx="0">
                  <c:v>Austin State Hospital</c:v>
                </c:pt>
                <c:pt idx="1">
                  <c:v>Big Spring State Hospital</c:v>
                </c:pt>
                <c:pt idx="2">
                  <c:v>El Paso Psychiatric Center</c:v>
                </c:pt>
                <c:pt idx="3">
                  <c:v>Kerrville State Hospital</c:v>
                </c:pt>
                <c:pt idx="4">
                  <c:v>North Texas State Hospital - Wichita Falls</c:v>
                </c:pt>
                <c:pt idx="5">
                  <c:v>North Texas State Hospital - Vernon</c:v>
                </c:pt>
                <c:pt idx="6">
                  <c:v>North Texas State Hospital - Vernon South</c:v>
                </c:pt>
                <c:pt idx="7">
                  <c:v>Rio Grande State Center</c:v>
                </c:pt>
                <c:pt idx="8">
                  <c:v>Rusk State Hospital</c:v>
                </c:pt>
                <c:pt idx="9">
                  <c:v>San Antonio State Hospital</c:v>
                </c:pt>
                <c:pt idx="10">
                  <c:v>Terrell State Hospital</c:v>
                </c:pt>
              </c:strCache>
            </c:strRef>
          </c:cat>
          <c:val>
            <c:numRef>
              <c:f>Sheet1!$B$2:$B$12</c:f>
              <c:numCache>
                <c:formatCode>General</c:formatCode>
                <c:ptCount val="11"/>
                <c:pt idx="0">
                  <c:v>263</c:v>
                </c:pt>
                <c:pt idx="1">
                  <c:v>144</c:v>
                </c:pt>
                <c:pt idx="2">
                  <c:v>71</c:v>
                </c:pt>
                <c:pt idx="3">
                  <c:v>220</c:v>
                </c:pt>
                <c:pt idx="4">
                  <c:v>268</c:v>
                </c:pt>
                <c:pt idx="5">
                  <c:v>262</c:v>
                </c:pt>
                <c:pt idx="6">
                  <c:v>32</c:v>
                </c:pt>
                <c:pt idx="7">
                  <c:v>52</c:v>
                </c:pt>
                <c:pt idx="8">
                  <c:v>288</c:v>
                </c:pt>
                <c:pt idx="9">
                  <c:v>262</c:v>
                </c:pt>
                <c:pt idx="10">
                  <c:v>305</c:v>
                </c:pt>
              </c:numCache>
            </c:numRef>
          </c:val>
          <c:extLst>
            <c:ext xmlns:c16="http://schemas.microsoft.com/office/drawing/2014/chart" uri="{C3380CC4-5D6E-409C-BE32-E72D297353CC}">
              <c16:uniqueId val="{00000001-D372-A844-AFC2-EDC096384EBF}"/>
            </c:ext>
          </c:extLst>
        </c:ser>
        <c:dLbls>
          <c:showLegendKey val="0"/>
          <c:showVal val="0"/>
          <c:showCatName val="0"/>
          <c:showSerName val="0"/>
          <c:showPercent val="0"/>
          <c:showBubbleSize val="0"/>
        </c:dLbls>
        <c:gapWidth val="182"/>
        <c:axId val="1717474831"/>
        <c:axId val="1717457951"/>
      </c:barChart>
      <c:catAx>
        <c:axId val="17174748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17457951"/>
        <c:crosses val="autoZero"/>
        <c:auto val="1"/>
        <c:lblAlgn val="ctr"/>
        <c:lblOffset val="100"/>
        <c:noMultiLvlLbl val="0"/>
      </c:catAx>
      <c:valAx>
        <c:axId val="17174579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7474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87AA8-E2E4-6346-957B-53DDA6B87A4D}" type="datetimeFigureOut">
              <a:rPr lang="en-US" smtClean="0"/>
              <a:t>12/8/23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EC17E-66F9-8D46-AB06-0783D4B00B76}" type="slidenum">
              <a:rPr lang="en-US" smtClean="0"/>
              <a:t>‹#›</a:t>
            </a:fld>
            <a:endParaRPr lang="en-US"/>
          </a:p>
        </p:txBody>
      </p:sp>
    </p:spTree>
    <p:extLst>
      <p:ext uri="{BB962C8B-B14F-4D97-AF65-F5344CB8AC3E}">
        <p14:creationId xmlns:p14="http://schemas.microsoft.com/office/powerpoint/2010/main" val="392094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2EC17E-66F9-8D46-AB06-0783D4B00B76}" type="slidenum">
              <a:rPr lang="en-US" smtClean="0"/>
              <a:t>1</a:t>
            </a:fld>
            <a:endParaRPr lang="en-US"/>
          </a:p>
        </p:txBody>
      </p:sp>
    </p:spTree>
    <p:extLst>
      <p:ext uri="{BB962C8B-B14F-4D97-AF65-F5344CB8AC3E}">
        <p14:creationId xmlns:p14="http://schemas.microsoft.com/office/powerpoint/2010/main" val="360666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A">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D08243AF-1F2D-AC3B-CC49-8ECCE1AED0AD}"/>
              </a:ext>
            </a:extLst>
          </p:cNvPr>
          <p:cNvSpPr>
            <a:spLocks noGrp="1"/>
          </p:cNvSpPr>
          <p:nvPr>
            <p:ph type="body" sz="quarter" idx="20" hasCustomPrompt="1"/>
          </p:nvPr>
        </p:nvSpPr>
        <p:spPr>
          <a:xfrm>
            <a:off x="22424573" y="30191756"/>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8" name="Content Placeholder 5">
            <a:extLst>
              <a:ext uri="{FF2B5EF4-FFF2-40B4-BE49-F238E27FC236}">
                <a16:creationId xmlns:a16="http://schemas.microsoft.com/office/drawing/2014/main" id="{5D040BE2-2A67-FBE0-A98F-B0D85AA19084}"/>
              </a:ext>
            </a:extLst>
          </p:cNvPr>
          <p:cNvSpPr>
            <a:spLocks noGrp="1"/>
          </p:cNvSpPr>
          <p:nvPr>
            <p:ph sz="quarter" idx="21" hasCustomPrompt="1"/>
          </p:nvPr>
        </p:nvSpPr>
        <p:spPr>
          <a:xfrm>
            <a:off x="22424573" y="25745169"/>
            <a:ext cx="100584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9" name="Text Placeholder 8">
            <a:extLst>
              <a:ext uri="{FF2B5EF4-FFF2-40B4-BE49-F238E27FC236}">
                <a16:creationId xmlns:a16="http://schemas.microsoft.com/office/drawing/2014/main" id="{9FF976F0-D6C6-6850-2ADD-E25F51D01062}"/>
              </a:ext>
            </a:extLst>
          </p:cNvPr>
          <p:cNvSpPr>
            <a:spLocks noGrp="1"/>
          </p:cNvSpPr>
          <p:nvPr>
            <p:ph type="body" sz="quarter" idx="22" hasCustomPrompt="1"/>
          </p:nvPr>
        </p:nvSpPr>
        <p:spPr>
          <a:xfrm>
            <a:off x="29228598" y="21298582"/>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6" name="Content Placeholder 5">
            <a:extLst>
              <a:ext uri="{FF2B5EF4-FFF2-40B4-BE49-F238E27FC236}">
                <a16:creationId xmlns:a16="http://schemas.microsoft.com/office/drawing/2014/main" id="{6CB25B35-8C3A-F255-4247-63CCF2DCEAA4}"/>
              </a:ext>
            </a:extLst>
          </p:cNvPr>
          <p:cNvSpPr>
            <a:spLocks noGrp="1"/>
          </p:cNvSpPr>
          <p:nvPr>
            <p:ph sz="quarter" idx="19" hasCustomPrompt="1"/>
          </p:nvPr>
        </p:nvSpPr>
        <p:spPr>
          <a:xfrm>
            <a:off x="22432057" y="21298582"/>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21" name="Text Placeholder 8">
            <a:extLst>
              <a:ext uri="{FF2B5EF4-FFF2-40B4-BE49-F238E27FC236}">
                <a16:creationId xmlns:a16="http://schemas.microsoft.com/office/drawing/2014/main" id="{3E757CD4-3C62-40DA-9483-A14CCF6E9F04}"/>
              </a:ext>
            </a:extLst>
          </p:cNvPr>
          <p:cNvSpPr>
            <a:spLocks noGrp="1"/>
          </p:cNvSpPr>
          <p:nvPr>
            <p:ph type="body" sz="quarter" idx="24" hasCustomPrompt="1"/>
          </p:nvPr>
        </p:nvSpPr>
        <p:spPr>
          <a:xfrm>
            <a:off x="29228598" y="16817070"/>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20" name="Content Placeholder 5">
            <a:extLst>
              <a:ext uri="{FF2B5EF4-FFF2-40B4-BE49-F238E27FC236}">
                <a16:creationId xmlns:a16="http://schemas.microsoft.com/office/drawing/2014/main" id="{6011BDB6-C438-5329-5DAC-2A45C1F447E4}"/>
              </a:ext>
            </a:extLst>
          </p:cNvPr>
          <p:cNvSpPr>
            <a:spLocks noGrp="1"/>
          </p:cNvSpPr>
          <p:nvPr>
            <p:ph sz="quarter" idx="23" hasCustomPrompt="1"/>
          </p:nvPr>
        </p:nvSpPr>
        <p:spPr>
          <a:xfrm>
            <a:off x="22432057" y="16817070"/>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9" name="Text Placeholder 8">
            <a:extLst>
              <a:ext uri="{FF2B5EF4-FFF2-40B4-BE49-F238E27FC236}">
                <a16:creationId xmlns:a16="http://schemas.microsoft.com/office/drawing/2014/main" id="{3A1CB940-C445-84EB-362C-C3E4F09EA29B}"/>
              </a:ext>
            </a:extLst>
          </p:cNvPr>
          <p:cNvSpPr>
            <a:spLocks noGrp="1"/>
          </p:cNvSpPr>
          <p:nvPr>
            <p:ph type="body" sz="quarter" idx="14" hasCustomPrompt="1"/>
          </p:nvPr>
        </p:nvSpPr>
        <p:spPr>
          <a:xfrm>
            <a:off x="11408229" y="30175200"/>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2" name="Content Placeholder 5">
            <a:extLst>
              <a:ext uri="{FF2B5EF4-FFF2-40B4-BE49-F238E27FC236}">
                <a16:creationId xmlns:a16="http://schemas.microsoft.com/office/drawing/2014/main" id="{129E9E52-3736-62F8-E282-CD10E8BFE7DC}"/>
              </a:ext>
            </a:extLst>
          </p:cNvPr>
          <p:cNvSpPr>
            <a:spLocks noGrp="1"/>
          </p:cNvSpPr>
          <p:nvPr>
            <p:ph sz="quarter" idx="15" hasCustomPrompt="1"/>
          </p:nvPr>
        </p:nvSpPr>
        <p:spPr>
          <a:xfrm>
            <a:off x="11408229" y="25728613"/>
            <a:ext cx="100584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6" name="Content Placeholder 5">
            <a:extLst>
              <a:ext uri="{FF2B5EF4-FFF2-40B4-BE49-F238E27FC236}">
                <a16:creationId xmlns:a16="http://schemas.microsoft.com/office/drawing/2014/main" id="{6E35A505-F2F6-EC1B-F2D5-1E9A1D8140EA}"/>
              </a:ext>
            </a:extLst>
          </p:cNvPr>
          <p:cNvSpPr>
            <a:spLocks noGrp="1"/>
          </p:cNvSpPr>
          <p:nvPr>
            <p:ph sz="quarter" idx="13" hasCustomPrompt="1"/>
          </p:nvPr>
        </p:nvSpPr>
        <p:spPr>
          <a:xfrm>
            <a:off x="15011854" y="21282026"/>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3" name="Text Placeholder 8">
            <a:extLst>
              <a:ext uri="{FF2B5EF4-FFF2-40B4-BE49-F238E27FC236}">
                <a16:creationId xmlns:a16="http://schemas.microsoft.com/office/drawing/2014/main" id="{A0E649D8-1505-8DDD-68D1-BFF552281BE7}"/>
              </a:ext>
            </a:extLst>
          </p:cNvPr>
          <p:cNvSpPr>
            <a:spLocks noGrp="1"/>
          </p:cNvSpPr>
          <p:nvPr>
            <p:ph type="body" sz="quarter" idx="16" hasCustomPrompt="1"/>
          </p:nvPr>
        </p:nvSpPr>
        <p:spPr>
          <a:xfrm>
            <a:off x="11408229" y="21282026"/>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5" name="Text Placeholder 8">
            <a:extLst>
              <a:ext uri="{FF2B5EF4-FFF2-40B4-BE49-F238E27FC236}">
                <a16:creationId xmlns:a16="http://schemas.microsoft.com/office/drawing/2014/main" id="{B649A50E-6065-43D5-4F6E-457BCDC1BC75}"/>
              </a:ext>
            </a:extLst>
          </p:cNvPr>
          <p:cNvSpPr>
            <a:spLocks noGrp="1"/>
          </p:cNvSpPr>
          <p:nvPr>
            <p:ph type="body" sz="quarter" idx="18" hasCustomPrompt="1"/>
          </p:nvPr>
        </p:nvSpPr>
        <p:spPr>
          <a:xfrm>
            <a:off x="18212254" y="16800514"/>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4" name="Content Placeholder 5">
            <a:extLst>
              <a:ext uri="{FF2B5EF4-FFF2-40B4-BE49-F238E27FC236}">
                <a16:creationId xmlns:a16="http://schemas.microsoft.com/office/drawing/2014/main" id="{A36445EC-F62C-42DA-66E0-5DA2F7D8BEE9}"/>
              </a:ext>
            </a:extLst>
          </p:cNvPr>
          <p:cNvSpPr>
            <a:spLocks noGrp="1"/>
          </p:cNvSpPr>
          <p:nvPr>
            <p:ph sz="quarter" idx="17" hasCustomPrompt="1"/>
          </p:nvPr>
        </p:nvSpPr>
        <p:spPr>
          <a:xfrm>
            <a:off x="11415713" y="16800514"/>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1" name="Text Placeholder 9">
            <a:extLst>
              <a:ext uri="{FF2B5EF4-FFF2-40B4-BE49-F238E27FC236}">
                <a16:creationId xmlns:a16="http://schemas.microsoft.com/office/drawing/2014/main" id="{D9B37EEA-EC87-6949-7F3B-736785C6A807}"/>
              </a:ext>
            </a:extLst>
          </p:cNvPr>
          <p:cNvSpPr>
            <a:spLocks noGrp="1"/>
          </p:cNvSpPr>
          <p:nvPr>
            <p:ph type="body" sz="quarter" idx="12" hasCustomPrompt="1"/>
          </p:nvPr>
        </p:nvSpPr>
        <p:spPr>
          <a:xfrm>
            <a:off x="914400" y="3657600"/>
            <a:ext cx="42062400" cy="914400"/>
          </a:xfrm>
          <a:prstGeom prst="rect">
            <a:avLst/>
          </a:prstGeom>
        </p:spPr>
        <p:txBody>
          <a:bodyPr/>
          <a:lstStyle>
            <a:lvl1pPr marL="0" indent="0">
              <a:buNone/>
              <a:defRPr sz="4800" b="0" i="0">
                <a:solidFill>
                  <a:schemeClr val="bg1"/>
                </a:solidFill>
                <a:latin typeface="Nunito Sans" pitchFamily="2" charset="77"/>
              </a:defRPr>
            </a:lvl1pPr>
          </a:lstStyle>
          <a:p>
            <a:r>
              <a:rPr lang="en-US" dirty="0">
                <a:solidFill>
                  <a:srgbClr val="FFFFFF"/>
                </a:solidFill>
                <a:effectLst/>
                <a:latin typeface="Nunito Sans" pitchFamily="2" charset="77"/>
              </a:rPr>
              <a:t>Department of {Insert Name Here}, College {Insert Name Here}, Texas State University</a:t>
            </a:r>
          </a:p>
        </p:txBody>
      </p:sp>
      <p:sp>
        <p:nvSpPr>
          <p:cNvPr id="10" name="Text Placeholder 9">
            <a:extLst>
              <a:ext uri="{FF2B5EF4-FFF2-40B4-BE49-F238E27FC236}">
                <a16:creationId xmlns:a16="http://schemas.microsoft.com/office/drawing/2014/main" id="{C5DEC278-8623-5925-D09F-08933A332103}"/>
              </a:ext>
            </a:extLst>
          </p:cNvPr>
          <p:cNvSpPr>
            <a:spLocks noGrp="1"/>
          </p:cNvSpPr>
          <p:nvPr>
            <p:ph type="body" sz="quarter" idx="11" hasCustomPrompt="1"/>
          </p:nvPr>
        </p:nvSpPr>
        <p:spPr>
          <a:xfrm>
            <a:off x="914400" y="2514600"/>
            <a:ext cx="42062400" cy="914400"/>
          </a:xfrm>
          <a:prstGeom prst="rect">
            <a:avLst/>
          </a:prstGeom>
        </p:spPr>
        <p:txBody>
          <a:bodyPr/>
          <a:lstStyle>
            <a:lvl1pPr marL="0" indent="0">
              <a:buNone/>
              <a:defRPr sz="6000" b="1" i="0">
                <a:solidFill>
                  <a:schemeClr val="bg1"/>
                </a:solidFill>
                <a:latin typeface="Nunito Sans SemiBold" pitchFamily="2"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b="1" dirty="0">
                <a:solidFill>
                  <a:srgbClr val="FFFFFF"/>
                </a:solidFill>
                <a:effectLst/>
                <a:latin typeface="Nunito Sans" pitchFamily="2" charset="77"/>
              </a:rPr>
              <a:t>Presenter name, Associates and Collaborators</a:t>
            </a:r>
            <a:endParaRPr lang="en-US" dirty="0">
              <a:solidFill>
                <a:srgbClr val="FFFFFF"/>
              </a:solidFill>
              <a:effectLst/>
              <a:latin typeface="Nunito Sans SemiBold" pitchFamily="2" charset="77"/>
            </a:endParaRPr>
          </a:p>
        </p:txBody>
      </p:sp>
      <p:sp>
        <p:nvSpPr>
          <p:cNvPr id="8" name="Text Placeholder 7">
            <a:extLst>
              <a:ext uri="{FF2B5EF4-FFF2-40B4-BE49-F238E27FC236}">
                <a16:creationId xmlns:a16="http://schemas.microsoft.com/office/drawing/2014/main" id="{A3643DDC-7EDE-3C68-12E7-4C2644BAD3C6}"/>
              </a:ext>
            </a:extLst>
          </p:cNvPr>
          <p:cNvSpPr>
            <a:spLocks noGrp="1"/>
          </p:cNvSpPr>
          <p:nvPr>
            <p:ph type="body" sz="quarter" idx="10" hasCustomPrompt="1"/>
          </p:nvPr>
        </p:nvSpPr>
        <p:spPr>
          <a:xfrm>
            <a:off x="914400" y="914400"/>
            <a:ext cx="42062400" cy="1371600"/>
          </a:xfrm>
          <a:prstGeom prst="rect">
            <a:avLst/>
          </a:prstGeom>
        </p:spPr>
        <p:txBody>
          <a:bodyPr/>
          <a:lstStyle>
            <a:lvl1pPr marL="0" indent="0">
              <a:buNone/>
              <a:defRPr sz="9000" b="1" i="0">
                <a:solidFill>
                  <a:srgbClr val="A18A52"/>
                </a:solidFill>
                <a:latin typeface="Brandon Grotesque Bold" panose="020B0503020203060202" pitchFamily="34"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solidFill>
                  <a:srgbClr val="987F19"/>
                </a:solidFill>
                <a:effectLst/>
                <a:latin typeface="Halis GR Regular" panose="02000505000000020004" pitchFamily="2" charset="77"/>
              </a:rPr>
              <a:t>EXCEEDINGLY INTELLIGENT ANALYSIS POSTER APPELLATION</a:t>
            </a:r>
          </a:p>
        </p:txBody>
      </p:sp>
    </p:spTree>
    <p:extLst>
      <p:ext uri="{BB962C8B-B14F-4D97-AF65-F5344CB8AC3E}">
        <p14:creationId xmlns:p14="http://schemas.microsoft.com/office/powerpoint/2010/main" val="262566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ster 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4AE37-6824-22FB-D401-652B1DEC1967}"/>
              </a:ext>
              <a:ext uri="{C183D7F6-B498-43B3-948B-1728B52AA6E4}">
                <adec:decorative xmlns:adec="http://schemas.microsoft.com/office/drawing/2017/decorative" val="1"/>
              </a:ext>
            </a:extLst>
          </p:cNvPr>
          <p:cNvSpPr/>
          <p:nvPr userDrawn="1"/>
        </p:nvSpPr>
        <p:spPr>
          <a:xfrm>
            <a:off x="0" y="0"/>
            <a:ext cx="43891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31C6B-675C-02B8-A039-1BF8C9FB594A}"/>
              </a:ext>
              <a:ext uri="{C183D7F6-B498-43B3-948B-1728B52AA6E4}">
                <adec:decorative xmlns:adec="http://schemas.microsoft.com/office/drawing/2017/decorative" val="1"/>
              </a:ext>
            </a:extLst>
          </p:cNvPr>
          <p:cNvPicPr>
            <a:picLocks/>
          </p:cNvPicPr>
          <p:nvPr userDrawn="1"/>
        </p:nvPicPr>
        <p:blipFill>
          <a:blip r:embed="rId2"/>
          <a:stretch>
            <a:fillRect/>
          </a:stretch>
        </p:blipFill>
        <p:spPr>
          <a:xfrm>
            <a:off x="-457200" y="5120640"/>
            <a:ext cx="44805600" cy="365760"/>
          </a:xfrm>
          <a:prstGeom prst="rect">
            <a:avLst/>
          </a:prstGeom>
        </p:spPr>
      </p:pic>
      <p:cxnSp>
        <p:nvCxnSpPr>
          <p:cNvPr id="6" name="Straight Connector 5">
            <a:extLst>
              <a:ext uri="{FF2B5EF4-FFF2-40B4-BE49-F238E27FC236}">
                <a16:creationId xmlns:a16="http://schemas.microsoft.com/office/drawing/2014/main" id="{9E2E2C8A-B6BA-8EA1-15B4-BE781BB115ED}"/>
              </a:ext>
              <a:ext uri="{C183D7F6-B498-43B3-948B-1728B52AA6E4}">
                <adec:decorative xmlns:adec="http://schemas.microsoft.com/office/drawing/2017/decorative" val="1"/>
              </a:ext>
            </a:extLst>
          </p:cNvPr>
          <p:cNvCxnSpPr>
            <a:cxnSpLocks/>
          </p:cNvCxnSpPr>
          <p:nvPr userDrawn="1"/>
        </p:nvCxnSpPr>
        <p:spPr>
          <a:xfrm>
            <a:off x="0" y="5003345"/>
            <a:ext cx="43891200" cy="0"/>
          </a:xfrm>
          <a:prstGeom prst="line">
            <a:avLst/>
          </a:prstGeom>
          <a:ln w="88900">
            <a:solidFill>
              <a:srgbClr val="501214"/>
            </a:solidFill>
          </a:ln>
        </p:spPr>
        <p:style>
          <a:lnRef idx="1">
            <a:schemeClr val="accent1"/>
          </a:lnRef>
          <a:fillRef idx="0">
            <a:schemeClr val="accent1"/>
          </a:fillRef>
          <a:effectRef idx="0">
            <a:schemeClr val="accent1"/>
          </a:effectRef>
          <a:fontRef idx="minor">
            <a:schemeClr val="tx1"/>
          </a:fontRef>
        </p:style>
      </p:cxnSp>
      <p:sp>
        <p:nvSpPr>
          <p:cNvPr id="17" name="Text Placeholder 8">
            <a:extLst>
              <a:ext uri="{FF2B5EF4-FFF2-40B4-BE49-F238E27FC236}">
                <a16:creationId xmlns:a16="http://schemas.microsoft.com/office/drawing/2014/main" id="{022F6330-40AD-17B3-27DE-9911C3F48BB6}"/>
              </a:ext>
            </a:extLst>
          </p:cNvPr>
          <p:cNvSpPr>
            <a:spLocks noGrp="1"/>
          </p:cNvSpPr>
          <p:nvPr>
            <p:ph type="body" sz="quarter" idx="22" hasCustomPrompt="1"/>
          </p:nvPr>
        </p:nvSpPr>
        <p:spPr>
          <a:xfrm>
            <a:off x="29236082" y="27889200"/>
            <a:ext cx="3200400"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4" name="Content Placeholder 5">
            <a:extLst>
              <a:ext uri="{FF2B5EF4-FFF2-40B4-BE49-F238E27FC236}">
                <a16:creationId xmlns:a16="http://schemas.microsoft.com/office/drawing/2014/main" id="{02463ADD-3AE5-0067-D574-2BA7BE0EE98E}"/>
              </a:ext>
            </a:extLst>
          </p:cNvPr>
          <p:cNvSpPr>
            <a:spLocks noGrp="1"/>
          </p:cNvSpPr>
          <p:nvPr>
            <p:ph sz="quarter" idx="19" hasCustomPrompt="1"/>
          </p:nvPr>
        </p:nvSpPr>
        <p:spPr>
          <a:xfrm>
            <a:off x="22432057" y="27889200"/>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5" name="Text Placeholder 8">
            <a:extLst>
              <a:ext uri="{FF2B5EF4-FFF2-40B4-BE49-F238E27FC236}">
                <a16:creationId xmlns:a16="http://schemas.microsoft.com/office/drawing/2014/main" id="{F8BB8AD2-8441-F0BE-A438-32F13C434767}"/>
              </a:ext>
            </a:extLst>
          </p:cNvPr>
          <p:cNvSpPr>
            <a:spLocks noGrp="1"/>
          </p:cNvSpPr>
          <p:nvPr>
            <p:ph type="body" sz="quarter" idx="20" hasCustomPrompt="1"/>
          </p:nvPr>
        </p:nvSpPr>
        <p:spPr>
          <a:xfrm>
            <a:off x="22378082" y="25719428"/>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6" name="Content Placeholder 5">
            <a:extLst>
              <a:ext uri="{FF2B5EF4-FFF2-40B4-BE49-F238E27FC236}">
                <a16:creationId xmlns:a16="http://schemas.microsoft.com/office/drawing/2014/main" id="{E6CF978D-2D73-EC32-1BFA-B9FDCFD4B182}"/>
              </a:ext>
            </a:extLst>
          </p:cNvPr>
          <p:cNvSpPr>
            <a:spLocks noGrp="1"/>
          </p:cNvSpPr>
          <p:nvPr>
            <p:ph sz="quarter" idx="21" hasCustomPrompt="1"/>
          </p:nvPr>
        </p:nvSpPr>
        <p:spPr>
          <a:xfrm>
            <a:off x="22378082" y="21272841"/>
            <a:ext cx="100584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9" name="Text Placeholder 8">
            <a:extLst>
              <a:ext uri="{FF2B5EF4-FFF2-40B4-BE49-F238E27FC236}">
                <a16:creationId xmlns:a16="http://schemas.microsoft.com/office/drawing/2014/main" id="{C6F6170D-404B-6572-2EFE-9F451CC108E2}"/>
              </a:ext>
            </a:extLst>
          </p:cNvPr>
          <p:cNvSpPr>
            <a:spLocks noGrp="1"/>
          </p:cNvSpPr>
          <p:nvPr>
            <p:ph type="body" sz="quarter" idx="24" hasCustomPrompt="1"/>
          </p:nvPr>
        </p:nvSpPr>
        <p:spPr>
          <a:xfrm>
            <a:off x="29236082" y="16817070"/>
            <a:ext cx="3200400"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8" name="Content Placeholder 5">
            <a:extLst>
              <a:ext uri="{FF2B5EF4-FFF2-40B4-BE49-F238E27FC236}">
                <a16:creationId xmlns:a16="http://schemas.microsoft.com/office/drawing/2014/main" id="{ACBCC58C-7D35-451F-0403-327A53C6F059}"/>
              </a:ext>
            </a:extLst>
          </p:cNvPr>
          <p:cNvSpPr>
            <a:spLocks noGrp="1"/>
          </p:cNvSpPr>
          <p:nvPr>
            <p:ph sz="quarter" idx="23" hasCustomPrompt="1"/>
          </p:nvPr>
        </p:nvSpPr>
        <p:spPr>
          <a:xfrm>
            <a:off x="22432057" y="16817070"/>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5" name="Text Placeholder 8">
            <a:extLst>
              <a:ext uri="{FF2B5EF4-FFF2-40B4-BE49-F238E27FC236}">
                <a16:creationId xmlns:a16="http://schemas.microsoft.com/office/drawing/2014/main" id="{5753CC9E-7202-E6FE-80A9-83FA8BB6EE4C}"/>
              </a:ext>
            </a:extLst>
          </p:cNvPr>
          <p:cNvSpPr>
            <a:spLocks noGrp="1"/>
          </p:cNvSpPr>
          <p:nvPr>
            <p:ph type="body" sz="quarter" idx="14" hasCustomPrompt="1"/>
          </p:nvPr>
        </p:nvSpPr>
        <p:spPr>
          <a:xfrm>
            <a:off x="11408229" y="30175200"/>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0" name="Content Placeholder 5">
            <a:extLst>
              <a:ext uri="{FF2B5EF4-FFF2-40B4-BE49-F238E27FC236}">
                <a16:creationId xmlns:a16="http://schemas.microsoft.com/office/drawing/2014/main" id="{1C6B421D-13D2-AE7F-2C52-95326E52BD86}"/>
              </a:ext>
            </a:extLst>
          </p:cNvPr>
          <p:cNvSpPr>
            <a:spLocks noGrp="1"/>
          </p:cNvSpPr>
          <p:nvPr>
            <p:ph sz="quarter" idx="15" hasCustomPrompt="1"/>
          </p:nvPr>
        </p:nvSpPr>
        <p:spPr>
          <a:xfrm>
            <a:off x="11408229" y="24117300"/>
            <a:ext cx="10058400" cy="57150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3" name="Text Placeholder 8">
            <a:extLst>
              <a:ext uri="{FF2B5EF4-FFF2-40B4-BE49-F238E27FC236}">
                <a16:creationId xmlns:a16="http://schemas.microsoft.com/office/drawing/2014/main" id="{A9CF98BA-F9FD-F25B-6A7C-C7EE154FB8F8}"/>
              </a:ext>
            </a:extLst>
          </p:cNvPr>
          <p:cNvSpPr>
            <a:spLocks noGrp="1"/>
          </p:cNvSpPr>
          <p:nvPr>
            <p:ph type="body" sz="quarter" idx="18" hasCustomPrompt="1"/>
          </p:nvPr>
        </p:nvSpPr>
        <p:spPr>
          <a:xfrm>
            <a:off x="18212254" y="16800514"/>
            <a:ext cx="3200400" cy="68580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2" name="Content Placeholder 5">
            <a:extLst>
              <a:ext uri="{FF2B5EF4-FFF2-40B4-BE49-F238E27FC236}">
                <a16:creationId xmlns:a16="http://schemas.microsoft.com/office/drawing/2014/main" id="{5F2EF210-D39D-D29D-16AE-1D7D90690E66}"/>
              </a:ext>
            </a:extLst>
          </p:cNvPr>
          <p:cNvSpPr>
            <a:spLocks noGrp="1"/>
          </p:cNvSpPr>
          <p:nvPr>
            <p:ph sz="quarter" idx="17" hasCustomPrompt="1"/>
          </p:nvPr>
        </p:nvSpPr>
        <p:spPr>
          <a:xfrm>
            <a:off x="11415713" y="16800514"/>
            <a:ext cx="6400800" cy="68580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9" name="Text Placeholder 9">
            <a:extLst>
              <a:ext uri="{FF2B5EF4-FFF2-40B4-BE49-F238E27FC236}">
                <a16:creationId xmlns:a16="http://schemas.microsoft.com/office/drawing/2014/main" id="{1DE1B02E-4467-9C8C-E107-DA955BA481FF}"/>
              </a:ext>
            </a:extLst>
          </p:cNvPr>
          <p:cNvSpPr>
            <a:spLocks noGrp="1"/>
          </p:cNvSpPr>
          <p:nvPr>
            <p:ph type="body" sz="quarter" idx="12" hasCustomPrompt="1"/>
          </p:nvPr>
        </p:nvSpPr>
        <p:spPr>
          <a:xfrm>
            <a:off x="914400" y="3657600"/>
            <a:ext cx="42062400" cy="914400"/>
          </a:xfrm>
          <a:prstGeom prst="rect">
            <a:avLst/>
          </a:prstGeom>
        </p:spPr>
        <p:txBody>
          <a:bodyPr/>
          <a:lstStyle>
            <a:lvl1pPr marL="0" indent="0" algn="ctr">
              <a:buNone/>
              <a:defRPr sz="4800" b="0" i="0">
                <a:solidFill>
                  <a:srgbClr val="501214"/>
                </a:solidFill>
                <a:latin typeface="Nunito Sans" pitchFamily="2" charset="77"/>
              </a:defRPr>
            </a:lvl1pPr>
          </a:lstStyle>
          <a:p>
            <a:r>
              <a:rPr lang="en-US" dirty="0">
                <a:solidFill>
                  <a:srgbClr val="FFFFFF"/>
                </a:solidFill>
                <a:effectLst/>
                <a:latin typeface="Nunito Sans" pitchFamily="2" charset="77"/>
              </a:rPr>
              <a:t>Department of {Insert Name Here}, College {Insert Name Here}, Texas State University</a:t>
            </a:r>
          </a:p>
        </p:txBody>
      </p:sp>
      <p:sp>
        <p:nvSpPr>
          <p:cNvPr id="8" name="Text Placeholder 9">
            <a:extLst>
              <a:ext uri="{FF2B5EF4-FFF2-40B4-BE49-F238E27FC236}">
                <a16:creationId xmlns:a16="http://schemas.microsoft.com/office/drawing/2014/main" id="{2A65E1A3-885D-3A37-56A0-035DDB0124F9}"/>
              </a:ext>
            </a:extLst>
          </p:cNvPr>
          <p:cNvSpPr>
            <a:spLocks noGrp="1"/>
          </p:cNvSpPr>
          <p:nvPr>
            <p:ph type="body" sz="quarter" idx="11" hasCustomPrompt="1"/>
          </p:nvPr>
        </p:nvSpPr>
        <p:spPr>
          <a:xfrm>
            <a:off x="914400" y="2514600"/>
            <a:ext cx="42062400" cy="914400"/>
          </a:xfrm>
          <a:prstGeom prst="rect">
            <a:avLst/>
          </a:prstGeom>
        </p:spPr>
        <p:txBody>
          <a:bodyPr/>
          <a:lstStyle>
            <a:lvl1pPr marL="0" indent="0" algn="ctr">
              <a:buNone/>
              <a:defRPr sz="6000" b="1" i="0">
                <a:solidFill>
                  <a:srgbClr val="501214"/>
                </a:solidFill>
                <a:latin typeface="Nunito Sans SemiBold" pitchFamily="2"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b="1" dirty="0">
                <a:solidFill>
                  <a:srgbClr val="FFFFFF"/>
                </a:solidFill>
                <a:effectLst/>
                <a:latin typeface="Nunito Sans" pitchFamily="2" charset="77"/>
              </a:rPr>
              <a:t>Presenter name, Associates and Collaborators</a:t>
            </a:r>
            <a:endParaRPr lang="en-US" dirty="0">
              <a:solidFill>
                <a:srgbClr val="FFFFFF"/>
              </a:solidFill>
              <a:effectLst/>
              <a:latin typeface="Nunito Sans SemiBold" pitchFamily="2" charset="77"/>
            </a:endParaRPr>
          </a:p>
        </p:txBody>
      </p:sp>
      <p:sp>
        <p:nvSpPr>
          <p:cNvPr id="7" name="Text Placeholder 7">
            <a:extLst>
              <a:ext uri="{FF2B5EF4-FFF2-40B4-BE49-F238E27FC236}">
                <a16:creationId xmlns:a16="http://schemas.microsoft.com/office/drawing/2014/main" id="{9FADB779-B577-A0BF-94BC-740806DFEE27}"/>
              </a:ext>
            </a:extLst>
          </p:cNvPr>
          <p:cNvSpPr>
            <a:spLocks noGrp="1"/>
          </p:cNvSpPr>
          <p:nvPr>
            <p:ph type="body" sz="quarter" idx="10" hasCustomPrompt="1"/>
          </p:nvPr>
        </p:nvSpPr>
        <p:spPr>
          <a:xfrm>
            <a:off x="914400" y="914400"/>
            <a:ext cx="42062400" cy="1371600"/>
          </a:xfrm>
          <a:prstGeom prst="rect">
            <a:avLst/>
          </a:prstGeom>
        </p:spPr>
        <p:txBody>
          <a:bodyPr/>
          <a:lstStyle>
            <a:lvl1pPr marL="0" indent="0" algn="ctr">
              <a:buNone/>
              <a:defRPr sz="9000" b="1" i="0">
                <a:solidFill>
                  <a:srgbClr val="DA2A40"/>
                </a:solidFill>
                <a:latin typeface="Brandon Grotesque Bold" panose="020B0503020203060202" pitchFamily="34"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solidFill>
                  <a:srgbClr val="987F19"/>
                </a:solidFill>
                <a:effectLst/>
                <a:latin typeface="Halis GR Regular" panose="02000505000000020004" pitchFamily="2" charset="77"/>
              </a:rPr>
              <a:t>EXCEEDINGLY INTELLIGENT ANALYSIS POSTER APPELLATION</a:t>
            </a:r>
          </a:p>
        </p:txBody>
      </p:sp>
    </p:spTree>
    <p:extLst>
      <p:ext uri="{BB962C8B-B14F-4D97-AF65-F5344CB8AC3E}">
        <p14:creationId xmlns:p14="http://schemas.microsoft.com/office/powerpoint/2010/main" val="3644647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8EBBE4-8381-21DA-881C-2F990C9DBF02}"/>
              </a:ext>
              <a:ext uri="{C183D7F6-B498-43B3-948B-1728B52AA6E4}">
                <adec:decorative xmlns:adec="http://schemas.microsoft.com/office/drawing/2017/decorative" val="1"/>
              </a:ext>
            </a:extLst>
          </p:cNvPr>
          <p:cNvSpPr/>
          <p:nvPr userDrawn="1"/>
        </p:nvSpPr>
        <p:spPr>
          <a:xfrm>
            <a:off x="0" y="0"/>
            <a:ext cx="43891200" cy="32918400"/>
          </a:xfrm>
          <a:prstGeom prst="rect">
            <a:avLst/>
          </a:prstGeom>
          <a:solidFill>
            <a:srgbClr val="501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4671D48-852B-8BE9-3263-5100FF9B56A2}"/>
              </a:ext>
              <a:ext uri="{C183D7F6-B498-43B3-948B-1728B52AA6E4}">
                <adec:decorative xmlns:adec="http://schemas.microsoft.com/office/drawing/2017/decorative" val="1"/>
              </a:ext>
            </a:extLst>
          </p:cNvPr>
          <p:cNvCxnSpPr>
            <a:cxnSpLocks/>
          </p:cNvCxnSpPr>
          <p:nvPr userDrawn="1"/>
        </p:nvCxnSpPr>
        <p:spPr>
          <a:xfrm>
            <a:off x="0" y="5009321"/>
            <a:ext cx="43891200" cy="0"/>
          </a:xfrm>
          <a:prstGeom prst="line">
            <a:avLst/>
          </a:prstGeom>
          <a:ln w="63500">
            <a:solidFill>
              <a:srgbClr val="A18A5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4E8DC6A-0E94-E6C7-914A-412F9368862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33383331" y="28291734"/>
            <a:ext cx="9144000" cy="2420471"/>
          </a:xfrm>
          <a:prstGeom prst="rect">
            <a:avLst/>
          </a:prstGeom>
        </p:spPr>
      </p:pic>
      <p:pic>
        <p:nvPicPr>
          <p:cNvPr id="15" name="Picture 14">
            <a:extLst>
              <a:ext uri="{FF2B5EF4-FFF2-40B4-BE49-F238E27FC236}">
                <a16:creationId xmlns:a16="http://schemas.microsoft.com/office/drawing/2014/main" id="{80FBDA11-CAA9-F2EE-7E98-6FCA1A1610C9}"/>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34297731" y="31518478"/>
            <a:ext cx="7315200" cy="485522"/>
          </a:xfrm>
          <a:prstGeom prst="rect">
            <a:avLst/>
          </a:prstGeom>
        </p:spPr>
      </p:pic>
    </p:spTree>
    <p:extLst>
      <p:ext uri="{BB962C8B-B14F-4D97-AF65-F5344CB8AC3E}">
        <p14:creationId xmlns:p14="http://schemas.microsoft.com/office/powerpoint/2010/main" val="2004753529"/>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60" userDrawn="1">
          <p15:clr>
            <a:srgbClr val="F26B43"/>
          </p15:clr>
        </p15:guide>
        <p15:guide id="2" pos="6912" userDrawn="1">
          <p15:clr>
            <a:srgbClr val="F26B43"/>
          </p15:clr>
        </p15:guide>
        <p15:guide id="3" pos="13824" userDrawn="1">
          <p15:clr>
            <a:srgbClr val="F26B43"/>
          </p15:clr>
        </p15:guide>
        <p15:guide id="4" pos="20736" userDrawn="1">
          <p15:clr>
            <a:srgbClr val="F26B43"/>
          </p15:clr>
        </p15:guide>
        <p15:guide id="5" orient="horz" pos="3456" userDrawn="1">
          <p15:clr>
            <a:srgbClr val="F26B43"/>
          </p15:clr>
        </p15:guide>
        <p15:guide id="6" orient="horz" pos="576" userDrawn="1">
          <p15:clr>
            <a:srgbClr val="F26B43"/>
          </p15:clr>
        </p15:guide>
        <p15:guide id="7" pos="576" userDrawn="1">
          <p15:clr>
            <a:srgbClr val="F26B43"/>
          </p15:clr>
        </p15:guide>
        <p15:guide id="8" pos="2707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github.com/MariaElise-T/WSC_2023" TargetMode="External"/><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hyperlink" Target="mailto:met48@txstate.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chart" Target="../charts/chart2.xml"/><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A3DF7A54-7241-07E8-7FD3-93623B51B0AD}"/>
              </a:ext>
            </a:extLst>
          </p:cNvPr>
          <p:cNvSpPr>
            <a:spLocks noGrp="1"/>
          </p:cNvSpPr>
          <p:nvPr>
            <p:ph type="body" sz="quarter" idx="10"/>
          </p:nvPr>
        </p:nvSpPr>
        <p:spPr>
          <a:xfrm>
            <a:off x="914400" y="702395"/>
            <a:ext cx="42062400" cy="1371600"/>
          </a:xfrm>
        </p:spPr>
        <p:txBody>
          <a:bodyPr/>
          <a:lstStyle/>
          <a:p>
            <a:r>
              <a:rPr lang="en-US" sz="8000" dirty="0"/>
              <a:t>TOWARDS A HYBRID DISCRETE EVENT SIMULATION AGENT-BASED MODEL FOR THE TEXAS STATE MENTAL HOSPITAL SYSTEM</a:t>
            </a:r>
          </a:p>
          <a:p>
            <a:endParaRPr lang="en-US" dirty="0"/>
          </a:p>
        </p:txBody>
      </p:sp>
      <p:sp>
        <p:nvSpPr>
          <p:cNvPr id="39" name="Text Placeholder 38">
            <a:extLst>
              <a:ext uri="{FF2B5EF4-FFF2-40B4-BE49-F238E27FC236}">
                <a16:creationId xmlns:a16="http://schemas.microsoft.com/office/drawing/2014/main" id="{E1FFB1D8-F359-F269-4DD0-2D5C27F6730C}"/>
              </a:ext>
            </a:extLst>
          </p:cNvPr>
          <p:cNvSpPr>
            <a:spLocks noGrp="1"/>
          </p:cNvSpPr>
          <p:nvPr>
            <p:ph type="body" sz="quarter" idx="11"/>
          </p:nvPr>
        </p:nvSpPr>
        <p:spPr>
          <a:xfrm>
            <a:off x="914400" y="3030701"/>
            <a:ext cx="42062400" cy="914400"/>
          </a:xfrm>
        </p:spPr>
        <p:txBody>
          <a:bodyPr/>
          <a:lstStyle/>
          <a:p>
            <a:r>
              <a:rPr lang="en-US" sz="5400" dirty="0"/>
              <a:t>Maria Tomasso</a:t>
            </a:r>
          </a:p>
          <a:p>
            <a:endParaRPr lang="en-US" dirty="0"/>
          </a:p>
        </p:txBody>
      </p:sp>
      <p:sp>
        <p:nvSpPr>
          <p:cNvPr id="40" name="Text Placeholder 39">
            <a:extLst>
              <a:ext uri="{FF2B5EF4-FFF2-40B4-BE49-F238E27FC236}">
                <a16:creationId xmlns:a16="http://schemas.microsoft.com/office/drawing/2014/main" id="{64694DB7-8ED7-FAF8-3D11-DACC2AE88316}"/>
              </a:ext>
            </a:extLst>
          </p:cNvPr>
          <p:cNvSpPr>
            <a:spLocks noGrp="1"/>
          </p:cNvSpPr>
          <p:nvPr>
            <p:ph type="body" sz="quarter" idx="12"/>
          </p:nvPr>
        </p:nvSpPr>
        <p:spPr>
          <a:xfrm>
            <a:off x="914400" y="3856815"/>
            <a:ext cx="42062400" cy="914400"/>
          </a:xfrm>
        </p:spPr>
        <p:txBody>
          <a:bodyPr/>
          <a:lstStyle/>
          <a:p>
            <a:r>
              <a:rPr lang="en-US" dirty="0"/>
              <a:t>Department of Computer Science, Texas State University</a:t>
            </a:r>
          </a:p>
        </p:txBody>
      </p:sp>
      <p:sp>
        <p:nvSpPr>
          <p:cNvPr id="6" name="TextBox 5">
            <a:extLst>
              <a:ext uri="{FF2B5EF4-FFF2-40B4-BE49-F238E27FC236}">
                <a16:creationId xmlns:a16="http://schemas.microsoft.com/office/drawing/2014/main" id="{68DAC365-7C51-C8E4-2D96-252FF1258841}"/>
              </a:ext>
            </a:extLst>
          </p:cNvPr>
          <p:cNvSpPr txBox="1"/>
          <p:nvPr/>
        </p:nvSpPr>
        <p:spPr>
          <a:xfrm>
            <a:off x="1282412" y="5923720"/>
            <a:ext cx="9144000" cy="25941528"/>
          </a:xfrm>
          <a:prstGeom prst="rect">
            <a:avLst/>
          </a:prstGeom>
          <a:solidFill>
            <a:schemeClr val="bg1"/>
          </a:solidFill>
        </p:spPr>
        <p:txBody>
          <a:bodyPr wrap="square" rtlCol="0">
            <a:spAutoFit/>
          </a:bodyPr>
          <a:lstStyle/>
          <a:p>
            <a:r>
              <a:rPr lang="en-US" sz="4200" dirty="0">
                <a:latin typeface="Nunito Sans SemiBold" pitchFamily="2" charset="77"/>
              </a:rPr>
              <a:t>Introduction</a:t>
            </a:r>
          </a:p>
          <a:p>
            <a:endParaRPr lang="en-US" sz="2800" dirty="0">
              <a:latin typeface="Nunito Sans SemiBold" pitchFamily="2" charset="77"/>
            </a:endParaRPr>
          </a:p>
          <a:p>
            <a:r>
              <a:rPr lang="en-US" sz="2800" dirty="0">
                <a:latin typeface="Nunito Sans" pitchFamily="2" charset="0"/>
              </a:rPr>
              <a:t>The state mental hospitals of Texas treat two primary populations: </a:t>
            </a:r>
          </a:p>
          <a:p>
            <a:endParaRPr lang="en-US" sz="2800" dirty="0">
              <a:latin typeface="Nunito Sans" pitchFamily="2" charset="0"/>
            </a:endParaRPr>
          </a:p>
          <a:p>
            <a:pPr marL="457200" indent="-457200">
              <a:buFont typeface="Arial" panose="020B0604020202020204" pitchFamily="34" charset="0"/>
              <a:buChar char="•"/>
            </a:pPr>
            <a:r>
              <a:rPr lang="en-US" sz="2800" i="1" dirty="0">
                <a:latin typeface="Nunito Sans" pitchFamily="2" charset="0"/>
              </a:rPr>
              <a:t>Forensic patients</a:t>
            </a:r>
            <a:r>
              <a:rPr lang="en-US" sz="2800" dirty="0">
                <a:latin typeface="Nunito Sans" pitchFamily="2" charset="0"/>
              </a:rPr>
              <a:t>, who are defendants charged with a crime but found incompetent to stand trial, or individuals who have been found not guilty by reason of insanity</a:t>
            </a:r>
          </a:p>
          <a:p>
            <a:pPr marL="914400" lvl="1" indent="-457200">
              <a:buFont typeface="Arial" panose="020B0604020202020204" pitchFamily="34" charset="0"/>
              <a:buChar char="•"/>
            </a:pPr>
            <a:r>
              <a:rPr lang="en-US" sz="2800" dirty="0">
                <a:latin typeface="Nunito Sans" pitchFamily="2" charset="0"/>
              </a:rPr>
              <a:t>Forensic patients can be further classified into </a:t>
            </a:r>
            <a:r>
              <a:rPr lang="en-US" sz="2800" i="1" dirty="0">
                <a:latin typeface="Nunito Sans" pitchFamily="2" charset="0"/>
              </a:rPr>
              <a:t>short-term</a:t>
            </a:r>
            <a:r>
              <a:rPr lang="en-US" sz="2800" dirty="0">
                <a:latin typeface="Nunito Sans" pitchFamily="2" charset="0"/>
              </a:rPr>
              <a:t> and </a:t>
            </a:r>
            <a:r>
              <a:rPr lang="en-US" sz="2800" i="1" dirty="0">
                <a:latin typeface="Nunito Sans" pitchFamily="2" charset="0"/>
              </a:rPr>
              <a:t>long-term</a:t>
            </a:r>
            <a:r>
              <a:rPr lang="en-US" sz="2800" dirty="0">
                <a:latin typeface="Nunito Sans" pitchFamily="2" charset="0"/>
              </a:rPr>
              <a:t> </a:t>
            </a:r>
          </a:p>
          <a:p>
            <a:pPr marL="457200" indent="-457200">
              <a:buFont typeface="Arial" panose="020B0604020202020204" pitchFamily="34" charset="0"/>
              <a:buChar char="•"/>
            </a:pPr>
            <a:r>
              <a:rPr lang="en-US" sz="2800" i="1" dirty="0">
                <a:latin typeface="Nunito Sans" pitchFamily="2" charset="0"/>
              </a:rPr>
              <a:t>Civil patients</a:t>
            </a:r>
            <a:r>
              <a:rPr lang="en-US" sz="2800" dirty="0">
                <a:latin typeface="Nunito Sans" pitchFamily="2" charset="0"/>
              </a:rPr>
              <a:t>, who have not been charged with a crime but may be seeking mental health services on their own or due to a court order  </a:t>
            </a:r>
          </a:p>
          <a:p>
            <a:endParaRPr lang="en-US" sz="2800" dirty="0">
              <a:latin typeface="Nunito Sans" pitchFamily="2" charset="0"/>
            </a:endParaRPr>
          </a:p>
          <a:p>
            <a:r>
              <a:rPr lang="en-US" sz="2800" dirty="0">
                <a:latin typeface="Nunito Sans" pitchFamily="2" charset="0"/>
              </a:rPr>
              <a:t>In recent years, the waitlist for services in the state mental health system has increased dramatically.  </a:t>
            </a: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r>
              <a:rPr lang="en-US" sz="2800" dirty="0">
                <a:latin typeface="Nunito Sans" pitchFamily="2" charset="0"/>
              </a:rPr>
              <a:t>The following issues have contributed to an expanding waitlist:</a:t>
            </a:r>
          </a:p>
          <a:p>
            <a:endParaRPr lang="en-US" sz="2800" dirty="0">
              <a:latin typeface="Nunito Sans" pitchFamily="2" charset="0"/>
            </a:endParaRPr>
          </a:p>
          <a:p>
            <a:pPr marL="457200" indent="-457200">
              <a:buFont typeface="Arial" panose="020B0604020202020204" pitchFamily="34" charset="0"/>
              <a:buChar char="•"/>
            </a:pPr>
            <a:r>
              <a:rPr lang="en-US" sz="2800" dirty="0">
                <a:latin typeface="Nunito Sans" pitchFamily="2" charset="0"/>
              </a:rPr>
              <a:t>Insufficient staffing levels leading to beds being taken offline</a:t>
            </a:r>
          </a:p>
          <a:p>
            <a:pPr marL="457200" indent="-457200">
              <a:buFont typeface="Arial" panose="020B0604020202020204" pitchFamily="34" charset="0"/>
              <a:buChar char="•"/>
            </a:pPr>
            <a:r>
              <a:rPr lang="en-US" sz="2800" dirty="0">
                <a:latin typeface="Nunito Sans" pitchFamily="2" charset="0"/>
              </a:rPr>
              <a:t>An increase in long-term stay patients </a:t>
            </a:r>
          </a:p>
          <a:p>
            <a:pPr marL="457200" indent="-457200">
              <a:buFont typeface="Arial" panose="020B0604020202020204" pitchFamily="34" charset="0"/>
              <a:buChar char="•"/>
            </a:pPr>
            <a:r>
              <a:rPr lang="en-US" sz="2800" dirty="0">
                <a:latin typeface="Nunito Sans" pitchFamily="2" charset="0"/>
              </a:rPr>
              <a:t>A growing demand from the forensic system </a:t>
            </a:r>
          </a:p>
          <a:p>
            <a:endParaRPr lang="en-US" sz="2800" dirty="0">
              <a:latin typeface="Nunito Sans" pitchFamily="2" charset="0"/>
            </a:endParaRPr>
          </a:p>
          <a:p>
            <a:r>
              <a:rPr lang="en-US" sz="2800" dirty="0">
                <a:latin typeface="Nunito Sans" pitchFamily="2" charset="0"/>
              </a:rPr>
              <a:t>Forensic patients found incompetent to stand trial often wait in county jails where their conditions may deteriorate further.  </a:t>
            </a: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endParaRPr lang="en-US" sz="2800" dirty="0">
              <a:latin typeface="Nunito Sans" pitchFamily="2" charset="0"/>
            </a:endParaRPr>
          </a:p>
          <a:p>
            <a:r>
              <a:rPr lang="en-US" sz="2800" dirty="0">
                <a:latin typeface="Nunito Sans" pitchFamily="2" charset="0"/>
              </a:rPr>
              <a:t>  </a:t>
            </a:r>
          </a:p>
          <a:p>
            <a:r>
              <a:rPr lang="en-US" sz="2800" dirty="0">
                <a:latin typeface="Nunito Sans" pitchFamily="2" charset="0"/>
              </a:rPr>
              <a:t>This work aims to address the waitlist crisis in the state mental healthcare system by:</a:t>
            </a:r>
          </a:p>
          <a:p>
            <a:pPr marL="514350" indent="-514350">
              <a:buFont typeface="+mj-lt"/>
              <a:buAutoNum type="arabicPeriod"/>
            </a:pPr>
            <a:r>
              <a:rPr lang="en-US" sz="2800" dirty="0">
                <a:latin typeface="Nunito Sans" pitchFamily="2" charset="0"/>
              </a:rPr>
              <a:t> Building a hybrid DES-ABM model of the system and training it with real data to ensure it is reasonably representative of reality</a:t>
            </a:r>
          </a:p>
          <a:p>
            <a:pPr marL="514350" indent="-514350">
              <a:buFont typeface="+mj-lt"/>
              <a:buAutoNum type="arabicPeriod"/>
            </a:pPr>
            <a:r>
              <a:rPr lang="en-US" sz="2800" dirty="0">
                <a:latin typeface="Nunito Sans" pitchFamily="2" charset="0"/>
              </a:rPr>
              <a:t>Using the model to test the effects of capacity expansion on the waitlists</a:t>
            </a:r>
          </a:p>
        </p:txBody>
      </p:sp>
      <p:sp>
        <p:nvSpPr>
          <p:cNvPr id="7" name="TextBox 6">
            <a:extLst>
              <a:ext uri="{FF2B5EF4-FFF2-40B4-BE49-F238E27FC236}">
                <a16:creationId xmlns:a16="http://schemas.microsoft.com/office/drawing/2014/main" id="{50C8B434-230F-6D88-C328-D7641E3B0034}"/>
              </a:ext>
            </a:extLst>
          </p:cNvPr>
          <p:cNvSpPr txBox="1"/>
          <p:nvPr/>
        </p:nvSpPr>
        <p:spPr>
          <a:xfrm>
            <a:off x="11424037" y="5923721"/>
            <a:ext cx="10058400" cy="25945564"/>
          </a:xfrm>
          <a:prstGeom prst="rect">
            <a:avLst/>
          </a:prstGeom>
          <a:solidFill>
            <a:schemeClr val="bg1"/>
          </a:solidFill>
        </p:spPr>
        <p:txBody>
          <a:bodyPr wrap="square" rtlCol="0">
            <a:spAutoFit/>
          </a:bodyPr>
          <a:lstStyle/>
          <a:p>
            <a:r>
              <a:rPr lang="en-US" sz="4200" b="1" dirty="0">
                <a:effectLst/>
                <a:latin typeface="Nunito Sans SemiBold" pitchFamily="2" charset="77"/>
              </a:rPr>
              <a:t>Methods</a:t>
            </a:r>
          </a:p>
          <a:p>
            <a:pPr>
              <a:lnSpc>
                <a:spcPct val="150000"/>
              </a:lnSpc>
            </a:pPr>
            <a:endParaRPr lang="en-US" sz="2800" b="1" dirty="0">
              <a:effectLst/>
              <a:latin typeface="Nunito Sans" pitchFamily="2" charset="77"/>
            </a:endParaRPr>
          </a:p>
          <a:p>
            <a:r>
              <a:rPr lang="en-US" sz="3200" b="1" dirty="0">
                <a:effectLst/>
                <a:latin typeface="+mj-lt"/>
              </a:rPr>
              <a:t>Assumptions</a:t>
            </a:r>
          </a:p>
          <a:p>
            <a:endParaRPr lang="en-US" sz="3200" b="1" dirty="0">
              <a:effectLst/>
              <a:latin typeface="+mj-lt"/>
            </a:endParaRPr>
          </a:p>
          <a:p>
            <a:pPr marL="457200" indent="-457200">
              <a:buFont typeface="Arial" panose="020B0604020202020204" pitchFamily="34" charset="0"/>
              <a:buChar char="•"/>
            </a:pPr>
            <a:r>
              <a:rPr lang="en-US" sz="2800" dirty="0">
                <a:effectLst/>
                <a:latin typeface="Nunito Sans" pitchFamily="2" charset="77"/>
              </a:rPr>
              <a:t>The state forensic mental health system has two waitlists: one for maximum security patients, and one for standard forensic admits who may be housed with civil admits.  This model focuses on standard forensic admits and civil admits only, excluding maximum security waitlists </a:t>
            </a:r>
            <a:r>
              <a:rPr lang="en-US" sz="2800" dirty="0">
                <a:latin typeface="Nunito Sans" pitchFamily="2" charset="77"/>
              </a:rPr>
              <a:t>and</a:t>
            </a:r>
            <a:r>
              <a:rPr lang="en-US" sz="2800" dirty="0">
                <a:effectLst/>
                <a:latin typeface="Nunito Sans" pitchFamily="2" charset="77"/>
              </a:rPr>
              <a:t> beds.  </a:t>
            </a:r>
          </a:p>
          <a:p>
            <a:pPr marL="457200" indent="-457200">
              <a:buFont typeface="Arial" panose="020B0604020202020204" pitchFamily="34" charset="0"/>
              <a:buChar char="•"/>
            </a:pPr>
            <a:r>
              <a:rPr lang="en-US" sz="2800" dirty="0">
                <a:effectLst/>
                <a:latin typeface="Nunito Sans" pitchFamily="2" charset="77"/>
              </a:rPr>
              <a:t>Patients are placed on the waitlist for the treatment center with the shortest expected wait at the time, regardless of geography.  </a:t>
            </a:r>
          </a:p>
          <a:p>
            <a:endParaRPr lang="en-US" sz="2800" dirty="0">
              <a:latin typeface="Nunito Sans" pitchFamily="2" charset="77"/>
            </a:endParaRPr>
          </a:p>
          <a:p>
            <a:r>
              <a:rPr lang="en-US" sz="3200" dirty="0">
                <a:latin typeface="+mj-lt"/>
              </a:rPr>
              <a:t>Data</a:t>
            </a:r>
          </a:p>
          <a:p>
            <a:endParaRPr lang="en-US" sz="3200" dirty="0">
              <a:latin typeface="+mj-lt"/>
            </a:endParaRPr>
          </a:p>
          <a:p>
            <a:pPr marL="457200" indent="-457200">
              <a:buFont typeface="Arial" panose="020B0604020202020204" pitchFamily="34" charset="0"/>
              <a:buChar char="•"/>
            </a:pPr>
            <a:r>
              <a:rPr lang="en-US" sz="2800" dirty="0">
                <a:effectLst/>
                <a:latin typeface="Nunito Sans" pitchFamily="2" charset="77"/>
              </a:rPr>
              <a:t>Partial quarterly data on number of patients added to, removed from, and on the forensic waitlist from 2020-2022 [2-5]</a:t>
            </a:r>
          </a:p>
          <a:p>
            <a:pPr marL="457200" indent="-457200">
              <a:buFont typeface="Arial" panose="020B0604020202020204" pitchFamily="34" charset="0"/>
              <a:buChar char="•"/>
            </a:pPr>
            <a:r>
              <a:rPr lang="en-US" sz="2800" dirty="0">
                <a:effectLst/>
                <a:latin typeface="Nunito Sans" pitchFamily="2" charset="77"/>
              </a:rPr>
              <a:t>The proportion of civil and forensic admits [1]</a:t>
            </a:r>
          </a:p>
          <a:p>
            <a:pPr marL="457200" indent="-457200">
              <a:buFont typeface="Arial" panose="020B0604020202020204" pitchFamily="34" charset="0"/>
              <a:buChar char="•"/>
            </a:pPr>
            <a:r>
              <a:rPr lang="en-US" sz="2800" dirty="0">
                <a:effectLst/>
                <a:latin typeface="Nunito Sans" pitchFamily="2" charset="77"/>
              </a:rPr>
              <a:t>The total number of beds and online number of beds per facility </a:t>
            </a:r>
            <a:r>
              <a:rPr lang="en-US" sz="2800" dirty="0">
                <a:latin typeface="Nunito Sans" pitchFamily="2" charset="77"/>
              </a:rPr>
              <a:t>as</a:t>
            </a:r>
            <a:r>
              <a:rPr lang="en-US" sz="2800" dirty="0">
                <a:effectLst/>
                <a:latin typeface="Nunito Sans" pitchFamily="2" charset="77"/>
              </a:rPr>
              <a:t> reported in June 2022 [6].  </a:t>
            </a:r>
          </a:p>
          <a:p>
            <a:pPr marL="457200" indent="-457200">
              <a:buFont typeface="Arial" panose="020B0604020202020204" pitchFamily="34" charset="0"/>
              <a:buChar char="•"/>
            </a:pPr>
            <a:r>
              <a:rPr lang="en-US" sz="2800" dirty="0">
                <a:effectLst/>
                <a:latin typeface="Nunito Sans" pitchFamily="2" charset="77"/>
              </a:rPr>
              <a:t>The average length of stay (LOS) for civil and long-term forensic patients is roughly known [1], but the average LOS for short-term standard security forensic patients is unclear due to aggregate reporting with maximum security patients. </a:t>
            </a:r>
          </a:p>
          <a:p>
            <a:pPr marL="457200" indent="-457200">
              <a:buFont typeface="Arial" panose="020B0604020202020204" pitchFamily="34" charset="0"/>
              <a:buChar char="•"/>
            </a:pPr>
            <a:endParaRPr lang="en-US" sz="2800" dirty="0">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pPr marL="457200" indent="-457200">
              <a:buFont typeface="Arial" panose="020B0604020202020204" pitchFamily="34" charset="0"/>
              <a:buChar char="•"/>
            </a:pPr>
            <a:endParaRPr lang="en-US" sz="2800" dirty="0">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pPr marL="457200" indent="-457200">
              <a:buFont typeface="Arial" panose="020B0604020202020204" pitchFamily="34" charset="0"/>
              <a:buChar char="•"/>
            </a:pPr>
            <a:endParaRPr lang="en-US" sz="2800" dirty="0">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pPr marL="457200" indent="-457200">
              <a:buFont typeface="Arial" panose="020B0604020202020204" pitchFamily="34" charset="0"/>
              <a:buChar char="•"/>
            </a:pPr>
            <a:endParaRPr lang="en-US" sz="2800" dirty="0">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endParaRPr lang="en-US" sz="2800" dirty="0">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pPr marL="457200" indent="-457200">
              <a:buFont typeface="Arial" panose="020B0604020202020204" pitchFamily="34" charset="0"/>
              <a:buChar char="•"/>
            </a:pPr>
            <a:endParaRPr lang="en-US" sz="2800" dirty="0">
              <a:latin typeface="Nunito Sans" pitchFamily="2" charset="77"/>
            </a:endParaRPr>
          </a:p>
          <a:p>
            <a:pPr marL="457200" indent="-457200">
              <a:buFont typeface="Arial" panose="020B0604020202020204" pitchFamily="34" charset="0"/>
              <a:buChar char="•"/>
            </a:pPr>
            <a:endParaRPr lang="en-US" sz="2800" dirty="0">
              <a:effectLst/>
              <a:latin typeface="Nunito Sans" pitchFamily="2" charset="77"/>
            </a:endParaRPr>
          </a:p>
          <a:p>
            <a:r>
              <a:rPr lang="en-US" sz="2800" dirty="0">
                <a:effectLst/>
                <a:latin typeface="Nunito Sans" pitchFamily="2" charset="77"/>
              </a:rPr>
              <a:t> </a:t>
            </a:r>
          </a:p>
          <a:p>
            <a:endParaRPr lang="en-US" sz="3200" dirty="0">
              <a:latin typeface="+mj-lt"/>
            </a:endParaRPr>
          </a:p>
          <a:p>
            <a:r>
              <a:rPr lang="en-US" sz="3200" dirty="0">
                <a:latin typeface="+mj-lt"/>
              </a:rPr>
              <a:t>Model</a:t>
            </a:r>
          </a:p>
          <a:p>
            <a:endParaRPr lang="en-US" sz="3200" dirty="0">
              <a:latin typeface="+mj-lt"/>
            </a:endParaRPr>
          </a:p>
          <a:p>
            <a:pPr marL="457200" indent="-457200">
              <a:buFont typeface="Arial" panose="020B0604020202020204" pitchFamily="34" charset="0"/>
              <a:buChar char="•"/>
            </a:pPr>
            <a:r>
              <a:rPr lang="en-US" sz="2800" dirty="0">
                <a:effectLst/>
                <a:latin typeface="Nunito Sans" pitchFamily="2" charset="77"/>
              </a:rPr>
              <a:t>Timesteps in the model represent 5 days of real time </a:t>
            </a:r>
            <a:r>
              <a:rPr lang="en-US" sz="2800" dirty="0">
                <a:latin typeface="Nunito Sans" pitchFamily="2" charset="77"/>
              </a:rPr>
              <a:t>and the number </a:t>
            </a:r>
            <a:r>
              <a:rPr lang="en-US" sz="2800" dirty="0">
                <a:effectLst/>
                <a:latin typeface="Nunito Sans" pitchFamily="2" charset="77"/>
              </a:rPr>
              <a:t>of patients admitted to the waitlist at each timestep </a:t>
            </a:r>
            <a:r>
              <a:rPr lang="en-US" sz="2800" dirty="0">
                <a:latin typeface="Nunito Sans" pitchFamily="2" charset="77"/>
              </a:rPr>
              <a:t>is imputed </a:t>
            </a:r>
            <a:r>
              <a:rPr lang="en-US" sz="2800" dirty="0">
                <a:effectLst/>
                <a:latin typeface="Nunito Sans" pitchFamily="2" charset="77"/>
              </a:rPr>
              <a:t>from the reported quarterly data.  </a:t>
            </a:r>
          </a:p>
          <a:p>
            <a:pPr marL="457200" indent="-457200">
              <a:buFont typeface="Arial" panose="020B0604020202020204" pitchFamily="34" charset="0"/>
              <a:buChar char="•"/>
            </a:pPr>
            <a:r>
              <a:rPr lang="en-US" sz="2800" dirty="0">
                <a:effectLst/>
                <a:latin typeface="Nunito Sans" pitchFamily="2" charset="77"/>
              </a:rPr>
              <a:t>Approximate Bayesian computation (ABC) is employed to tune the LOS parameters, which are assumed to follow three distinct normal distributions for civil, short-term forensic, and long-term forensic admits.  </a:t>
            </a:r>
          </a:p>
          <a:p>
            <a:pPr marL="914400" lvl="1" indent="-457200">
              <a:buFont typeface="Arial" panose="020B0604020202020204" pitchFamily="34" charset="0"/>
              <a:buChar char="•"/>
            </a:pPr>
            <a:r>
              <a:rPr lang="en-US" sz="2800" dirty="0">
                <a:effectLst/>
                <a:latin typeface="Nunito Sans" pitchFamily="2" charset="77"/>
              </a:rPr>
              <a:t>Since mean LOS is roughly known for civil and long-term forensic admits, the ABC searches for the mean LOS of short-term forensic admits and the variances for each distribution.  </a:t>
            </a:r>
          </a:p>
          <a:p>
            <a:pPr marL="457200" indent="-457200">
              <a:buFont typeface="Arial" panose="020B0604020202020204" pitchFamily="34" charset="0"/>
              <a:buChar char="•"/>
            </a:pPr>
            <a:r>
              <a:rPr lang="en-US" sz="2800" dirty="0">
                <a:effectLst/>
                <a:latin typeface="Nunito Sans" pitchFamily="2" charset="77"/>
              </a:rPr>
              <a:t>Success in training the model is ascertained by comparing the simulated waitlist lengths with the actual waitlist </a:t>
            </a:r>
            <a:r>
              <a:rPr lang="en-US" sz="2800" dirty="0">
                <a:latin typeface="Nunito Sans" pitchFamily="2" charset="77"/>
              </a:rPr>
              <a:t>lengths</a:t>
            </a:r>
            <a:r>
              <a:rPr lang="en-US" sz="2800" dirty="0">
                <a:effectLst/>
                <a:latin typeface="Nunito Sans" pitchFamily="2" charset="77"/>
              </a:rPr>
              <a:t> from 2020-2022.</a:t>
            </a:r>
          </a:p>
          <a:p>
            <a:pPr marL="457200" indent="-457200">
              <a:buFont typeface="Arial" panose="020B0604020202020204" pitchFamily="34" charset="0"/>
              <a:buChar char="•"/>
            </a:pPr>
            <a:endParaRPr lang="en-US" sz="2800" dirty="0">
              <a:effectLst/>
              <a:latin typeface="Nunito Sans" pitchFamily="2" charset="77"/>
            </a:endParaRPr>
          </a:p>
        </p:txBody>
      </p:sp>
      <p:sp>
        <p:nvSpPr>
          <p:cNvPr id="8" name="TextBox 7">
            <a:extLst>
              <a:ext uri="{FF2B5EF4-FFF2-40B4-BE49-F238E27FC236}">
                <a16:creationId xmlns:a16="http://schemas.microsoft.com/office/drawing/2014/main" id="{7DF6D641-2B7E-38AE-B190-C530A596DDD7}"/>
              </a:ext>
            </a:extLst>
          </p:cNvPr>
          <p:cNvSpPr txBox="1"/>
          <p:nvPr/>
        </p:nvSpPr>
        <p:spPr>
          <a:xfrm>
            <a:off x="22370996" y="5923720"/>
            <a:ext cx="10058400" cy="25914787"/>
          </a:xfrm>
          <a:prstGeom prst="rect">
            <a:avLst/>
          </a:prstGeom>
          <a:solidFill>
            <a:schemeClr val="bg1"/>
          </a:solidFill>
        </p:spPr>
        <p:txBody>
          <a:bodyPr wrap="square" rtlCol="0">
            <a:spAutoFit/>
          </a:bodyPr>
          <a:lstStyle/>
          <a:p>
            <a:r>
              <a:rPr lang="en-US" sz="4200" b="1" dirty="0">
                <a:effectLst/>
                <a:latin typeface="Nunito Sans SemiBold" pitchFamily="2" charset="77"/>
              </a:rPr>
              <a:t>Results</a:t>
            </a:r>
            <a:endParaRPr lang="en-US" sz="4200" b="1" dirty="0">
              <a:latin typeface="Nunito Sans SemiBold" pitchFamily="2" charset="77"/>
            </a:endParaRPr>
          </a:p>
          <a:p>
            <a:endParaRPr lang="en-US" sz="2800" b="1" dirty="0">
              <a:effectLst/>
              <a:latin typeface="Nunito Sans" pitchFamily="2" charset="77"/>
            </a:endParaRPr>
          </a:p>
          <a:p>
            <a:r>
              <a:rPr lang="en-US" sz="2800" dirty="0">
                <a:effectLst/>
                <a:latin typeface="Nunito Sans" pitchFamily="2" charset="77"/>
              </a:rPr>
              <a:t>Using ABC, the mean LOS for short-term forensic patients was determined to be 30.1 timesteps and the variances for civil, short-term forensic, and long-term forensic patients were found to be 11.3, 16.4, and 10.5 timesteps respectively.  </a:t>
            </a:r>
          </a:p>
          <a:p>
            <a:endParaRPr lang="en-US" sz="2800" dirty="0">
              <a:latin typeface="Nunito Sans" pitchFamily="2" charset="77"/>
            </a:endParaRPr>
          </a:p>
          <a:p>
            <a:endParaRPr lang="en-US" sz="2800" dirty="0">
              <a:effectLst/>
              <a:latin typeface="Nunito Sans" pitchFamily="2" charset="77"/>
            </a:endParaRPr>
          </a:p>
          <a:p>
            <a:endParaRPr lang="en-US" sz="2800" dirty="0">
              <a:latin typeface="Nunito Sans" pitchFamily="2" charset="77"/>
            </a:endParaRPr>
          </a:p>
          <a:p>
            <a:endParaRPr lang="en-US" sz="2800" dirty="0">
              <a:effectLst/>
              <a:latin typeface="Nunito Sans" pitchFamily="2" charset="77"/>
            </a:endParaRPr>
          </a:p>
          <a:p>
            <a:endParaRPr lang="en-US" sz="2800" dirty="0">
              <a:latin typeface="Nunito Sans" pitchFamily="2" charset="77"/>
            </a:endParaRPr>
          </a:p>
          <a:p>
            <a:endParaRPr lang="en-US" sz="2800" dirty="0">
              <a:effectLst/>
              <a:latin typeface="Nunito Sans" pitchFamily="2" charset="77"/>
            </a:endParaRPr>
          </a:p>
          <a:p>
            <a:endParaRPr lang="en-US" sz="2800" dirty="0">
              <a:effectLst/>
              <a:latin typeface="Nunito Sans" pitchFamily="2" charset="77"/>
            </a:endParaRPr>
          </a:p>
          <a:p>
            <a:endParaRPr lang="en-US" sz="3200" dirty="0"/>
          </a:p>
          <a:p>
            <a:r>
              <a:rPr lang="en-US" sz="2800" dirty="0">
                <a:effectLst/>
              </a:rPr>
              <a:t>Using the tuned LOS parameters, the following scenarios are tested:</a:t>
            </a:r>
          </a:p>
          <a:p>
            <a:endParaRPr lang="en-US" sz="2800" dirty="0">
              <a:effectLst/>
            </a:endParaRPr>
          </a:p>
          <a:p>
            <a:r>
              <a:rPr lang="en-US" sz="3200" dirty="0">
                <a:effectLst/>
                <a:latin typeface="+mj-lt"/>
              </a:rPr>
              <a:t>Scenario 0: No change from current number of online beds </a:t>
            </a:r>
            <a:endParaRPr lang="en-US" sz="3200"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effectLst/>
              <a:latin typeface="+mj-lt"/>
            </a:endParaRPr>
          </a:p>
          <a:p>
            <a:endParaRPr lang="en-US" sz="3200" b="1" dirty="0">
              <a:effectLst/>
              <a:latin typeface="+mj-lt"/>
            </a:endParaRPr>
          </a:p>
          <a:p>
            <a:endParaRPr lang="en-US" sz="3200" b="1" dirty="0">
              <a:effectLst/>
              <a:latin typeface="+mj-lt"/>
            </a:endParaRPr>
          </a:p>
          <a:p>
            <a:r>
              <a:rPr lang="en-US" sz="3200" b="1" dirty="0">
                <a:effectLst/>
                <a:latin typeface="+mj-lt"/>
              </a:rPr>
              <a:t>Scenario 1: All hospitals bring at least 80% of their beds online.  Hospitals with greater than 80% of beds online originally do not change.</a:t>
            </a: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endParaRPr lang="en-US" sz="3200" b="1" dirty="0">
              <a:latin typeface="+mj-lt"/>
            </a:endParaRPr>
          </a:p>
          <a:p>
            <a:r>
              <a:rPr lang="en-US" sz="3200" dirty="0">
                <a:effectLst/>
                <a:latin typeface="+mj-lt"/>
              </a:rPr>
              <a:t>Scenario 2: All hospitals bring bring all beds online.  </a:t>
            </a:r>
          </a:p>
          <a:p>
            <a:endParaRPr lang="en-US" sz="3200" b="1" dirty="0">
              <a:latin typeface="+mj-lt"/>
            </a:endParaRPr>
          </a:p>
          <a:p>
            <a:endParaRPr lang="en-US" sz="3200" b="1" dirty="0">
              <a:latin typeface="+mj-lt"/>
            </a:endParaRPr>
          </a:p>
          <a:p>
            <a:endParaRPr lang="en-US" sz="2800" dirty="0">
              <a:effectLst/>
              <a:latin typeface="Nunito Sans" pitchFamily="2" charset="77"/>
            </a:endParaRPr>
          </a:p>
          <a:p>
            <a:endParaRPr lang="en-US" sz="2800" dirty="0">
              <a:latin typeface="Nunito Sans" pitchFamily="2" charset="77"/>
            </a:endParaRPr>
          </a:p>
          <a:p>
            <a:endParaRPr lang="en-US" sz="2800" dirty="0">
              <a:effectLst/>
              <a:latin typeface="Nunito Sans" pitchFamily="2" charset="77"/>
            </a:endParaRPr>
          </a:p>
          <a:p>
            <a:endParaRPr lang="en-US" sz="2800" dirty="0">
              <a:latin typeface="Nunito Sans" pitchFamily="2" charset="77"/>
            </a:endParaRPr>
          </a:p>
          <a:p>
            <a:endParaRPr lang="en-US" sz="2800" dirty="0">
              <a:effectLst/>
              <a:latin typeface="Nunito Sans" pitchFamily="2" charset="77"/>
            </a:endParaRPr>
          </a:p>
          <a:p>
            <a:endParaRPr lang="en-US" sz="2800" dirty="0">
              <a:latin typeface="Nunito Sans" pitchFamily="2" charset="77"/>
            </a:endParaRPr>
          </a:p>
          <a:p>
            <a:endParaRPr lang="en-US" sz="2800" dirty="0">
              <a:latin typeface="Nunito Sans" pitchFamily="2" charset="77"/>
            </a:endParaRPr>
          </a:p>
          <a:p>
            <a:endParaRPr lang="en-US" sz="2800" dirty="0">
              <a:latin typeface="Nunito Sans" pitchFamily="2" charset="77"/>
            </a:endParaRPr>
          </a:p>
        </p:txBody>
      </p:sp>
      <p:sp>
        <p:nvSpPr>
          <p:cNvPr id="9" name="TextBox 8">
            <a:extLst>
              <a:ext uri="{FF2B5EF4-FFF2-40B4-BE49-F238E27FC236}">
                <a16:creationId xmlns:a16="http://schemas.microsoft.com/office/drawing/2014/main" id="{5585A751-F0C6-70B4-86D0-B98D7A2755C8}"/>
              </a:ext>
            </a:extLst>
          </p:cNvPr>
          <p:cNvSpPr txBox="1"/>
          <p:nvPr/>
        </p:nvSpPr>
        <p:spPr>
          <a:xfrm>
            <a:off x="33355722" y="5923720"/>
            <a:ext cx="9144000" cy="7632859"/>
          </a:xfrm>
          <a:prstGeom prst="rect">
            <a:avLst/>
          </a:prstGeom>
          <a:solidFill>
            <a:schemeClr val="bg1"/>
          </a:solidFill>
        </p:spPr>
        <p:txBody>
          <a:bodyPr wrap="square" rtlCol="0">
            <a:spAutoFit/>
          </a:bodyPr>
          <a:lstStyle/>
          <a:p>
            <a:r>
              <a:rPr lang="en-US" sz="4200" b="1" dirty="0">
                <a:latin typeface="Nunito Sans SemiBold" pitchFamily="2" charset="77"/>
              </a:rPr>
              <a:t>Conclusions</a:t>
            </a:r>
          </a:p>
          <a:p>
            <a:endParaRPr lang="en-US" sz="2800" b="1" dirty="0">
              <a:effectLst/>
              <a:latin typeface="Nunito Sans" pitchFamily="2" charset="77"/>
            </a:endParaRPr>
          </a:p>
          <a:p>
            <a:pPr marL="0" marR="0">
              <a:spcBef>
                <a:spcPts val="0"/>
              </a:spcBef>
              <a:spcAft>
                <a:spcPts val="0"/>
              </a:spcAft>
              <a:tabLst>
                <a:tab pos="228600" algn="l"/>
                <a:tab pos="457200" algn="l"/>
                <a:tab pos="685800" algn="l"/>
              </a:tabLst>
            </a:pPr>
            <a:r>
              <a:rPr lang="en-US" sz="2800" dirty="0">
                <a:effectLst/>
                <a:ea typeface="MS Mincho" panose="02020609040205080304" pitchFamily="49" charset="-128"/>
              </a:rPr>
              <a:t>As Texas grapples with inflated wait times, DES-ABM modeling, in collaboration with legal and psychiatric experts, provides an avenue to predict demand on the state mental health system and test the effect of resource allocation strategies on simulated waitlists.  </a:t>
            </a:r>
          </a:p>
          <a:p>
            <a:pPr marL="0" marR="0">
              <a:spcBef>
                <a:spcPts val="0"/>
              </a:spcBef>
              <a:spcAft>
                <a:spcPts val="0"/>
              </a:spcAft>
              <a:tabLst>
                <a:tab pos="228600" algn="l"/>
                <a:tab pos="457200" algn="l"/>
                <a:tab pos="685800" algn="l"/>
              </a:tabLst>
            </a:pPr>
            <a:endParaRPr lang="en-US" sz="2800" dirty="0">
              <a:effectLst/>
              <a:ea typeface="MS Mincho" panose="02020609040205080304" pitchFamily="49" charset="-128"/>
            </a:endParaRPr>
          </a:p>
          <a:p>
            <a:pPr marL="0" marR="0">
              <a:spcBef>
                <a:spcPts val="0"/>
              </a:spcBef>
              <a:spcAft>
                <a:spcPts val="0"/>
              </a:spcAft>
              <a:tabLst>
                <a:tab pos="228600" algn="l"/>
                <a:tab pos="457200" algn="l"/>
                <a:tab pos="685800" algn="l"/>
              </a:tabLst>
            </a:pPr>
            <a:r>
              <a:rPr lang="en-US" sz="2800" dirty="0">
                <a:effectLst/>
                <a:ea typeface="MS Mincho" panose="02020609040205080304" pitchFamily="49" charset="-128"/>
              </a:rPr>
              <a:t>The model includes several assumptions that deviate from reality due to data scarcity.  Additionally, a more accurate model would necessitate patient-level data, which is not publicly available for privacy reasons.  The next phase of this project will involve requesting more in-depth patient population data from the Texas Department of State Health Services, enabling more comprehensive modeling.  </a:t>
            </a:r>
          </a:p>
          <a:p>
            <a:endParaRPr lang="en-US" sz="2800" dirty="0">
              <a:effectLst/>
              <a:latin typeface="Nunito Sans" pitchFamily="2" charset="77"/>
            </a:endParaRPr>
          </a:p>
        </p:txBody>
      </p:sp>
      <p:sp>
        <p:nvSpPr>
          <p:cNvPr id="10" name="TextBox 9">
            <a:extLst>
              <a:ext uri="{FF2B5EF4-FFF2-40B4-BE49-F238E27FC236}">
                <a16:creationId xmlns:a16="http://schemas.microsoft.com/office/drawing/2014/main" id="{7BF90DED-94C5-A36C-48A4-ED93F0AE911B}"/>
              </a:ext>
            </a:extLst>
          </p:cNvPr>
          <p:cNvSpPr txBox="1"/>
          <p:nvPr/>
        </p:nvSpPr>
        <p:spPr>
          <a:xfrm>
            <a:off x="33286321" y="13964534"/>
            <a:ext cx="9144000" cy="6740307"/>
          </a:xfrm>
          <a:prstGeom prst="rect">
            <a:avLst/>
          </a:prstGeom>
          <a:solidFill>
            <a:schemeClr val="bg1"/>
          </a:solidFill>
        </p:spPr>
        <p:txBody>
          <a:bodyPr wrap="square" rtlCol="0">
            <a:spAutoFit/>
          </a:bodyPr>
          <a:lstStyle/>
          <a:p>
            <a:r>
              <a:rPr lang="en-US" sz="4200" b="1" dirty="0">
                <a:latin typeface="Nunito Sans SemiBold" pitchFamily="2" charset="77"/>
              </a:rPr>
              <a:t>Citations</a:t>
            </a:r>
          </a:p>
          <a:p>
            <a:endParaRPr lang="en-US" sz="4200" b="1" dirty="0">
              <a:latin typeface="Nunito Sans SemiBold" pitchFamily="2" charset="77"/>
            </a:endParaRPr>
          </a:p>
          <a:p>
            <a:pPr marL="457200" indent="-457200">
              <a:lnSpc>
                <a:spcPct val="100000"/>
              </a:lnSpc>
              <a:buFont typeface="+mj-lt"/>
              <a:buAutoNum type="arabicPeriod"/>
            </a:pPr>
            <a:r>
              <a:rPr lang="en-US" sz="2000" dirty="0"/>
              <a:t>The State of Texas Legislative Budget Board.  2022.  “State Hospitals: Mental Health Facilities in Texas.”  Legislative Budget Board Staff.</a:t>
            </a:r>
          </a:p>
          <a:p>
            <a:pPr marL="457200" indent="-457200">
              <a:lnSpc>
                <a:spcPct val="100000"/>
              </a:lnSpc>
              <a:buFont typeface="+mj-lt"/>
              <a:buAutoNum type="arabicPeriod"/>
            </a:pPr>
            <a:r>
              <a:rPr lang="en-US" sz="2000" dirty="0"/>
              <a:t>Texas Health and Human Services.  April 2020.  “Semi-annual Reporting of Waiting Lists for Mental Health Services.”  Health and Human Services Commission.  </a:t>
            </a:r>
          </a:p>
          <a:p>
            <a:pPr marL="457200" indent="-457200">
              <a:lnSpc>
                <a:spcPct val="100000"/>
              </a:lnSpc>
              <a:buFont typeface="+mj-lt"/>
              <a:buAutoNum type="arabicPeriod"/>
            </a:pPr>
            <a:r>
              <a:rPr lang="en-US" sz="2000" dirty="0"/>
              <a:t>Texas Health and Human Services.  October 2020.  “Semi-annual Reporting of Waiting Lists for Mental Health Services.”  Health and Human Services Commission.  </a:t>
            </a:r>
          </a:p>
          <a:p>
            <a:pPr marL="457200" indent="-457200">
              <a:lnSpc>
                <a:spcPct val="100000"/>
              </a:lnSpc>
              <a:buFont typeface="+mj-lt"/>
              <a:buAutoNum type="arabicPeriod"/>
            </a:pPr>
            <a:r>
              <a:rPr lang="en-US" sz="2000" dirty="0"/>
              <a:t>Texas Health and Human Services.  April 2021.  “Semi-annual Reporting of Waiting Lists for Mental Health Services.”  Health and Human Services Commission. </a:t>
            </a:r>
          </a:p>
          <a:p>
            <a:pPr marL="457200" indent="-457200">
              <a:lnSpc>
                <a:spcPct val="100000"/>
              </a:lnSpc>
              <a:buFont typeface="+mj-lt"/>
              <a:buAutoNum type="arabicPeriod"/>
            </a:pPr>
            <a:r>
              <a:rPr lang="en-US" sz="2000" dirty="0"/>
              <a:t>Texas Health and Human Services.  November 2021.  “Semi-annual Reporting of Waiting Lists for Mental Health Services.”  Health and Human Services Commission.  </a:t>
            </a:r>
          </a:p>
          <a:p>
            <a:pPr marL="457200" indent="-457200">
              <a:lnSpc>
                <a:spcPct val="100000"/>
              </a:lnSpc>
              <a:buFont typeface="+mj-lt"/>
              <a:buAutoNum type="arabicPeriod"/>
            </a:pPr>
            <a:r>
              <a:rPr lang="en-US" sz="2000" dirty="0"/>
              <a:t>Texas Health and Human Services.  May 2023.  “Report on Waiting Lists for Mental Health Services.”  Health and Human Services Commission.</a:t>
            </a:r>
          </a:p>
          <a:p>
            <a:endParaRPr lang="en-US" sz="2800" dirty="0">
              <a:effectLst/>
              <a:latin typeface="Nunito Sans" pitchFamily="2" charset="77"/>
            </a:endParaRPr>
          </a:p>
        </p:txBody>
      </p:sp>
      <p:sp>
        <p:nvSpPr>
          <p:cNvPr id="11" name="TextBox 10">
            <a:extLst>
              <a:ext uri="{FF2B5EF4-FFF2-40B4-BE49-F238E27FC236}">
                <a16:creationId xmlns:a16="http://schemas.microsoft.com/office/drawing/2014/main" id="{60680652-BA66-9794-EC7B-4675995960B0}"/>
              </a:ext>
            </a:extLst>
          </p:cNvPr>
          <p:cNvSpPr txBox="1"/>
          <p:nvPr/>
        </p:nvSpPr>
        <p:spPr>
          <a:xfrm>
            <a:off x="33286321" y="24573770"/>
            <a:ext cx="9144000" cy="3062377"/>
          </a:xfrm>
          <a:prstGeom prst="rect">
            <a:avLst/>
          </a:prstGeom>
          <a:solidFill>
            <a:schemeClr val="bg1"/>
          </a:solidFill>
        </p:spPr>
        <p:txBody>
          <a:bodyPr wrap="square" rtlCol="0">
            <a:spAutoFit/>
          </a:bodyPr>
          <a:lstStyle/>
          <a:p>
            <a:r>
              <a:rPr lang="en-US" sz="4200" b="1" dirty="0">
                <a:latin typeface="Nunito Sans SemiBold" pitchFamily="2" charset="77"/>
              </a:rPr>
              <a:t>Acknowledgements</a:t>
            </a:r>
          </a:p>
          <a:p>
            <a:endParaRPr lang="en-US" sz="4200" b="1" dirty="0">
              <a:effectLst/>
              <a:latin typeface="Nunito Sans SemiBold" pitchFamily="2" charset="77"/>
            </a:endParaRPr>
          </a:p>
          <a:p>
            <a:r>
              <a:rPr lang="en-US" sz="2700" dirty="0">
                <a:effectLst/>
                <a:latin typeface="Nunito Sans" pitchFamily="2" charset="77"/>
              </a:rPr>
              <a:t>Thank you to Dr. Apan Qasem for mentoring this project.  Thank you to the Translational Health Research Center of Texas State University for supporting this project. </a:t>
            </a:r>
          </a:p>
          <a:p>
            <a:endParaRPr lang="en-US" sz="2800" dirty="0">
              <a:effectLst/>
              <a:latin typeface="Nunito Sans" pitchFamily="2" charset="77"/>
            </a:endParaRPr>
          </a:p>
        </p:txBody>
      </p:sp>
      <p:pic>
        <p:nvPicPr>
          <p:cNvPr id="4" name="Picture 3">
            <a:extLst>
              <a:ext uri="{FF2B5EF4-FFF2-40B4-BE49-F238E27FC236}">
                <a16:creationId xmlns:a16="http://schemas.microsoft.com/office/drawing/2014/main" id="{6EC6FED1-B63D-41D4-9658-65307C9BE5C2}"/>
              </a:ext>
            </a:extLst>
          </p:cNvPr>
          <p:cNvPicPr>
            <a:picLocks noChangeAspect="1"/>
          </p:cNvPicPr>
          <p:nvPr/>
        </p:nvPicPr>
        <p:blipFill>
          <a:blip r:embed="rId3"/>
          <a:stretch>
            <a:fillRect/>
          </a:stretch>
        </p:blipFill>
        <p:spPr>
          <a:xfrm>
            <a:off x="24272986" y="14990804"/>
            <a:ext cx="6055690" cy="4510445"/>
          </a:xfrm>
          <a:prstGeom prst="rect">
            <a:avLst/>
          </a:prstGeom>
        </p:spPr>
      </p:pic>
      <p:pic>
        <p:nvPicPr>
          <p:cNvPr id="12" name="Picture 11">
            <a:extLst>
              <a:ext uri="{FF2B5EF4-FFF2-40B4-BE49-F238E27FC236}">
                <a16:creationId xmlns:a16="http://schemas.microsoft.com/office/drawing/2014/main" id="{FFFB6EE0-5231-6EE3-90C5-6BC8970D837A}"/>
              </a:ext>
            </a:extLst>
          </p:cNvPr>
          <p:cNvPicPr>
            <a:picLocks noChangeAspect="1"/>
          </p:cNvPicPr>
          <p:nvPr/>
        </p:nvPicPr>
        <p:blipFill>
          <a:blip r:embed="rId4"/>
          <a:stretch>
            <a:fillRect/>
          </a:stretch>
        </p:blipFill>
        <p:spPr>
          <a:xfrm>
            <a:off x="24179888" y="21717732"/>
            <a:ext cx="6055690" cy="4552208"/>
          </a:xfrm>
          <a:prstGeom prst="rect">
            <a:avLst/>
          </a:prstGeom>
        </p:spPr>
      </p:pic>
      <p:pic>
        <p:nvPicPr>
          <p:cNvPr id="13" name="Picture 12">
            <a:extLst>
              <a:ext uri="{FF2B5EF4-FFF2-40B4-BE49-F238E27FC236}">
                <a16:creationId xmlns:a16="http://schemas.microsoft.com/office/drawing/2014/main" id="{21E3A825-B53C-4A85-7692-8A1CCAAA1F0C}"/>
              </a:ext>
            </a:extLst>
          </p:cNvPr>
          <p:cNvPicPr>
            <a:picLocks noChangeAspect="1"/>
          </p:cNvPicPr>
          <p:nvPr/>
        </p:nvPicPr>
        <p:blipFill>
          <a:blip r:embed="rId5"/>
          <a:stretch>
            <a:fillRect/>
          </a:stretch>
        </p:blipFill>
        <p:spPr>
          <a:xfrm>
            <a:off x="24372351" y="27313039"/>
            <a:ext cx="6055690" cy="4552209"/>
          </a:xfrm>
          <a:prstGeom prst="rect">
            <a:avLst/>
          </a:prstGeom>
        </p:spPr>
      </p:pic>
      <p:graphicFrame>
        <p:nvGraphicFramePr>
          <p:cNvPr id="16" name="Chart 15">
            <a:extLst>
              <a:ext uri="{FF2B5EF4-FFF2-40B4-BE49-F238E27FC236}">
                <a16:creationId xmlns:a16="http://schemas.microsoft.com/office/drawing/2014/main" id="{A537EC1E-C2B7-5AD9-A128-9CDD50000F30}"/>
              </a:ext>
            </a:extLst>
          </p:cNvPr>
          <p:cNvGraphicFramePr>
            <a:graphicFrameLocks/>
          </p:cNvGraphicFramePr>
          <p:nvPr>
            <p:extLst>
              <p:ext uri="{D42A27DB-BD31-4B8C-83A1-F6EECF244321}">
                <p14:modId xmlns:p14="http://schemas.microsoft.com/office/powerpoint/2010/main" val="2967561280"/>
              </p:ext>
            </p:extLst>
          </p:nvPr>
        </p:nvGraphicFramePr>
        <p:xfrm>
          <a:off x="2187245" y="13918471"/>
          <a:ext cx="6343650" cy="4260850"/>
        </p:xfrm>
        <a:graphic>
          <a:graphicData uri="http://schemas.openxmlformats.org/drawingml/2006/chart">
            <c:chart xmlns:c="http://schemas.openxmlformats.org/drawingml/2006/chart" xmlns:r="http://schemas.openxmlformats.org/officeDocument/2006/relationships" r:id="rId6"/>
          </a:graphicData>
        </a:graphic>
      </p:graphicFrame>
      <p:pic>
        <p:nvPicPr>
          <p:cNvPr id="17" name="Picture 16">
            <a:extLst>
              <a:ext uri="{FF2B5EF4-FFF2-40B4-BE49-F238E27FC236}">
                <a16:creationId xmlns:a16="http://schemas.microsoft.com/office/drawing/2014/main" id="{90E0D45B-A05D-04C3-021A-ADEE81969DF3}"/>
              </a:ext>
            </a:extLst>
          </p:cNvPr>
          <p:cNvPicPr>
            <a:picLocks noChangeAspect="1"/>
          </p:cNvPicPr>
          <p:nvPr/>
        </p:nvPicPr>
        <p:blipFill>
          <a:blip r:embed="rId7"/>
          <a:stretch>
            <a:fillRect/>
          </a:stretch>
        </p:blipFill>
        <p:spPr>
          <a:xfrm>
            <a:off x="3069740" y="26003482"/>
            <a:ext cx="5303520" cy="1740109"/>
          </a:xfrm>
          <a:prstGeom prst="rect">
            <a:avLst/>
          </a:prstGeom>
        </p:spPr>
      </p:pic>
      <p:pic>
        <p:nvPicPr>
          <p:cNvPr id="18" name="Picture 17">
            <a:extLst>
              <a:ext uri="{FF2B5EF4-FFF2-40B4-BE49-F238E27FC236}">
                <a16:creationId xmlns:a16="http://schemas.microsoft.com/office/drawing/2014/main" id="{C3AAAC54-505C-2FCB-F59B-AC1B1CD2142E}"/>
              </a:ext>
            </a:extLst>
          </p:cNvPr>
          <p:cNvPicPr>
            <a:picLocks noChangeAspect="1"/>
          </p:cNvPicPr>
          <p:nvPr/>
        </p:nvPicPr>
        <p:blipFill>
          <a:blip r:embed="rId8"/>
          <a:stretch>
            <a:fillRect/>
          </a:stretch>
        </p:blipFill>
        <p:spPr>
          <a:xfrm>
            <a:off x="1738583" y="23505499"/>
            <a:ext cx="3982917" cy="2243623"/>
          </a:xfrm>
          <a:prstGeom prst="rect">
            <a:avLst/>
          </a:prstGeom>
        </p:spPr>
      </p:pic>
      <p:pic>
        <p:nvPicPr>
          <p:cNvPr id="19" name="Picture 18">
            <a:extLst>
              <a:ext uri="{FF2B5EF4-FFF2-40B4-BE49-F238E27FC236}">
                <a16:creationId xmlns:a16="http://schemas.microsoft.com/office/drawing/2014/main" id="{627701AB-2914-9F82-91AF-F9DC97D014AD}"/>
              </a:ext>
            </a:extLst>
          </p:cNvPr>
          <p:cNvPicPr>
            <a:picLocks noChangeAspect="1"/>
          </p:cNvPicPr>
          <p:nvPr/>
        </p:nvPicPr>
        <p:blipFill>
          <a:blip r:embed="rId9"/>
          <a:stretch>
            <a:fillRect/>
          </a:stretch>
        </p:blipFill>
        <p:spPr>
          <a:xfrm>
            <a:off x="6188206" y="23803212"/>
            <a:ext cx="3982917" cy="1740109"/>
          </a:xfrm>
          <a:prstGeom prst="rect">
            <a:avLst/>
          </a:prstGeom>
        </p:spPr>
      </p:pic>
      <p:sp>
        <p:nvSpPr>
          <p:cNvPr id="20" name="TextBox 19">
            <a:extLst>
              <a:ext uri="{FF2B5EF4-FFF2-40B4-BE49-F238E27FC236}">
                <a16:creationId xmlns:a16="http://schemas.microsoft.com/office/drawing/2014/main" id="{E716DD46-C630-0AEF-F6C8-86D3B5C1A0CB}"/>
              </a:ext>
            </a:extLst>
          </p:cNvPr>
          <p:cNvSpPr txBox="1"/>
          <p:nvPr/>
        </p:nvSpPr>
        <p:spPr>
          <a:xfrm>
            <a:off x="33317955" y="21112797"/>
            <a:ext cx="9144000" cy="3108543"/>
          </a:xfrm>
          <a:prstGeom prst="rect">
            <a:avLst/>
          </a:prstGeom>
          <a:solidFill>
            <a:schemeClr val="bg1"/>
          </a:solidFill>
        </p:spPr>
        <p:txBody>
          <a:bodyPr wrap="square" rtlCol="0">
            <a:spAutoFit/>
          </a:bodyPr>
          <a:lstStyle/>
          <a:p>
            <a:r>
              <a:rPr lang="en-US" sz="4200" b="1" dirty="0">
                <a:latin typeface="Nunito Sans SemiBold" pitchFamily="2" charset="77"/>
              </a:rPr>
              <a:t>Code, Data, and Contact</a:t>
            </a:r>
          </a:p>
          <a:p>
            <a:endParaRPr lang="en-US" sz="4200" b="1" dirty="0">
              <a:latin typeface="Nunito Sans SemiBold" pitchFamily="2" charset="77"/>
            </a:endParaRPr>
          </a:p>
          <a:p>
            <a:endParaRPr lang="en-US" sz="4200" b="1" dirty="0">
              <a:latin typeface="Nunito Sans SemiBold" pitchFamily="2" charset="77"/>
            </a:endParaRPr>
          </a:p>
          <a:p>
            <a:endParaRPr lang="en-US" sz="4200" b="1" dirty="0">
              <a:latin typeface="Nunito Sans SemiBold" pitchFamily="2" charset="77"/>
            </a:endParaRPr>
          </a:p>
          <a:p>
            <a:endParaRPr lang="en-US" sz="2800" dirty="0">
              <a:effectLst/>
              <a:latin typeface="Nunito Sans" pitchFamily="2" charset="77"/>
            </a:endParaRPr>
          </a:p>
        </p:txBody>
      </p:sp>
      <p:graphicFrame>
        <p:nvGraphicFramePr>
          <p:cNvPr id="21" name="Chart 20">
            <a:extLst>
              <a:ext uri="{FF2B5EF4-FFF2-40B4-BE49-F238E27FC236}">
                <a16:creationId xmlns:a16="http://schemas.microsoft.com/office/drawing/2014/main" id="{21925263-7145-0EE9-8502-E1140C81CFB0}"/>
              </a:ext>
            </a:extLst>
          </p:cNvPr>
          <p:cNvGraphicFramePr>
            <a:graphicFrameLocks/>
          </p:cNvGraphicFramePr>
          <p:nvPr>
            <p:extLst>
              <p:ext uri="{D42A27DB-BD31-4B8C-83A1-F6EECF244321}">
                <p14:modId xmlns:p14="http://schemas.microsoft.com/office/powerpoint/2010/main" val="2109967944"/>
              </p:ext>
            </p:extLst>
          </p:nvPr>
        </p:nvGraphicFramePr>
        <p:xfrm>
          <a:off x="12421663" y="18179321"/>
          <a:ext cx="7446264" cy="5866952"/>
        </p:xfrm>
        <a:graphic>
          <a:graphicData uri="http://schemas.openxmlformats.org/drawingml/2006/chart">
            <c:chart xmlns:c="http://schemas.openxmlformats.org/drawingml/2006/chart" xmlns:r="http://schemas.openxmlformats.org/officeDocument/2006/relationships" r:id="rId10"/>
          </a:graphicData>
        </a:graphic>
      </p:graphicFrame>
      <p:pic>
        <p:nvPicPr>
          <p:cNvPr id="23" name="Picture 22">
            <a:extLst>
              <a:ext uri="{FF2B5EF4-FFF2-40B4-BE49-F238E27FC236}">
                <a16:creationId xmlns:a16="http://schemas.microsoft.com/office/drawing/2014/main" id="{2CC1FD67-1EE3-5B74-33EF-AF1E33553628}"/>
              </a:ext>
            </a:extLst>
          </p:cNvPr>
          <p:cNvPicPr>
            <a:picLocks noChangeAspect="1"/>
          </p:cNvPicPr>
          <p:nvPr/>
        </p:nvPicPr>
        <p:blipFill>
          <a:blip r:embed="rId11"/>
          <a:stretch>
            <a:fillRect/>
          </a:stretch>
        </p:blipFill>
        <p:spPr>
          <a:xfrm>
            <a:off x="23004972" y="9046835"/>
            <a:ext cx="8797054" cy="2803456"/>
          </a:xfrm>
          <a:prstGeom prst="rect">
            <a:avLst/>
          </a:prstGeom>
        </p:spPr>
      </p:pic>
      <p:sp>
        <p:nvSpPr>
          <p:cNvPr id="25" name="TextBox 24">
            <a:extLst>
              <a:ext uri="{FF2B5EF4-FFF2-40B4-BE49-F238E27FC236}">
                <a16:creationId xmlns:a16="http://schemas.microsoft.com/office/drawing/2014/main" id="{8812890C-FEE8-B91A-D421-6AE905EF55E3}"/>
              </a:ext>
            </a:extLst>
          </p:cNvPr>
          <p:cNvSpPr txBox="1"/>
          <p:nvPr/>
        </p:nvSpPr>
        <p:spPr>
          <a:xfrm>
            <a:off x="33427020" y="22177954"/>
            <a:ext cx="6407995" cy="1815882"/>
          </a:xfrm>
          <a:prstGeom prst="rect">
            <a:avLst/>
          </a:prstGeom>
          <a:noFill/>
        </p:spPr>
        <p:txBody>
          <a:bodyPr wrap="square" rtlCol="0">
            <a:spAutoFit/>
          </a:bodyPr>
          <a:lstStyle/>
          <a:p>
            <a:r>
              <a:rPr lang="en-US" sz="2800" dirty="0"/>
              <a:t>Email: </a:t>
            </a:r>
            <a:r>
              <a:rPr lang="en-US" sz="2800" dirty="0">
                <a:hlinkClick r:id="rId12"/>
              </a:rPr>
              <a:t>met48@txstate.edu</a:t>
            </a:r>
            <a:endParaRPr lang="en-US" sz="2800" dirty="0"/>
          </a:p>
          <a:p>
            <a:r>
              <a:rPr lang="en-US" sz="2800" dirty="0"/>
              <a:t>Code and data: </a:t>
            </a:r>
            <a:r>
              <a:rPr lang="en-US" sz="2800" dirty="0">
                <a:hlinkClick r:id="rId13"/>
              </a:rPr>
              <a:t>https://github.com/MariaElise-T/WSC_2023</a:t>
            </a:r>
            <a:r>
              <a:rPr lang="en-US" sz="2800" dirty="0"/>
              <a:t> </a:t>
            </a:r>
          </a:p>
        </p:txBody>
      </p:sp>
      <p:pic>
        <p:nvPicPr>
          <p:cNvPr id="26" name="Picture 4">
            <a:extLst>
              <a:ext uri="{FF2B5EF4-FFF2-40B4-BE49-F238E27FC236}">
                <a16:creationId xmlns:a16="http://schemas.microsoft.com/office/drawing/2014/main" id="{8119EA68-DA37-BC9C-F0A6-4F12FEAC9B5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38189" y="21869898"/>
            <a:ext cx="2246304" cy="224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05161"/>
      </p:ext>
    </p:extLst>
  </p:cSld>
  <p:clrMapOvr>
    <a:masterClrMapping/>
  </p:clrMapOvr>
</p:sld>
</file>

<file path=ppt/theme/theme1.xml><?xml version="1.0" encoding="utf-8"?>
<a:theme xmlns:a="http://schemas.openxmlformats.org/drawingml/2006/main" name="Office Theme">
  <a:themeElements>
    <a:clrScheme name="Custom 1">
      <a:dk1>
        <a:srgbClr val="501114"/>
      </a:dk1>
      <a:lt1>
        <a:srgbClr val="FFFFFF"/>
      </a:lt1>
      <a:dk2>
        <a:srgbClr val="006E96"/>
      </a:dk2>
      <a:lt2>
        <a:srgbClr val="E7E6E6"/>
      </a:lt2>
      <a:accent1>
        <a:srgbClr val="D92A3F"/>
      </a:accent1>
      <a:accent2>
        <a:srgbClr val="D6A800"/>
      </a:accent2>
      <a:accent3>
        <a:srgbClr val="DF684B"/>
      </a:accent3>
      <a:accent4>
        <a:srgbClr val="4B955F"/>
      </a:accent4>
      <a:accent5>
        <a:srgbClr val="77C4D4"/>
      </a:accent5>
      <a:accent6>
        <a:srgbClr val="E9CCCF"/>
      </a:accent6>
      <a:hlink>
        <a:srgbClr val="006E96"/>
      </a:hlink>
      <a:folHlink>
        <a:srgbClr val="954F72"/>
      </a:folHlink>
    </a:clrScheme>
    <a:fontScheme name="Research Poster Copy Theme">
      <a:majorFont>
        <a:latin typeface="Nunito Sans SemiBold"/>
        <a:ea typeface=""/>
        <a:cs typeface=""/>
      </a:majorFont>
      <a:minorFont>
        <a:latin typeface="Nunito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TotalTime>
  <Words>956</Words>
  <Application>Microsoft Macintosh PowerPoint</Application>
  <PresentationFormat>Custom</PresentationFormat>
  <Paragraphs>152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Brandon Grotesque Bold</vt:lpstr>
      <vt:lpstr>Halis GR Regular</vt:lpstr>
      <vt:lpstr>Arial</vt:lpstr>
      <vt:lpstr>Calibri</vt:lpstr>
      <vt:lpstr>Nunito Sans</vt:lpstr>
      <vt:lpstr>Nunito Sans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Puthuraya, Akshatha</dc:creator>
  <cp:lastModifiedBy>Tomasso, Maria E</cp:lastModifiedBy>
  <cp:revision>25</cp:revision>
  <dcterms:created xsi:type="dcterms:W3CDTF">2022-09-23T15:05:29Z</dcterms:created>
  <dcterms:modified xsi:type="dcterms:W3CDTF">2023-12-09T07:26:13Z</dcterms:modified>
</cp:coreProperties>
</file>