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59" r:id="rId8"/>
    <p:sldId id="260" r:id="rId9"/>
    <p:sldId id="268" r:id="rId10"/>
    <p:sldId id="269" r:id="rId11"/>
    <p:sldId id="266" r:id="rId12"/>
    <p:sldId id="267" r:id="rId13"/>
    <p:sldId id="264" r:id="rId14"/>
    <p:sldId id="270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9B9-7CE7-4102-9ABB-EC366189EE8F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BCF7-C300-4774-9945-208AA5965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45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9B9-7CE7-4102-9ABB-EC366189EE8F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BCF7-C300-4774-9945-208AA5965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5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9B9-7CE7-4102-9ABB-EC366189EE8F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BCF7-C300-4774-9945-208AA5965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25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9B9-7CE7-4102-9ABB-EC366189EE8F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BCF7-C300-4774-9945-208AA5965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3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9B9-7CE7-4102-9ABB-EC366189EE8F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BCF7-C300-4774-9945-208AA5965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20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9B9-7CE7-4102-9ABB-EC366189EE8F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BCF7-C300-4774-9945-208AA5965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881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9B9-7CE7-4102-9ABB-EC366189EE8F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BCF7-C300-4774-9945-208AA5965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20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9B9-7CE7-4102-9ABB-EC366189EE8F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BCF7-C300-4774-9945-208AA5965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98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9B9-7CE7-4102-9ABB-EC366189EE8F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BCF7-C300-4774-9945-208AA5965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92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9B9-7CE7-4102-9ABB-EC366189EE8F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BCF7-C300-4774-9945-208AA5965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13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9B9-7CE7-4102-9ABB-EC366189EE8F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BCF7-C300-4774-9945-208AA5965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27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7E9B9-7CE7-4102-9ABB-EC366189EE8F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BCF7-C300-4774-9945-208AA5965D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23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24" y="453824"/>
            <a:ext cx="11761076" cy="1692102"/>
          </a:xfrm>
        </p:spPr>
        <p:txBody>
          <a:bodyPr>
            <a:normAutofit/>
          </a:bodyPr>
          <a:lstStyle/>
          <a:p>
            <a:r>
              <a:rPr lang="es-MX" dirty="0">
                <a:latin typeface="Agency FB" panose="020B0503020202020204" pitchFamily="34" charset="0"/>
              </a:rPr>
              <a:t>Sexualidad, Salud Sexual y Reproductiva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49" y="2145926"/>
            <a:ext cx="6453187" cy="45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6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MBARAZO PRECOZ - Sebastián Oliveros, Natalia Ruiz, Nicolás Rinc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12" y="851842"/>
            <a:ext cx="3182661" cy="566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73216" y="117283"/>
            <a:ext cx="5157787" cy="823912"/>
          </a:xfrm>
        </p:spPr>
        <p:txBody>
          <a:bodyPr/>
          <a:lstStyle/>
          <a:p>
            <a:r>
              <a:rPr lang="es-MX" dirty="0">
                <a:latin typeface="Agency FB" panose="020B0503020202020204" pitchFamily="34" charset="0"/>
              </a:rPr>
              <a:t> Causas de un embarazo precoz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173216" y="941195"/>
            <a:ext cx="5157787" cy="2246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MX" sz="1800" dirty="0">
                <a:latin typeface="Agency FB" panose="020B0503020202020204" pitchFamily="34" charset="0"/>
              </a:rPr>
              <a:t>Drogas y alcohol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MX" sz="1800" dirty="0">
                <a:latin typeface="Agency FB" panose="020B0503020202020204" pitchFamily="34" charset="0"/>
              </a:rPr>
              <a:t>Ausencia de los padres, familias inestables o conflictos familiares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MX" sz="1800" dirty="0">
                <a:latin typeface="Agency FB" panose="020B0503020202020204" pitchFamily="34" charset="0"/>
              </a:rPr>
              <a:t>Estado socioeconómico bajo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MX" sz="1800" dirty="0">
                <a:latin typeface="Agency FB" panose="020B0503020202020204" pitchFamily="34" charset="0"/>
              </a:rPr>
              <a:t>Abuso sexual y violaciones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MX" sz="1800" dirty="0">
                <a:latin typeface="Agency FB" panose="020B0503020202020204" pitchFamily="34" charset="0"/>
              </a:rPr>
              <a:t>Falta de educación sexual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MX" sz="1800" dirty="0">
                <a:latin typeface="Agency FB" panose="020B0503020202020204" pitchFamily="34" charset="0"/>
              </a:rPr>
              <a:t>Apatía por métodos anticonceptivos 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5762001" y="117283"/>
            <a:ext cx="5183188" cy="823912"/>
          </a:xfrm>
        </p:spPr>
        <p:txBody>
          <a:bodyPr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Riesgos médicos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375162" y="1077928"/>
            <a:ext cx="4845465" cy="53228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1800" dirty="0">
                <a:latin typeface="Agency FB" panose="020B0503020202020204" pitchFamily="34" charset="0"/>
              </a:rPr>
              <a:t>Ausencia de nutrientes necesarios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1800" dirty="0">
                <a:latin typeface="Agency FB" panose="020B0503020202020204" pitchFamily="34" charset="0"/>
              </a:rPr>
              <a:t>Bajo peso al nacer y nacimiento prematuro del bebé.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1800" dirty="0">
                <a:latin typeface="Agency FB" panose="020B0503020202020204" pitchFamily="34" charset="0"/>
              </a:rPr>
              <a:t>Anemia (niveles bajos de hierro).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1800" dirty="0">
                <a:latin typeface="Agency FB" panose="020B0503020202020204" pitchFamily="34" charset="0"/>
              </a:rPr>
              <a:t>Una mayor tasa de mortalidad infantil (muerte).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1800" dirty="0">
                <a:latin typeface="Agency FB" panose="020B0503020202020204" pitchFamily="34" charset="0"/>
              </a:rPr>
              <a:t>Si la mujer gestante es una niña menor de 15 años, el bebé puede nacer con malformaciones.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1800" dirty="0">
                <a:latin typeface="Agency FB" panose="020B0503020202020204" pitchFamily="34" charset="0"/>
              </a:rPr>
              <a:t>La madre adolescente tiene un alto riesgo de sufrir de preeclampsia y eclampsia.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1800" dirty="0">
                <a:latin typeface="Agency FB" panose="020B0503020202020204" pitchFamily="34" charset="0"/>
              </a:rPr>
              <a:t>Las probabilidades de mortalidad materna son mucho mayores.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1800" dirty="0">
                <a:latin typeface="Agency FB" panose="020B0503020202020204" pitchFamily="34" charset="0"/>
              </a:rPr>
              <a:t>Se presenta un mayor riesgo de abortos naturales.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1800" dirty="0">
                <a:latin typeface="Agency FB" panose="020B0503020202020204" pitchFamily="34" charset="0"/>
              </a:rPr>
              <a:t>Los nacimientos prematuros son bastante comunes.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1800" dirty="0">
                <a:latin typeface="Agency FB" panose="020B0503020202020204" pitchFamily="34" charset="0"/>
              </a:rPr>
              <a:t>Las complicaciones durante el parto son bastante frecuentes.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MX" sz="1800" dirty="0">
                <a:latin typeface="Agency FB" panose="020B0503020202020204" pitchFamily="34" charset="0"/>
              </a:rPr>
              <a:t>Detención en el crecimiento de la adolescente, ya que todos los nutrientes y proteínas destinadas a la madre, ahora deben ser compartidas con el bebé.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41570" y="3455009"/>
            <a:ext cx="2977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i="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Riesgos</a:t>
            </a:r>
            <a:r>
              <a:rPr lang="es-MX" sz="2400" b="1" i="0" dirty="0">
                <a:solidFill>
                  <a:srgbClr val="000000"/>
                </a:solidFill>
                <a:effectLst/>
                <a:latin typeface="Gotham"/>
              </a:rPr>
              <a:t> </a:t>
            </a:r>
            <a:r>
              <a:rPr lang="es-MX" sz="2400" b="1" i="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psicológicos</a:t>
            </a:r>
            <a:endParaRPr lang="es-MX" sz="2400" b="1" i="0" dirty="0">
              <a:solidFill>
                <a:srgbClr val="898989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73216" y="3969620"/>
            <a:ext cx="44414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i="0" dirty="0">
                <a:effectLst/>
                <a:latin typeface="Agency FB" panose="020B0503020202020204" pitchFamily="34" charset="0"/>
              </a:rPr>
              <a:t>Probabilidad de que la madre sienta rechazo hacia el bebé es mucho mayor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i="0" dirty="0">
                <a:effectLst/>
                <a:latin typeface="Agency FB" panose="020B0503020202020204" pitchFamily="34" charset="0"/>
              </a:rPr>
              <a:t>Muchas madres jóvenes optan por dar en adopción a sus bebés,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>
                <a:latin typeface="Agency FB" panose="020B0503020202020204" pitchFamily="34" charset="0"/>
              </a:rPr>
              <a:t>D</a:t>
            </a:r>
            <a:r>
              <a:rPr lang="es-MX" i="0" dirty="0">
                <a:effectLst/>
                <a:latin typeface="Agency FB" panose="020B0503020202020204" pitchFamily="34" charset="0"/>
              </a:rPr>
              <a:t>epresión.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i="0" dirty="0">
                <a:effectLst/>
                <a:latin typeface="Agency FB" panose="020B0503020202020204" pitchFamily="34" charset="0"/>
              </a:rPr>
              <a:t>Problemas familiares 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i="0" dirty="0">
                <a:effectLst/>
                <a:latin typeface="Agency FB" panose="020B0503020202020204" pitchFamily="34" charset="0"/>
              </a:rPr>
              <a:t>No quieren hacerse responsable de sus bebés.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i="0" dirty="0">
                <a:effectLst/>
                <a:latin typeface="Agency FB" panose="020B0503020202020204" pitchFamily="34" charset="0"/>
              </a:rPr>
              <a:t> El fracaso escolar</a:t>
            </a:r>
            <a:r>
              <a:rPr lang="es-MX" dirty="0">
                <a:latin typeface="Agency FB" panose="020B0503020202020204" pitchFamily="34" charset="0"/>
              </a:rPr>
              <a:t>;</a:t>
            </a:r>
            <a:r>
              <a:rPr lang="es-MX" i="0" dirty="0">
                <a:effectLst/>
                <a:latin typeface="Agency FB" panose="020B0503020202020204" pitchFamily="34" charset="0"/>
              </a:rPr>
              <a:t> deciden dejar sus estudios.</a:t>
            </a:r>
          </a:p>
        </p:txBody>
      </p:sp>
    </p:spTree>
    <p:extLst>
      <p:ext uri="{BB962C8B-B14F-4D97-AF65-F5344CB8AC3E}">
        <p14:creationId xmlns:p14="http://schemas.microsoft.com/office/powerpoint/2010/main" val="221983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Agency FB" panose="020B0503020202020204" pitchFamily="34" charset="0"/>
              </a:rPr>
              <a:t>Infecciones de Transmisión Sexual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6751" y="1825625"/>
            <a:ext cx="10747049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Son enfermedades infecciosas que se contagian de una persona a otra usualmente durante el sexo vaginal, anal u oral. Son muy comunes, y muchas personas que las tienen no presentan síntomas. Sin tratamiento, las ITS pueden causar serios problemas de salud. estas son causadas por organismos (bacterias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gency FB" panose="020B0503020202020204" pitchFamily="34" charset="0"/>
              </a:rPr>
              <a:t>(gonorrea, sífilis, clamidia)</a:t>
            </a:r>
            <a:r>
              <a:rPr kumimoji="0" lang="es-MX" b="0" i="0" u="none" strike="noStrike" cap="none" normalizeH="0" dirty="0">
                <a:ln>
                  <a:noFill/>
                </a:ln>
                <a:solidFill>
                  <a:srgbClr val="11111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s-MX" dirty="0">
                <a:latin typeface="Agency FB" panose="020B0503020202020204" pitchFamily="34" charset="0"/>
              </a:rPr>
              <a:t>, virus 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gency FB" panose="020B0503020202020204" pitchFamily="34" charset="0"/>
              </a:rPr>
              <a:t>(virus del papiloma humano, herpes genital, VIH)</a:t>
            </a:r>
            <a:r>
              <a:rPr lang="es-MX" dirty="0">
                <a:latin typeface="Agency FB" panose="020B0503020202020204" pitchFamily="34" charset="0"/>
              </a:rPr>
              <a:t> o parásitos</a:t>
            </a: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gency FB" panose="020B0503020202020204" pitchFamily="34" charset="0"/>
              </a:rPr>
              <a:t>(tricomoniasis)</a:t>
            </a:r>
            <a:r>
              <a:rPr lang="es-MX" dirty="0">
                <a:latin typeface="Agency FB" panose="020B0503020202020204" pitchFamily="34" charset="0"/>
              </a:rPr>
              <a:t>) pueden transmitirse de una persona a otra por la sangre, el semen o los fluidos vaginales y otros fluidos corporales.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s-MX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gency FB" panose="020B05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gency FB" panose="020B0503020202020204" pitchFamily="34" charset="0"/>
              </a:rPr>
              <a:t>La actividad sexual juega un papel en la propagación de muchos otros tipos de infecciones, aunque es posible infectarse sin contacto sexual. Los ejemplos incluyen los virus de la hepatitis A, B y C, la shigella y la Giardia intestinalis.</a:t>
            </a:r>
            <a:endParaRPr kumimoji="0" lang="es-MX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s-MX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s-MX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s-MX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5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839788" y="96318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s-MX" sz="4000" dirty="0">
                <a:latin typeface="Agency FB" panose="020B0503020202020204" pitchFamily="34" charset="0"/>
              </a:rPr>
              <a:t>Factores de riesgo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504202" y="997415"/>
            <a:ext cx="5493373" cy="368458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Tener relaciones sexuales sin protección. </a:t>
            </a:r>
          </a:p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Tener contacto sexual con varias parejas. </a:t>
            </a:r>
          </a:p>
          <a:p>
            <a:pPr marL="0" lvl="0" indent="0" algn="just">
              <a:buNone/>
            </a:pPr>
            <a:r>
              <a:rPr kumimoji="0" lang="es-MX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gency FB" panose="020B0503020202020204" pitchFamily="34" charset="0"/>
              </a:rPr>
              <a:t>Tener antecedentes de infecciones de transmisión sexual.</a:t>
            </a:r>
            <a:r>
              <a:rPr kumimoji="0" lang="es-MX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endParaRPr kumimoji="0" lang="es-MX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Cualquier persona forzada a tener relaciones sexuales o actividad sexual.</a:t>
            </a:r>
          </a:p>
          <a:p>
            <a:pPr marL="0" indent="0" algn="just">
              <a:buNone/>
            </a:pPr>
            <a:r>
              <a:rPr lang="pt-BR" dirty="0">
                <a:latin typeface="Agency FB" panose="020B0503020202020204" pitchFamily="34" charset="0"/>
              </a:rPr>
              <a:t>Abuso de alcohol o consumo de drogas recreativas</a:t>
            </a:r>
          </a:p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Inyectarse drogas. </a:t>
            </a:r>
          </a:p>
          <a:p>
            <a:pPr marL="0" indent="0" algn="just">
              <a:buNone/>
            </a:pPr>
            <a:endParaRPr lang="es-MX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s-MX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s-MX" dirty="0">
              <a:latin typeface="Agency FB" panose="020B0503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5997575" y="173503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s-MX" sz="4000" dirty="0">
                <a:latin typeface="Agency FB" panose="020B0503020202020204" pitchFamily="34" charset="0"/>
              </a:rPr>
              <a:t>Prevención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273472" y="997415"/>
            <a:ext cx="4907291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>
                <a:latin typeface="Agency FB" panose="020B0503020202020204" pitchFamily="34" charset="0"/>
              </a:rPr>
              <a:t>Abstente</a:t>
            </a:r>
          </a:p>
          <a:p>
            <a:pPr marL="0" indent="0">
              <a:buNone/>
            </a:pPr>
            <a:r>
              <a:rPr lang="es-MX" dirty="0">
                <a:latin typeface="Agency FB" panose="020B0503020202020204" pitchFamily="34" charset="0"/>
              </a:rPr>
              <a:t>Mantener una pareja no infectada.</a:t>
            </a:r>
          </a:p>
          <a:p>
            <a:pPr marL="0" indent="0">
              <a:buNone/>
            </a:pPr>
            <a:r>
              <a:rPr lang="es-MX" dirty="0">
                <a:latin typeface="Agency FB" panose="020B0503020202020204" pitchFamily="34" charset="0"/>
              </a:rPr>
              <a:t>Esperar y hacerse una prueba</a:t>
            </a:r>
          </a:p>
          <a:p>
            <a:pPr marL="0" indent="0">
              <a:buNone/>
            </a:pPr>
            <a:r>
              <a:rPr lang="es-MX" dirty="0">
                <a:latin typeface="Agency FB" panose="020B0503020202020204" pitchFamily="34" charset="0"/>
              </a:rPr>
              <a:t>Vacúnate</a:t>
            </a:r>
          </a:p>
          <a:p>
            <a:pPr marL="0" indent="0">
              <a:buNone/>
            </a:pPr>
            <a:r>
              <a:rPr lang="es-MX" dirty="0">
                <a:latin typeface="Agency FB" panose="020B0503020202020204" pitchFamily="34" charset="0"/>
              </a:rPr>
              <a:t>Usa condones y protectores dentales de manera consistente y correcta. </a:t>
            </a:r>
          </a:p>
          <a:p>
            <a:pPr marL="0" indent="0">
              <a:buNone/>
            </a:pPr>
            <a:r>
              <a:rPr lang="es-MX" dirty="0">
                <a:latin typeface="Agency FB" panose="020B0503020202020204" pitchFamily="34" charset="0"/>
              </a:rPr>
              <a:t>No bebas alcohol en exceso ni uses drogas.</a:t>
            </a:r>
          </a:p>
          <a:p>
            <a:pPr marL="0" indent="0">
              <a:buNone/>
            </a:pPr>
            <a:r>
              <a:rPr lang="es-MX" dirty="0">
                <a:latin typeface="Agency FB" panose="020B0503020202020204" pitchFamily="34" charset="0"/>
              </a:rPr>
              <a:t>Comunícate</a:t>
            </a:r>
          </a:p>
          <a:p>
            <a:pPr marL="0" indent="0">
              <a:buNone/>
            </a:pPr>
            <a:r>
              <a:rPr lang="es-MX" dirty="0">
                <a:latin typeface="Agency FB" panose="020B0503020202020204" pitchFamily="34" charset="0"/>
              </a:rPr>
              <a:t>Considera la circuncisión masculina</a:t>
            </a:r>
          </a:p>
        </p:txBody>
      </p:sp>
      <p:pic>
        <p:nvPicPr>
          <p:cNvPr id="11267" name="Picture 3" descr="Campaña para prevenir las Enfermedades de Transmisión Sexual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t="13503" r="5421" b="27876"/>
          <a:stretch/>
        </p:blipFill>
        <p:spPr bwMode="auto">
          <a:xfrm>
            <a:off x="649357" y="4682003"/>
            <a:ext cx="10402956" cy="217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2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latin typeface="Agency FB" panose="020B0503020202020204" pitchFamily="34" charset="0"/>
              </a:rPr>
              <a:t>Importante: usar métodos que protejan de ambos 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Uso de Anticonceptivos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>
                <a:latin typeface="Agency FB" panose="020B0503020202020204" pitchFamily="34" charset="0"/>
              </a:rPr>
              <a:t>Previene el embarazo no deseado pero no Infecciones de transmisión sexual ITS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Prevención de Infecciones de Transmisión Sexual 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>
                <a:latin typeface="Agency FB" panose="020B0503020202020204" pitchFamily="34" charset="0"/>
              </a:rPr>
              <a:t>Evita contraer Infecciones de Transmisión Sexual </a:t>
            </a:r>
          </a:p>
        </p:txBody>
      </p:sp>
      <p:pic>
        <p:nvPicPr>
          <p:cNvPr id="8194" name="Picture 2" descr="Infecciones o enfermedades transmitidas sexualmente | The Well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98" y="3319462"/>
            <a:ext cx="4936331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lustraciones, imágenes y vectores de stock sobre Iud Isolate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6"/>
          <a:stretch/>
        </p:blipFill>
        <p:spPr bwMode="auto">
          <a:xfrm>
            <a:off x="1008404" y="3319462"/>
            <a:ext cx="4782039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61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La sexualidad Responsable Wiki | Fandom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675" y="154995"/>
            <a:ext cx="6416141" cy="64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4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Agency FB" panose="020B0503020202020204" pitchFamily="34" charset="0"/>
              </a:rPr>
              <a:t>Sexualidad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949966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>
                <a:latin typeface="Agency FB" panose="020B0503020202020204" pitchFamily="34" charset="0"/>
              </a:rPr>
              <a:t>Se refiere a una condición del ser humano que integra la totalidad de su ser y permite manifestarse como hombre o mujer, esta no solamente es biológica y no se reduce a la reproducción si no que se encuentra relacionada con vivencias, pensamientos, deseos, emociones y preferencias.</a:t>
            </a:r>
          </a:p>
          <a:p>
            <a:pPr algn="just"/>
            <a:r>
              <a:rPr lang="es-MX" dirty="0">
                <a:latin typeface="Agency FB" panose="020B0503020202020204" pitchFamily="34" charset="0"/>
              </a:rPr>
              <a:t>Es parte integral de la vida humana y eje del desarrollo. Se articula a través del potencial reproductivo de los seres humanos, de las relaciones afectivas y la capacidad erótica, enmarcada siempre dentro de las relaciones de género.</a:t>
            </a:r>
          </a:p>
        </p:txBody>
      </p:sp>
      <p:pic>
        <p:nvPicPr>
          <p:cNvPr id="1026" name="Picture 2" descr="Más allá del sexo, la sexualidad (II) › Todo Salud › Granma ...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t="7370" r="8514" b="7931"/>
          <a:stretch/>
        </p:blipFill>
        <p:spPr bwMode="auto">
          <a:xfrm>
            <a:off x="7898524" y="1387366"/>
            <a:ext cx="4004441" cy="413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3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097" y="0"/>
            <a:ext cx="10515600" cy="1325563"/>
          </a:xfrm>
        </p:spPr>
        <p:txBody>
          <a:bodyPr/>
          <a:lstStyle/>
          <a:p>
            <a:r>
              <a:rPr lang="es-MX" b="1" dirty="0">
                <a:latin typeface="Agency FB" panose="020B0503020202020204" pitchFamily="34" charset="0"/>
              </a:rPr>
              <a:t>Identidad sexual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3286" y="1325563"/>
            <a:ext cx="1102051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SEXO (BIOLÓGICO): Hombre, Mujer, Intersexual </a:t>
            </a:r>
          </a:p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IDENTIDAD DE GÉNERO: Hombre, Mujer, Hombre Trans, Mujer Trans. </a:t>
            </a:r>
          </a:p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EXPRESIÓN DE GÉNERO: Según la Cultura: hombre, mujer, hombre con algunos rasgos considerados femeninos, mujer con algunos rasgos considerados masculinos. </a:t>
            </a:r>
          </a:p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ROL DE GÉNERO: Impuesto en cada Cultura: conductas de hombre, conductas de mujer. </a:t>
            </a:r>
          </a:p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ORIENTACIÓN SEXUAL: Heterosexual, Homosexual, Bisexual, Asexual, Transexual, Transgénero, Trasvesti, Lesbiana</a:t>
            </a:r>
          </a:p>
          <a:p>
            <a:endParaRPr lang="es-MX" dirty="0">
              <a:latin typeface="Agency FB" panose="020B0503020202020204" pitchFamily="34" charset="0"/>
            </a:endParaRPr>
          </a:p>
        </p:txBody>
      </p:sp>
      <p:pic>
        <p:nvPicPr>
          <p:cNvPr id="4" name="Picture 4" descr="Sxo Sentido y una manera nueva de aprender sobre sexualidad | Vanidad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9" t="27549" r="1614" b="31225"/>
          <a:stretch/>
        </p:blipFill>
        <p:spPr bwMode="auto">
          <a:xfrm>
            <a:off x="1717705" y="4636362"/>
            <a:ext cx="7380718" cy="222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Agency FB" panose="020B0503020202020204" pitchFamily="34" charset="0"/>
              </a:rPr>
              <a:t>Educación sexual </a:t>
            </a:r>
          </a:p>
        </p:txBody>
      </p:sp>
      <p:pic>
        <p:nvPicPr>
          <p:cNvPr id="2050" name="Picture 2" descr="Alistan taller de sexualidad para regias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071" y="2510468"/>
            <a:ext cx="3051689" cy="189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 explicamos por qué es importante hablar de sexualidad con los ...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071" y="4484694"/>
            <a:ext cx="3064838" cy="176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12748" y="2333002"/>
            <a:ext cx="8434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>
                <a:solidFill>
                  <a:srgbClr val="00B0F0"/>
                </a:solidFill>
                <a:latin typeface="Agency FB" panose="020B0503020202020204" pitchFamily="34" charset="0"/>
              </a:rPr>
              <a:t>Sexo</a:t>
            </a:r>
            <a:r>
              <a:rPr lang="es-MX" sz="2800" dirty="0">
                <a:solidFill>
                  <a:srgbClr val="00B0F0"/>
                </a:solidFill>
                <a:latin typeface="Agency FB" panose="020B0503020202020204" pitchFamily="34" charset="0"/>
              </a:rPr>
              <a:t>: </a:t>
            </a:r>
            <a:r>
              <a:rPr lang="es-MX" sz="2800" dirty="0">
                <a:latin typeface="Agency FB" panose="020B0503020202020204" pitchFamily="34" charset="0"/>
              </a:rPr>
              <a:t>Se refiere a las diferencias biológicas entre hombre y mujer. </a:t>
            </a:r>
          </a:p>
          <a:p>
            <a:pPr algn="just"/>
            <a:r>
              <a:rPr lang="es-MX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Sexualidad</a:t>
            </a:r>
            <a:r>
              <a:rPr lang="es-MX" sz="2800" dirty="0">
                <a:solidFill>
                  <a:srgbClr val="0070C0"/>
                </a:solidFill>
                <a:latin typeface="Agency FB" panose="020B0503020202020204" pitchFamily="34" charset="0"/>
              </a:rPr>
              <a:t>: </a:t>
            </a:r>
            <a:r>
              <a:rPr lang="es-MX" sz="2800" dirty="0">
                <a:latin typeface="Agency FB" panose="020B0503020202020204" pitchFamily="34" charset="0"/>
              </a:rPr>
              <a:t>marca las pautas para vivir los deseos y placeres eróticos. </a:t>
            </a:r>
          </a:p>
          <a:p>
            <a:pPr algn="just"/>
            <a:r>
              <a:rPr lang="es-MX" sz="2800" b="1" dirty="0">
                <a:solidFill>
                  <a:srgbClr val="7030A0"/>
                </a:solidFill>
                <a:latin typeface="Agency FB" panose="020B0503020202020204" pitchFamily="34" charset="0"/>
              </a:rPr>
              <a:t>Erotismo</a:t>
            </a:r>
            <a:r>
              <a:rPr lang="es-MX" sz="2800" dirty="0">
                <a:solidFill>
                  <a:srgbClr val="7030A0"/>
                </a:solidFill>
                <a:latin typeface="Agency FB" panose="020B0503020202020204" pitchFamily="34" charset="0"/>
              </a:rPr>
              <a:t>: </a:t>
            </a:r>
            <a:r>
              <a:rPr lang="es-MX" sz="2800" dirty="0">
                <a:latin typeface="Agency FB" panose="020B0503020202020204" pitchFamily="34" charset="0"/>
              </a:rPr>
              <a:t>Es la dimensión humana que resulta de la potencialidad de experimentar placer sexual. </a:t>
            </a:r>
          </a:p>
          <a:p>
            <a:pPr algn="just"/>
            <a:r>
              <a:rPr lang="es-MX" sz="2800" b="1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Género: </a:t>
            </a:r>
            <a:r>
              <a:rPr lang="es-MX" sz="2800" dirty="0">
                <a:latin typeface="Agency FB" panose="020B0503020202020204" pitchFamily="34" charset="0"/>
              </a:rPr>
              <a:t>Es la categoría donde se agrupan todos los aspectos Psicológicos, sociales y culturales de la feminidad y masculinidad.</a:t>
            </a:r>
          </a:p>
        </p:txBody>
      </p:sp>
    </p:spTree>
    <p:extLst>
      <p:ext uri="{BB962C8B-B14F-4D97-AF65-F5344CB8AC3E}">
        <p14:creationId xmlns:p14="http://schemas.microsoft.com/office/powerpoint/2010/main" val="17858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Agency FB" panose="020B0503020202020204" pitchFamily="34" charset="0"/>
              </a:rPr>
              <a:t>Educación sexual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9356" y="1690688"/>
            <a:ext cx="8442533" cy="37408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La educación sexual ayuda a las personas a obtener la información, las herramientas y la motivación necesarias para tomar decisiones saludables sobre el sexo y la sexualidad, es la integración de los elementos físicos, emocionales, intelectuales y sociales del ser sexual, por medios que sean positivamente enriquecedores y que potencien la comunicación y el amor; La aptitud para disfrutar de la actividad sexual y reproductiva, adecuándola a los criterios de nuestros valores humanos y de los/as demás definición con los siguientes términos</a:t>
            </a:r>
          </a:p>
        </p:txBody>
      </p:sp>
      <p:pic>
        <p:nvPicPr>
          <p:cNvPr id="4" name="Picture 4" descr="Te explicamos por qué es importante hablar de sexualidad con lo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806" y="1433845"/>
            <a:ext cx="3064838" cy="176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istan taller de sexualidad para regias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955" y="3715425"/>
            <a:ext cx="3051689" cy="189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97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Agency FB" panose="020B0503020202020204" pitchFamily="34" charset="0"/>
              </a:rPr>
              <a:t>Educación sexual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274" y="1433845"/>
            <a:ext cx="7793052" cy="48523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La ausencia de temores, de sentimientos de vergüenza y culpabilidad, de creencias infundadas y de otros factores sicológicos que dañen la vida sexual. La ausencia de trastornos orgánicos y enfermedades que entorpezcan la vida sexual y reproductiva. La responsabilidad de velar por que se cumplan nuestros derechos, así como los de nuestra pareja, familia y comunidad.</a:t>
            </a:r>
          </a:p>
        </p:txBody>
      </p:sp>
      <p:pic>
        <p:nvPicPr>
          <p:cNvPr id="4" name="Picture 4" descr="Te explicamos por qué es importante hablar de sexualidad con lo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806" y="1433845"/>
            <a:ext cx="3064838" cy="176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istan taller de sexualidad para regias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955" y="3715425"/>
            <a:ext cx="3051689" cy="189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1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293"/>
            <a:ext cx="10515600" cy="1325563"/>
          </a:xfrm>
        </p:spPr>
        <p:txBody>
          <a:bodyPr/>
          <a:lstStyle/>
          <a:p>
            <a:r>
              <a:rPr lang="es-MX" b="1" dirty="0">
                <a:latin typeface="Agency FB" panose="020B0503020202020204" pitchFamily="34" charset="0"/>
              </a:rPr>
              <a:t>Salud reproductiva</a:t>
            </a:r>
          </a:p>
        </p:txBody>
      </p:sp>
      <p:pic>
        <p:nvPicPr>
          <p:cNvPr id="6146" name="Picture 2" descr="130 jóvenes de Caldas opinan sobre sexual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561" y="3910621"/>
            <a:ext cx="2824505" cy="194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87" y="1336446"/>
            <a:ext cx="2209800" cy="2076450"/>
          </a:xfrm>
          <a:prstGeom prst="rect">
            <a:avLst/>
          </a:prstGeom>
        </p:spPr>
      </p:pic>
      <p:pic>
        <p:nvPicPr>
          <p:cNvPr id="6150" name="Picture 6" descr="Educación Sexual en la Infancia - El Blog de Pill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374" y="1336446"/>
            <a:ext cx="3472656" cy="205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artilla de Derechos Sexuales de Adolescentes y Jóvenes - Difusión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2"/>
          <a:stretch/>
        </p:blipFill>
        <p:spPr bwMode="auto">
          <a:xfrm>
            <a:off x="610312" y="1348856"/>
            <a:ext cx="5485688" cy="512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52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Agency FB" panose="020B0503020202020204" pitchFamily="34" charset="0"/>
              </a:rPr>
              <a:t>Planificación familiar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La planificación familiar es el derecho de toda persona a decidir de manera libre y responsable, sobre el número de hijos y el momento en que los tendrá; así como a recibir información sobre el tema y los servicios necesarios. Este derecho es independiente del sexo, la preferencia sexual, edad y el estado social o legal de las personas.</a:t>
            </a:r>
          </a:p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Apoyándose del conocimiento de métodos Anticonceptivos </a:t>
            </a:r>
          </a:p>
        </p:txBody>
      </p:sp>
      <p:pic>
        <p:nvPicPr>
          <p:cNvPr id="4100" name="Picture 4" descr="Preservativo o Condón mascul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39" y="4081994"/>
            <a:ext cx="14763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 Pastillas anticonceptiva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5" y="4986234"/>
            <a:ext cx="14763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arche anticonceptivo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434" y="4984011"/>
            <a:ext cx="14763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 Anticoncepción Hormonal Inyectable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434" y="4087733"/>
            <a:ext cx="14763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Dispositivo Intrauterino de Cobre (DIU T Cu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16" y="4081994"/>
            <a:ext cx="14763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 Dispositivo Intrauterino con Levonorgestrel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17" y="4984012"/>
            <a:ext cx="14763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 Oclusión Tubaria Bilateral (OTB) o Salpingoclasia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667" y="4081994"/>
            <a:ext cx="14763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 Vasectomía sin bisturí 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74" y="4984013"/>
            <a:ext cx="14763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Agency FB" panose="020B0503020202020204" pitchFamily="34" charset="0"/>
              </a:rPr>
              <a:t>Embarazo Precoz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7109388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Involucra una serie de riesgos y consecuencias que ponen en riesgo la salud de la madre y la del bebé. Durante el embarazo, el cuerpo de la mujer experimenta una serie de cambios y requiere de mayores cuidados, así como de una mejor alimentación.</a:t>
            </a:r>
          </a:p>
          <a:p>
            <a:pPr marL="0" indent="0" algn="just">
              <a:buNone/>
            </a:pPr>
            <a:r>
              <a:rPr lang="es-MX" dirty="0">
                <a:latin typeface="Agency FB" panose="020B0503020202020204" pitchFamily="34" charset="0"/>
              </a:rPr>
              <a:t>Lamentablemente, los embarazos precoces se están dando con mayor frecuencia. Según las estadísticas, 1 de cada 5 mujeres queda embarazada antes de cumplir los 18 años. En zonas de extrema pobreza, la cifra es mucho más alarmante, ya que 1 de cada 3 mujeres adolescentes se convierte en madre. </a:t>
            </a:r>
          </a:p>
        </p:txBody>
      </p:sp>
      <p:pic>
        <p:nvPicPr>
          <p:cNvPr id="13314" name="Picture 2" descr="DIF Ciudad de México på Twitter: &quot;Recibir asesoría e información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3"/>
          <a:stretch/>
        </p:blipFill>
        <p:spPr bwMode="auto">
          <a:xfrm>
            <a:off x="7947589" y="2352504"/>
            <a:ext cx="4028271" cy="27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422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1072</Words>
  <Application>Microsoft Office PowerPoint</Application>
  <PresentationFormat>Panorámica</PresentationFormat>
  <Paragraphs>79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Gotham</vt:lpstr>
      <vt:lpstr>Wingdings</vt:lpstr>
      <vt:lpstr>Tema de Office</vt:lpstr>
      <vt:lpstr>Sexualidad, Salud Sexual y Reproductiva </vt:lpstr>
      <vt:lpstr>Sexualidad </vt:lpstr>
      <vt:lpstr>Identidad sexual </vt:lpstr>
      <vt:lpstr>Educación sexual </vt:lpstr>
      <vt:lpstr>Educación sexual </vt:lpstr>
      <vt:lpstr>Educación sexual </vt:lpstr>
      <vt:lpstr>Salud reproductiva</vt:lpstr>
      <vt:lpstr>Planificación familiar </vt:lpstr>
      <vt:lpstr>Embarazo Precoz </vt:lpstr>
      <vt:lpstr>Presentación de PowerPoint</vt:lpstr>
      <vt:lpstr>Infecciones de Transmisión Sexual </vt:lpstr>
      <vt:lpstr>Presentación de PowerPoint</vt:lpstr>
      <vt:lpstr>Importante: usar métodos que protejan de ambos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FLORES-ROMO</dc:creator>
  <cp:lastModifiedBy>Ronaldo Fuentes Morales</cp:lastModifiedBy>
  <cp:revision>17</cp:revision>
  <dcterms:created xsi:type="dcterms:W3CDTF">2020-04-19T17:05:28Z</dcterms:created>
  <dcterms:modified xsi:type="dcterms:W3CDTF">2020-06-05T00:01:35Z</dcterms:modified>
</cp:coreProperties>
</file>