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78" r:id="rId6"/>
    <p:sldId id="261" r:id="rId7"/>
    <p:sldId id="260" r:id="rId8"/>
    <p:sldId id="279" r:id="rId9"/>
    <p:sldId id="263" r:id="rId10"/>
    <p:sldId id="264" r:id="rId11"/>
    <p:sldId id="280" r:id="rId12"/>
    <p:sldId id="265" r:id="rId13"/>
    <p:sldId id="266" r:id="rId14"/>
    <p:sldId id="281" r:id="rId15"/>
    <p:sldId id="267" r:id="rId16"/>
    <p:sldId id="268" r:id="rId17"/>
    <p:sldId id="283" r:id="rId18"/>
    <p:sldId id="271" r:id="rId19"/>
    <p:sldId id="273" r:id="rId20"/>
    <p:sldId id="282" r:id="rId21"/>
    <p:sldId id="285" r:id="rId22"/>
    <p:sldId id="286" r:id="rId23"/>
    <p:sldId id="288" r:id="rId24"/>
    <p:sldId id="269" r:id="rId25"/>
    <p:sldId id="270" r:id="rId26"/>
    <p:sldId id="289" r:id="rId27"/>
    <p:sldId id="287" r:id="rId28"/>
    <p:sldId id="290" r:id="rId29"/>
    <p:sldId id="291" r:id="rId30"/>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5CAD6761-6E54-4CBB-9C1E-737ADFDBF6FE}">
          <p14:sldIdLst>
            <p14:sldId id="256"/>
            <p14:sldId id="257"/>
            <p14:sldId id="258"/>
            <p14:sldId id="259"/>
            <p14:sldId id="278"/>
            <p14:sldId id="261"/>
            <p14:sldId id="260"/>
            <p14:sldId id="279"/>
            <p14:sldId id="263"/>
            <p14:sldId id="264"/>
            <p14:sldId id="280"/>
            <p14:sldId id="265"/>
            <p14:sldId id="266"/>
            <p14:sldId id="281"/>
            <p14:sldId id="267"/>
            <p14:sldId id="268"/>
            <p14:sldId id="283"/>
            <p14:sldId id="271"/>
            <p14:sldId id="273"/>
            <p14:sldId id="282"/>
            <p14:sldId id="285"/>
            <p14:sldId id="286"/>
            <p14:sldId id="288"/>
            <p14:sldId id="269"/>
            <p14:sldId id="270"/>
            <p14:sldId id="289"/>
            <p14:sldId id="287"/>
            <p14:sldId id="290"/>
            <p14:sldId id="291"/>
          </p14:sldIdLst>
        </p14:section>
        <p14:section name="Seção sem Título" id="{934CA1B5-D8EC-401C-A65F-F4C312961F19}">
          <p14:sldIdLst/>
        </p14:section>
      </p14:sectionLst>
    </p:ext>
    <p:ext uri="{EFAFB233-063F-42B5-8137-9DF3F51BA10A}">
      <p15:sldGuideLst xmlns:p15="http://schemas.microsoft.com/office/powerpoint/2012/main">
        <p15:guide id="1" orient="horz" pos="3120" userDrawn="1">
          <p15:clr>
            <a:srgbClr val="A4A3A4"/>
          </p15:clr>
        </p15:guide>
        <p15:guide id="2" pos="22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80" d="100"/>
          <a:sy n="80" d="100"/>
        </p:scale>
        <p:origin x="900" y="60"/>
      </p:cViewPr>
      <p:guideLst>
        <p:guide orient="horz" pos="3120"/>
        <p:guide pos="22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49832" y="2091269"/>
            <a:ext cx="4965726" cy="4809395"/>
          </a:xfrm>
        </p:spPr>
        <p:txBody>
          <a:bodyPr anchor="b"/>
          <a:lstStyle>
            <a:lvl1pP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649832" y="6900660"/>
            <a:ext cx="4965726" cy="1244273"/>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E0E92EBA-024F-4503-AD65-F6DA4801BA0C}" type="datetimeFigureOut">
              <a:rPr lang="pt-BR" smtClean="0"/>
              <a:t>16/02/2025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7EDE444-FC83-4A4D-974A-B41389614217}" type="slidenum">
              <a:rPr lang="pt-BR" smtClean="0"/>
              <a:t>‹nº›</a:t>
            </a:fld>
            <a:endParaRPr lang="pt-BR"/>
          </a:p>
        </p:txBody>
      </p:sp>
    </p:spTree>
    <p:extLst>
      <p:ext uri="{BB962C8B-B14F-4D97-AF65-F5344CB8AC3E}">
        <p14:creationId xmlns:p14="http://schemas.microsoft.com/office/powerpoint/2010/main" val="185403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49833" y="6934181"/>
            <a:ext cx="4965725" cy="818622"/>
          </a:xfrm>
        </p:spPr>
        <p:txBody>
          <a:bodyPr anchor="b">
            <a:normAutofit/>
          </a:bodyPr>
          <a:lstStyle>
            <a:lvl1pPr algn="l">
              <a:defRPr sz="18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649832" y="990600"/>
            <a:ext cx="4965726" cy="525874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49832" y="7752803"/>
            <a:ext cx="4965725" cy="713140"/>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smtClean="0"/>
              <a:t>Editar estilos de texto Mestre</a:t>
            </a:r>
          </a:p>
        </p:txBody>
      </p:sp>
      <p:sp>
        <p:nvSpPr>
          <p:cNvPr id="5" name="Date Placeholder 4"/>
          <p:cNvSpPr>
            <a:spLocks noGrp="1"/>
          </p:cNvSpPr>
          <p:nvPr>
            <p:ph type="dt" sz="half" idx="10"/>
          </p:nvPr>
        </p:nvSpPr>
        <p:spPr/>
        <p:txBody>
          <a:bodyPr/>
          <a:lstStyle/>
          <a:p>
            <a:fld id="{E0E92EBA-024F-4503-AD65-F6DA4801BA0C}" type="datetimeFigureOut">
              <a:rPr lang="pt-BR" smtClean="0"/>
              <a:t>16/02/2025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7EDE444-FC83-4A4D-974A-B41389614217}" type="slidenum">
              <a:rPr lang="pt-BR" smtClean="0"/>
              <a:t>‹nº›</a:t>
            </a:fld>
            <a:endParaRPr lang="pt-BR"/>
          </a:p>
        </p:txBody>
      </p:sp>
    </p:spTree>
    <p:extLst>
      <p:ext uri="{BB962C8B-B14F-4D97-AF65-F5344CB8AC3E}">
        <p14:creationId xmlns:p14="http://schemas.microsoft.com/office/powerpoint/2010/main" val="121074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49832" y="2091267"/>
            <a:ext cx="4965726" cy="2861733"/>
          </a:xfrm>
        </p:spPr>
        <p:txBody>
          <a:bodyPr/>
          <a:lstStyle>
            <a:lvl1pPr>
              <a:defRPr sz="3600"/>
            </a:lvl1pPr>
          </a:lstStyle>
          <a:p>
            <a:r>
              <a:rPr lang="pt-BR" smtClean="0"/>
              <a:t>Clique para editar o título mestre</a:t>
            </a:r>
            <a:endParaRPr lang="en-US" dirty="0"/>
          </a:p>
        </p:txBody>
      </p:sp>
      <p:sp>
        <p:nvSpPr>
          <p:cNvPr id="8" name="Text Placeholder 3"/>
          <p:cNvSpPr>
            <a:spLocks noGrp="1"/>
          </p:cNvSpPr>
          <p:nvPr>
            <p:ph type="body" sz="half" idx="2"/>
          </p:nvPr>
        </p:nvSpPr>
        <p:spPr>
          <a:xfrm>
            <a:off x="649832" y="5283200"/>
            <a:ext cx="4965726" cy="3412067"/>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smtClean="0"/>
              <a:t>Editar estilos de texto Mestre</a:t>
            </a:r>
          </a:p>
        </p:txBody>
      </p:sp>
      <p:sp>
        <p:nvSpPr>
          <p:cNvPr id="4" name="Date Placeholder 3"/>
          <p:cNvSpPr>
            <a:spLocks noGrp="1"/>
          </p:cNvSpPr>
          <p:nvPr>
            <p:ph type="dt" sz="half" idx="10"/>
          </p:nvPr>
        </p:nvSpPr>
        <p:spPr/>
        <p:txBody>
          <a:bodyPr/>
          <a:lstStyle/>
          <a:p>
            <a:fld id="{E0E92EBA-024F-4503-AD65-F6DA4801BA0C}" type="datetimeFigureOut">
              <a:rPr lang="pt-BR" smtClean="0"/>
              <a:t>16/02/2025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7EDE444-FC83-4A4D-974A-B41389614217}" type="slidenum">
              <a:rPr lang="pt-BR" smtClean="0"/>
              <a:t>‹nº›</a:t>
            </a:fld>
            <a:endParaRPr lang="pt-BR"/>
          </a:p>
        </p:txBody>
      </p:sp>
    </p:spTree>
    <p:extLst>
      <p:ext uri="{BB962C8B-B14F-4D97-AF65-F5344CB8AC3E}">
        <p14:creationId xmlns:p14="http://schemas.microsoft.com/office/powerpoint/2010/main" val="1153593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86057" y="2091267"/>
            <a:ext cx="4500787" cy="3355985"/>
          </a:xfrm>
        </p:spPr>
        <p:txBody>
          <a:bodyPr/>
          <a:lstStyle>
            <a:lvl1pPr>
              <a:defRPr sz="3600"/>
            </a:lvl1pPr>
          </a:lstStyle>
          <a:p>
            <a:r>
              <a:rPr lang="pt-BR" smtClean="0"/>
              <a:t>Clique para editar o título mestre</a:t>
            </a:r>
            <a:endParaRPr lang="en-US" dirty="0"/>
          </a:p>
        </p:txBody>
      </p:sp>
      <p:sp>
        <p:nvSpPr>
          <p:cNvPr id="11" name="Text Placeholder 3"/>
          <p:cNvSpPr>
            <a:spLocks noGrp="1"/>
          </p:cNvSpPr>
          <p:nvPr>
            <p:ph type="body" sz="half" idx="14"/>
          </p:nvPr>
        </p:nvSpPr>
        <p:spPr>
          <a:xfrm>
            <a:off x="1086133" y="5447252"/>
            <a:ext cx="4095869" cy="49425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pt-BR" smtClean="0"/>
              <a:t>Editar estilos de texto Mestre</a:t>
            </a:r>
          </a:p>
        </p:txBody>
      </p:sp>
      <p:sp>
        <p:nvSpPr>
          <p:cNvPr id="10" name="Text Placeholder 3"/>
          <p:cNvSpPr>
            <a:spLocks noGrp="1"/>
          </p:cNvSpPr>
          <p:nvPr>
            <p:ph type="body" sz="half" idx="2"/>
          </p:nvPr>
        </p:nvSpPr>
        <p:spPr>
          <a:xfrm>
            <a:off x="649832" y="6284282"/>
            <a:ext cx="4965726" cy="2421467"/>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smtClean="0"/>
              <a:t>Editar estilos de texto Mestre</a:t>
            </a:r>
          </a:p>
        </p:txBody>
      </p:sp>
      <p:sp>
        <p:nvSpPr>
          <p:cNvPr id="4" name="Date Placeholder 3"/>
          <p:cNvSpPr>
            <a:spLocks noGrp="1"/>
          </p:cNvSpPr>
          <p:nvPr>
            <p:ph type="dt" sz="half" idx="10"/>
          </p:nvPr>
        </p:nvSpPr>
        <p:spPr/>
        <p:txBody>
          <a:bodyPr/>
          <a:lstStyle/>
          <a:p>
            <a:fld id="{E0E92EBA-024F-4503-AD65-F6DA4801BA0C}" type="datetimeFigureOut">
              <a:rPr lang="pt-BR" smtClean="0"/>
              <a:t>16/02/2025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7EDE444-FC83-4A4D-974A-B41389614217}" type="slidenum">
              <a:rPr lang="pt-BR" smtClean="0"/>
              <a:t>‹nº›</a:t>
            </a:fld>
            <a:endParaRPr lang="pt-BR"/>
          </a:p>
        </p:txBody>
      </p:sp>
      <p:sp>
        <p:nvSpPr>
          <p:cNvPr id="12" name="TextBox 11"/>
          <p:cNvSpPr txBox="1"/>
          <p:nvPr/>
        </p:nvSpPr>
        <p:spPr>
          <a:xfrm>
            <a:off x="505423" y="1402922"/>
            <a:ext cx="451193"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5249768" y="3775471"/>
            <a:ext cx="451193"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2396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49831" y="4512735"/>
            <a:ext cx="4965727" cy="2387927"/>
          </a:xfrm>
        </p:spPr>
        <p:txBody>
          <a:bodyPr anchor="b"/>
          <a:lstStyle>
            <a:lvl1pPr algn="l">
              <a:defRPr sz="3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49832" y="6900661"/>
            <a:ext cx="4965726" cy="12428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E0E92EBA-024F-4503-AD65-F6DA4801BA0C}" type="datetimeFigureOut">
              <a:rPr lang="pt-BR" smtClean="0"/>
              <a:t>16/02/2025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7EDE444-FC83-4A4D-974A-B41389614217}" type="slidenum">
              <a:rPr lang="pt-BR" smtClean="0"/>
              <a:t>‹nº›</a:t>
            </a:fld>
            <a:endParaRPr lang="pt-BR"/>
          </a:p>
        </p:txBody>
      </p:sp>
    </p:spTree>
    <p:extLst>
      <p:ext uri="{BB962C8B-B14F-4D97-AF65-F5344CB8AC3E}">
        <p14:creationId xmlns:p14="http://schemas.microsoft.com/office/powerpoint/2010/main" val="3169320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pt-BR" smtClean="0"/>
              <a:t>Clique para editar o título mestre</a:t>
            </a:r>
            <a:endParaRPr lang="en-US" dirty="0"/>
          </a:p>
        </p:txBody>
      </p:sp>
      <p:sp>
        <p:nvSpPr>
          <p:cNvPr id="3" name="Text Placeholder 2"/>
          <p:cNvSpPr>
            <a:spLocks noGrp="1"/>
          </p:cNvSpPr>
          <p:nvPr>
            <p:ph type="body" idx="1"/>
          </p:nvPr>
        </p:nvSpPr>
        <p:spPr>
          <a:xfrm>
            <a:off x="356126" y="2861734"/>
            <a:ext cx="1658044" cy="832378"/>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Editar estilos de texto Mestre</a:t>
            </a:r>
          </a:p>
        </p:txBody>
      </p:sp>
      <p:sp>
        <p:nvSpPr>
          <p:cNvPr id="16" name="Text Placeholder 3"/>
          <p:cNvSpPr>
            <a:spLocks noGrp="1"/>
          </p:cNvSpPr>
          <p:nvPr>
            <p:ph type="body" sz="half" idx="15"/>
          </p:nvPr>
        </p:nvSpPr>
        <p:spPr>
          <a:xfrm>
            <a:off x="367106" y="3852334"/>
            <a:ext cx="1647063" cy="5184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smtClean="0"/>
              <a:t>Editar estilos de texto Mestre</a:t>
            </a:r>
          </a:p>
        </p:txBody>
      </p:sp>
      <p:sp>
        <p:nvSpPr>
          <p:cNvPr id="5" name="Text Placeholder 4"/>
          <p:cNvSpPr>
            <a:spLocks noGrp="1"/>
          </p:cNvSpPr>
          <p:nvPr>
            <p:ph type="body" sz="quarter" idx="3"/>
          </p:nvPr>
        </p:nvSpPr>
        <p:spPr>
          <a:xfrm>
            <a:off x="2185128" y="2861734"/>
            <a:ext cx="1652066" cy="832378"/>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Editar estilos de texto Mestre</a:t>
            </a:r>
          </a:p>
        </p:txBody>
      </p:sp>
      <p:sp>
        <p:nvSpPr>
          <p:cNvPr id="19" name="Text Placeholder 3"/>
          <p:cNvSpPr>
            <a:spLocks noGrp="1"/>
          </p:cNvSpPr>
          <p:nvPr>
            <p:ph type="body" sz="half" idx="16"/>
          </p:nvPr>
        </p:nvSpPr>
        <p:spPr>
          <a:xfrm>
            <a:off x="2179190" y="3852334"/>
            <a:ext cx="1658003" cy="5184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smtClean="0"/>
              <a:t>Editar estilos de texto Mestre</a:t>
            </a:r>
          </a:p>
        </p:txBody>
      </p:sp>
      <p:sp>
        <p:nvSpPr>
          <p:cNvPr id="14" name="Text Placeholder 4"/>
          <p:cNvSpPr>
            <a:spLocks noGrp="1"/>
          </p:cNvSpPr>
          <p:nvPr>
            <p:ph type="body" sz="quarter" idx="13"/>
          </p:nvPr>
        </p:nvSpPr>
        <p:spPr>
          <a:xfrm>
            <a:off x="4008688" y="2861734"/>
            <a:ext cx="1649744" cy="832378"/>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Editar estilos de texto Mestre</a:t>
            </a:r>
          </a:p>
        </p:txBody>
      </p:sp>
      <p:sp>
        <p:nvSpPr>
          <p:cNvPr id="20" name="Text Placeholder 3"/>
          <p:cNvSpPr>
            <a:spLocks noGrp="1"/>
          </p:cNvSpPr>
          <p:nvPr>
            <p:ph type="body" sz="half" idx="17"/>
          </p:nvPr>
        </p:nvSpPr>
        <p:spPr>
          <a:xfrm>
            <a:off x="4008688" y="3852334"/>
            <a:ext cx="1649744" cy="5184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smtClean="0"/>
              <a:t>Editar estilos de texto Mestre</a:t>
            </a:r>
          </a:p>
        </p:txBody>
      </p:sp>
      <p:cxnSp>
        <p:nvCxnSpPr>
          <p:cNvPr id="17" name="Straight Connector 16"/>
          <p:cNvCxnSpPr/>
          <p:nvPr/>
        </p:nvCxnSpPr>
        <p:spPr>
          <a:xfrm>
            <a:off x="2096501" y="3081867"/>
            <a:ext cx="0" cy="572346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17273" y="3081867"/>
            <a:ext cx="0" cy="572994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E92EBA-024F-4503-AD65-F6DA4801BA0C}" type="datetimeFigureOut">
              <a:rPr lang="pt-BR" smtClean="0"/>
              <a:t>16/02/2025</a:t>
            </a:fld>
            <a:endParaRPr lang="pt-BR"/>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7EDE444-FC83-4A4D-974A-B41389614217}" type="slidenum">
              <a:rPr lang="pt-BR" smtClean="0"/>
              <a:t>‹nº›</a:t>
            </a:fld>
            <a:endParaRPr lang="pt-BR"/>
          </a:p>
        </p:txBody>
      </p:sp>
    </p:spTree>
    <p:extLst>
      <p:ext uri="{BB962C8B-B14F-4D97-AF65-F5344CB8AC3E}">
        <p14:creationId xmlns:p14="http://schemas.microsoft.com/office/powerpoint/2010/main" val="1633373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pt-BR" smtClean="0"/>
              <a:t>Clique para editar o título mestre</a:t>
            </a:r>
            <a:endParaRPr lang="en-US" dirty="0"/>
          </a:p>
        </p:txBody>
      </p:sp>
      <p:sp>
        <p:nvSpPr>
          <p:cNvPr id="3" name="Text Placeholder 2"/>
          <p:cNvSpPr>
            <a:spLocks noGrp="1"/>
          </p:cNvSpPr>
          <p:nvPr>
            <p:ph type="body" idx="1"/>
          </p:nvPr>
        </p:nvSpPr>
        <p:spPr>
          <a:xfrm>
            <a:off x="367106" y="6140260"/>
            <a:ext cx="1654209" cy="832378"/>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Editar estilos de texto Mestre</a:t>
            </a:r>
          </a:p>
        </p:txBody>
      </p:sp>
      <p:sp>
        <p:nvSpPr>
          <p:cNvPr id="29" name="Picture Placeholder 2"/>
          <p:cNvSpPr>
            <a:spLocks noGrp="1" noChangeAspect="1"/>
          </p:cNvSpPr>
          <p:nvPr>
            <p:ph type="pic" idx="15"/>
          </p:nvPr>
        </p:nvSpPr>
        <p:spPr>
          <a:xfrm>
            <a:off x="367106" y="3191934"/>
            <a:ext cx="1654209" cy="22013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pt-BR" smtClean="0"/>
              <a:t>Clique no ícone para adicionar uma imagem</a:t>
            </a:r>
            <a:endParaRPr lang="en-US" dirty="0"/>
          </a:p>
        </p:txBody>
      </p:sp>
      <p:sp>
        <p:nvSpPr>
          <p:cNvPr id="22" name="Text Placeholder 3"/>
          <p:cNvSpPr>
            <a:spLocks noGrp="1"/>
          </p:cNvSpPr>
          <p:nvPr>
            <p:ph type="body" sz="half" idx="18"/>
          </p:nvPr>
        </p:nvSpPr>
        <p:spPr>
          <a:xfrm>
            <a:off x="367106" y="6972640"/>
            <a:ext cx="1654209" cy="95216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smtClean="0"/>
              <a:t>Editar estilos de texto Mestre</a:t>
            </a:r>
          </a:p>
        </p:txBody>
      </p:sp>
      <p:sp>
        <p:nvSpPr>
          <p:cNvPr id="5" name="Text Placeholder 4"/>
          <p:cNvSpPr>
            <a:spLocks noGrp="1"/>
          </p:cNvSpPr>
          <p:nvPr>
            <p:ph type="body" sz="quarter" idx="3"/>
          </p:nvPr>
        </p:nvSpPr>
        <p:spPr>
          <a:xfrm>
            <a:off x="2188344" y="6140260"/>
            <a:ext cx="1648850" cy="832378"/>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Editar estilos de texto Mestre</a:t>
            </a:r>
          </a:p>
        </p:txBody>
      </p:sp>
      <p:sp>
        <p:nvSpPr>
          <p:cNvPr id="30" name="Picture Placeholder 2"/>
          <p:cNvSpPr>
            <a:spLocks noGrp="1" noChangeAspect="1"/>
          </p:cNvSpPr>
          <p:nvPr>
            <p:ph type="pic" idx="21"/>
          </p:nvPr>
        </p:nvSpPr>
        <p:spPr>
          <a:xfrm>
            <a:off x="2188343" y="3191934"/>
            <a:ext cx="1648850" cy="22013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pt-BR" smtClean="0"/>
              <a:t>Clique no ícone para adicionar uma imagem</a:t>
            </a:r>
            <a:endParaRPr lang="en-US" dirty="0"/>
          </a:p>
        </p:txBody>
      </p:sp>
      <p:sp>
        <p:nvSpPr>
          <p:cNvPr id="23" name="Text Placeholder 3"/>
          <p:cNvSpPr>
            <a:spLocks noGrp="1"/>
          </p:cNvSpPr>
          <p:nvPr>
            <p:ph type="body" sz="half" idx="19"/>
          </p:nvPr>
        </p:nvSpPr>
        <p:spPr>
          <a:xfrm>
            <a:off x="2187582" y="6972639"/>
            <a:ext cx="1651034" cy="95216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smtClean="0"/>
              <a:t>Editar estilos de texto Mestre</a:t>
            </a:r>
          </a:p>
        </p:txBody>
      </p:sp>
      <p:sp>
        <p:nvSpPr>
          <p:cNvPr id="14" name="Text Placeholder 4"/>
          <p:cNvSpPr>
            <a:spLocks noGrp="1"/>
          </p:cNvSpPr>
          <p:nvPr>
            <p:ph type="body" sz="quarter" idx="13"/>
          </p:nvPr>
        </p:nvSpPr>
        <p:spPr>
          <a:xfrm>
            <a:off x="4008688" y="6140260"/>
            <a:ext cx="1649744" cy="832378"/>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Editar estilos de texto Mestre</a:t>
            </a:r>
          </a:p>
        </p:txBody>
      </p:sp>
      <p:sp>
        <p:nvSpPr>
          <p:cNvPr id="31" name="Picture Placeholder 2"/>
          <p:cNvSpPr>
            <a:spLocks noGrp="1" noChangeAspect="1"/>
          </p:cNvSpPr>
          <p:nvPr>
            <p:ph type="pic" idx="22"/>
          </p:nvPr>
        </p:nvSpPr>
        <p:spPr>
          <a:xfrm>
            <a:off x="4008687" y="3191934"/>
            <a:ext cx="1649744" cy="22013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pt-BR" smtClean="0"/>
              <a:t>Clique no ícone para adicionar uma imagem</a:t>
            </a:r>
            <a:endParaRPr lang="en-US" dirty="0"/>
          </a:p>
        </p:txBody>
      </p:sp>
      <p:sp>
        <p:nvSpPr>
          <p:cNvPr id="24" name="Text Placeholder 3"/>
          <p:cNvSpPr>
            <a:spLocks noGrp="1"/>
          </p:cNvSpPr>
          <p:nvPr>
            <p:ph type="body" sz="half" idx="20"/>
          </p:nvPr>
        </p:nvSpPr>
        <p:spPr>
          <a:xfrm>
            <a:off x="4008619" y="6972636"/>
            <a:ext cx="1651928" cy="95216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smtClean="0"/>
              <a:t>Editar estilos de texto Mestre</a:t>
            </a:r>
          </a:p>
        </p:txBody>
      </p:sp>
      <p:cxnSp>
        <p:nvCxnSpPr>
          <p:cNvPr id="19" name="Straight Connector 18"/>
          <p:cNvCxnSpPr/>
          <p:nvPr/>
        </p:nvCxnSpPr>
        <p:spPr>
          <a:xfrm>
            <a:off x="2096501" y="3081867"/>
            <a:ext cx="0" cy="572346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917273" y="3081867"/>
            <a:ext cx="0" cy="572994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E92EBA-024F-4503-AD65-F6DA4801BA0C}" type="datetimeFigureOut">
              <a:rPr lang="pt-BR" smtClean="0"/>
              <a:t>16/02/2025</a:t>
            </a:fld>
            <a:endParaRPr lang="pt-BR"/>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7EDE444-FC83-4A4D-974A-B41389614217}" type="slidenum">
              <a:rPr lang="pt-BR" smtClean="0"/>
              <a:t>‹nº›</a:t>
            </a:fld>
            <a:endParaRPr lang="pt-BR"/>
          </a:p>
        </p:txBody>
      </p:sp>
    </p:spTree>
    <p:extLst>
      <p:ext uri="{BB962C8B-B14F-4D97-AF65-F5344CB8AC3E}">
        <p14:creationId xmlns:p14="http://schemas.microsoft.com/office/powerpoint/2010/main" val="1883710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0E92EBA-024F-4503-AD65-F6DA4801BA0C}" type="datetimeFigureOut">
              <a:rPr lang="pt-BR" smtClean="0"/>
              <a:t>16/02/2025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7EDE444-FC83-4A4D-974A-B41389614217}" type="slidenum">
              <a:rPr lang="pt-BR" smtClean="0"/>
              <a:t>‹nº›</a:t>
            </a:fld>
            <a:endParaRPr lang="pt-BR"/>
          </a:p>
        </p:txBody>
      </p:sp>
    </p:spTree>
    <p:extLst>
      <p:ext uri="{BB962C8B-B14F-4D97-AF65-F5344CB8AC3E}">
        <p14:creationId xmlns:p14="http://schemas.microsoft.com/office/powerpoint/2010/main" val="1487857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72337" y="621421"/>
            <a:ext cx="986095" cy="8415514"/>
          </a:xfrm>
        </p:spPr>
        <p:txBody>
          <a:bodyPr vert="eaVert" anchor="b" anchorCtr="0"/>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367106" y="1116852"/>
            <a:ext cx="4176609" cy="7920082"/>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0E92EBA-024F-4503-AD65-F6DA4801BA0C}" type="datetimeFigureOut">
              <a:rPr lang="pt-BR" smtClean="0"/>
              <a:t>16/02/2025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7EDE444-FC83-4A4D-974A-B41389614217}" type="slidenum">
              <a:rPr lang="pt-BR" smtClean="0"/>
              <a:t>‹nº›</a:t>
            </a:fld>
            <a:endParaRPr lang="pt-BR"/>
          </a:p>
        </p:txBody>
      </p:sp>
    </p:spTree>
    <p:extLst>
      <p:ext uri="{BB962C8B-B14F-4D97-AF65-F5344CB8AC3E}">
        <p14:creationId xmlns:p14="http://schemas.microsoft.com/office/powerpoint/2010/main" val="269674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3"/>
          <p:cNvSpPr>
            <a:spLocks noGrp="1"/>
          </p:cNvSpPr>
          <p:nvPr>
            <p:ph type="dt" sz="half" idx="10"/>
          </p:nvPr>
        </p:nvSpPr>
        <p:spPr/>
        <p:txBody>
          <a:bodyPr/>
          <a:lstStyle/>
          <a:p>
            <a:fld id="{E0E92EBA-024F-4503-AD65-F6DA4801BA0C}" type="datetimeFigureOut">
              <a:rPr lang="pt-BR" smtClean="0"/>
              <a:t>16/02/2025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7EDE444-FC83-4A4D-974A-B41389614217}" type="slidenum">
              <a:rPr lang="pt-BR" smtClean="0"/>
              <a:t>‹nº›</a:t>
            </a:fld>
            <a:endParaRPr lang="pt-BR"/>
          </a:p>
        </p:txBody>
      </p:sp>
    </p:spTree>
    <p:extLst>
      <p:ext uri="{BB962C8B-B14F-4D97-AF65-F5344CB8AC3E}">
        <p14:creationId xmlns:p14="http://schemas.microsoft.com/office/powerpoint/2010/main" val="355798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49833" y="4133616"/>
            <a:ext cx="4965725" cy="2767046"/>
          </a:xfrm>
        </p:spPr>
        <p:txBody>
          <a:bodyPr anchor="b"/>
          <a:lstStyle>
            <a:lvl1pPr algn="l">
              <a:defRPr sz="3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49832" y="6900661"/>
            <a:ext cx="4965726" cy="12428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E0E92EBA-024F-4503-AD65-F6DA4801BA0C}" type="datetimeFigureOut">
              <a:rPr lang="pt-BR" smtClean="0"/>
              <a:t>16/02/2025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7EDE444-FC83-4A4D-974A-B41389614217}" type="slidenum">
              <a:rPr lang="pt-BR" smtClean="0"/>
              <a:t>‹nº›</a:t>
            </a:fld>
            <a:endParaRPr lang="pt-BR"/>
          </a:p>
        </p:txBody>
      </p:sp>
    </p:spTree>
    <p:extLst>
      <p:ext uri="{BB962C8B-B14F-4D97-AF65-F5344CB8AC3E}">
        <p14:creationId xmlns:p14="http://schemas.microsoft.com/office/powerpoint/2010/main" val="319814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20775" y="2976388"/>
            <a:ext cx="2473585" cy="606054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3181482" y="2969913"/>
            <a:ext cx="2473586" cy="606702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0E92EBA-024F-4503-AD65-F6DA4801BA0C}" type="datetimeFigureOut">
              <a:rPr lang="pt-BR" smtClean="0"/>
              <a:t>16/02/2025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7EDE444-FC83-4A4D-974A-B41389614217}" type="slidenum">
              <a:rPr lang="pt-BR" smtClean="0"/>
              <a:t>‹nº›</a:t>
            </a:fld>
            <a:endParaRPr lang="pt-BR"/>
          </a:p>
        </p:txBody>
      </p:sp>
    </p:spTree>
    <p:extLst>
      <p:ext uri="{BB962C8B-B14F-4D97-AF65-F5344CB8AC3E}">
        <p14:creationId xmlns:p14="http://schemas.microsoft.com/office/powerpoint/2010/main" val="340566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620775" y="2751667"/>
            <a:ext cx="2473584" cy="832378"/>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Editar estilos de texto Mestre</a:t>
            </a:r>
          </a:p>
        </p:txBody>
      </p:sp>
      <p:sp>
        <p:nvSpPr>
          <p:cNvPr id="4" name="Content Placeholder 3"/>
          <p:cNvSpPr>
            <a:spLocks noGrp="1"/>
          </p:cNvSpPr>
          <p:nvPr>
            <p:ph sz="half" idx="2"/>
          </p:nvPr>
        </p:nvSpPr>
        <p:spPr>
          <a:xfrm>
            <a:off x="620775" y="3632200"/>
            <a:ext cx="2473585" cy="5404733"/>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3181482" y="2751667"/>
            <a:ext cx="2473585" cy="832378"/>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Editar estilos de texto Mestre</a:t>
            </a:r>
          </a:p>
        </p:txBody>
      </p:sp>
      <p:sp>
        <p:nvSpPr>
          <p:cNvPr id="6" name="Content Placeholder 5"/>
          <p:cNvSpPr>
            <a:spLocks noGrp="1"/>
          </p:cNvSpPr>
          <p:nvPr>
            <p:ph sz="quarter" idx="4"/>
          </p:nvPr>
        </p:nvSpPr>
        <p:spPr>
          <a:xfrm>
            <a:off x="3181482" y="3632200"/>
            <a:ext cx="2473585" cy="5404733"/>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E0E92EBA-024F-4503-AD65-F6DA4801BA0C}" type="datetimeFigureOut">
              <a:rPr lang="pt-BR" smtClean="0"/>
              <a:t>16/02/2025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7EDE444-FC83-4A4D-974A-B41389614217}" type="slidenum">
              <a:rPr lang="pt-BR" smtClean="0"/>
              <a:t>‹nº›</a:t>
            </a:fld>
            <a:endParaRPr lang="pt-BR"/>
          </a:p>
        </p:txBody>
      </p:sp>
    </p:spTree>
    <p:extLst>
      <p:ext uri="{BB962C8B-B14F-4D97-AF65-F5344CB8AC3E}">
        <p14:creationId xmlns:p14="http://schemas.microsoft.com/office/powerpoint/2010/main" val="343859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7" name="Date Placeholder 2"/>
          <p:cNvSpPr>
            <a:spLocks noGrp="1"/>
          </p:cNvSpPr>
          <p:nvPr>
            <p:ph type="dt" sz="half" idx="10"/>
          </p:nvPr>
        </p:nvSpPr>
        <p:spPr/>
        <p:txBody>
          <a:bodyPr/>
          <a:lstStyle/>
          <a:p>
            <a:fld id="{E0E92EBA-024F-4503-AD65-F6DA4801BA0C}" type="datetimeFigureOut">
              <a:rPr lang="pt-BR" smtClean="0"/>
              <a:t>16/02/2025</a:t>
            </a:fld>
            <a:endParaRPr lang="pt-BR"/>
          </a:p>
        </p:txBody>
      </p:sp>
      <p:sp>
        <p:nvSpPr>
          <p:cNvPr id="5" name="Footer Placeholder 3"/>
          <p:cNvSpPr>
            <a:spLocks noGrp="1"/>
          </p:cNvSpPr>
          <p:nvPr>
            <p:ph type="ftr" sz="quarter" idx="11"/>
          </p:nvPr>
        </p:nvSpPr>
        <p:spPr/>
        <p:txBody>
          <a:bodyPr/>
          <a:lstStyle/>
          <a:p>
            <a:endParaRPr lang="pt-BR"/>
          </a:p>
        </p:txBody>
      </p:sp>
      <p:sp>
        <p:nvSpPr>
          <p:cNvPr id="6" name="Slide Number Placeholder 4"/>
          <p:cNvSpPr>
            <a:spLocks noGrp="1"/>
          </p:cNvSpPr>
          <p:nvPr>
            <p:ph type="sldNum" sz="quarter" idx="12"/>
          </p:nvPr>
        </p:nvSpPr>
        <p:spPr/>
        <p:txBody>
          <a:bodyPr/>
          <a:lstStyle/>
          <a:p>
            <a:fld id="{B7EDE444-FC83-4A4D-974A-B41389614217}" type="slidenum">
              <a:rPr lang="pt-BR" smtClean="0"/>
              <a:t>‹nº›</a:t>
            </a:fld>
            <a:endParaRPr lang="pt-BR"/>
          </a:p>
        </p:txBody>
      </p:sp>
    </p:spTree>
    <p:extLst>
      <p:ext uri="{BB962C8B-B14F-4D97-AF65-F5344CB8AC3E}">
        <p14:creationId xmlns:p14="http://schemas.microsoft.com/office/powerpoint/2010/main" val="72996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0E92EBA-024F-4503-AD65-F6DA4801BA0C}" type="datetimeFigureOut">
              <a:rPr lang="pt-BR" smtClean="0"/>
              <a:t>16/02/2025</a:t>
            </a:fld>
            <a:endParaRPr lang="pt-BR"/>
          </a:p>
        </p:txBody>
      </p:sp>
      <p:sp>
        <p:nvSpPr>
          <p:cNvPr id="5" name="Footer Placeholder 2"/>
          <p:cNvSpPr>
            <a:spLocks noGrp="1"/>
          </p:cNvSpPr>
          <p:nvPr>
            <p:ph type="ftr" sz="quarter" idx="11"/>
          </p:nvPr>
        </p:nvSpPr>
        <p:spPr/>
        <p:txBody>
          <a:bodyPr/>
          <a:lstStyle/>
          <a:p>
            <a:endParaRPr lang="pt-BR"/>
          </a:p>
        </p:txBody>
      </p:sp>
      <p:sp>
        <p:nvSpPr>
          <p:cNvPr id="6" name="Slide Number Placeholder 3"/>
          <p:cNvSpPr>
            <a:spLocks noGrp="1"/>
          </p:cNvSpPr>
          <p:nvPr>
            <p:ph type="sldNum" sz="quarter" idx="12"/>
          </p:nvPr>
        </p:nvSpPr>
        <p:spPr/>
        <p:txBody>
          <a:bodyPr/>
          <a:lstStyle/>
          <a:p>
            <a:fld id="{B7EDE444-FC83-4A4D-974A-B41389614217}" type="slidenum">
              <a:rPr lang="pt-BR" smtClean="0"/>
              <a:t>‹nº›</a:t>
            </a:fld>
            <a:endParaRPr lang="pt-BR"/>
          </a:p>
        </p:txBody>
      </p:sp>
    </p:spTree>
    <p:extLst>
      <p:ext uri="{BB962C8B-B14F-4D97-AF65-F5344CB8AC3E}">
        <p14:creationId xmlns:p14="http://schemas.microsoft.com/office/powerpoint/2010/main" val="1666315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49831" y="2091267"/>
            <a:ext cx="1913597" cy="2091267"/>
          </a:xfrm>
        </p:spPr>
        <p:txBody>
          <a:bodyPr anchor="b"/>
          <a:lstStyle>
            <a:lvl1pPr algn="l">
              <a:defRPr sz="1800" b="0"/>
            </a:lvl1pPr>
          </a:lstStyle>
          <a:p>
            <a:r>
              <a:rPr lang="pt-BR" smtClean="0"/>
              <a:t>Clique para editar o título mestre</a:t>
            </a:r>
            <a:endParaRPr lang="en-US" dirty="0"/>
          </a:p>
        </p:txBody>
      </p:sp>
      <p:sp>
        <p:nvSpPr>
          <p:cNvPr id="3" name="Content Placeholder 2"/>
          <p:cNvSpPr>
            <a:spLocks noGrp="1"/>
          </p:cNvSpPr>
          <p:nvPr>
            <p:ph idx="1"/>
          </p:nvPr>
        </p:nvSpPr>
        <p:spPr>
          <a:xfrm>
            <a:off x="2692048" y="2091267"/>
            <a:ext cx="2923510" cy="6604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49831" y="4520073"/>
            <a:ext cx="1913597" cy="418253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smtClean="0"/>
              <a:t>Editar estilos de texto Mestre</a:t>
            </a:r>
          </a:p>
        </p:txBody>
      </p:sp>
      <p:sp>
        <p:nvSpPr>
          <p:cNvPr id="7" name="Date Placeholder 4"/>
          <p:cNvSpPr>
            <a:spLocks noGrp="1"/>
          </p:cNvSpPr>
          <p:nvPr>
            <p:ph type="dt" sz="half" idx="10"/>
          </p:nvPr>
        </p:nvSpPr>
        <p:spPr/>
        <p:txBody>
          <a:bodyPr/>
          <a:lstStyle/>
          <a:p>
            <a:fld id="{E0E92EBA-024F-4503-AD65-F6DA4801BA0C}" type="datetimeFigureOut">
              <a:rPr lang="pt-BR" smtClean="0"/>
              <a:t>16/02/2025</a:t>
            </a:fld>
            <a:endParaRPr lang="pt-BR"/>
          </a:p>
        </p:txBody>
      </p:sp>
      <p:sp>
        <p:nvSpPr>
          <p:cNvPr id="5" name="Footer Placeholder 5"/>
          <p:cNvSpPr>
            <a:spLocks noGrp="1"/>
          </p:cNvSpPr>
          <p:nvPr>
            <p:ph type="ftr" sz="quarter" idx="11"/>
          </p:nvPr>
        </p:nvSpPr>
        <p:spPr/>
        <p:txBody>
          <a:bodyPr/>
          <a:lstStyle/>
          <a:p>
            <a:endParaRPr lang="pt-BR"/>
          </a:p>
        </p:txBody>
      </p:sp>
      <p:sp>
        <p:nvSpPr>
          <p:cNvPr id="6" name="Slide Number Placeholder 6"/>
          <p:cNvSpPr>
            <a:spLocks noGrp="1"/>
          </p:cNvSpPr>
          <p:nvPr>
            <p:ph type="sldNum" sz="quarter" idx="12"/>
          </p:nvPr>
        </p:nvSpPr>
        <p:spPr/>
        <p:txBody>
          <a:bodyPr/>
          <a:lstStyle/>
          <a:p>
            <a:fld id="{B7EDE444-FC83-4A4D-974A-B41389614217}" type="slidenum">
              <a:rPr lang="pt-BR" smtClean="0"/>
              <a:t>‹nº›</a:t>
            </a:fld>
            <a:endParaRPr lang="pt-BR"/>
          </a:p>
        </p:txBody>
      </p:sp>
    </p:spTree>
    <p:extLst>
      <p:ext uri="{BB962C8B-B14F-4D97-AF65-F5344CB8AC3E}">
        <p14:creationId xmlns:p14="http://schemas.microsoft.com/office/powerpoint/2010/main" val="385904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49242" y="2678277"/>
            <a:ext cx="2865506" cy="2274723"/>
          </a:xfrm>
        </p:spPr>
        <p:txBody>
          <a:bodyPr anchor="b">
            <a:normAutofit/>
          </a:bodyPr>
          <a:lstStyle>
            <a:lvl1pPr algn="l">
              <a:defRPr sz="27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3910138" y="1651000"/>
            <a:ext cx="1800694" cy="660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49831" y="5283200"/>
            <a:ext cx="2861046" cy="19812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smtClean="0"/>
              <a:t>Editar estilos de texto Mestre</a:t>
            </a:r>
          </a:p>
        </p:txBody>
      </p:sp>
      <p:sp>
        <p:nvSpPr>
          <p:cNvPr id="5" name="Date Placeholder 4"/>
          <p:cNvSpPr>
            <a:spLocks noGrp="1"/>
          </p:cNvSpPr>
          <p:nvPr>
            <p:ph type="dt" sz="half" idx="10"/>
          </p:nvPr>
        </p:nvSpPr>
        <p:spPr/>
        <p:txBody>
          <a:bodyPr/>
          <a:lstStyle/>
          <a:p>
            <a:fld id="{E0E92EBA-024F-4503-AD65-F6DA4801BA0C}" type="datetimeFigureOut">
              <a:rPr lang="pt-BR" smtClean="0"/>
              <a:t>16/02/2025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7EDE444-FC83-4A4D-974A-B41389614217}" type="slidenum">
              <a:rPr lang="pt-BR" smtClean="0"/>
              <a:t>‹nº›</a:t>
            </a:fld>
            <a:endParaRPr lang="pt-BR"/>
          </a:p>
        </p:txBody>
      </p:sp>
    </p:spTree>
    <p:extLst>
      <p:ext uri="{BB962C8B-B14F-4D97-AF65-F5344CB8AC3E}">
        <p14:creationId xmlns:p14="http://schemas.microsoft.com/office/powerpoint/2010/main" val="287685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69000"/>
                <a:hueMod val="108000"/>
                <a:satMod val="164000"/>
                <a:lumMod val="74000"/>
              </a:schemeClr>
              <a:schemeClr val="bg2">
                <a:tint val="96000"/>
                <a:hueMod val="88000"/>
                <a:satMod val="140000"/>
                <a:lumMod val="132000"/>
              </a:schemeClr>
            </a:duotone>
            <a:lum/>
          </a:blip>
          <a:srcRect/>
          <a:tile tx="0" ty="0" sx="100000" sy="100000" flip="none" algn="tl"/>
        </a:blipFill>
        <a:effectLst/>
      </p:bgPr>
    </p:bg>
    <p:spTree>
      <p:nvGrpSpPr>
        <p:cNvPr id="1" name=""/>
        <p:cNvGrpSpPr/>
        <p:nvPr/>
      </p:nvGrpSpPr>
      <p:grpSpPr>
        <a:xfrm>
          <a:off x="0" y="0"/>
          <a:ext cx="0" cy="0"/>
          <a:chOff x="0" y="0"/>
          <a:chExt cx="0" cy="0"/>
        </a:xfrm>
      </p:grpSpPr>
      <p:sp>
        <p:nvSpPr>
          <p:cNvPr id="22" name="Oval 21"/>
          <p:cNvSpPr/>
          <p:nvPr/>
        </p:nvSpPr>
        <p:spPr>
          <a:xfrm>
            <a:off x="4724574" y="2421467"/>
            <a:ext cx="2114550" cy="407246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4267374" y="-660400"/>
            <a:ext cx="1200150" cy="23114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4724574" y="8805333"/>
            <a:ext cx="742950" cy="1430867"/>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15491" y="3852333"/>
            <a:ext cx="3143250" cy="6053667"/>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29841" y="4182533"/>
            <a:ext cx="1771650" cy="3412067"/>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5809233" y="0"/>
            <a:ext cx="514350" cy="158810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63533" y="653926"/>
            <a:ext cx="5291535" cy="2022988"/>
          </a:xfrm>
          <a:prstGeom prst="rect">
            <a:avLst/>
          </a:prstGeom>
        </p:spPr>
        <p:txBody>
          <a:bodyPr vert="horz" lIns="91440" tIns="45720" rIns="91440" bIns="45720" rtlCol="0" anchor="t">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620775" y="2965337"/>
            <a:ext cx="5033741" cy="6060139"/>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rot="5400000">
            <a:off x="5277284" y="2720954"/>
            <a:ext cx="1430865" cy="171494"/>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E0E92EBA-024F-4503-AD65-F6DA4801BA0C}" type="datetimeFigureOut">
              <a:rPr lang="pt-BR" smtClean="0"/>
              <a:t>16/02/2025</a:t>
            </a:fld>
            <a:endParaRPr lang="pt-BR"/>
          </a:p>
        </p:txBody>
      </p:sp>
      <p:sp>
        <p:nvSpPr>
          <p:cNvPr id="5" name="Footer Placeholder 4"/>
          <p:cNvSpPr>
            <a:spLocks noGrp="1"/>
          </p:cNvSpPr>
          <p:nvPr>
            <p:ph type="ftr" sz="quarter" idx="3"/>
          </p:nvPr>
        </p:nvSpPr>
        <p:spPr>
          <a:xfrm rot="5400000">
            <a:off x="3334795" y="4793154"/>
            <a:ext cx="5575259" cy="171495"/>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pt-BR"/>
          </a:p>
        </p:txBody>
      </p:sp>
      <p:sp>
        <p:nvSpPr>
          <p:cNvPr id="6" name="Slide Number Placeholder 5"/>
          <p:cNvSpPr>
            <a:spLocks noGrp="1"/>
          </p:cNvSpPr>
          <p:nvPr>
            <p:ph type="sldNum" sz="quarter" idx="4"/>
          </p:nvPr>
        </p:nvSpPr>
        <p:spPr bwMode="gray">
          <a:xfrm>
            <a:off x="5824824" y="427175"/>
            <a:ext cx="471610" cy="1108881"/>
          </a:xfrm>
          <a:prstGeom prst="rect">
            <a:avLst/>
          </a:prstGeom>
        </p:spPr>
        <p:txBody>
          <a:bodyPr vert="horz" lIns="91440" tIns="45720" rIns="91440" bIns="45720" rtlCol="0" anchor="b"/>
          <a:lstStyle>
            <a:lvl1pPr algn="ctr">
              <a:defRPr sz="2101" b="0" i="0">
                <a:solidFill>
                  <a:schemeClr val="tx1">
                    <a:tint val="75000"/>
                  </a:schemeClr>
                </a:solidFill>
              </a:defRPr>
            </a:lvl1pPr>
          </a:lstStyle>
          <a:p>
            <a:fld id="{B7EDE444-FC83-4A4D-974A-B41389614217}" type="slidenum">
              <a:rPr lang="pt-BR" smtClean="0"/>
              <a:t>‹nº›</a:t>
            </a:fld>
            <a:endParaRPr lang="pt-BR"/>
          </a:p>
        </p:txBody>
      </p:sp>
    </p:spTree>
    <p:extLst>
      <p:ext uri="{BB962C8B-B14F-4D97-AF65-F5344CB8AC3E}">
        <p14:creationId xmlns:p14="http://schemas.microsoft.com/office/powerpoint/2010/main" val="1288831261"/>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342905"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80" indent="-257180" algn="l" defTabSz="342905"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22" indent="-214316" algn="l" defTabSz="342905"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65" indent="-171453" algn="l" defTabSz="342905"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70" indent="-171453" algn="l" defTabSz="342905"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76" indent="-171453" algn="l" defTabSz="342905"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85982" indent="-171453" algn="l" defTabSz="342905"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87" indent="-171453" algn="l" defTabSz="342905"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93" indent="-171453" algn="l" defTabSz="342905"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98" indent="-171453" algn="l" defTabSz="342905"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5" rtl="0" eaLnBrk="1" latinLnBrk="0" hangingPunct="1">
        <a:defRPr sz="1350" kern="1200">
          <a:solidFill>
            <a:schemeClr val="tx1"/>
          </a:solidFill>
          <a:latin typeface="+mn-lt"/>
          <a:ea typeface="+mn-ea"/>
          <a:cs typeface="+mn-cs"/>
        </a:defRPr>
      </a:lvl1pPr>
      <a:lvl2pPr marL="342905" algn="l" defTabSz="342905" rtl="0" eaLnBrk="1" latinLnBrk="0" hangingPunct="1">
        <a:defRPr sz="1350" kern="1200">
          <a:solidFill>
            <a:schemeClr val="tx1"/>
          </a:solidFill>
          <a:latin typeface="+mn-lt"/>
          <a:ea typeface="+mn-ea"/>
          <a:cs typeface="+mn-cs"/>
        </a:defRPr>
      </a:lvl2pPr>
      <a:lvl3pPr marL="685811" algn="l" defTabSz="342905" rtl="0" eaLnBrk="1" latinLnBrk="0" hangingPunct="1">
        <a:defRPr sz="1350" kern="1200">
          <a:solidFill>
            <a:schemeClr val="tx1"/>
          </a:solidFill>
          <a:latin typeface="+mn-lt"/>
          <a:ea typeface="+mn-ea"/>
          <a:cs typeface="+mn-cs"/>
        </a:defRPr>
      </a:lvl3pPr>
      <a:lvl4pPr marL="1028717" algn="l" defTabSz="342905" rtl="0" eaLnBrk="1" latinLnBrk="0" hangingPunct="1">
        <a:defRPr sz="1350" kern="1200">
          <a:solidFill>
            <a:schemeClr val="tx1"/>
          </a:solidFill>
          <a:latin typeface="+mn-lt"/>
          <a:ea typeface="+mn-ea"/>
          <a:cs typeface="+mn-cs"/>
        </a:defRPr>
      </a:lvl4pPr>
      <a:lvl5pPr marL="1371623" algn="l" defTabSz="342905" rtl="0" eaLnBrk="1" latinLnBrk="0" hangingPunct="1">
        <a:defRPr sz="1350" kern="1200">
          <a:solidFill>
            <a:schemeClr val="tx1"/>
          </a:solidFill>
          <a:latin typeface="+mn-lt"/>
          <a:ea typeface="+mn-ea"/>
          <a:cs typeface="+mn-cs"/>
        </a:defRPr>
      </a:lvl5pPr>
      <a:lvl6pPr marL="1714529" algn="l" defTabSz="342905" rtl="0" eaLnBrk="1" latinLnBrk="0" hangingPunct="1">
        <a:defRPr sz="1350" kern="1200">
          <a:solidFill>
            <a:schemeClr val="tx1"/>
          </a:solidFill>
          <a:latin typeface="+mn-lt"/>
          <a:ea typeface="+mn-ea"/>
          <a:cs typeface="+mn-cs"/>
        </a:defRPr>
      </a:lvl6pPr>
      <a:lvl7pPr marL="2057435" algn="l" defTabSz="342905" rtl="0" eaLnBrk="1" latinLnBrk="0" hangingPunct="1">
        <a:defRPr sz="1350" kern="1200">
          <a:solidFill>
            <a:schemeClr val="tx1"/>
          </a:solidFill>
          <a:latin typeface="+mn-lt"/>
          <a:ea typeface="+mn-ea"/>
          <a:cs typeface="+mn-cs"/>
        </a:defRPr>
      </a:lvl7pPr>
      <a:lvl8pPr marL="2400340" algn="l" defTabSz="342905" rtl="0" eaLnBrk="1" latinLnBrk="0" hangingPunct="1">
        <a:defRPr sz="1350" kern="1200">
          <a:solidFill>
            <a:schemeClr val="tx1"/>
          </a:solidFill>
          <a:latin typeface="+mn-lt"/>
          <a:ea typeface="+mn-ea"/>
          <a:cs typeface="+mn-cs"/>
        </a:defRPr>
      </a:lvl8pPr>
      <a:lvl9pPr marL="2743246" algn="l" defTabSz="34290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mailto:seu@email.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Imagem 1"/>
          <p:cNvPicPr>
            <a:picLocks noChangeAspect="1"/>
          </p:cNvPicPr>
          <p:nvPr/>
        </p:nvPicPr>
        <p:blipFill rotWithShape="1">
          <a:blip r:embed="rId2">
            <a:extLst>
              <a:ext uri="{28A0092B-C50C-407E-A947-70E740481C1C}">
                <a14:useLocalDpi xmlns:a14="http://schemas.microsoft.com/office/drawing/2010/main" val="0"/>
              </a:ext>
            </a:extLst>
          </a:blip>
          <a:srcRect l="2605" t="-255" r="2866"/>
          <a:stretch/>
        </p:blipFill>
        <p:spPr>
          <a:xfrm>
            <a:off x="-19050" y="1666876"/>
            <a:ext cx="6877050" cy="7496174"/>
          </a:xfrm>
          <a:prstGeom prst="rect">
            <a:avLst/>
          </a:prstGeom>
          <a:effectLst>
            <a:outerShdw dist="1485900" dir="6060000" sx="22000" sy="22000" algn="ctr" rotWithShape="0">
              <a:schemeClr val="bg2">
                <a:alpha val="0"/>
              </a:schemeClr>
            </a:outerShdw>
          </a:effectLst>
        </p:spPr>
      </p:pic>
      <p:sp>
        <p:nvSpPr>
          <p:cNvPr id="3" name="CaixaDeTexto 2"/>
          <p:cNvSpPr txBox="1"/>
          <p:nvPr/>
        </p:nvSpPr>
        <p:spPr>
          <a:xfrm>
            <a:off x="279918" y="317241"/>
            <a:ext cx="6438123" cy="1077218"/>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pt-BR" sz="3200" b="1" dirty="0"/>
              <a:t>Dominando o </a:t>
            </a:r>
            <a:r>
              <a:rPr lang="pt-BR" sz="3200" b="1" dirty="0" err="1"/>
              <a:t>Git</a:t>
            </a:r>
            <a:r>
              <a:rPr lang="pt-BR" sz="3200" b="1" dirty="0"/>
              <a:t>: Do Básico ao </a:t>
            </a:r>
            <a:r>
              <a:rPr lang="pt-BR" sz="3200" b="1" dirty="0" smtClean="0"/>
              <a:t>Avançado</a:t>
            </a:r>
            <a:endParaRPr lang="pt-BR" sz="3200" b="1" dirty="0"/>
          </a:p>
        </p:txBody>
      </p:sp>
      <p:sp>
        <p:nvSpPr>
          <p:cNvPr id="4" name="CaixaDeTexto 3"/>
          <p:cNvSpPr txBox="1"/>
          <p:nvPr/>
        </p:nvSpPr>
        <p:spPr>
          <a:xfrm>
            <a:off x="2417891" y="9300625"/>
            <a:ext cx="2162175" cy="307777"/>
          </a:xfrm>
          <a:prstGeom prst="rect">
            <a:avLst/>
          </a:prstGeom>
          <a:solidFill>
            <a:schemeClr val="accent5">
              <a:lumMod val="75000"/>
            </a:schemeClr>
          </a:solidFill>
          <a:effectLst>
            <a:innerShdw blurRad="114300">
              <a:prstClr val="black"/>
            </a:innerShdw>
          </a:effectLst>
        </p:spPr>
        <p:txBody>
          <a:bodyPr wrap="square" rtlCol="0">
            <a:spAutoFit/>
          </a:bodyPr>
          <a:lstStyle/>
          <a:p>
            <a:r>
              <a:rPr lang="pt-BR" sz="1400" dirty="0" smtClean="0"/>
              <a:t>Maria C. Adriano</a:t>
            </a:r>
            <a:endParaRPr lang="pt-BR" sz="1400" dirty="0"/>
          </a:p>
        </p:txBody>
      </p:sp>
    </p:spTree>
    <p:extLst>
      <p:ext uri="{BB962C8B-B14F-4D97-AF65-F5344CB8AC3E}">
        <p14:creationId xmlns:p14="http://schemas.microsoft.com/office/powerpoint/2010/main" val="666870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tângulo 3"/>
          <p:cNvSpPr/>
          <p:nvPr/>
        </p:nvSpPr>
        <p:spPr>
          <a:xfrm>
            <a:off x="600074" y="2143125"/>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 name="Retângulo 2"/>
          <p:cNvSpPr/>
          <p:nvPr/>
        </p:nvSpPr>
        <p:spPr>
          <a:xfrm>
            <a:off x="569996" y="1263312"/>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Retângulo 1"/>
          <p:cNvSpPr/>
          <p:nvPr/>
        </p:nvSpPr>
        <p:spPr>
          <a:xfrm>
            <a:off x="600074" y="657225"/>
            <a:ext cx="5686425" cy="2031325"/>
          </a:xfrm>
          <a:prstGeom prst="rect">
            <a:avLst/>
          </a:prstGeom>
        </p:spPr>
        <p:txBody>
          <a:bodyPr wrap="square">
            <a:spAutoFit/>
          </a:bodyPr>
          <a:lstStyle/>
          <a:p>
            <a:r>
              <a:rPr lang="pt-BR" sz="1400" b="1" dirty="0">
                <a:solidFill>
                  <a:srgbClr val="92D050"/>
                </a:solidFill>
                <a:latin typeface="Georgia" panose="02040502050405020303" pitchFamily="18" charset="0"/>
              </a:rPr>
              <a:t>Deletando </a:t>
            </a:r>
            <a:r>
              <a:rPr lang="pt-BR" sz="1400" b="1" dirty="0" err="1">
                <a:solidFill>
                  <a:srgbClr val="92D050"/>
                </a:solidFill>
                <a:latin typeface="Georgia" panose="02040502050405020303" pitchFamily="18" charset="0"/>
              </a:rPr>
              <a:t>Branches</a:t>
            </a:r>
            <a:endParaRPr lang="pt-BR" sz="1400" b="1" dirty="0">
              <a:solidFill>
                <a:srgbClr val="92D050"/>
              </a:solidFill>
              <a:latin typeface="Georgia" panose="02040502050405020303" pitchFamily="18" charset="0"/>
            </a:endParaRPr>
          </a:p>
          <a:p>
            <a:r>
              <a:rPr lang="pt-BR" sz="1400" dirty="0">
                <a:latin typeface="Georgia" panose="02040502050405020303" pitchFamily="18" charset="0"/>
              </a:rPr>
              <a:t>Após a </a:t>
            </a:r>
            <a:r>
              <a:rPr lang="pt-BR" sz="1400" dirty="0" err="1">
                <a:latin typeface="Georgia" panose="02040502050405020303" pitchFamily="18" charset="0"/>
              </a:rPr>
              <a:t>mesclagem</a:t>
            </a:r>
            <a:r>
              <a:rPr lang="pt-BR" sz="1400" dirty="0">
                <a:latin typeface="Georgia" panose="02040502050405020303" pitchFamily="18" charset="0"/>
              </a:rPr>
              <a:t>, você pode excluir a </a:t>
            </a:r>
            <a:r>
              <a:rPr lang="pt-BR" sz="1400" dirty="0" err="1">
                <a:latin typeface="Georgia" panose="02040502050405020303" pitchFamily="18" charset="0"/>
              </a:rPr>
              <a:t>branch</a:t>
            </a:r>
            <a:r>
              <a:rPr lang="pt-BR" sz="1400" dirty="0">
                <a:latin typeface="Georgia" panose="02040502050405020303" pitchFamily="18" charset="0"/>
              </a:rPr>
              <a:t> desnecessária</a:t>
            </a:r>
            <a:r>
              <a:rPr lang="pt-BR" sz="1400" dirty="0" smtClean="0">
                <a:latin typeface="Georgia" panose="02040502050405020303" pitchFamily="18" charset="0"/>
              </a:rPr>
              <a:t>:</a:t>
            </a:r>
          </a:p>
          <a:p>
            <a:endParaRPr lang="pt-BR" sz="1400" dirty="0">
              <a:latin typeface="Georgia" panose="02040502050405020303" pitchFamily="18" charset="0"/>
            </a:endParaRPr>
          </a:p>
          <a:p>
            <a:pPr algn="ctr"/>
            <a:r>
              <a:rPr lang="pt-BR" sz="1400" dirty="0" err="1">
                <a:latin typeface="Georgia" panose="02040502050405020303" pitchFamily="18" charset="0"/>
              </a:rPr>
              <a:t>git</a:t>
            </a:r>
            <a:r>
              <a:rPr lang="pt-BR" sz="1400" dirty="0">
                <a:latin typeface="Georgia" panose="02040502050405020303" pitchFamily="18" charset="0"/>
              </a:rPr>
              <a:t> </a:t>
            </a:r>
            <a:r>
              <a:rPr lang="pt-BR" sz="1400" dirty="0" err="1">
                <a:latin typeface="Georgia" panose="02040502050405020303" pitchFamily="18" charset="0"/>
              </a:rPr>
              <a:t>branch</a:t>
            </a:r>
            <a:r>
              <a:rPr lang="pt-BR" sz="1400" dirty="0">
                <a:latin typeface="Georgia" panose="02040502050405020303" pitchFamily="18" charset="0"/>
              </a:rPr>
              <a:t> -d &lt;nome-da-</a:t>
            </a:r>
            <a:r>
              <a:rPr lang="pt-BR" sz="1400" dirty="0" err="1">
                <a:latin typeface="Georgia" panose="02040502050405020303" pitchFamily="18" charset="0"/>
              </a:rPr>
              <a:t>branch</a:t>
            </a:r>
            <a:r>
              <a:rPr lang="pt-BR" sz="1400" dirty="0" smtClean="0">
                <a:latin typeface="Georgia" panose="02040502050405020303" pitchFamily="18" charset="0"/>
              </a:rPr>
              <a:t>&gt;</a:t>
            </a:r>
          </a:p>
          <a:p>
            <a:pPr algn="ctr"/>
            <a:endParaRPr lang="pt-BR" sz="1400" dirty="0">
              <a:latin typeface="Georgia" panose="02040502050405020303" pitchFamily="18" charset="0"/>
            </a:endParaRPr>
          </a:p>
          <a:p>
            <a:r>
              <a:rPr lang="pt-BR" sz="1400" dirty="0">
                <a:latin typeface="Georgia" panose="02040502050405020303" pitchFamily="18" charset="0"/>
              </a:rPr>
              <a:t>Se a </a:t>
            </a:r>
            <a:r>
              <a:rPr lang="pt-BR" sz="1400" dirty="0" err="1">
                <a:latin typeface="Georgia" panose="02040502050405020303" pitchFamily="18" charset="0"/>
              </a:rPr>
              <a:t>branch</a:t>
            </a:r>
            <a:r>
              <a:rPr lang="pt-BR" sz="1400" dirty="0">
                <a:latin typeface="Georgia" panose="02040502050405020303" pitchFamily="18" charset="0"/>
              </a:rPr>
              <a:t> ainda não tiver sido mesclada e quiser forçar a exclusão</a:t>
            </a:r>
            <a:r>
              <a:rPr lang="pt-BR" sz="1400" dirty="0" smtClean="0">
                <a:latin typeface="Georgia" panose="02040502050405020303" pitchFamily="18" charset="0"/>
              </a:rPr>
              <a:t>:</a:t>
            </a:r>
          </a:p>
          <a:p>
            <a:endParaRPr lang="pt-BR" sz="1400" dirty="0">
              <a:latin typeface="Georgia" panose="02040502050405020303" pitchFamily="18" charset="0"/>
            </a:endParaRPr>
          </a:p>
          <a:p>
            <a:pPr algn="ctr"/>
            <a:r>
              <a:rPr lang="pt-BR" sz="1400" dirty="0" err="1">
                <a:latin typeface="Georgia" panose="02040502050405020303" pitchFamily="18" charset="0"/>
              </a:rPr>
              <a:t>git</a:t>
            </a:r>
            <a:r>
              <a:rPr lang="pt-BR" sz="1400" dirty="0">
                <a:latin typeface="Georgia" panose="02040502050405020303" pitchFamily="18" charset="0"/>
              </a:rPr>
              <a:t> </a:t>
            </a:r>
            <a:r>
              <a:rPr lang="pt-BR" sz="1400" dirty="0" err="1">
                <a:latin typeface="Georgia" panose="02040502050405020303" pitchFamily="18" charset="0"/>
              </a:rPr>
              <a:t>branch</a:t>
            </a:r>
            <a:r>
              <a:rPr lang="pt-BR" sz="1400" dirty="0">
                <a:latin typeface="Georgia" panose="02040502050405020303" pitchFamily="18" charset="0"/>
              </a:rPr>
              <a:t> -D &lt;nome-da-</a:t>
            </a:r>
            <a:r>
              <a:rPr lang="pt-BR" sz="1400" dirty="0" err="1">
                <a:latin typeface="Georgia" panose="02040502050405020303" pitchFamily="18" charset="0"/>
              </a:rPr>
              <a:t>branch</a:t>
            </a:r>
            <a:r>
              <a:rPr lang="pt-BR" sz="1400" dirty="0" smtClean="0">
                <a:latin typeface="Georgia" panose="02040502050405020303" pitchFamily="18" charset="0"/>
              </a:rPr>
              <a:t>&gt;</a:t>
            </a:r>
          </a:p>
          <a:p>
            <a:pPr algn="ctr"/>
            <a:endParaRPr lang="pt-BR" sz="1400" dirty="0">
              <a:latin typeface="Georgia" panose="02040502050405020303" pitchFamily="18" charset="0"/>
            </a:endParaRPr>
          </a:p>
        </p:txBody>
      </p:sp>
    </p:spTree>
    <p:extLst>
      <p:ext uri="{BB962C8B-B14F-4D97-AF65-F5344CB8AC3E}">
        <p14:creationId xmlns:p14="http://schemas.microsoft.com/office/powerpoint/2010/main" val="2351992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 y="6654284"/>
            <a:ext cx="6096000" cy="3429000"/>
          </a:xfrm>
          <a:prstGeom prst="rect">
            <a:avLst/>
          </a:prstGeom>
        </p:spPr>
      </p:pic>
      <p:sp>
        <p:nvSpPr>
          <p:cNvPr id="2" name="Retângulo 1"/>
          <p:cNvSpPr/>
          <p:nvPr/>
        </p:nvSpPr>
        <p:spPr>
          <a:xfrm>
            <a:off x="534254" y="7168634"/>
            <a:ext cx="5712155" cy="1077218"/>
          </a:xfrm>
          <a:prstGeom prst="rect">
            <a:avLst/>
          </a:prstGeom>
        </p:spPr>
        <p:txBody>
          <a:bodyPr wrap="square">
            <a:spAutoFit/>
          </a:bodyPr>
          <a:lstStyle/>
          <a:p>
            <a:pPr algn="ctr"/>
            <a:r>
              <a:rPr lang="pt-BR" sz="3200" b="1" dirty="0"/>
              <a:t>Trabalho Remoto com GitHub/</a:t>
            </a:r>
            <a:r>
              <a:rPr lang="pt-BR" sz="3200" b="1" dirty="0" err="1"/>
              <a:t>GitLab</a:t>
            </a:r>
            <a:endParaRPr lang="pt-BR" sz="3200" b="1" dirty="0"/>
          </a:p>
        </p:txBody>
      </p:sp>
      <p:sp>
        <p:nvSpPr>
          <p:cNvPr id="3" name="CaixaDeTexto 2"/>
          <p:cNvSpPr txBox="1"/>
          <p:nvPr/>
        </p:nvSpPr>
        <p:spPr>
          <a:xfrm>
            <a:off x="1515126" y="2714744"/>
            <a:ext cx="4722205" cy="3939540"/>
          </a:xfrm>
          <a:prstGeom prst="rect">
            <a:avLst/>
          </a:prstGeom>
          <a:noFill/>
        </p:spPr>
        <p:txBody>
          <a:bodyPr wrap="square" rtlCol="0">
            <a:spAutoFit/>
          </a:bodyPr>
          <a:lstStyle/>
          <a:p>
            <a:r>
              <a:rPr lang="pt-BR" sz="25000" b="1" dirty="0" smtClean="0"/>
              <a:t>04</a:t>
            </a:r>
            <a:endParaRPr lang="pt-BR" sz="25000" b="1" dirty="0"/>
          </a:p>
        </p:txBody>
      </p:sp>
    </p:spTree>
    <p:extLst>
      <p:ext uri="{BB962C8B-B14F-4D97-AF65-F5344CB8AC3E}">
        <p14:creationId xmlns:p14="http://schemas.microsoft.com/office/powerpoint/2010/main" val="1899682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tângulo 2"/>
          <p:cNvSpPr/>
          <p:nvPr/>
        </p:nvSpPr>
        <p:spPr>
          <a:xfrm>
            <a:off x="581019" y="3204643"/>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4" name="Retângulo 3"/>
          <p:cNvSpPr/>
          <p:nvPr/>
        </p:nvSpPr>
        <p:spPr>
          <a:xfrm>
            <a:off x="581024" y="4019550"/>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Retângulo 7"/>
          <p:cNvSpPr/>
          <p:nvPr/>
        </p:nvSpPr>
        <p:spPr>
          <a:xfrm>
            <a:off x="581021" y="8686979"/>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Retângulo 4"/>
          <p:cNvSpPr/>
          <p:nvPr/>
        </p:nvSpPr>
        <p:spPr>
          <a:xfrm>
            <a:off x="581023" y="5323999"/>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6" name="Retângulo 5"/>
          <p:cNvSpPr/>
          <p:nvPr/>
        </p:nvSpPr>
        <p:spPr>
          <a:xfrm>
            <a:off x="581023" y="6157912"/>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7" name="Retângulo 6"/>
          <p:cNvSpPr/>
          <p:nvPr/>
        </p:nvSpPr>
        <p:spPr>
          <a:xfrm>
            <a:off x="581021" y="7439113"/>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Retângulo 1"/>
          <p:cNvSpPr/>
          <p:nvPr/>
        </p:nvSpPr>
        <p:spPr>
          <a:xfrm>
            <a:off x="510334" y="542925"/>
            <a:ext cx="5857875" cy="8802410"/>
          </a:xfrm>
          <a:prstGeom prst="rect">
            <a:avLst/>
          </a:prstGeom>
        </p:spPr>
        <p:txBody>
          <a:bodyPr wrap="square">
            <a:spAutoFit/>
          </a:bodyPr>
          <a:lstStyle/>
          <a:p>
            <a:pPr algn="ctr"/>
            <a:r>
              <a:rPr lang="pt-BR" sz="2400" b="1" dirty="0">
                <a:latin typeface="Georgia" panose="02040502050405020303" pitchFamily="18" charset="0"/>
              </a:rPr>
              <a:t>Trabalhando com Repositórios Remotos e Colaboração no </a:t>
            </a:r>
            <a:r>
              <a:rPr lang="pt-BR" sz="2400" b="1" dirty="0" smtClean="0">
                <a:latin typeface="Georgia" panose="02040502050405020303" pitchFamily="18" charset="0"/>
              </a:rPr>
              <a:t>GitHub</a:t>
            </a:r>
          </a:p>
          <a:p>
            <a:endParaRPr lang="pt-BR" sz="1400" dirty="0">
              <a:latin typeface="Georgia" panose="02040502050405020303" pitchFamily="18" charset="0"/>
            </a:endParaRPr>
          </a:p>
          <a:p>
            <a:r>
              <a:rPr lang="pt-BR" sz="1400" dirty="0" smtClean="0">
                <a:latin typeface="Georgia" panose="02040502050405020303" pitchFamily="18" charset="0"/>
              </a:rPr>
              <a:t>   O </a:t>
            </a:r>
            <a:r>
              <a:rPr lang="pt-BR" sz="1400" dirty="0" err="1">
                <a:latin typeface="Georgia" panose="02040502050405020303" pitchFamily="18" charset="0"/>
              </a:rPr>
              <a:t>Git</a:t>
            </a:r>
            <a:r>
              <a:rPr lang="pt-BR" sz="1400" dirty="0">
                <a:latin typeface="Georgia" panose="02040502050405020303" pitchFamily="18" charset="0"/>
              </a:rPr>
              <a:t> permite que você trabalhe com repositórios remotos, o que é essencial para a colaboração em projetos. O GitHub, </a:t>
            </a:r>
            <a:r>
              <a:rPr lang="pt-BR" sz="1400" dirty="0" err="1">
                <a:latin typeface="Georgia" panose="02040502050405020303" pitchFamily="18" charset="0"/>
              </a:rPr>
              <a:t>GitLab</a:t>
            </a:r>
            <a:r>
              <a:rPr lang="pt-BR" sz="1400" dirty="0">
                <a:latin typeface="Georgia" panose="02040502050405020303" pitchFamily="18" charset="0"/>
              </a:rPr>
              <a:t> e </a:t>
            </a:r>
            <a:r>
              <a:rPr lang="pt-BR" sz="1400" dirty="0" err="1">
                <a:latin typeface="Georgia" panose="02040502050405020303" pitchFamily="18" charset="0"/>
              </a:rPr>
              <a:t>Bitbucket</a:t>
            </a:r>
            <a:r>
              <a:rPr lang="pt-BR" sz="1400" dirty="0">
                <a:latin typeface="Georgia" panose="02040502050405020303" pitchFamily="18" charset="0"/>
              </a:rPr>
              <a:t> são plataformas populares que hospedam repositórios </a:t>
            </a:r>
            <a:r>
              <a:rPr lang="pt-BR" sz="1400" dirty="0" err="1">
                <a:latin typeface="Georgia" panose="02040502050405020303" pitchFamily="18" charset="0"/>
              </a:rPr>
              <a:t>Git</a:t>
            </a:r>
            <a:r>
              <a:rPr lang="pt-BR" sz="1400" dirty="0">
                <a:latin typeface="Georgia" panose="02040502050405020303" pitchFamily="18" charset="0"/>
              </a:rPr>
              <a:t>, permitindo que desenvolvedores contribuam com código e compartilhem seus projetos</a:t>
            </a:r>
            <a:r>
              <a:rPr lang="pt-BR" sz="1400" dirty="0" smtClean="0">
                <a:latin typeface="Georgia" panose="02040502050405020303" pitchFamily="18" charset="0"/>
              </a:rPr>
              <a:t>.</a:t>
            </a:r>
          </a:p>
          <a:p>
            <a:r>
              <a:rPr lang="pt-BR" sz="1400" b="1" dirty="0" smtClean="0">
                <a:solidFill>
                  <a:srgbClr val="92D050"/>
                </a:solidFill>
                <a:latin typeface="Georgia" panose="02040502050405020303" pitchFamily="18" charset="0"/>
              </a:rPr>
              <a:t>Conectando-se </a:t>
            </a:r>
            <a:r>
              <a:rPr lang="pt-BR" sz="1400" b="1" dirty="0">
                <a:solidFill>
                  <a:srgbClr val="92D050"/>
                </a:solidFill>
                <a:latin typeface="Georgia" panose="02040502050405020303" pitchFamily="18" charset="0"/>
              </a:rPr>
              <a:t>a um Repositório </a:t>
            </a:r>
            <a:r>
              <a:rPr lang="pt-BR" sz="1400" b="1" dirty="0" smtClean="0">
                <a:solidFill>
                  <a:srgbClr val="92D050"/>
                </a:solidFill>
                <a:latin typeface="Georgia" panose="02040502050405020303" pitchFamily="18" charset="0"/>
              </a:rPr>
              <a:t>Remoto</a:t>
            </a:r>
          </a:p>
          <a:p>
            <a:r>
              <a:rPr lang="pt-BR" sz="1400" dirty="0" smtClean="0">
                <a:latin typeface="Georgia" panose="02040502050405020303" pitchFamily="18" charset="0"/>
              </a:rPr>
              <a:t>Para </a:t>
            </a:r>
            <a:r>
              <a:rPr lang="pt-BR" sz="1400" dirty="0">
                <a:latin typeface="Georgia" panose="02040502050405020303" pitchFamily="18" charset="0"/>
              </a:rPr>
              <a:t>associar seu repositório local a um repositório remoto no </a:t>
            </a:r>
            <a:r>
              <a:rPr lang="pt-BR" sz="1400" dirty="0" smtClean="0">
                <a:latin typeface="Georgia" panose="02040502050405020303" pitchFamily="18" charset="0"/>
              </a:rPr>
              <a:t>GitHub.</a:t>
            </a:r>
            <a:endParaRPr lang="pt-BR" sz="1400" dirty="0">
              <a:latin typeface="Georgia" panose="02040502050405020303" pitchFamily="18" charset="0"/>
            </a:endParaRP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remote</a:t>
            </a:r>
            <a:r>
              <a:rPr lang="pt-BR" sz="1400" dirty="0">
                <a:latin typeface="Georgia" panose="02040502050405020303" pitchFamily="18" charset="0"/>
              </a:rPr>
              <a:t> </a:t>
            </a:r>
            <a:r>
              <a:rPr lang="pt-BR" sz="1400" dirty="0" err="1">
                <a:latin typeface="Georgia" panose="02040502050405020303" pitchFamily="18" charset="0"/>
              </a:rPr>
              <a:t>add</a:t>
            </a:r>
            <a:r>
              <a:rPr lang="pt-BR" sz="1400" dirty="0">
                <a:latin typeface="Georgia" panose="02040502050405020303" pitchFamily="18" charset="0"/>
              </a:rPr>
              <a:t> </a:t>
            </a:r>
            <a:r>
              <a:rPr lang="pt-BR" sz="1400" dirty="0" err="1">
                <a:latin typeface="Georgia" panose="02040502050405020303" pitchFamily="18" charset="0"/>
              </a:rPr>
              <a:t>origin</a:t>
            </a:r>
            <a:r>
              <a:rPr lang="pt-BR" sz="1400" dirty="0">
                <a:latin typeface="Georgia" panose="02040502050405020303" pitchFamily="18" charset="0"/>
              </a:rPr>
              <a:t> &lt;URL_DO_REPOSITORIO</a:t>
            </a:r>
            <a:r>
              <a:rPr lang="pt-BR" sz="1400" dirty="0" smtClean="0">
                <a:latin typeface="Georgia" panose="02040502050405020303" pitchFamily="18" charset="0"/>
              </a:rPr>
              <a:t>&gt;</a:t>
            </a:r>
          </a:p>
          <a:p>
            <a:endParaRPr lang="pt-BR" sz="1400" dirty="0">
              <a:latin typeface="Georgia" panose="02040502050405020303" pitchFamily="18" charset="0"/>
            </a:endParaRPr>
          </a:p>
          <a:p>
            <a:r>
              <a:rPr lang="pt-BR" sz="1400" dirty="0" smtClean="0">
                <a:latin typeface="Georgia" panose="02040502050405020303" pitchFamily="18" charset="0"/>
              </a:rPr>
              <a:t>Para </a:t>
            </a:r>
            <a:r>
              <a:rPr lang="pt-BR" sz="1400" dirty="0">
                <a:latin typeface="Georgia" panose="02040502050405020303" pitchFamily="18" charset="0"/>
              </a:rPr>
              <a:t>verificar os repositórios remotos configurados</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remote</a:t>
            </a:r>
            <a:r>
              <a:rPr lang="pt-BR" sz="1400" dirty="0">
                <a:latin typeface="Georgia" panose="02040502050405020303" pitchFamily="18" charset="0"/>
              </a:rPr>
              <a:t> </a:t>
            </a:r>
            <a:r>
              <a:rPr lang="pt-BR" sz="1400" dirty="0" smtClean="0">
                <a:latin typeface="Georgia" panose="02040502050405020303" pitchFamily="18" charset="0"/>
              </a:rPr>
              <a:t>–v</a:t>
            </a:r>
          </a:p>
          <a:p>
            <a:pPr algn="ctr"/>
            <a:endParaRPr lang="pt-BR" sz="1400" dirty="0" smtClean="0">
              <a:solidFill>
                <a:schemeClr val="accent1">
                  <a:lumMod val="75000"/>
                </a:schemeClr>
              </a:solidFill>
              <a:latin typeface="Georgia" panose="02040502050405020303" pitchFamily="18" charset="0"/>
            </a:endParaRPr>
          </a:p>
          <a:p>
            <a:r>
              <a:rPr lang="pt-BR" sz="1400" dirty="0" smtClean="0">
                <a:latin typeface="Georgia" panose="02040502050405020303" pitchFamily="18" charset="0"/>
              </a:rPr>
              <a:t>Enviando </a:t>
            </a:r>
            <a:r>
              <a:rPr lang="pt-BR" sz="1400" dirty="0">
                <a:latin typeface="Georgia" panose="02040502050405020303" pitchFamily="18" charset="0"/>
              </a:rPr>
              <a:t>Alterações para o Repositório </a:t>
            </a:r>
            <a:r>
              <a:rPr lang="pt-BR" sz="1400" dirty="0" smtClean="0">
                <a:latin typeface="Georgia" panose="02040502050405020303" pitchFamily="18" charset="0"/>
              </a:rPr>
              <a:t>Remoto</a:t>
            </a:r>
          </a:p>
          <a:p>
            <a:r>
              <a:rPr lang="pt-BR" sz="1400" dirty="0" smtClean="0">
                <a:latin typeface="Georgia" panose="02040502050405020303" pitchFamily="18" charset="0"/>
              </a:rPr>
              <a:t>Depois </a:t>
            </a:r>
            <a:r>
              <a:rPr lang="pt-BR" sz="1400" dirty="0">
                <a:latin typeface="Georgia" panose="02040502050405020303" pitchFamily="18" charset="0"/>
              </a:rPr>
              <a:t>de realizar </a:t>
            </a:r>
            <a:r>
              <a:rPr lang="pt-BR" sz="1400" dirty="0" err="1">
                <a:latin typeface="Georgia" panose="02040502050405020303" pitchFamily="18" charset="0"/>
              </a:rPr>
              <a:t>commits</a:t>
            </a:r>
            <a:r>
              <a:rPr lang="pt-BR" sz="1400" dirty="0">
                <a:latin typeface="Georgia" panose="02040502050405020303" pitchFamily="18" charset="0"/>
              </a:rPr>
              <a:t> no repositório local, você pode enviá-los para o repositório remoto usando</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push</a:t>
            </a:r>
            <a:r>
              <a:rPr lang="pt-BR" sz="1400" dirty="0">
                <a:latin typeface="Georgia" panose="02040502050405020303" pitchFamily="18" charset="0"/>
              </a:rPr>
              <a:t> </a:t>
            </a:r>
            <a:r>
              <a:rPr lang="pt-BR" sz="1400" dirty="0" err="1">
                <a:latin typeface="Georgia" panose="02040502050405020303" pitchFamily="18" charset="0"/>
              </a:rPr>
              <a:t>origin</a:t>
            </a:r>
            <a:r>
              <a:rPr lang="pt-BR" sz="1400" dirty="0">
                <a:latin typeface="Georgia" panose="02040502050405020303" pitchFamily="18" charset="0"/>
              </a:rPr>
              <a:t> &lt;nome-da-</a:t>
            </a:r>
            <a:r>
              <a:rPr lang="pt-BR" sz="1400" dirty="0" err="1">
                <a:latin typeface="Georgia" panose="02040502050405020303" pitchFamily="18" charset="0"/>
              </a:rPr>
              <a:t>branch</a:t>
            </a:r>
            <a:r>
              <a:rPr lang="pt-BR" sz="1400" dirty="0" smtClean="0">
                <a:latin typeface="Georgia" panose="02040502050405020303" pitchFamily="18" charset="0"/>
              </a:rPr>
              <a:t>&gt;</a:t>
            </a:r>
          </a:p>
          <a:p>
            <a:pPr algn="ctr"/>
            <a:endParaRPr lang="pt-BR" sz="1400" dirty="0" smtClean="0">
              <a:solidFill>
                <a:schemeClr val="accent1">
                  <a:lumMod val="75000"/>
                </a:schemeClr>
              </a:solidFill>
              <a:latin typeface="Georgia" panose="02040502050405020303" pitchFamily="18" charset="0"/>
            </a:endParaRPr>
          </a:p>
          <a:p>
            <a:r>
              <a:rPr lang="pt-BR" sz="1400" dirty="0" smtClean="0">
                <a:latin typeface="Georgia" panose="02040502050405020303" pitchFamily="18" charset="0"/>
              </a:rPr>
              <a:t>Se </a:t>
            </a:r>
            <a:r>
              <a:rPr lang="pt-BR" sz="1400" dirty="0">
                <a:latin typeface="Georgia" panose="02040502050405020303" pitchFamily="18" charset="0"/>
              </a:rPr>
              <a:t>for a primeira vez enviando </a:t>
            </a:r>
            <a:r>
              <a:rPr lang="pt-BR" sz="1400" dirty="0" err="1">
                <a:latin typeface="Georgia" panose="02040502050405020303" pitchFamily="18" charset="0"/>
              </a:rPr>
              <a:t>commits</a:t>
            </a:r>
            <a:r>
              <a:rPr lang="pt-BR" sz="1400" dirty="0">
                <a:latin typeface="Georgia" panose="02040502050405020303" pitchFamily="18" charset="0"/>
              </a:rPr>
              <a:t> na </a:t>
            </a:r>
            <a:r>
              <a:rPr lang="pt-BR" sz="1400" dirty="0" err="1">
                <a:latin typeface="Georgia" panose="02040502050405020303" pitchFamily="18" charset="0"/>
              </a:rPr>
              <a:t>branch</a:t>
            </a:r>
            <a:r>
              <a:rPr lang="pt-BR" sz="1400" dirty="0">
                <a:latin typeface="Georgia" panose="02040502050405020303" pitchFamily="18" charset="0"/>
              </a:rPr>
              <a:t> </a:t>
            </a:r>
            <a:r>
              <a:rPr lang="pt-BR" sz="1400" dirty="0" smtClean="0">
                <a:latin typeface="Georgia" panose="02040502050405020303" pitchFamily="18" charset="0"/>
              </a:rPr>
              <a:t>principal:</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push</a:t>
            </a:r>
            <a:r>
              <a:rPr lang="pt-BR" sz="1400" dirty="0">
                <a:latin typeface="Georgia" panose="02040502050405020303" pitchFamily="18" charset="0"/>
              </a:rPr>
              <a:t> -u </a:t>
            </a:r>
            <a:r>
              <a:rPr lang="pt-BR" sz="1400" dirty="0" err="1">
                <a:latin typeface="Georgia" panose="02040502050405020303" pitchFamily="18" charset="0"/>
              </a:rPr>
              <a:t>origin</a:t>
            </a:r>
            <a:r>
              <a:rPr lang="pt-BR" sz="1400" dirty="0">
                <a:latin typeface="Georgia" panose="02040502050405020303" pitchFamily="18" charset="0"/>
              </a:rPr>
              <a:t> </a:t>
            </a:r>
            <a:r>
              <a:rPr lang="pt-BR" sz="1400" dirty="0" err="1" smtClean="0">
                <a:latin typeface="Georgia" panose="02040502050405020303" pitchFamily="18" charset="0"/>
              </a:rPr>
              <a:t>main</a:t>
            </a:r>
            <a:endParaRPr lang="pt-BR" sz="1400" dirty="0" smtClean="0">
              <a:latin typeface="Georgia" panose="02040502050405020303" pitchFamily="18" charset="0"/>
            </a:endParaRPr>
          </a:p>
          <a:p>
            <a:pPr algn="ctr"/>
            <a:endParaRPr lang="pt-BR" sz="1400" dirty="0" smtClean="0">
              <a:solidFill>
                <a:schemeClr val="accent1">
                  <a:lumMod val="75000"/>
                </a:schemeClr>
              </a:solidFill>
              <a:latin typeface="Georgia" panose="02040502050405020303" pitchFamily="18" charset="0"/>
            </a:endParaRPr>
          </a:p>
          <a:p>
            <a:r>
              <a:rPr lang="pt-BR" sz="1400" b="1" dirty="0" smtClean="0">
                <a:solidFill>
                  <a:srgbClr val="92D050"/>
                </a:solidFill>
                <a:latin typeface="Georgia" panose="02040502050405020303" pitchFamily="18" charset="0"/>
              </a:rPr>
              <a:t>Obtendo </a:t>
            </a:r>
            <a:r>
              <a:rPr lang="pt-BR" sz="1400" b="1" dirty="0">
                <a:solidFill>
                  <a:srgbClr val="92D050"/>
                </a:solidFill>
                <a:latin typeface="Georgia" panose="02040502050405020303" pitchFamily="18" charset="0"/>
              </a:rPr>
              <a:t>Alterações do Repositório </a:t>
            </a:r>
            <a:r>
              <a:rPr lang="pt-BR" sz="1400" b="1" dirty="0" smtClean="0">
                <a:solidFill>
                  <a:srgbClr val="92D050"/>
                </a:solidFill>
                <a:latin typeface="Georgia" panose="02040502050405020303" pitchFamily="18" charset="0"/>
              </a:rPr>
              <a:t>Remoto</a:t>
            </a:r>
          </a:p>
          <a:p>
            <a:r>
              <a:rPr lang="pt-BR" sz="1400" dirty="0" smtClean="0">
                <a:latin typeface="Georgia" panose="02040502050405020303" pitchFamily="18" charset="0"/>
              </a:rPr>
              <a:t>Para </a:t>
            </a:r>
            <a:r>
              <a:rPr lang="pt-BR" sz="1400" dirty="0">
                <a:latin typeface="Georgia" panose="02040502050405020303" pitchFamily="18" charset="0"/>
              </a:rPr>
              <a:t>atualizar seu repositório local com as alterações do repositório remoto, use</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pull</a:t>
            </a:r>
            <a:r>
              <a:rPr lang="pt-BR" sz="1400" dirty="0">
                <a:latin typeface="Georgia" panose="02040502050405020303" pitchFamily="18" charset="0"/>
              </a:rPr>
              <a:t> </a:t>
            </a:r>
            <a:r>
              <a:rPr lang="pt-BR" sz="1400" dirty="0" err="1">
                <a:latin typeface="Georgia" panose="02040502050405020303" pitchFamily="18" charset="0"/>
              </a:rPr>
              <a:t>origin</a:t>
            </a:r>
            <a:r>
              <a:rPr lang="pt-BR" sz="1400" dirty="0">
                <a:latin typeface="Georgia" panose="02040502050405020303" pitchFamily="18" charset="0"/>
              </a:rPr>
              <a:t> &lt;nome-da-</a:t>
            </a:r>
            <a:r>
              <a:rPr lang="pt-BR" sz="1400" dirty="0" err="1">
                <a:latin typeface="Georgia" panose="02040502050405020303" pitchFamily="18" charset="0"/>
              </a:rPr>
              <a:t>branch</a:t>
            </a:r>
            <a:r>
              <a:rPr lang="pt-BR" sz="1400" dirty="0" smtClean="0">
                <a:latin typeface="Georgia" panose="02040502050405020303" pitchFamily="18" charset="0"/>
              </a:rPr>
              <a:t>&gt;</a:t>
            </a:r>
          </a:p>
          <a:p>
            <a:pPr algn="ctr"/>
            <a:endParaRPr lang="pt-BR" sz="1400" dirty="0" smtClean="0">
              <a:solidFill>
                <a:schemeClr val="accent1">
                  <a:lumMod val="75000"/>
                </a:schemeClr>
              </a:solidFill>
              <a:latin typeface="Georgia" panose="02040502050405020303" pitchFamily="18" charset="0"/>
            </a:endParaRPr>
          </a:p>
          <a:p>
            <a:r>
              <a:rPr lang="pt-BR" sz="1400" dirty="0" smtClean="0">
                <a:latin typeface="Georgia" panose="02040502050405020303" pitchFamily="18" charset="0"/>
              </a:rPr>
              <a:t>Clonando </a:t>
            </a:r>
            <a:r>
              <a:rPr lang="pt-BR" sz="1400" dirty="0">
                <a:latin typeface="Georgia" panose="02040502050405020303" pitchFamily="18" charset="0"/>
              </a:rPr>
              <a:t>um </a:t>
            </a:r>
            <a:r>
              <a:rPr lang="pt-BR" sz="1400" dirty="0" smtClean="0">
                <a:latin typeface="Georgia" panose="02040502050405020303" pitchFamily="18" charset="0"/>
              </a:rPr>
              <a:t>Repositório</a:t>
            </a:r>
          </a:p>
          <a:p>
            <a:r>
              <a:rPr lang="pt-BR" sz="1400" dirty="0" smtClean="0">
                <a:latin typeface="Georgia" panose="02040502050405020303" pitchFamily="18" charset="0"/>
              </a:rPr>
              <a:t>Caso </a:t>
            </a:r>
            <a:r>
              <a:rPr lang="pt-BR" sz="1400" dirty="0">
                <a:latin typeface="Georgia" panose="02040502050405020303" pitchFamily="18" charset="0"/>
              </a:rPr>
              <a:t>você queira baixar um repositório remoto para seu computador, </a:t>
            </a:r>
            <a:r>
              <a:rPr lang="pt-BR" sz="1400" dirty="0" smtClean="0">
                <a:latin typeface="Georgia" panose="02040502050405020303" pitchFamily="18" charset="0"/>
              </a:rPr>
              <a:t>utilize:</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a:latin typeface="Georgia" panose="02040502050405020303" pitchFamily="18" charset="0"/>
              </a:rPr>
              <a:t>clone &lt;URL_DO_REPOSITORIO</a:t>
            </a:r>
            <a:r>
              <a:rPr lang="pt-BR" sz="1400" dirty="0" smtClean="0">
                <a:latin typeface="Georgia" panose="02040502050405020303" pitchFamily="18" charset="0"/>
              </a:rPr>
              <a:t>&gt;</a:t>
            </a:r>
          </a:p>
          <a:p>
            <a:pPr algn="ctr"/>
            <a:endParaRPr lang="pt-BR" sz="1400" dirty="0" smtClean="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1592912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tângulo 2"/>
          <p:cNvSpPr/>
          <p:nvPr/>
        </p:nvSpPr>
        <p:spPr>
          <a:xfrm>
            <a:off x="589047" y="2562225"/>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Retângulo 1"/>
          <p:cNvSpPr/>
          <p:nvPr/>
        </p:nvSpPr>
        <p:spPr>
          <a:xfrm>
            <a:off x="485775" y="666750"/>
            <a:ext cx="5819775" cy="2893101"/>
          </a:xfrm>
          <a:prstGeom prst="rect">
            <a:avLst/>
          </a:prstGeom>
        </p:spPr>
        <p:txBody>
          <a:bodyPr wrap="square">
            <a:spAutoFit/>
          </a:bodyPr>
          <a:lstStyle/>
          <a:p>
            <a:r>
              <a:rPr lang="pt-BR" sz="1400" b="1" dirty="0">
                <a:solidFill>
                  <a:srgbClr val="92D050"/>
                </a:solidFill>
                <a:latin typeface="Georgia" panose="02040502050405020303" pitchFamily="18" charset="0"/>
              </a:rPr>
              <a:t>Criando </a:t>
            </a:r>
            <a:r>
              <a:rPr lang="pt-BR" sz="1400" b="1" dirty="0" err="1">
                <a:solidFill>
                  <a:srgbClr val="92D050"/>
                </a:solidFill>
                <a:latin typeface="Georgia" panose="02040502050405020303" pitchFamily="18" charset="0"/>
              </a:rPr>
              <a:t>Pull</a:t>
            </a:r>
            <a:r>
              <a:rPr lang="pt-BR" sz="1400" b="1" dirty="0">
                <a:solidFill>
                  <a:srgbClr val="92D050"/>
                </a:solidFill>
                <a:latin typeface="Georgia" panose="02040502050405020303" pitchFamily="18" charset="0"/>
              </a:rPr>
              <a:t> </a:t>
            </a:r>
            <a:r>
              <a:rPr lang="pt-BR" sz="1400" b="1" dirty="0" err="1">
                <a:solidFill>
                  <a:srgbClr val="92D050"/>
                </a:solidFill>
                <a:latin typeface="Georgia" panose="02040502050405020303" pitchFamily="18" charset="0"/>
              </a:rPr>
              <a:t>Requests</a:t>
            </a:r>
            <a:r>
              <a:rPr lang="pt-BR" sz="1400" b="1" dirty="0">
                <a:solidFill>
                  <a:srgbClr val="92D050"/>
                </a:solidFill>
                <a:latin typeface="Georgia" panose="02040502050405020303" pitchFamily="18" charset="0"/>
              </a:rPr>
              <a:t> no GitHub</a:t>
            </a:r>
          </a:p>
          <a:p>
            <a:r>
              <a:rPr lang="pt-BR" sz="1400" dirty="0">
                <a:latin typeface="Georgia" panose="02040502050405020303" pitchFamily="18" charset="0"/>
              </a:rPr>
              <a:t>Um </a:t>
            </a:r>
            <a:r>
              <a:rPr lang="pt-BR" sz="1400" dirty="0" err="1">
                <a:latin typeface="Georgia" panose="02040502050405020303" pitchFamily="18" charset="0"/>
              </a:rPr>
              <a:t>Pull</a:t>
            </a:r>
            <a:r>
              <a:rPr lang="pt-BR" sz="1400" dirty="0">
                <a:latin typeface="Georgia" panose="02040502050405020303" pitchFamily="18" charset="0"/>
              </a:rPr>
              <a:t> </a:t>
            </a:r>
            <a:r>
              <a:rPr lang="pt-BR" sz="1400" dirty="0" err="1">
                <a:latin typeface="Georgia" panose="02040502050405020303" pitchFamily="18" charset="0"/>
              </a:rPr>
              <a:t>Request</a:t>
            </a:r>
            <a:r>
              <a:rPr lang="pt-BR" sz="1400" dirty="0">
                <a:latin typeface="Georgia" panose="02040502050405020303" pitchFamily="18" charset="0"/>
              </a:rPr>
              <a:t> (PR) é uma solicitação para mesclar alterações em um repositório. </a:t>
            </a:r>
            <a:endParaRPr lang="pt-BR" sz="1400" dirty="0" smtClean="0">
              <a:latin typeface="Georgia" panose="02040502050405020303" pitchFamily="18" charset="0"/>
            </a:endParaRPr>
          </a:p>
          <a:p>
            <a:endParaRPr lang="pt-BR" sz="1400" dirty="0">
              <a:latin typeface="Georgia" panose="02040502050405020303" pitchFamily="18" charset="0"/>
            </a:endParaRPr>
          </a:p>
          <a:p>
            <a:r>
              <a:rPr lang="pt-BR" sz="1400" dirty="0">
                <a:solidFill>
                  <a:srgbClr val="92D050"/>
                </a:solidFill>
                <a:latin typeface="Georgia" panose="02040502050405020303" pitchFamily="18" charset="0"/>
              </a:rPr>
              <a:t>Para criar um PR:</a:t>
            </a:r>
          </a:p>
          <a:p>
            <a:r>
              <a:rPr lang="pt-BR" sz="1400" dirty="0">
                <a:latin typeface="Georgia" panose="02040502050405020303" pitchFamily="18" charset="0"/>
              </a:rPr>
              <a:t>Faça um </a:t>
            </a:r>
            <a:r>
              <a:rPr lang="pt-BR" sz="1400" dirty="0" err="1">
                <a:latin typeface="Georgia" panose="02040502050405020303" pitchFamily="18" charset="0"/>
              </a:rPr>
              <a:t>fork</a:t>
            </a:r>
            <a:r>
              <a:rPr lang="pt-BR" sz="1400" dirty="0">
                <a:latin typeface="Georgia" panose="02040502050405020303" pitchFamily="18" charset="0"/>
              </a:rPr>
              <a:t> do repositório, caso não tenha permissão para alterar </a:t>
            </a:r>
            <a:r>
              <a:rPr lang="pt-BR" sz="1400" dirty="0" err="1">
                <a:latin typeface="Georgia" panose="02040502050405020303" pitchFamily="18" charset="0"/>
              </a:rPr>
              <a:t>diretamente.Crie</a:t>
            </a:r>
            <a:r>
              <a:rPr lang="pt-BR" sz="1400" dirty="0">
                <a:latin typeface="Georgia" panose="02040502050405020303" pitchFamily="18" charset="0"/>
              </a:rPr>
              <a:t> uma nova </a:t>
            </a:r>
            <a:r>
              <a:rPr lang="pt-BR" sz="1400" dirty="0" err="1">
                <a:latin typeface="Georgia" panose="02040502050405020303" pitchFamily="18" charset="0"/>
              </a:rPr>
              <a:t>branch</a:t>
            </a:r>
            <a:r>
              <a:rPr lang="pt-BR" sz="1400" dirty="0">
                <a:latin typeface="Georgia" panose="02040502050405020303" pitchFamily="18" charset="0"/>
              </a:rPr>
              <a:t> e faça suas alterações</a:t>
            </a:r>
            <a:r>
              <a:rPr lang="pt-BR" sz="1400" dirty="0" smtClean="0">
                <a:latin typeface="Georgia" panose="02040502050405020303" pitchFamily="18" charset="0"/>
              </a:rPr>
              <a:t>.</a:t>
            </a:r>
          </a:p>
          <a:p>
            <a:r>
              <a:rPr lang="pt-BR" sz="1400" dirty="0" smtClean="0">
                <a:latin typeface="Georgia" panose="02040502050405020303" pitchFamily="18" charset="0"/>
              </a:rPr>
              <a:t>Suba </a:t>
            </a:r>
            <a:r>
              <a:rPr lang="pt-BR" sz="1400" dirty="0">
                <a:latin typeface="Georgia" panose="02040502050405020303" pitchFamily="18" charset="0"/>
              </a:rPr>
              <a:t>suas alterações para o GitHub </a:t>
            </a:r>
            <a:r>
              <a:rPr lang="pt-BR" sz="1400" dirty="0" smtClean="0">
                <a:latin typeface="Georgia" panose="02040502050405020303" pitchFamily="18" charset="0"/>
              </a:rPr>
              <a:t>com:</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push</a:t>
            </a:r>
            <a:r>
              <a:rPr lang="pt-BR" sz="1400" dirty="0">
                <a:latin typeface="Georgia" panose="02040502050405020303" pitchFamily="18" charset="0"/>
              </a:rPr>
              <a:t> </a:t>
            </a:r>
            <a:r>
              <a:rPr lang="pt-BR" sz="1400" dirty="0" err="1">
                <a:latin typeface="Georgia" panose="02040502050405020303" pitchFamily="18" charset="0"/>
              </a:rPr>
              <a:t>origin</a:t>
            </a:r>
            <a:r>
              <a:rPr lang="pt-BR" sz="1400" dirty="0">
                <a:latin typeface="Georgia" panose="02040502050405020303" pitchFamily="18" charset="0"/>
              </a:rPr>
              <a:t> &lt;nome-da-</a:t>
            </a:r>
            <a:r>
              <a:rPr lang="pt-BR" sz="1400" dirty="0" err="1">
                <a:latin typeface="Georgia" panose="02040502050405020303" pitchFamily="18" charset="0"/>
              </a:rPr>
              <a:t>branch</a:t>
            </a:r>
            <a:r>
              <a:rPr lang="pt-BR" sz="1400" dirty="0" smtClean="0">
                <a:latin typeface="Georgia" panose="02040502050405020303" pitchFamily="18" charset="0"/>
              </a:rPr>
              <a:t>&gt;.</a:t>
            </a:r>
          </a:p>
          <a:p>
            <a:endParaRPr lang="pt-BR" sz="1400" dirty="0">
              <a:solidFill>
                <a:schemeClr val="accent1">
                  <a:lumMod val="75000"/>
                </a:schemeClr>
              </a:solidFill>
              <a:latin typeface="Georgia" panose="02040502050405020303" pitchFamily="18" charset="0"/>
            </a:endParaRPr>
          </a:p>
          <a:p>
            <a:r>
              <a:rPr lang="pt-BR" sz="1400" dirty="0" smtClean="0">
                <a:latin typeface="Georgia" panose="02040502050405020303" pitchFamily="18" charset="0"/>
              </a:rPr>
              <a:t>Acesse </a:t>
            </a:r>
            <a:r>
              <a:rPr lang="pt-BR" sz="1400" dirty="0">
                <a:latin typeface="Georgia" panose="02040502050405020303" pitchFamily="18" charset="0"/>
              </a:rPr>
              <a:t>o repositório no GitHub e clique em "Compare &amp; </a:t>
            </a:r>
            <a:r>
              <a:rPr lang="pt-BR" sz="1400" dirty="0" err="1">
                <a:latin typeface="Georgia" panose="02040502050405020303" pitchFamily="18" charset="0"/>
              </a:rPr>
              <a:t>pull</a:t>
            </a:r>
            <a:r>
              <a:rPr lang="pt-BR" sz="1400" dirty="0">
                <a:latin typeface="Georgia" panose="02040502050405020303" pitchFamily="18" charset="0"/>
              </a:rPr>
              <a:t> </a:t>
            </a:r>
            <a:r>
              <a:rPr lang="pt-BR" sz="1400" dirty="0" err="1">
                <a:latin typeface="Georgia" panose="02040502050405020303" pitchFamily="18" charset="0"/>
              </a:rPr>
              <a:t>request</a:t>
            </a:r>
            <a:r>
              <a:rPr lang="pt-BR" sz="1400" dirty="0">
                <a:latin typeface="Georgia" panose="02040502050405020303" pitchFamily="18" charset="0"/>
              </a:rPr>
              <a:t>".Descreva suas mudanças e envie a solicitação.</a:t>
            </a:r>
          </a:p>
        </p:txBody>
      </p:sp>
    </p:spTree>
    <p:extLst>
      <p:ext uri="{BB962C8B-B14F-4D97-AF65-F5344CB8AC3E}">
        <p14:creationId xmlns:p14="http://schemas.microsoft.com/office/powerpoint/2010/main" val="3925549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 y="6654284"/>
            <a:ext cx="6096000" cy="3429000"/>
          </a:xfrm>
          <a:prstGeom prst="rect">
            <a:avLst/>
          </a:prstGeom>
        </p:spPr>
      </p:pic>
      <p:sp>
        <p:nvSpPr>
          <p:cNvPr id="2" name="Retângulo 1"/>
          <p:cNvSpPr/>
          <p:nvPr/>
        </p:nvSpPr>
        <p:spPr>
          <a:xfrm>
            <a:off x="534254" y="7168634"/>
            <a:ext cx="5712155" cy="584775"/>
          </a:xfrm>
          <a:prstGeom prst="rect">
            <a:avLst/>
          </a:prstGeom>
        </p:spPr>
        <p:txBody>
          <a:bodyPr wrap="square">
            <a:spAutoFit/>
          </a:bodyPr>
          <a:lstStyle/>
          <a:p>
            <a:pPr algn="ctr"/>
            <a:r>
              <a:rPr lang="pt-BR" sz="3200" b="1" dirty="0"/>
              <a:t>Resolvendo </a:t>
            </a:r>
            <a:r>
              <a:rPr lang="pt-BR" sz="3200" b="1" dirty="0" smtClean="0"/>
              <a:t>Conflitos</a:t>
            </a:r>
            <a:endParaRPr lang="pt-BR" sz="3200" b="1" dirty="0"/>
          </a:p>
        </p:txBody>
      </p:sp>
      <p:sp>
        <p:nvSpPr>
          <p:cNvPr id="3" name="CaixaDeTexto 2"/>
          <p:cNvSpPr txBox="1"/>
          <p:nvPr/>
        </p:nvSpPr>
        <p:spPr>
          <a:xfrm>
            <a:off x="1515126" y="2714744"/>
            <a:ext cx="4722205" cy="3939540"/>
          </a:xfrm>
          <a:prstGeom prst="rect">
            <a:avLst/>
          </a:prstGeom>
          <a:noFill/>
        </p:spPr>
        <p:txBody>
          <a:bodyPr wrap="square" rtlCol="0">
            <a:spAutoFit/>
          </a:bodyPr>
          <a:lstStyle/>
          <a:p>
            <a:r>
              <a:rPr lang="pt-BR" sz="25000" b="1" dirty="0" smtClean="0"/>
              <a:t>05</a:t>
            </a:r>
            <a:endParaRPr lang="pt-BR" sz="25000" b="1" dirty="0"/>
          </a:p>
        </p:txBody>
      </p:sp>
    </p:spTree>
    <p:extLst>
      <p:ext uri="{BB962C8B-B14F-4D97-AF65-F5344CB8AC3E}">
        <p14:creationId xmlns:p14="http://schemas.microsoft.com/office/powerpoint/2010/main" val="1748504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tângulo 5"/>
          <p:cNvSpPr/>
          <p:nvPr/>
        </p:nvSpPr>
        <p:spPr>
          <a:xfrm>
            <a:off x="570747" y="8834228"/>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Retângulo 4"/>
          <p:cNvSpPr/>
          <p:nvPr/>
        </p:nvSpPr>
        <p:spPr>
          <a:xfrm>
            <a:off x="570747" y="5410200"/>
            <a:ext cx="5716503" cy="12763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4" name="Retângulo 3"/>
          <p:cNvSpPr/>
          <p:nvPr/>
        </p:nvSpPr>
        <p:spPr>
          <a:xfrm>
            <a:off x="570747" y="4105275"/>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 name="Retângulo 2"/>
          <p:cNvSpPr/>
          <p:nvPr/>
        </p:nvSpPr>
        <p:spPr>
          <a:xfrm>
            <a:off x="570747" y="3095625"/>
            <a:ext cx="5716503" cy="581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Retângulo 1"/>
          <p:cNvSpPr/>
          <p:nvPr/>
        </p:nvSpPr>
        <p:spPr>
          <a:xfrm>
            <a:off x="481012" y="608439"/>
            <a:ext cx="5895975" cy="8863965"/>
          </a:xfrm>
          <a:prstGeom prst="rect">
            <a:avLst/>
          </a:prstGeom>
        </p:spPr>
        <p:txBody>
          <a:bodyPr wrap="square">
            <a:spAutoFit/>
          </a:bodyPr>
          <a:lstStyle/>
          <a:p>
            <a:pPr algn="ctr"/>
            <a:r>
              <a:rPr lang="pt-BR" sz="2400" b="1" dirty="0" smtClean="0">
                <a:latin typeface="Georgia" panose="02040502050405020303" pitchFamily="18" charset="0"/>
              </a:rPr>
              <a:t>Resolvendo Conflitos no </a:t>
            </a:r>
            <a:r>
              <a:rPr lang="pt-BR" sz="2400" b="1" dirty="0" err="1" smtClean="0">
                <a:latin typeface="Georgia" panose="02040502050405020303" pitchFamily="18" charset="0"/>
              </a:rPr>
              <a:t>Git</a:t>
            </a:r>
            <a:endParaRPr lang="pt-BR" sz="2400" b="1" dirty="0" smtClean="0">
              <a:latin typeface="Georgia" panose="02040502050405020303" pitchFamily="18" charset="0"/>
            </a:endParaRPr>
          </a:p>
          <a:p>
            <a:endParaRPr lang="pt-BR" sz="1400" dirty="0">
              <a:latin typeface="Georgia" panose="02040502050405020303" pitchFamily="18" charset="0"/>
            </a:endParaRPr>
          </a:p>
          <a:p>
            <a:r>
              <a:rPr lang="pt-BR" sz="1400" dirty="0" smtClean="0">
                <a:latin typeface="Georgia" panose="02040502050405020303" pitchFamily="18" charset="0"/>
              </a:rPr>
              <a:t>   Ao </a:t>
            </a:r>
            <a:r>
              <a:rPr lang="pt-BR" sz="1400" dirty="0">
                <a:latin typeface="Georgia" panose="02040502050405020303" pitchFamily="18" charset="0"/>
              </a:rPr>
              <a:t>trabalhar com </a:t>
            </a:r>
            <a:r>
              <a:rPr lang="pt-BR" sz="1400" dirty="0" err="1">
                <a:latin typeface="Georgia" panose="02040502050405020303" pitchFamily="18" charset="0"/>
              </a:rPr>
              <a:t>Git</a:t>
            </a:r>
            <a:r>
              <a:rPr lang="pt-BR" sz="1400" dirty="0">
                <a:latin typeface="Georgia" panose="02040502050405020303" pitchFamily="18" charset="0"/>
              </a:rPr>
              <a:t>, é comum encontrar conflitos ao tentar mesclar </a:t>
            </a:r>
            <a:r>
              <a:rPr lang="pt-BR" sz="1400" dirty="0" err="1">
                <a:latin typeface="Georgia" panose="02040502050405020303" pitchFamily="18" charset="0"/>
              </a:rPr>
              <a:t>branches</a:t>
            </a:r>
            <a:r>
              <a:rPr lang="pt-BR" sz="1400" dirty="0">
                <a:latin typeface="Georgia" panose="02040502050405020303" pitchFamily="18" charset="0"/>
              </a:rPr>
              <a:t> ou puxar alterações do repositório remoto. Isso acontece quando duas ou mais pessoas modificam a mesma linha de um arquivo em </a:t>
            </a:r>
            <a:r>
              <a:rPr lang="pt-BR" sz="1400" dirty="0" err="1">
                <a:latin typeface="Georgia" panose="02040502050405020303" pitchFamily="18" charset="0"/>
              </a:rPr>
              <a:t>commits</a:t>
            </a:r>
            <a:r>
              <a:rPr lang="pt-BR" sz="1400" dirty="0">
                <a:latin typeface="Georgia" panose="02040502050405020303" pitchFamily="18" charset="0"/>
              </a:rPr>
              <a:t> diferentes</a:t>
            </a:r>
            <a:r>
              <a:rPr lang="pt-BR" sz="1400" dirty="0" smtClean="0">
                <a:latin typeface="Georgia" panose="02040502050405020303" pitchFamily="18" charset="0"/>
              </a:rPr>
              <a:t>.</a:t>
            </a:r>
          </a:p>
          <a:p>
            <a:endParaRPr lang="pt-BR" sz="1400" dirty="0" smtClean="0">
              <a:latin typeface="Georgia" panose="02040502050405020303" pitchFamily="18" charset="0"/>
            </a:endParaRPr>
          </a:p>
          <a:p>
            <a:r>
              <a:rPr lang="pt-BR" sz="1400" b="1" dirty="0" smtClean="0">
                <a:solidFill>
                  <a:srgbClr val="92D050"/>
                </a:solidFill>
                <a:latin typeface="Georgia" panose="02040502050405020303" pitchFamily="18" charset="0"/>
              </a:rPr>
              <a:t>Identificando Conflitos</a:t>
            </a:r>
          </a:p>
          <a:p>
            <a:r>
              <a:rPr lang="pt-BR" sz="1400" dirty="0" smtClean="0">
                <a:latin typeface="Georgia" panose="02040502050405020303" pitchFamily="18" charset="0"/>
              </a:rPr>
              <a:t>Quando </a:t>
            </a:r>
            <a:r>
              <a:rPr lang="pt-BR" sz="1400" dirty="0">
                <a:latin typeface="Georgia" panose="02040502050405020303" pitchFamily="18" charset="0"/>
              </a:rPr>
              <a:t>um conflito ocorre, o </a:t>
            </a:r>
            <a:r>
              <a:rPr lang="pt-BR" sz="1400" dirty="0" err="1">
                <a:latin typeface="Georgia" panose="02040502050405020303" pitchFamily="18" charset="0"/>
              </a:rPr>
              <a:t>Git</a:t>
            </a:r>
            <a:r>
              <a:rPr lang="pt-BR" sz="1400" dirty="0">
                <a:latin typeface="Georgia" panose="02040502050405020303" pitchFamily="18" charset="0"/>
              </a:rPr>
              <a:t> interrompe a </a:t>
            </a:r>
            <a:r>
              <a:rPr lang="pt-BR" sz="1400" dirty="0" err="1">
                <a:latin typeface="Georgia" panose="02040502050405020303" pitchFamily="18" charset="0"/>
              </a:rPr>
              <a:t>mesclagem</a:t>
            </a:r>
            <a:r>
              <a:rPr lang="pt-BR" sz="1400" dirty="0">
                <a:latin typeface="Georgia" panose="02040502050405020303" pitchFamily="18" charset="0"/>
              </a:rPr>
              <a:t> e exibe uma mensagem de erro, como</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smtClean="0">
                <a:solidFill>
                  <a:schemeClr val="accent1">
                    <a:lumMod val="75000"/>
                  </a:schemeClr>
                </a:solidFill>
                <a:latin typeface="Georgia" panose="02040502050405020303" pitchFamily="18" charset="0"/>
              </a:rPr>
              <a:t>CONFLICT </a:t>
            </a:r>
            <a:r>
              <a:rPr lang="pt-BR" sz="1400" dirty="0">
                <a:solidFill>
                  <a:schemeClr val="accent1">
                    <a:lumMod val="75000"/>
                  </a:schemeClr>
                </a:solidFill>
                <a:latin typeface="Georgia" panose="02040502050405020303" pitchFamily="18" charset="0"/>
              </a:rPr>
              <a:t>(</a:t>
            </a:r>
            <a:r>
              <a:rPr lang="pt-BR" sz="1400" dirty="0" err="1">
                <a:solidFill>
                  <a:schemeClr val="accent1">
                    <a:lumMod val="75000"/>
                  </a:schemeClr>
                </a:solidFill>
                <a:latin typeface="Georgia" panose="02040502050405020303" pitchFamily="18" charset="0"/>
              </a:rPr>
              <a:t>content</a:t>
            </a:r>
            <a:r>
              <a:rPr lang="pt-BR" sz="1400" dirty="0">
                <a:solidFill>
                  <a:schemeClr val="accent1">
                    <a:lumMod val="75000"/>
                  </a:schemeClr>
                </a:solidFill>
                <a:latin typeface="Georgia" panose="02040502050405020303" pitchFamily="18" charset="0"/>
              </a:rPr>
              <a:t>): Merge </a:t>
            </a:r>
            <a:r>
              <a:rPr lang="pt-BR" sz="1400" dirty="0" err="1">
                <a:solidFill>
                  <a:schemeClr val="accent1">
                    <a:lumMod val="75000"/>
                  </a:schemeClr>
                </a:solidFill>
                <a:latin typeface="Georgia" panose="02040502050405020303" pitchFamily="18" charset="0"/>
              </a:rPr>
              <a:t>conflict</a:t>
            </a:r>
            <a:r>
              <a:rPr lang="pt-BR" sz="1400" dirty="0">
                <a:solidFill>
                  <a:schemeClr val="accent1">
                    <a:lumMod val="75000"/>
                  </a:schemeClr>
                </a:solidFill>
                <a:latin typeface="Georgia" panose="02040502050405020303" pitchFamily="18" charset="0"/>
              </a:rPr>
              <a:t> in </a:t>
            </a:r>
            <a:r>
              <a:rPr lang="pt-BR" sz="1400" dirty="0" err="1">
                <a:solidFill>
                  <a:schemeClr val="accent1">
                    <a:lumMod val="75000"/>
                  </a:schemeClr>
                </a:solidFill>
                <a:latin typeface="Georgia" panose="02040502050405020303" pitchFamily="18" charset="0"/>
              </a:rPr>
              <a:t>arquivo.txtAutomatic</a:t>
            </a:r>
            <a:r>
              <a:rPr lang="pt-BR" sz="1400" dirty="0">
                <a:solidFill>
                  <a:schemeClr val="accent1">
                    <a:lumMod val="75000"/>
                  </a:schemeClr>
                </a:solidFill>
                <a:latin typeface="Georgia" panose="02040502050405020303" pitchFamily="18" charset="0"/>
              </a:rPr>
              <a:t> merge </a:t>
            </a:r>
            <a:r>
              <a:rPr lang="pt-BR" sz="1400" dirty="0" err="1">
                <a:solidFill>
                  <a:schemeClr val="accent1">
                    <a:lumMod val="75000"/>
                  </a:schemeClr>
                </a:solidFill>
                <a:latin typeface="Georgia" panose="02040502050405020303" pitchFamily="18" charset="0"/>
              </a:rPr>
              <a:t>failed</a:t>
            </a:r>
            <a:r>
              <a:rPr lang="pt-BR" sz="1400" dirty="0">
                <a:solidFill>
                  <a:schemeClr val="accent1">
                    <a:lumMod val="75000"/>
                  </a:schemeClr>
                </a:solidFill>
                <a:latin typeface="Georgia" panose="02040502050405020303" pitchFamily="18" charset="0"/>
              </a:rPr>
              <a:t>; </a:t>
            </a:r>
            <a:r>
              <a:rPr lang="pt-BR" sz="1400" dirty="0" err="1">
                <a:solidFill>
                  <a:schemeClr val="accent1">
                    <a:lumMod val="75000"/>
                  </a:schemeClr>
                </a:solidFill>
                <a:latin typeface="Georgia" panose="02040502050405020303" pitchFamily="18" charset="0"/>
              </a:rPr>
              <a:t>fix</a:t>
            </a:r>
            <a:r>
              <a:rPr lang="pt-BR" sz="1400" dirty="0">
                <a:solidFill>
                  <a:schemeClr val="accent1">
                    <a:lumMod val="75000"/>
                  </a:schemeClr>
                </a:solidFill>
                <a:latin typeface="Georgia" panose="02040502050405020303" pitchFamily="18" charset="0"/>
              </a:rPr>
              <a:t> </a:t>
            </a:r>
            <a:r>
              <a:rPr lang="pt-BR" sz="1400" dirty="0" err="1">
                <a:solidFill>
                  <a:schemeClr val="accent1">
                    <a:lumMod val="75000"/>
                  </a:schemeClr>
                </a:solidFill>
                <a:latin typeface="Georgia" panose="02040502050405020303" pitchFamily="18" charset="0"/>
              </a:rPr>
              <a:t>conflicts</a:t>
            </a:r>
            <a:r>
              <a:rPr lang="pt-BR" sz="1400" dirty="0">
                <a:solidFill>
                  <a:schemeClr val="accent1">
                    <a:lumMod val="75000"/>
                  </a:schemeClr>
                </a:solidFill>
                <a:latin typeface="Georgia" panose="02040502050405020303" pitchFamily="18" charset="0"/>
              </a:rPr>
              <a:t> </a:t>
            </a:r>
            <a:r>
              <a:rPr lang="pt-BR" sz="1400" dirty="0" err="1">
                <a:solidFill>
                  <a:schemeClr val="accent1">
                    <a:lumMod val="75000"/>
                  </a:schemeClr>
                </a:solidFill>
                <a:latin typeface="Georgia" panose="02040502050405020303" pitchFamily="18" charset="0"/>
              </a:rPr>
              <a:t>and</a:t>
            </a:r>
            <a:r>
              <a:rPr lang="pt-BR" sz="1400" dirty="0">
                <a:solidFill>
                  <a:schemeClr val="accent1">
                    <a:lumMod val="75000"/>
                  </a:schemeClr>
                </a:solidFill>
                <a:latin typeface="Georgia" panose="02040502050405020303" pitchFamily="18" charset="0"/>
              </a:rPr>
              <a:t> </a:t>
            </a:r>
            <a:r>
              <a:rPr lang="pt-BR" sz="1400" dirty="0" err="1">
                <a:solidFill>
                  <a:schemeClr val="accent1">
                    <a:lumMod val="75000"/>
                  </a:schemeClr>
                </a:solidFill>
                <a:latin typeface="Georgia" panose="02040502050405020303" pitchFamily="18" charset="0"/>
              </a:rPr>
              <a:t>then</a:t>
            </a:r>
            <a:r>
              <a:rPr lang="pt-BR" sz="1400" dirty="0">
                <a:solidFill>
                  <a:schemeClr val="accent1">
                    <a:lumMod val="75000"/>
                  </a:schemeClr>
                </a:solidFill>
                <a:latin typeface="Georgia" panose="02040502050405020303" pitchFamily="18" charset="0"/>
              </a:rPr>
              <a:t> </a:t>
            </a:r>
            <a:r>
              <a:rPr lang="pt-BR" sz="1400" dirty="0" err="1">
                <a:solidFill>
                  <a:schemeClr val="accent1">
                    <a:lumMod val="75000"/>
                  </a:schemeClr>
                </a:solidFill>
                <a:latin typeface="Georgia" panose="02040502050405020303" pitchFamily="18" charset="0"/>
              </a:rPr>
              <a:t>commit</a:t>
            </a:r>
            <a:r>
              <a:rPr lang="pt-BR" sz="1400" dirty="0">
                <a:solidFill>
                  <a:schemeClr val="accent1">
                    <a:lumMod val="75000"/>
                  </a:schemeClr>
                </a:solidFill>
                <a:latin typeface="Georgia" panose="02040502050405020303" pitchFamily="18" charset="0"/>
              </a:rPr>
              <a:t> </a:t>
            </a:r>
            <a:r>
              <a:rPr lang="pt-BR" sz="1400" dirty="0" err="1">
                <a:solidFill>
                  <a:schemeClr val="accent1">
                    <a:lumMod val="75000"/>
                  </a:schemeClr>
                </a:solidFill>
                <a:latin typeface="Georgia" panose="02040502050405020303" pitchFamily="18" charset="0"/>
              </a:rPr>
              <a:t>the</a:t>
            </a:r>
            <a:r>
              <a:rPr lang="pt-BR" sz="1400" dirty="0">
                <a:solidFill>
                  <a:schemeClr val="accent1">
                    <a:lumMod val="75000"/>
                  </a:schemeClr>
                </a:solidFill>
                <a:latin typeface="Georgia" panose="02040502050405020303" pitchFamily="18" charset="0"/>
              </a:rPr>
              <a:t> result</a:t>
            </a:r>
            <a:r>
              <a:rPr lang="pt-BR" sz="1400" dirty="0" smtClean="0">
                <a:solidFill>
                  <a:schemeClr val="accent1">
                    <a:lumMod val="75000"/>
                  </a:schemeClr>
                </a:solidFill>
                <a:latin typeface="Georgia" panose="02040502050405020303" pitchFamily="18" charset="0"/>
              </a:rPr>
              <a:t>.</a:t>
            </a:r>
          </a:p>
          <a:p>
            <a:pPr algn="ctr"/>
            <a:endParaRPr lang="pt-BR" sz="1400" dirty="0" smtClean="0">
              <a:solidFill>
                <a:schemeClr val="accent1">
                  <a:lumMod val="75000"/>
                </a:schemeClr>
              </a:solidFill>
              <a:latin typeface="Georgia" panose="02040502050405020303" pitchFamily="18" charset="0"/>
            </a:endParaRPr>
          </a:p>
          <a:p>
            <a:r>
              <a:rPr lang="pt-BR" sz="1400" dirty="0" smtClean="0">
                <a:latin typeface="Georgia" panose="02040502050405020303" pitchFamily="18" charset="0"/>
              </a:rPr>
              <a:t>Para </a:t>
            </a:r>
            <a:r>
              <a:rPr lang="pt-BR" sz="1400" dirty="0">
                <a:latin typeface="Georgia" panose="02040502050405020303" pitchFamily="18" charset="0"/>
              </a:rPr>
              <a:t>verificar os arquivos com conflito, utilize</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solidFill>
                  <a:schemeClr val="accent1">
                    <a:lumMod val="75000"/>
                  </a:schemeClr>
                </a:solidFill>
                <a:latin typeface="Georgia" panose="02040502050405020303" pitchFamily="18" charset="0"/>
              </a:rPr>
              <a:t>git</a:t>
            </a:r>
            <a:r>
              <a:rPr lang="pt-BR" sz="1400" dirty="0" smtClean="0">
                <a:solidFill>
                  <a:schemeClr val="accent1">
                    <a:lumMod val="75000"/>
                  </a:schemeClr>
                </a:solidFill>
                <a:latin typeface="Georgia" panose="02040502050405020303" pitchFamily="18" charset="0"/>
              </a:rPr>
              <a:t> status</a:t>
            </a:r>
          </a:p>
          <a:p>
            <a:pPr algn="ctr"/>
            <a:endParaRPr lang="pt-BR" sz="1400" dirty="0" smtClean="0">
              <a:solidFill>
                <a:schemeClr val="accent1">
                  <a:lumMod val="75000"/>
                </a:schemeClr>
              </a:solidFill>
              <a:latin typeface="Georgia" panose="02040502050405020303" pitchFamily="18" charset="0"/>
            </a:endParaRPr>
          </a:p>
          <a:p>
            <a:r>
              <a:rPr lang="pt-BR" sz="1400" b="1" dirty="0" smtClean="0">
                <a:solidFill>
                  <a:srgbClr val="92D050"/>
                </a:solidFill>
                <a:latin typeface="Georgia" panose="02040502050405020303" pitchFamily="18" charset="0"/>
              </a:rPr>
              <a:t>Como </a:t>
            </a:r>
            <a:r>
              <a:rPr lang="pt-BR" sz="1400" b="1" dirty="0">
                <a:solidFill>
                  <a:srgbClr val="92D050"/>
                </a:solidFill>
                <a:latin typeface="Georgia" panose="02040502050405020303" pitchFamily="18" charset="0"/>
              </a:rPr>
              <a:t>Resolver </a:t>
            </a:r>
            <a:r>
              <a:rPr lang="pt-BR" sz="1400" b="1" dirty="0" smtClean="0">
                <a:solidFill>
                  <a:srgbClr val="92D050"/>
                </a:solidFill>
                <a:latin typeface="Georgia" panose="02040502050405020303" pitchFamily="18" charset="0"/>
              </a:rPr>
              <a:t>Conflitos</a:t>
            </a:r>
          </a:p>
          <a:p>
            <a:pPr marL="342900" indent="-342900">
              <a:buFont typeface="+mj-lt"/>
              <a:buAutoNum type="arabicPeriod"/>
            </a:pPr>
            <a:r>
              <a:rPr lang="pt-BR" sz="1400" b="1" dirty="0" smtClean="0">
                <a:latin typeface="Georgia" panose="02040502050405020303" pitchFamily="18" charset="0"/>
              </a:rPr>
              <a:t>Abrir </a:t>
            </a:r>
            <a:r>
              <a:rPr lang="pt-BR" sz="1400" b="1" dirty="0">
                <a:latin typeface="Georgia" panose="02040502050405020303" pitchFamily="18" charset="0"/>
              </a:rPr>
              <a:t>o arquivo com </a:t>
            </a:r>
            <a:r>
              <a:rPr lang="pt-BR" sz="1400" b="1" dirty="0" smtClean="0">
                <a:latin typeface="Georgia" panose="02040502050405020303" pitchFamily="18" charset="0"/>
              </a:rPr>
              <a:t>conflito</a:t>
            </a:r>
          </a:p>
          <a:p>
            <a:r>
              <a:rPr lang="pt-BR" sz="1400" dirty="0" smtClean="0">
                <a:latin typeface="Georgia" panose="02040502050405020303" pitchFamily="18" charset="0"/>
              </a:rPr>
              <a:t>No </a:t>
            </a:r>
            <a:r>
              <a:rPr lang="pt-BR" sz="1400" dirty="0">
                <a:latin typeface="Georgia" panose="02040502050405020303" pitchFamily="18" charset="0"/>
              </a:rPr>
              <a:t>arquivo afetado, o </a:t>
            </a:r>
            <a:r>
              <a:rPr lang="pt-BR" sz="1400" dirty="0" err="1">
                <a:latin typeface="Georgia" panose="02040502050405020303" pitchFamily="18" charset="0"/>
              </a:rPr>
              <a:t>Git</a:t>
            </a:r>
            <a:r>
              <a:rPr lang="pt-BR" sz="1400" dirty="0">
                <a:latin typeface="Georgia" panose="02040502050405020303" pitchFamily="18" charset="0"/>
              </a:rPr>
              <a:t> insere marcações para indicar as diferenças</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smtClean="0">
                <a:solidFill>
                  <a:schemeClr val="accent1">
                    <a:lumMod val="75000"/>
                  </a:schemeClr>
                </a:solidFill>
                <a:latin typeface="Georgia" panose="02040502050405020303" pitchFamily="18" charset="0"/>
              </a:rPr>
              <a:t>&lt;&lt;&lt;&lt;&lt;&lt;&lt; HEAD</a:t>
            </a:r>
          </a:p>
          <a:p>
            <a:pPr algn="ctr"/>
            <a:r>
              <a:rPr lang="pt-BR" sz="1400" dirty="0" smtClean="0">
                <a:solidFill>
                  <a:schemeClr val="accent1">
                    <a:lumMod val="75000"/>
                  </a:schemeClr>
                </a:solidFill>
                <a:latin typeface="Georgia" panose="02040502050405020303" pitchFamily="18" charset="0"/>
              </a:rPr>
              <a:t>Esta </a:t>
            </a:r>
            <a:r>
              <a:rPr lang="pt-BR" sz="1400" dirty="0">
                <a:solidFill>
                  <a:schemeClr val="accent1">
                    <a:lumMod val="75000"/>
                  </a:schemeClr>
                </a:solidFill>
                <a:latin typeface="Georgia" panose="02040502050405020303" pitchFamily="18" charset="0"/>
              </a:rPr>
              <a:t>é a alteração na </a:t>
            </a:r>
            <a:r>
              <a:rPr lang="pt-BR" sz="1400" dirty="0" err="1">
                <a:solidFill>
                  <a:schemeClr val="accent1">
                    <a:lumMod val="75000"/>
                  </a:schemeClr>
                </a:solidFill>
                <a:latin typeface="Georgia" panose="02040502050405020303" pitchFamily="18" charset="0"/>
              </a:rPr>
              <a:t>branch</a:t>
            </a:r>
            <a:r>
              <a:rPr lang="pt-BR" sz="1400" dirty="0">
                <a:solidFill>
                  <a:schemeClr val="accent1">
                    <a:lumMod val="75000"/>
                  </a:schemeClr>
                </a:solidFill>
                <a:latin typeface="Georgia" panose="02040502050405020303" pitchFamily="18" charset="0"/>
              </a:rPr>
              <a:t> atual</a:t>
            </a:r>
            <a:r>
              <a:rPr lang="pt-BR" sz="1400" dirty="0" smtClean="0">
                <a:solidFill>
                  <a:schemeClr val="accent1">
                    <a:lumMod val="75000"/>
                  </a:schemeClr>
                </a:solidFill>
                <a:latin typeface="Georgia" panose="02040502050405020303" pitchFamily="18" charset="0"/>
              </a:rPr>
              <a:t>.</a:t>
            </a:r>
          </a:p>
          <a:p>
            <a:pPr algn="ctr"/>
            <a:r>
              <a:rPr lang="pt-BR" sz="1400" dirty="0" smtClean="0">
                <a:solidFill>
                  <a:schemeClr val="accent1">
                    <a:lumMod val="75000"/>
                  </a:schemeClr>
                </a:solidFill>
                <a:latin typeface="Georgia" panose="02040502050405020303" pitchFamily="18" charset="0"/>
              </a:rPr>
              <a:t>=======</a:t>
            </a:r>
          </a:p>
          <a:p>
            <a:pPr algn="ctr"/>
            <a:r>
              <a:rPr lang="pt-BR" sz="1400" dirty="0" smtClean="0">
                <a:solidFill>
                  <a:schemeClr val="accent1">
                    <a:lumMod val="75000"/>
                  </a:schemeClr>
                </a:solidFill>
                <a:latin typeface="Georgia" panose="02040502050405020303" pitchFamily="18" charset="0"/>
              </a:rPr>
              <a:t>Esta </a:t>
            </a:r>
            <a:r>
              <a:rPr lang="pt-BR" sz="1400" dirty="0">
                <a:solidFill>
                  <a:schemeClr val="accent1">
                    <a:lumMod val="75000"/>
                  </a:schemeClr>
                </a:solidFill>
                <a:latin typeface="Georgia" panose="02040502050405020303" pitchFamily="18" charset="0"/>
              </a:rPr>
              <a:t>é a alteração na outra </a:t>
            </a:r>
            <a:r>
              <a:rPr lang="pt-BR" sz="1400" dirty="0" err="1">
                <a:solidFill>
                  <a:schemeClr val="accent1">
                    <a:lumMod val="75000"/>
                  </a:schemeClr>
                </a:solidFill>
                <a:latin typeface="Georgia" panose="02040502050405020303" pitchFamily="18" charset="0"/>
              </a:rPr>
              <a:t>branch</a:t>
            </a:r>
            <a:r>
              <a:rPr lang="pt-BR" sz="1400" dirty="0" smtClean="0">
                <a:solidFill>
                  <a:schemeClr val="accent1">
                    <a:lumMod val="75000"/>
                  </a:schemeClr>
                </a:solidFill>
                <a:latin typeface="Georgia" panose="02040502050405020303" pitchFamily="18" charset="0"/>
              </a:rPr>
              <a:t>.</a:t>
            </a:r>
          </a:p>
          <a:p>
            <a:pPr algn="ctr"/>
            <a:r>
              <a:rPr lang="pt-BR" sz="1400" dirty="0" smtClean="0">
                <a:solidFill>
                  <a:schemeClr val="accent1">
                    <a:lumMod val="75000"/>
                  </a:schemeClr>
                </a:solidFill>
                <a:latin typeface="Georgia" panose="02040502050405020303" pitchFamily="18" charset="0"/>
              </a:rPr>
              <a:t>&gt;&gt;&gt;&gt;&gt;&gt;&gt; nome-da-</a:t>
            </a:r>
            <a:r>
              <a:rPr lang="pt-BR" sz="1400" dirty="0" err="1" smtClean="0">
                <a:solidFill>
                  <a:schemeClr val="accent1">
                    <a:lumMod val="75000"/>
                  </a:schemeClr>
                </a:solidFill>
                <a:latin typeface="Georgia" panose="02040502050405020303" pitchFamily="18" charset="0"/>
              </a:rPr>
              <a:t>branch</a:t>
            </a:r>
            <a:endParaRPr lang="pt-BR" sz="1400" dirty="0" smtClean="0">
              <a:solidFill>
                <a:schemeClr val="accent1">
                  <a:lumMod val="75000"/>
                </a:schemeClr>
              </a:solidFill>
              <a:latin typeface="Georgia" panose="02040502050405020303" pitchFamily="18" charset="0"/>
            </a:endParaRPr>
          </a:p>
          <a:p>
            <a:pPr algn="ctr"/>
            <a:endParaRPr lang="pt-BR" sz="1400" dirty="0" smtClean="0">
              <a:solidFill>
                <a:schemeClr val="accent1">
                  <a:lumMod val="75000"/>
                </a:schemeClr>
              </a:solidFill>
              <a:latin typeface="Georgia" panose="02040502050405020303" pitchFamily="18" charset="0"/>
            </a:endParaRPr>
          </a:p>
          <a:p>
            <a:r>
              <a:rPr lang="pt-BR" sz="1400" dirty="0" smtClean="0">
                <a:latin typeface="Georgia" panose="02040502050405020303" pitchFamily="18" charset="0"/>
              </a:rPr>
              <a:t>O </a:t>
            </a:r>
            <a:r>
              <a:rPr lang="pt-BR" sz="1400" dirty="0">
                <a:latin typeface="Georgia" panose="02040502050405020303" pitchFamily="18" charset="0"/>
              </a:rPr>
              <a:t>código entre &lt;&lt;&lt;&lt;&lt;&lt;&lt; HEAD e ======= pertence à </a:t>
            </a:r>
            <a:r>
              <a:rPr lang="pt-BR" sz="1400" dirty="0" err="1">
                <a:latin typeface="Georgia" panose="02040502050405020303" pitchFamily="18" charset="0"/>
              </a:rPr>
              <a:t>branch</a:t>
            </a:r>
            <a:r>
              <a:rPr lang="pt-BR" sz="1400" dirty="0">
                <a:latin typeface="Georgia" panose="02040502050405020303" pitchFamily="18" charset="0"/>
              </a:rPr>
              <a:t> atual</a:t>
            </a:r>
            <a:r>
              <a:rPr lang="pt-BR" sz="1400" dirty="0" smtClean="0">
                <a:latin typeface="Georgia" panose="02040502050405020303" pitchFamily="18" charset="0"/>
              </a:rPr>
              <a:t>.</a:t>
            </a:r>
          </a:p>
          <a:p>
            <a:r>
              <a:rPr lang="pt-BR" sz="1400" dirty="0" smtClean="0">
                <a:latin typeface="Georgia" panose="02040502050405020303" pitchFamily="18" charset="0"/>
              </a:rPr>
              <a:t>O </a:t>
            </a:r>
            <a:r>
              <a:rPr lang="pt-BR" sz="1400" dirty="0">
                <a:latin typeface="Georgia" panose="02040502050405020303" pitchFamily="18" charset="0"/>
              </a:rPr>
              <a:t>código abaixo de ======= pertence à outra </a:t>
            </a:r>
            <a:r>
              <a:rPr lang="pt-BR" sz="1400" dirty="0" err="1">
                <a:latin typeface="Georgia" panose="02040502050405020303" pitchFamily="18" charset="0"/>
              </a:rPr>
              <a:t>branch</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marL="342900" indent="-342900">
              <a:buAutoNum type="arabicPeriod" startAt="2"/>
            </a:pPr>
            <a:r>
              <a:rPr lang="pt-BR" sz="1400" b="1" dirty="0" smtClean="0">
                <a:latin typeface="Georgia" panose="02040502050405020303" pitchFamily="18" charset="0"/>
              </a:rPr>
              <a:t>Editar o arquivo para manter apenas a versão desejada</a:t>
            </a:r>
          </a:p>
          <a:p>
            <a:r>
              <a:rPr lang="pt-BR" sz="1400" dirty="0" smtClean="0">
                <a:latin typeface="Georgia" panose="02040502050405020303" pitchFamily="18" charset="0"/>
              </a:rPr>
              <a:t>Após revisar as diferenças, remova as marcações &lt;&lt;&lt;&lt;&lt;&lt;&lt;, ======= e &gt;&gt;&gt;&gt;&gt;&gt;&gt; e mantenha apenas o código correto.</a:t>
            </a:r>
          </a:p>
          <a:p>
            <a:endParaRPr lang="pt-BR" sz="1400" dirty="0">
              <a:latin typeface="Georgia" panose="02040502050405020303" pitchFamily="18" charset="0"/>
            </a:endParaRPr>
          </a:p>
          <a:p>
            <a:pPr marL="342900" indent="-342900">
              <a:buAutoNum type="arabicPeriod" startAt="3"/>
            </a:pPr>
            <a:r>
              <a:rPr lang="pt-BR" sz="1400" b="1" dirty="0" smtClean="0">
                <a:latin typeface="Georgia" panose="02040502050405020303" pitchFamily="18" charset="0"/>
              </a:rPr>
              <a:t>Adicionar o arquivo ao </a:t>
            </a:r>
            <a:r>
              <a:rPr lang="pt-BR" sz="1400" b="1" dirty="0" err="1" smtClean="0">
                <a:latin typeface="Georgia" panose="02040502050405020303" pitchFamily="18" charset="0"/>
              </a:rPr>
              <a:t>stage</a:t>
            </a:r>
            <a:endParaRPr lang="pt-BR" sz="1400" b="1" dirty="0" smtClean="0">
              <a:latin typeface="Georgia" panose="02040502050405020303" pitchFamily="18" charset="0"/>
            </a:endParaRPr>
          </a:p>
          <a:p>
            <a:r>
              <a:rPr lang="pt-BR" sz="1400" dirty="0" smtClean="0">
                <a:latin typeface="Georgia" panose="02040502050405020303" pitchFamily="18" charset="0"/>
              </a:rPr>
              <a:t>Depois de resolver o conflito, adicione o arquivo novamente:</a:t>
            </a:r>
          </a:p>
          <a:p>
            <a:endParaRPr lang="pt-BR" sz="1400" dirty="0" smtClean="0">
              <a:latin typeface="Georgia" panose="02040502050405020303" pitchFamily="18" charset="0"/>
            </a:endParaRPr>
          </a:p>
          <a:p>
            <a:pPr algn="ctr"/>
            <a:r>
              <a:rPr lang="pt-BR" sz="1400" dirty="0" err="1" smtClean="0">
                <a:solidFill>
                  <a:schemeClr val="accent1">
                    <a:lumMod val="75000"/>
                  </a:schemeClr>
                </a:solidFill>
                <a:latin typeface="Georgia" panose="02040502050405020303" pitchFamily="18" charset="0"/>
              </a:rPr>
              <a:t>git</a:t>
            </a:r>
            <a:r>
              <a:rPr lang="pt-BR" sz="1400" dirty="0" smtClean="0">
                <a:solidFill>
                  <a:schemeClr val="accent1">
                    <a:lumMod val="75000"/>
                  </a:schemeClr>
                </a:solidFill>
                <a:latin typeface="Georgia" panose="02040502050405020303" pitchFamily="18" charset="0"/>
              </a:rPr>
              <a:t> </a:t>
            </a:r>
            <a:r>
              <a:rPr lang="pt-BR" sz="1400" dirty="0" err="1" smtClean="0">
                <a:solidFill>
                  <a:schemeClr val="accent1">
                    <a:lumMod val="75000"/>
                  </a:schemeClr>
                </a:solidFill>
                <a:latin typeface="Georgia" panose="02040502050405020303" pitchFamily="18" charset="0"/>
              </a:rPr>
              <a:t>add</a:t>
            </a:r>
            <a:r>
              <a:rPr lang="pt-BR" sz="1400" dirty="0" smtClean="0">
                <a:solidFill>
                  <a:schemeClr val="accent1">
                    <a:lumMod val="75000"/>
                  </a:schemeClr>
                </a:solidFill>
                <a:latin typeface="Georgia" panose="02040502050405020303" pitchFamily="18" charset="0"/>
              </a:rPr>
              <a:t> arquivo.txt</a:t>
            </a:r>
          </a:p>
          <a:p>
            <a:pPr algn="ctr"/>
            <a:endParaRPr lang="pt-BR" sz="1400" dirty="0" smtClean="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2886601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tângulo 3"/>
          <p:cNvSpPr/>
          <p:nvPr/>
        </p:nvSpPr>
        <p:spPr>
          <a:xfrm>
            <a:off x="565984" y="2085975"/>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 name="Retângulo 2"/>
          <p:cNvSpPr/>
          <p:nvPr/>
        </p:nvSpPr>
        <p:spPr>
          <a:xfrm>
            <a:off x="565984" y="1038225"/>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Retângulo 1"/>
          <p:cNvSpPr/>
          <p:nvPr/>
        </p:nvSpPr>
        <p:spPr>
          <a:xfrm>
            <a:off x="565985" y="600076"/>
            <a:ext cx="5716503" cy="2031325"/>
          </a:xfrm>
          <a:prstGeom prst="rect">
            <a:avLst/>
          </a:prstGeom>
        </p:spPr>
        <p:txBody>
          <a:bodyPr wrap="square">
            <a:spAutoFit/>
          </a:bodyPr>
          <a:lstStyle/>
          <a:p>
            <a:pPr marL="342900" indent="-342900">
              <a:buAutoNum type="arabicPeriod" startAt="4"/>
            </a:pPr>
            <a:r>
              <a:rPr lang="pt-BR" sz="1400" b="1" dirty="0">
                <a:latin typeface="Georgia" panose="02040502050405020303" pitchFamily="18" charset="0"/>
              </a:rPr>
              <a:t>Criar um </a:t>
            </a:r>
            <a:r>
              <a:rPr lang="pt-BR" sz="1400" b="1" dirty="0" err="1">
                <a:latin typeface="Georgia" panose="02040502050405020303" pitchFamily="18" charset="0"/>
              </a:rPr>
              <a:t>commit</a:t>
            </a:r>
            <a:r>
              <a:rPr lang="pt-BR" sz="1400" b="1" dirty="0">
                <a:latin typeface="Georgia" panose="02040502050405020303" pitchFamily="18" charset="0"/>
              </a:rPr>
              <a:t> para concluir a </a:t>
            </a:r>
            <a:r>
              <a:rPr lang="pt-BR" sz="1400" b="1" dirty="0" smtClean="0">
                <a:latin typeface="Georgia" panose="02040502050405020303" pitchFamily="18" charset="0"/>
              </a:rPr>
              <a:t>resolução</a:t>
            </a:r>
          </a:p>
          <a:p>
            <a:endParaRPr lang="pt-BR" sz="1400" b="1" dirty="0">
              <a:latin typeface="Georgia" panose="02040502050405020303" pitchFamily="18" charset="0"/>
            </a:endParaRPr>
          </a:p>
          <a:p>
            <a:pPr algn="ctr"/>
            <a:r>
              <a:rPr lang="pt-BR" sz="1400" dirty="0" err="1">
                <a:latin typeface="Georgia" panose="02040502050405020303" pitchFamily="18" charset="0"/>
              </a:rPr>
              <a:t>git</a:t>
            </a:r>
            <a:r>
              <a:rPr lang="pt-BR" sz="1400" dirty="0">
                <a:latin typeface="Georgia" panose="02040502050405020303" pitchFamily="18" charset="0"/>
              </a:rPr>
              <a:t> </a:t>
            </a:r>
            <a:r>
              <a:rPr lang="pt-BR" sz="1400" dirty="0" err="1">
                <a:latin typeface="Georgia" panose="02040502050405020303" pitchFamily="18" charset="0"/>
              </a:rPr>
              <a:t>commit</a:t>
            </a:r>
            <a:r>
              <a:rPr lang="pt-BR" sz="1400" dirty="0">
                <a:latin typeface="Georgia" panose="02040502050405020303" pitchFamily="18" charset="0"/>
              </a:rPr>
              <a:t> -m "Resolvendo conflito no arquivo.txt“</a:t>
            </a:r>
          </a:p>
          <a:p>
            <a:endParaRPr lang="pt-BR" sz="1400" dirty="0">
              <a:latin typeface="Georgia" panose="02040502050405020303" pitchFamily="18" charset="0"/>
            </a:endParaRPr>
          </a:p>
          <a:p>
            <a:r>
              <a:rPr lang="pt-BR" sz="1400" b="1" dirty="0">
                <a:solidFill>
                  <a:srgbClr val="92D050"/>
                </a:solidFill>
                <a:latin typeface="Georgia" panose="02040502050405020303" pitchFamily="18" charset="0"/>
              </a:rPr>
              <a:t>Cancelando uma </a:t>
            </a:r>
            <a:r>
              <a:rPr lang="pt-BR" sz="1400" b="1" dirty="0" err="1">
                <a:solidFill>
                  <a:srgbClr val="92D050"/>
                </a:solidFill>
                <a:latin typeface="Georgia" panose="02040502050405020303" pitchFamily="18" charset="0"/>
              </a:rPr>
              <a:t>Mesclagem</a:t>
            </a:r>
            <a:r>
              <a:rPr lang="pt-BR" sz="1400" b="1" dirty="0">
                <a:solidFill>
                  <a:srgbClr val="92D050"/>
                </a:solidFill>
                <a:latin typeface="Georgia" panose="02040502050405020303" pitchFamily="18" charset="0"/>
              </a:rPr>
              <a:t> com Conflitos</a:t>
            </a:r>
          </a:p>
          <a:p>
            <a:r>
              <a:rPr lang="pt-BR" sz="1400" dirty="0">
                <a:latin typeface="Georgia" panose="02040502050405020303" pitchFamily="18" charset="0"/>
              </a:rPr>
              <a:t>Se decidir cancelar a </a:t>
            </a:r>
            <a:r>
              <a:rPr lang="pt-BR" sz="1400" dirty="0" err="1">
                <a:latin typeface="Georgia" panose="02040502050405020303" pitchFamily="18" charset="0"/>
              </a:rPr>
              <a:t>mesclagem</a:t>
            </a:r>
            <a:r>
              <a:rPr lang="pt-BR" sz="1400" dirty="0">
                <a:latin typeface="Georgia" panose="02040502050405020303" pitchFamily="18" charset="0"/>
              </a:rPr>
              <a:t> e voltar ao estado anterior</a:t>
            </a:r>
            <a:r>
              <a:rPr lang="pt-BR" sz="1400" dirty="0" smtClean="0">
                <a:latin typeface="Georgia" panose="02040502050405020303" pitchFamily="18" charset="0"/>
              </a:rPr>
              <a:t>:</a:t>
            </a:r>
          </a:p>
          <a:p>
            <a:endParaRPr lang="pt-BR" sz="1400" dirty="0">
              <a:latin typeface="Georgia" panose="02040502050405020303" pitchFamily="18" charset="0"/>
            </a:endParaRPr>
          </a:p>
          <a:p>
            <a:pPr algn="ctr"/>
            <a:r>
              <a:rPr lang="pt-BR" sz="1400" dirty="0" err="1">
                <a:latin typeface="Georgia" panose="02040502050405020303" pitchFamily="18" charset="0"/>
              </a:rPr>
              <a:t>git</a:t>
            </a:r>
            <a:r>
              <a:rPr lang="pt-BR" sz="1400" dirty="0">
                <a:latin typeface="Georgia" panose="02040502050405020303" pitchFamily="18" charset="0"/>
              </a:rPr>
              <a:t> merge –</a:t>
            </a:r>
            <a:r>
              <a:rPr lang="pt-BR" sz="1400" dirty="0" err="1">
                <a:latin typeface="Georgia" panose="02040502050405020303" pitchFamily="18" charset="0"/>
              </a:rPr>
              <a:t>abort</a:t>
            </a:r>
            <a:r>
              <a:rPr lang="pt-BR" sz="1400" dirty="0" smtClean="0">
                <a:latin typeface="Georgia" panose="02040502050405020303" pitchFamily="18" charset="0"/>
              </a:rPr>
              <a:t>.</a:t>
            </a:r>
          </a:p>
          <a:p>
            <a:pPr algn="ctr"/>
            <a:endParaRPr lang="pt-BR" sz="1400"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1615041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 y="6654284"/>
            <a:ext cx="6096000" cy="3429000"/>
          </a:xfrm>
          <a:prstGeom prst="rect">
            <a:avLst/>
          </a:prstGeom>
        </p:spPr>
      </p:pic>
      <p:sp>
        <p:nvSpPr>
          <p:cNvPr id="2" name="Retângulo 1"/>
          <p:cNvSpPr/>
          <p:nvPr/>
        </p:nvSpPr>
        <p:spPr>
          <a:xfrm>
            <a:off x="534254" y="7168634"/>
            <a:ext cx="5712155" cy="1077218"/>
          </a:xfrm>
          <a:prstGeom prst="rect">
            <a:avLst/>
          </a:prstGeom>
        </p:spPr>
        <p:txBody>
          <a:bodyPr wrap="square">
            <a:spAutoFit/>
          </a:bodyPr>
          <a:lstStyle/>
          <a:p>
            <a:pPr algn="ctr"/>
            <a:r>
              <a:rPr lang="pt-BR" sz="3200" b="1" dirty="0"/>
              <a:t>Trabalhando com </a:t>
            </a:r>
            <a:r>
              <a:rPr lang="pt-BR" sz="3200" b="1" dirty="0" err="1"/>
              <a:t>Tags</a:t>
            </a:r>
            <a:r>
              <a:rPr lang="pt-BR" sz="3200" b="1" dirty="0"/>
              <a:t> e Controle de Versões no </a:t>
            </a:r>
            <a:r>
              <a:rPr lang="pt-BR" sz="3200" b="1" dirty="0" err="1"/>
              <a:t>Git</a:t>
            </a:r>
            <a:endParaRPr lang="pt-BR" sz="3200" b="1" dirty="0"/>
          </a:p>
        </p:txBody>
      </p:sp>
      <p:sp>
        <p:nvSpPr>
          <p:cNvPr id="3" name="CaixaDeTexto 2"/>
          <p:cNvSpPr txBox="1"/>
          <p:nvPr/>
        </p:nvSpPr>
        <p:spPr>
          <a:xfrm>
            <a:off x="1515126" y="2714744"/>
            <a:ext cx="4722205" cy="3939540"/>
          </a:xfrm>
          <a:prstGeom prst="rect">
            <a:avLst/>
          </a:prstGeom>
          <a:noFill/>
        </p:spPr>
        <p:txBody>
          <a:bodyPr wrap="square" rtlCol="0">
            <a:spAutoFit/>
          </a:bodyPr>
          <a:lstStyle/>
          <a:p>
            <a:r>
              <a:rPr lang="pt-BR" sz="25000" b="1" dirty="0" smtClean="0"/>
              <a:t>06</a:t>
            </a:r>
            <a:endParaRPr lang="pt-BR" sz="25000" b="1" dirty="0"/>
          </a:p>
        </p:txBody>
      </p:sp>
    </p:spTree>
    <p:extLst>
      <p:ext uri="{BB962C8B-B14F-4D97-AF65-F5344CB8AC3E}">
        <p14:creationId xmlns:p14="http://schemas.microsoft.com/office/powerpoint/2010/main" val="2648392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tângulo 5"/>
          <p:cNvSpPr/>
          <p:nvPr/>
        </p:nvSpPr>
        <p:spPr>
          <a:xfrm>
            <a:off x="561974" y="7729746"/>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Retângulo 4"/>
          <p:cNvSpPr/>
          <p:nvPr/>
        </p:nvSpPr>
        <p:spPr>
          <a:xfrm>
            <a:off x="569997" y="6886992"/>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4" name="Retângulo 3"/>
          <p:cNvSpPr/>
          <p:nvPr/>
        </p:nvSpPr>
        <p:spPr>
          <a:xfrm>
            <a:off x="561975" y="5362575"/>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 name="Retângulo 2"/>
          <p:cNvSpPr/>
          <p:nvPr/>
        </p:nvSpPr>
        <p:spPr>
          <a:xfrm>
            <a:off x="569997" y="4315033"/>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Retângulo 1"/>
          <p:cNvSpPr/>
          <p:nvPr/>
        </p:nvSpPr>
        <p:spPr>
          <a:xfrm>
            <a:off x="561975" y="657225"/>
            <a:ext cx="5724525" cy="7725192"/>
          </a:xfrm>
          <a:prstGeom prst="rect">
            <a:avLst/>
          </a:prstGeom>
        </p:spPr>
        <p:txBody>
          <a:bodyPr wrap="square">
            <a:spAutoFit/>
          </a:bodyPr>
          <a:lstStyle/>
          <a:p>
            <a:pPr algn="ctr"/>
            <a:r>
              <a:rPr lang="pt-BR" sz="2400" b="1" dirty="0">
                <a:latin typeface="Georgia" panose="02040502050405020303" pitchFamily="18" charset="0"/>
              </a:rPr>
              <a:t>Trabalhando com </a:t>
            </a:r>
            <a:r>
              <a:rPr lang="pt-BR" sz="2400" b="1" dirty="0" err="1">
                <a:latin typeface="Georgia" panose="02040502050405020303" pitchFamily="18" charset="0"/>
              </a:rPr>
              <a:t>Tags</a:t>
            </a:r>
            <a:r>
              <a:rPr lang="pt-BR" sz="2400" b="1" dirty="0">
                <a:latin typeface="Georgia" panose="02040502050405020303" pitchFamily="18" charset="0"/>
              </a:rPr>
              <a:t> e Controle de Versões no </a:t>
            </a:r>
            <a:r>
              <a:rPr lang="pt-BR" sz="2400" b="1" dirty="0" err="1" smtClean="0">
                <a:latin typeface="Georgia" panose="02040502050405020303" pitchFamily="18" charset="0"/>
              </a:rPr>
              <a:t>Git</a:t>
            </a:r>
            <a:endParaRPr lang="pt-BR" sz="2400" b="1" dirty="0" smtClean="0">
              <a:latin typeface="Georgia" panose="02040502050405020303" pitchFamily="18" charset="0"/>
            </a:endParaRPr>
          </a:p>
          <a:p>
            <a:endParaRPr lang="pt-BR" sz="1400" dirty="0">
              <a:latin typeface="Georgia" panose="02040502050405020303" pitchFamily="18" charset="0"/>
            </a:endParaRPr>
          </a:p>
          <a:p>
            <a:r>
              <a:rPr lang="pt-BR" sz="1400" dirty="0" smtClean="0">
                <a:latin typeface="Georgia" panose="02040502050405020303" pitchFamily="18" charset="0"/>
              </a:rPr>
              <a:t>As </a:t>
            </a:r>
            <a:r>
              <a:rPr lang="pt-BR" sz="1400" dirty="0" err="1">
                <a:latin typeface="Georgia" panose="02040502050405020303" pitchFamily="18" charset="0"/>
              </a:rPr>
              <a:t>tags</a:t>
            </a:r>
            <a:r>
              <a:rPr lang="pt-BR" sz="1400" dirty="0">
                <a:latin typeface="Georgia" panose="02040502050405020303" pitchFamily="18" charset="0"/>
              </a:rPr>
              <a:t> no </a:t>
            </a:r>
            <a:r>
              <a:rPr lang="pt-BR" sz="1400" dirty="0" err="1">
                <a:latin typeface="Georgia" panose="02040502050405020303" pitchFamily="18" charset="0"/>
              </a:rPr>
              <a:t>Git</a:t>
            </a:r>
            <a:r>
              <a:rPr lang="pt-BR" sz="1400" dirty="0">
                <a:latin typeface="Georgia" panose="02040502050405020303" pitchFamily="18" charset="0"/>
              </a:rPr>
              <a:t> são usadas para marcar pontos importantes no histórico do repositório, como versões de lançamento. Elas são especialmente úteis para indicar versões estáveis do projeto</a:t>
            </a:r>
            <a:r>
              <a:rPr lang="pt-BR" sz="1400" dirty="0" smtClean="0">
                <a:latin typeface="Georgia" panose="02040502050405020303" pitchFamily="18" charset="0"/>
              </a:rPr>
              <a:t>.</a:t>
            </a:r>
          </a:p>
          <a:p>
            <a:endParaRPr lang="pt-BR" sz="1400" dirty="0">
              <a:latin typeface="Georgia" panose="02040502050405020303" pitchFamily="18" charset="0"/>
            </a:endParaRPr>
          </a:p>
          <a:p>
            <a:r>
              <a:rPr lang="pt-BR" sz="1400" b="1" dirty="0" smtClean="0">
                <a:solidFill>
                  <a:srgbClr val="92D050"/>
                </a:solidFill>
                <a:latin typeface="Georgia" panose="02040502050405020303" pitchFamily="18" charset="0"/>
              </a:rPr>
              <a:t>Criando </a:t>
            </a:r>
            <a:r>
              <a:rPr lang="pt-BR" sz="1400" b="1" dirty="0">
                <a:solidFill>
                  <a:srgbClr val="92D050"/>
                </a:solidFill>
                <a:latin typeface="Georgia" panose="02040502050405020303" pitchFamily="18" charset="0"/>
              </a:rPr>
              <a:t>e Gerenciando </a:t>
            </a:r>
            <a:r>
              <a:rPr lang="pt-BR" sz="1400" b="1" dirty="0" err="1" smtClean="0">
                <a:solidFill>
                  <a:srgbClr val="92D050"/>
                </a:solidFill>
                <a:latin typeface="Georgia" panose="02040502050405020303" pitchFamily="18" charset="0"/>
              </a:rPr>
              <a:t>Tags</a:t>
            </a:r>
            <a:endParaRPr lang="pt-BR" sz="1400" b="1" dirty="0" smtClean="0">
              <a:solidFill>
                <a:srgbClr val="92D050"/>
              </a:solidFill>
              <a:latin typeface="Georgia" panose="02040502050405020303" pitchFamily="18" charset="0"/>
            </a:endParaRPr>
          </a:p>
          <a:p>
            <a:endParaRPr lang="pt-BR" sz="1400" dirty="0">
              <a:latin typeface="Georgia" panose="02040502050405020303" pitchFamily="18" charset="0"/>
            </a:endParaRPr>
          </a:p>
          <a:p>
            <a:r>
              <a:rPr lang="pt-BR" sz="1400" dirty="0" smtClean="0">
                <a:latin typeface="Georgia" panose="02040502050405020303" pitchFamily="18" charset="0"/>
              </a:rPr>
              <a:t>Existem </a:t>
            </a:r>
            <a:r>
              <a:rPr lang="pt-BR" sz="1400" dirty="0">
                <a:latin typeface="Georgia" panose="02040502050405020303" pitchFamily="18" charset="0"/>
              </a:rPr>
              <a:t>dois tipos principais de </a:t>
            </a:r>
            <a:r>
              <a:rPr lang="pt-BR" sz="1400" dirty="0" err="1">
                <a:latin typeface="Georgia" panose="02040502050405020303" pitchFamily="18" charset="0"/>
              </a:rPr>
              <a:t>tags</a:t>
            </a:r>
            <a:r>
              <a:rPr lang="pt-BR" sz="1400" dirty="0">
                <a:latin typeface="Georgia" panose="02040502050405020303" pitchFamily="18" charset="0"/>
              </a:rPr>
              <a:t> no </a:t>
            </a:r>
            <a:r>
              <a:rPr lang="pt-BR" sz="1400" dirty="0" err="1">
                <a:latin typeface="Georgia" panose="02040502050405020303" pitchFamily="18" charset="0"/>
              </a:rPr>
              <a:t>Git</a:t>
            </a:r>
            <a:r>
              <a:rPr lang="pt-BR" sz="1400" dirty="0" smtClean="0">
                <a:latin typeface="Georgia" panose="02040502050405020303" pitchFamily="18" charset="0"/>
              </a:rPr>
              <a:t>:</a:t>
            </a:r>
          </a:p>
          <a:p>
            <a:r>
              <a:rPr lang="pt-BR" sz="1400" dirty="0" err="1" smtClean="0">
                <a:latin typeface="Georgia" panose="02040502050405020303" pitchFamily="18" charset="0"/>
              </a:rPr>
              <a:t>Tags</a:t>
            </a:r>
            <a:r>
              <a:rPr lang="pt-BR" sz="1400" dirty="0" smtClean="0">
                <a:latin typeface="Georgia" panose="02040502050405020303" pitchFamily="18" charset="0"/>
              </a:rPr>
              <a:t> </a:t>
            </a:r>
            <a:r>
              <a:rPr lang="pt-BR" sz="1400" dirty="0">
                <a:latin typeface="Georgia" panose="02040502050405020303" pitchFamily="18" charset="0"/>
              </a:rPr>
              <a:t>Anotadas - Contêm </a:t>
            </a:r>
            <a:r>
              <a:rPr lang="pt-BR" sz="1400" dirty="0" err="1">
                <a:latin typeface="Georgia" panose="02040502050405020303" pitchFamily="18" charset="0"/>
              </a:rPr>
              <a:t>metadados</a:t>
            </a:r>
            <a:r>
              <a:rPr lang="pt-BR" sz="1400" dirty="0">
                <a:latin typeface="Georgia" panose="02040502050405020303" pitchFamily="18" charset="0"/>
              </a:rPr>
              <a:t>, como autor, data e mensagem</a:t>
            </a:r>
            <a:r>
              <a:rPr lang="pt-BR" sz="1400" dirty="0" smtClean="0">
                <a:latin typeface="Georgia" panose="02040502050405020303" pitchFamily="18" charset="0"/>
              </a:rPr>
              <a:t>.</a:t>
            </a:r>
          </a:p>
          <a:p>
            <a:r>
              <a:rPr lang="pt-BR" sz="1400" dirty="0" err="1" smtClean="0">
                <a:latin typeface="Georgia" panose="02040502050405020303" pitchFamily="18" charset="0"/>
              </a:rPr>
              <a:t>Tags</a:t>
            </a:r>
            <a:r>
              <a:rPr lang="pt-BR" sz="1400" dirty="0" smtClean="0">
                <a:latin typeface="Georgia" panose="02040502050405020303" pitchFamily="18" charset="0"/>
              </a:rPr>
              <a:t> </a:t>
            </a:r>
            <a:r>
              <a:rPr lang="pt-BR" sz="1400" dirty="0">
                <a:latin typeface="Georgia" panose="02040502050405020303" pitchFamily="18" charset="0"/>
              </a:rPr>
              <a:t>Leves - São apenas ponteiros para um </a:t>
            </a:r>
            <a:r>
              <a:rPr lang="pt-BR" sz="1400" dirty="0" err="1">
                <a:latin typeface="Georgia" panose="02040502050405020303" pitchFamily="18" charset="0"/>
              </a:rPr>
              <a:t>commit</a:t>
            </a:r>
            <a:r>
              <a:rPr lang="pt-BR" sz="1400" dirty="0">
                <a:latin typeface="Georgia" panose="02040502050405020303" pitchFamily="18" charset="0"/>
              </a:rPr>
              <a:t> específico</a:t>
            </a:r>
            <a:r>
              <a:rPr lang="pt-BR" sz="1400" dirty="0" smtClean="0">
                <a:latin typeface="Georgia" panose="02040502050405020303" pitchFamily="18" charset="0"/>
              </a:rPr>
              <a:t>.</a:t>
            </a:r>
          </a:p>
          <a:p>
            <a:endParaRPr lang="pt-BR" sz="1400" dirty="0">
              <a:latin typeface="Georgia" panose="02040502050405020303" pitchFamily="18" charset="0"/>
            </a:endParaRPr>
          </a:p>
          <a:p>
            <a:r>
              <a:rPr lang="pt-BR" sz="1400" b="1" dirty="0" smtClean="0">
                <a:solidFill>
                  <a:srgbClr val="92D050"/>
                </a:solidFill>
                <a:latin typeface="Georgia" panose="02040502050405020303" pitchFamily="18" charset="0"/>
              </a:rPr>
              <a:t>Criando </a:t>
            </a:r>
            <a:r>
              <a:rPr lang="pt-BR" sz="1400" b="1" dirty="0">
                <a:solidFill>
                  <a:srgbClr val="92D050"/>
                </a:solidFill>
                <a:latin typeface="Georgia" panose="02040502050405020303" pitchFamily="18" charset="0"/>
              </a:rPr>
              <a:t>uma </a:t>
            </a:r>
            <a:r>
              <a:rPr lang="pt-BR" sz="1400" b="1" dirty="0" err="1">
                <a:solidFill>
                  <a:srgbClr val="92D050"/>
                </a:solidFill>
                <a:latin typeface="Georgia" panose="02040502050405020303" pitchFamily="18" charset="0"/>
              </a:rPr>
              <a:t>Tag</a:t>
            </a:r>
            <a:r>
              <a:rPr lang="pt-BR" sz="1400" b="1" dirty="0">
                <a:solidFill>
                  <a:srgbClr val="92D050"/>
                </a:solidFill>
                <a:latin typeface="Georgia" panose="02040502050405020303" pitchFamily="18" charset="0"/>
              </a:rPr>
              <a:t> </a:t>
            </a:r>
            <a:r>
              <a:rPr lang="pt-BR" sz="1400" b="1" dirty="0" smtClean="0">
                <a:solidFill>
                  <a:srgbClr val="92D050"/>
                </a:solidFill>
                <a:latin typeface="Georgia" panose="02040502050405020303" pitchFamily="18" charset="0"/>
              </a:rPr>
              <a:t>Leve</a:t>
            </a:r>
          </a:p>
          <a:p>
            <a:r>
              <a:rPr lang="pt-BR" sz="1400" dirty="0" smtClean="0">
                <a:latin typeface="Georgia" panose="02040502050405020303" pitchFamily="18" charset="0"/>
              </a:rPr>
              <a:t>Para </a:t>
            </a:r>
            <a:r>
              <a:rPr lang="pt-BR" sz="1400" dirty="0">
                <a:latin typeface="Georgia" panose="02040502050405020303" pitchFamily="18" charset="0"/>
              </a:rPr>
              <a:t>criar uma </a:t>
            </a:r>
            <a:r>
              <a:rPr lang="pt-BR" sz="1400" dirty="0" err="1">
                <a:latin typeface="Georgia" panose="02040502050405020303" pitchFamily="18" charset="0"/>
              </a:rPr>
              <a:t>tag</a:t>
            </a:r>
            <a:r>
              <a:rPr lang="pt-BR" sz="1400" dirty="0">
                <a:latin typeface="Georgia" panose="02040502050405020303" pitchFamily="18" charset="0"/>
              </a:rPr>
              <a:t> leve, basta executar</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tag</a:t>
            </a:r>
            <a:r>
              <a:rPr lang="pt-BR" sz="1400" dirty="0">
                <a:latin typeface="Georgia" panose="02040502050405020303" pitchFamily="18" charset="0"/>
              </a:rPr>
              <a:t> </a:t>
            </a:r>
            <a:r>
              <a:rPr lang="pt-BR" sz="1400" dirty="0" smtClean="0">
                <a:latin typeface="Georgia" panose="02040502050405020303" pitchFamily="18" charset="0"/>
              </a:rPr>
              <a:t>nome-da-</a:t>
            </a:r>
            <a:r>
              <a:rPr lang="pt-BR" sz="1400" dirty="0" err="1" smtClean="0">
                <a:latin typeface="Georgia" panose="02040502050405020303" pitchFamily="18" charset="0"/>
              </a:rPr>
              <a:t>tag</a:t>
            </a:r>
            <a:endParaRPr lang="pt-BR" sz="1400" dirty="0" smtClean="0">
              <a:latin typeface="Georgia" panose="02040502050405020303" pitchFamily="18" charset="0"/>
            </a:endParaRPr>
          </a:p>
          <a:p>
            <a:endParaRPr lang="pt-BR" sz="1400" dirty="0">
              <a:latin typeface="Georgia" panose="02040502050405020303" pitchFamily="18" charset="0"/>
            </a:endParaRPr>
          </a:p>
          <a:p>
            <a:r>
              <a:rPr lang="pt-BR" sz="1400" b="1" dirty="0" smtClean="0">
                <a:solidFill>
                  <a:srgbClr val="92D050"/>
                </a:solidFill>
                <a:latin typeface="Georgia" panose="02040502050405020303" pitchFamily="18" charset="0"/>
              </a:rPr>
              <a:t>Criando </a:t>
            </a:r>
            <a:r>
              <a:rPr lang="pt-BR" sz="1400" b="1" dirty="0">
                <a:solidFill>
                  <a:srgbClr val="92D050"/>
                </a:solidFill>
                <a:latin typeface="Georgia" panose="02040502050405020303" pitchFamily="18" charset="0"/>
              </a:rPr>
              <a:t>uma </a:t>
            </a:r>
            <a:r>
              <a:rPr lang="pt-BR" sz="1400" b="1" dirty="0" err="1">
                <a:solidFill>
                  <a:srgbClr val="92D050"/>
                </a:solidFill>
                <a:latin typeface="Georgia" panose="02040502050405020303" pitchFamily="18" charset="0"/>
              </a:rPr>
              <a:t>Tag</a:t>
            </a:r>
            <a:r>
              <a:rPr lang="pt-BR" sz="1400" b="1" dirty="0">
                <a:solidFill>
                  <a:srgbClr val="92D050"/>
                </a:solidFill>
                <a:latin typeface="Georgia" panose="02040502050405020303" pitchFamily="18" charset="0"/>
              </a:rPr>
              <a:t> </a:t>
            </a:r>
            <a:r>
              <a:rPr lang="pt-BR" sz="1400" b="1" dirty="0" smtClean="0">
                <a:solidFill>
                  <a:srgbClr val="92D050"/>
                </a:solidFill>
                <a:latin typeface="Georgia" panose="02040502050405020303" pitchFamily="18" charset="0"/>
              </a:rPr>
              <a:t>Anotada</a:t>
            </a:r>
          </a:p>
          <a:p>
            <a:r>
              <a:rPr lang="pt-BR" sz="1400" dirty="0" smtClean="0">
                <a:latin typeface="Georgia" panose="02040502050405020303" pitchFamily="18" charset="0"/>
              </a:rPr>
              <a:t>Uma </a:t>
            </a:r>
            <a:r>
              <a:rPr lang="pt-BR" sz="1400" dirty="0" err="1">
                <a:latin typeface="Georgia" panose="02040502050405020303" pitchFamily="18" charset="0"/>
              </a:rPr>
              <a:t>tag</a:t>
            </a:r>
            <a:r>
              <a:rPr lang="pt-BR" sz="1400" dirty="0">
                <a:latin typeface="Georgia" panose="02040502050405020303" pitchFamily="18" charset="0"/>
              </a:rPr>
              <a:t> anotada inclui informações extras e é criada com</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tag</a:t>
            </a:r>
            <a:r>
              <a:rPr lang="pt-BR" sz="1400" dirty="0">
                <a:latin typeface="Georgia" panose="02040502050405020303" pitchFamily="18" charset="0"/>
              </a:rPr>
              <a:t> -a v1.0 -m "Versão estável </a:t>
            </a:r>
            <a:r>
              <a:rPr lang="pt-BR" sz="1400" dirty="0" smtClean="0">
                <a:latin typeface="Georgia" panose="02040502050405020303" pitchFamily="18" charset="0"/>
              </a:rPr>
              <a:t>1.0“</a:t>
            </a:r>
          </a:p>
          <a:p>
            <a:endParaRPr lang="pt-BR" sz="1400" dirty="0" smtClean="0">
              <a:solidFill>
                <a:srgbClr val="0070C0"/>
              </a:solidFill>
              <a:latin typeface="Georgia" panose="02040502050405020303" pitchFamily="18" charset="0"/>
            </a:endParaRPr>
          </a:p>
          <a:p>
            <a:r>
              <a:rPr lang="pt-BR" sz="1400" dirty="0" smtClean="0">
                <a:latin typeface="Georgia" panose="02040502050405020303" pitchFamily="18" charset="0"/>
              </a:rPr>
              <a:t>Isso </a:t>
            </a:r>
            <a:r>
              <a:rPr lang="pt-BR" sz="1400" dirty="0">
                <a:latin typeface="Georgia" panose="02040502050405020303" pitchFamily="18" charset="0"/>
              </a:rPr>
              <a:t>cria a </a:t>
            </a:r>
            <a:r>
              <a:rPr lang="pt-BR" sz="1400" dirty="0" err="1">
                <a:latin typeface="Georgia" panose="02040502050405020303" pitchFamily="18" charset="0"/>
              </a:rPr>
              <a:t>tag</a:t>
            </a:r>
            <a:r>
              <a:rPr lang="pt-BR" sz="1400" dirty="0">
                <a:latin typeface="Georgia" panose="02040502050405020303" pitchFamily="18" charset="0"/>
              </a:rPr>
              <a:t> v1.0 com a mensagem "Versão estável 1.0</a:t>
            </a:r>
            <a:r>
              <a:rPr lang="pt-BR" sz="1400" dirty="0" smtClean="0">
                <a:latin typeface="Georgia" panose="02040502050405020303" pitchFamily="18" charset="0"/>
              </a:rPr>
              <a:t>".</a:t>
            </a:r>
          </a:p>
          <a:p>
            <a:endParaRPr lang="pt-BR" sz="1400" dirty="0">
              <a:latin typeface="Georgia" panose="02040502050405020303" pitchFamily="18" charset="0"/>
            </a:endParaRPr>
          </a:p>
          <a:p>
            <a:r>
              <a:rPr lang="pt-BR" sz="1400" b="1" dirty="0" smtClean="0">
                <a:solidFill>
                  <a:srgbClr val="92D050"/>
                </a:solidFill>
                <a:latin typeface="Georgia" panose="02040502050405020303" pitchFamily="18" charset="0"/>
              </a:rPr>
              <a:t>Listando </a:t>
            </a:r>
            <a:r>
              <a:rPr lang="pt-BR" sz="1400" b="1" dirty="0">
                <a:solidFill>
                  <a:srgbClr val="92D050"/>
                </a:solidFill>
                <a:latin typeface="Georgia" panose="02040502050405020303" pitchFamily="18" charset="0"/>
              </a:rPr>
              <a:t>e Visualizando </a:t>
            </a:r>
            <a:r>
              <a:rPr lang="pt-BR" sz="1400" b="1" dirty="0" err="1" smtClean="0">
                <a:solidFill>
                  <a:srgbClr val="92D050"/>
                </a:solidFill>
                <a:latin typeface="Georgia" panose="02040502050405020303" pitchFamily="18" charset="0"/>
              </a:rPr>
              <a:t>Tags</a:t>
            </a:r>
            <a:endParaRPr lang="pt-BR" sz="1400" b="1" dirty="0" smtClean="0">
              <a:solidFill>
                <a:srgbClr val="92D050"/>
              </a:solidFill>
              <a:latin typeface="Georgia" panose="02040502050405020303" pitchFamily="18" charset="0"/>
            </a:endParaRPr>
          </a:p>
          <a:p>
            <a:r>
              <a:rPr lang="pt-BR" sz="1400" dirty="0" smtClean="0">
                <a:latin typeface="Georgia" panose="02040502050405020303" pitchFamily="18" charset="0"/>
              </a:rPr>
              <a:t>Para </a:t>
            </a:r>
            <a:r>
              <a:rPr lang="pt-BR" sz="1400" dirty="0">
                <a:latin typeface="Georgia" panose="02040502050405020303" pitchFamily="18" charset="0"/>
              </a:rPr>
              <a:t>listar todas as </a:t>
            </a:r>
            <a:r>
              <a:rPr lang="pt-BR" sz="1400" dirty="0" err="1">
                <a:latin typeface="Georgia" panose="02040502050405020303" pitchFamily="18" charset="0"/>
              </a:rPr>
              <a:t>tags</a:t>
            </a:r>
            <a:r>
              <a:rPr lang="pt-BR" sz="1400" dirty="0">
                <a:latin typeface="Georgia" panose="02040502050405020303" pitchFamily="18" charset="0"/>
              </a:rPr>
              <a:t> no repositório</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smtClean="0">
                <a:latin typeface="Georgia" panose="02040502050405020303" pitchFamily="18" charset="0"/>
              </a:rPr>
              <a:t>tag</a:t>
            </a:r>
            <a:endParaRPr lang="pt-BR" sz="1400" dirty="0" smtClean="0">
              <a:latin typeface="Georgia" panose="02040502050405020303" pitchFamily="18" charset="0"/>
            </a:endParaRPr>
          </a:p>
          <a:p>
            <a:endParaRPr lang="pt-BR" sz="1400" dirty="0" smtClean="0">
              <a:solidFill>
                <a:srgbClr val="0070C0"/>
              </a:solidFill>
              <a:latin typeface="Georgia" panose="02040502050405020303" pitchFamily="18" charset="0"/>
            </a:endParaRPr>
          </a:p>
          <a:p>
            <a:r>
              <a:rPr lang="pt-BR" sz="1400" dirty="0" smtClean="0">
                <a:latin typeface="Georgia" panose="02040502050405020303" pitchFamily="18" charset="0"/>
              </a:rPr>
              <a:t>Se </a:t>
            </a:r>
            <a:r>
              <a:rPr lang="pt-BR" sz="1400" dirty="0">
                <a:latin typeface="Georgia" panose="02040502050405020303" pitchFamily="18" charset="0"/>
              </a:rPr>
              <a:t>quiser visualizar detalhes de uma </a:t>
            </a:r>
            <a:r>
              <a:rPr lang="pt-BR" sz="1400" dirty="0" err="1">
                <a:latin typeface="Georgia" panose="02040502050405020303" pitchFamily="18" charset="0"/>
              </a:rPr>
              <a:t>tag</a:t>
            </a:r>
            <a:r>
              <a:rPr lang="pt-BR" sz="1400" dirty="0">
                <a:latin typeface="Georgia" panose="02040502050405020303" pitchFamily="18" charset="0"/>
              </a:rPr>
              <a:t> anotada específica</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a:latin typeface="Georgia" panose="02040502050405020303" pitchFamily="18" charset="0"/>
              </a:rPr>
              <a:t>show </a:t>
            </a:r>
            <a:r>
              <a:rPr lang="pt-BR" sz="1400" dirty="0" smtClean="0">
                <a:latin typeface="Georgia" panose="02040502050405020303" pitchFamily="18" charset="0"/>
              </a:rPr>
              <a:t>v1.0</a:t>
            </a:r>
          </a:p>
          <a:p>
            <a:endParaRPr lang="pt-BR" sz="1400" dirty="0" smtClean="0">
              <a:solidFill>
                <a:srgbClr val="0070C0"/>
              </a:solidFill>
              <a:latin typeface="Georgia" panose="02040502050405020303" pitchFamily="18" charset="0"/>
            </a:endParaRPr>
          </a:p>
        </p:txBody>
      </p:sp>
    </p:spTree>
    <p:extLst>
      <p:ext uri="{BB962C8B-B14F-4D97-AF65-F5344CB8AC3E}">
        <p14:creationId xmlns:p14="http://schemas.microsoft.com/office/powerpoint/2010/main" val="4033966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tângulo 2"/>
          <p:cNvSpPr/>
          <p:nvPr/>
        </p:nvSpPr>
        <p:spPr>
          <a:xfrm>
            <a:off x="551698" y="4162425"/>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4" name="Retângulo 3"/>
          <p:cNvSpPr/>
          <p:nvPr/>
        </p:nvSpPr>
        <p:spPr>
          <a:xfrm>
            <a:off x="551697" y="3330834"/>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Retângulo 4"/>
          <p:cNvSpPr/>
          <p:nvPr/>
        </p:nvSpPr>
        <p:spPr>
          <a:xfrm>
            <a:off x="551697" y="2162175"/>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6" name="Retângulo 5"/>
          <p:cNvSpPr/>
          <p:nvPr/>
        </p:nvSpPr>
        <p:spPr>
          <a:xfrm>
            <a:off x="551696" y="1373058"/>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Retângulo 1"/>
          <p:cNvSpPr/>
          <p:nvPr/>
        </p:nvSpPr>
        <p:spPr>
          <a:xfrm>
            <a:off x="466725" y="571499"/>
            <a:ext cx="5886450" cy="4832092"/>
          </a:xfrm>
          <a:prstGeom prst="rect">
            <a:avLst/>
          </a:prstGeom>
        </p:spPr>
        <p:txBody>
          <a:bodyPr wrap="square">
            <a:spAutoFit/>
          </a:bodyPr>
          <a:lstStyle/>
          <a:p>
            <a:pPr lvl="0"/>
            <a:r>
              <a:rPr lang="pt-BR" sz="1400" b="1" dirty="0">
                <a:solidFill>
                  <a:srgbClr val="92D050"/>
                </a:solidFill>
                <a:latin typeface="Georgia" panose="02040502050405020303" pitchFamily="18" charset="0"/>
              </a:rPr>
              <a:t>Publicando </a:t>
            </a:r>
            <a:r>
              <a:rPr lang="pt-BR" sz="1400" b="1" dirty="0" err="1">
                <a:solidFill>
                  <a:srgbClr val="92D050"/>
                </a:solidFill>
                <a:latin typeface="Georgia" panose="02040502050405020303" pitchFamily="18" charset="0"/>
              </a:rPr>
              <a:t>Tags</a:t>
            </a:r>
            <a:r>
              <a:rPr lang="pt-BR" sz="1400" b="1" dirty="0">
                <a:solidFill>
                  <a:srgbClr val="92D050"/>
                </a:solidFill>
                <a:latin typeface="Georgia" panose="02040502050405020303" pitchFamily="18" charset="0"/>
              </a:rPr>
              <a:t> no Repositório </a:t>
            </a:r>
            <a:r>
              <a:rPr lang="pt-BR" sz="1400" b="1" dirty="0" smtClean="0">
                <a:solidFill>
                  <a:srgbClr val="92D050"/>
                </a:solidFill>
                <a:latin typeface="Georgia" panose="02040502050405020303" pitchFamily="18" charset="0"/>
              </a:rPr>
              <a:t>Remoto</a:t>
            </a:r>
            <a:endParaRPr lang="pt-BR" sz="1400" b="1" dirty="0">
              <a:solidFill>
                <a:srgbClr val="92D050"/>
              </a:solidFill>
              <a:latin typeface="Georgia" panose="02040502050405020303" pitchFamily="18" charset="0"/>
            </a:endParaRPr>
          </a:p>
          <a:p>
            <a:pPr lvl="0"/>
            <a:r>
              <a:rPr lang="pt-BR" sz="1400" dirty="0">
                <a:latin typeface="Georgia" panose="02040502050405020303" pitchFamily="18" charset="0"/>
              </a:rPr>
              <a:t>Por padrão, as </a:t>
            </a:r>
            <a:r>
              <a:rPr lang="pt-BR" sz="1400" dirty="0" err="1">
                <a:latin typeface="Georgia" panose="02040502050405020303" pitchFamily="18" charset="0"/>
              </a:rPr>
              <a:t>tags</a:t>
            </a:r>
            <a:r>
              <a:rPr lang="pt-BR" sz="1400" dirty="0">
                <a:latin typeface="Georgia" panose="02040502050405020303" pitchFamily="18" charset="0"/>
              </a:rPr>
              <a:t> não são enviadas automaticamente ao repositório remoto. Para enviá-las, use</a:t>
            </a:r>
            <a:r>
              <a:rPr lang="pt-BR" sz="1400" dirty="0" smtClean="0">
                <a:latin typeface="Georgia" panose="02040502050405020303" pitchFamily="18" charset="0"/>
              </a:rPr>
              <a:t>:</a:t>
            </a:r>
          </a:p>
          <a:p>
            <a:pPr lvl="0"/>
            <a:endParaRPr lang="pt-BR" sz="1400" dirty="0">
              <a:solidFill>
                <a:prstClr val="black"/>
              </a:solidFill>
              <a:latin typeface="Georgia" panose="02040502050405020303" pitchFamily="18" charset="0"/>
            </a:endParaRPr>
          </a:p>
          <a:p>
            <a:pPr lvl="0" algn="ctr"/>
            <a:r>
              <a:rPr lang="pt-BR" sz="1400" dirty="0" err="1">
                <a:latin typeface="Georgia" panose="02040502050405020303" pitchFamily="18" charset="0"/>
              </a:rPr>
              <a:t>git</a:t>
            </a:r>
            <a:r>
              <a:rPr lang="pt-BR" sz="1400" dirty="0">
                <a:latin typeface="Georgia" panose="02040502050405020303" pitchFamily="18" charset="0"/>
              </a:rPr>
              <a:t> </a:t>
            </a:r>
            <a:r>
              <a:rPr lang="pt-BR" sz="1400" dirty="0" err="1">
                <a:latin typeface="Georgia" panose="02040502050405020303" pitchFamily="18" charset="0"/>
              </a:rPr>
              <a:t>push</a:t>
            </a:r>
            <a:r>
              <a:rPr lang="pt-BR" sz="1400" dirty="0">
                <a:latin typeface="Georgia" panose="02040502050405020303" pitchFamily="18" charset="0"/>
              </a:rPr>
              <a:t> </a:t>
            </a:r>
            <a:r>
              <a:rPr lang="pt-BR" sz="1400" dirty="0" err="1">
                <a:latin typeface="Georgia" panose="02040502050405020303" pitchFamily="18" charset="0"/>
              </a:rPr>
              <a:t>origin</a:t>
            </a:r>
            <a:r>
              <a:rPr lang="pt-BR" sz="1400" dirty="0">
                <a:latin typeface="Georgia" panose="02040502050405020303" pitchFamily="18" charset="0"/>
              </a:rPr>
              <a:t> </a:t>
            </a:r>
            <a:r>
              <a:rPr lang="pt-BR" sz="1400" dirty="0" smtClean="0">
                <a:latin typeface="Georgia" panose="02040502050405020303" pitchFamily="18" charset="0"/>
              </a:rPr>
              <a:t>v1.0</a:t>
            </a:r>
          </a:p>
          <a:p>
            <a:pPr lvl="0"/>
            <a:endParaRPr lang="pt-BR" sz="1400" dirty="0">
              <a:solidFill>
                <a:srgbClr val="0070C0"/>
              </a:solidFill>
              <a:latin typeface="Georgia" panose="02040502050405020303" pitchFamily="18" charset="0"/>
            </a:endParaRPr>
          </a:p>
          <a:p>
            <a:pPr lvl="0"/>
            <a:r>
              <a:rPr lang="pt-BR" sz="1400" dirty="0">
                <a:latin typeface="Georgia" panose="02040502050405020303" pitchFamily="18" charset="0"/>
              </a:rPr>
              <a:t>Para enviar todas as </a:t>
            </a:r>
            <a:r>
              <a:rPr lang="pt-BR" sz="1400" dirty="0" err="1">
                <a:latin typeface="Georgia" panose="02040502050405020303" pitchFamily="18" charset="0"/>
              </a:rPr>
              <a:t>tags</a:t>
            </a:r>
            <a:r>
              <a:rPr lang="pt-BR" sz="1400" dirty="0">
                <a:latin typeface="Georgia" panose="02040502050405020303" pitchFamily="18" charset="0"/>
              </a:rPr>
              <a:t> de uma vez</a:t>
            </a:r>
            <a:r>
              <a:rPr lang="pt-BR" sz="1400" dirty="0" smtClean="0">
                <a:latin typeface="Georgia" panose="02040502050405020303" pitchFamily="18" charset="0"/>
              </a:rPr>
              <a:t>:</a:t>
            </a:r>
          </a:p>
          <a:p>
            <a:pPr lvl="0"/>
            <a:endParaRPr lang="pt-BR" sz="1400" dirty="0">
              <a:solidFill>
                <a:prstClr val="black"/>
              </a:solidFill>
              <a:latin typeface="Georgia" panose="02040502050405020303" pitchFamily="18" charset="0"/>
            </a:endParaRPr>
          </a:p>
          <a:p>
            <a:pPr lvl="0" algn="ctr"/>
            <a:r>
              <a:rPr lang="pt-BR" sz="1400" dirty="0" err="1">
                <a:latin typeface="Georgia" panose="02040502050405020303" pitchFamily="18" charset="0"/>
              </a:rPr>
              <a:t>git</a:t>
            </a:r>
            <a:r>
              <a:rPr lang="pt-BR" sz="1400" dirty="0">
                <a:latin typeface="Georgia" panose="02040502050405020303" pitchFamily="18" charset="0"/>
              </a:rPr>
              <a:t> </a:t>
            </a:r>
            <a:r>
              <a:rPr lang="pt-BR" sz="1400" dirty="0" err="1">
                <a:latin typeface="Georgia" panose="02040502050405020303" pitchFamily="18" charset="0"/>
              </a:rPr>
              <a:t>push</a:t>
            </a:r>
            <a:r>
              <a:rPr lang="pt-BR" sz="1400" dirty="0">
                <a:latin typeface="Georgia" panose="02040502050405020303" pitchFamily="18" charset="0"/>
              </a:rPr>
              <a:t> </a:t>
            </a:r>
            <a:r>
              <a:rPr lang="pt-BR" sz="1400" dirty="0" err="1">
                <a:latin typeface="Georgia" panose="02040502050405020303" pitchFamily="18" charset="0"/>
              </a:rPr>
              <a:t>origin</a:t>
            </a:r>
            <a:r>
              <a:rPr lang="pt-BR" sz="1400" dirty="0">
                <a:latin typeface="Georgia" panose="02040502050405020303" pitchFamily="18" charset="0"/>
              </a:rPr>
              <a:t> –</a:t>
            </a:r>
            <a:r>
              <a:rPr lang="pt-BR" sz="1400" dirty="0" err="1">
                <a:latin typeface="Georgia" panose="02040502050405020303" pitchFamily="18" charset="0"/>
              </a:rPr>
              <a:t>tags</a:t>
            </a:r>
            <a:endParaRPr lang="pt-BR" sz="1400" dirty="0">
              <a:latin typeface="Georgia" panose="02040502050405020303" pitchFamily="18" charset="0"/>
            </a:endParaRPr>
          </a:p>
          <a:p>
            <a:pPr lvl="0"/>
            <a:endParaRPr lang="pt-BR" sz="1400" dirty="0">
              <a:solidFill>
                <a:prstClr val="black"/>
              </a:solidFill>
              <a:latin typeface="Georgia" panose="02040502050405020303" pitchFamily="18" charset="0"/>
            </a:endParaRPr>
          </a:p>
          <a:p>
            <a:pPr lvl="0"/>
            <a:r>
              <a:rPr lang="pt-BR" sz="1400" b="1" dirty="0">
                <a:solidFill>
                  <a:srgbClr val="92D050"/>
                </a:solidFill>
                <a:latin typeface="Georgia" panose="02040502050405020303" pitchFamily="18" charset="0"/>
              </a:rPr>
              <a:t>Removendo </a:t>
            </a:r>
            <a:r>
              <a:rPr lang="pt-BR" sz="1400" b="1" dirty="0" err="1" smtClean="0">
                <a:solidFill>
                  <a:srgbClr val="92D050"/>
                </a:solidFill>
                <a:latin typeface="Georgia" panose="02040502050405020303" pitchFamily="18" charset="0"/>
              </a:rPr>
              <a:t>Tags</a:t>
            </a:r>
            <a:endParaRPr lang="pt-BR" sz="1400" b="1" dirty="0" smtClean="0">
              <a:solidFill>
                <a:srgbClr val="92D050"/>
              </a:solidFill>
              <a:latin typeface="Georgia" panose="02040502050405020303" pitchFamily="18" charset="0"/>
            </a:endParaRPr>
          </a:p>
          <a:p>
            <a:pPr lvl="0"/>
            <a:r>
              <a:rPr lang="pt-BR" sz="1400" dirty="0" smtClean="0">
                <a:latin typeface="Georgia" panose="02040502050405020303" pitchFamily="18" charset="0"/>
              </a:rPr>
              <a:t>Para </a:t>
            </a:r>
            <a:r>
              <a:rPr lang="pt-BR" sz="1400" dirty="0">
                <a:latin typeface="Georgia" panose="02040502050405020303" pitchFamily="18" charset="0"/>
              </a:rPr>
              <a:t>remover uma </a:t>
            </a:r>
            <a:r>
              <a:rPr lang="pt-BR" sz="1400" dirty="0" err="1">
                <a:latin typeface="Georgia" panose="02040502050405020303" pitchFamily="18" charset="0"/>
              </a:rPr>
              <a:t>tag</a:t>
            </a:r>
            <a:r>
              <a:rPr lang="pt-BR" sz="1400" dirty="0">
                <a:latin typeface="Georgia" panose="02040502050405020303" pitchFamily="18" charset="0"/>
              </a:rPr>
              <a:t> local</a:t>
            </a:r>
            <a:r>
              <a:rPr lang="pt-BR" sz="1400" dirty="0" smtClean="0">
                <a:latin typeface="Georgia" panose="02040502050405020303" pitchFamily="18" charset="0"/>
              </a:rPr>
              <a:t>:</a:t>
            </a:r>
          </a:p>
          <a:p>
            <a:pPr lvl="0"/>
            <a:endParaRPr lang="pt-BR" sz="1400" dirty="0" smtClean="0">
              <a:solidFill>
                <a:prstClr val="black"/>
              </a:solidFill>
              <a:latin typeface="Georgia" panose="02040502050405020303" pitchFamily="18" charset="0"/>
            </a:endParaRPr>
          </a:p>
          <a:p>
            <a:pPr lvl="0"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tag</a:t>
            </a:r>
            <a:r>
              <a:rPr lang="pt-BR" sz="1400" dirty="0">
                <a:latin typeface="Georgia" panose="02040502050405020303" pitchFamily="18" charset="0"/>
              </a:rPr>
              <a:t> -d </a:t>
            </a:r>
            <a:r>
              <a:rPr lang="pt-BR" sz="1400" dirty="0" smtClean="0">
                <a:latin typeface="Georgia" panose="02040502050405020303" pitchFamily="18" charset="0"/>
              </a:rPr>
              <a:t>v1.0</a:t>
            </a:r>
          </a:p>
          <a:p>
            <a:pPr lvl="0"/>
            <a:endParaRPr lang="pt-BR" sz="1400" dirty="0" smtClean="0">
              <a:solidFill>
                <a:srgbClr val="0070C0"/>
              </a:solidFill>
              <a:latin typeface="Georgia" panose="02040502050405020303" pitchFamily="18" charset="0"/>
            </a:endParaRPr>
          </a:p>
          <a:p>
            <a:pPr lvl="0"/>
            <a:r>
              <a:rPr lang="pt-BR" sz="1400" dirty="0" smtClean="0">
                <a:latin typeface="Georgia" panose="02040502050405020303" pitchFamily="18" charset="0"/>
              </a:rPr>
              <a:t>Se </a:t>
            </a:r>
            <a:r>
              <a:rPr lang="pt-BR" sz="1400" dirty="0">
                <a:latin typeface="Georgia" panose="02040502050405020303" pitchFamily="18" charset="0"/>
              </a:rPr>
              <a:t>precisar remover uma </a:t>
            </a:r>
            <a:r>
              <a:rPr lang="pt-BR" sz="1400" dirty="0" err="1">
                <a:latin typeface="Georgia" panose="02040502050405020303" pitchFamily="18" charset="0"/>
              </a:rPr>
              <a:t>tag</a:t>
            </a:r>
            <a:r>
              <a:rPr lang="pt-BR" sz="1400" dirty="0">
                <a:latin typeface="Georgia" panose="02040502050405020303" pitchFamily="18" charset="0"/>
              </a:rPr>
              <a:t> do repositório remoto</a:t>
            </a:r>
            <a:r>
              <a:rPr lang="pt-BR" sz="1400" dirty="0" smtClean="0">
                <a:latin typeface="Georgia" panose="02040502050405020303" pitchFamily="18" charset="0"/>
              </a:rPr>
              <a:t>:</a:t>
            </a:r>
          </a:p>
          <a:p>
            <a:pPr lvl="0"/>
            <a:endParaRPr lang="pt-BR" sz="1400" dirty="0" smtClean="0">
              <a:solidFill>
                <a:prstClr val="black"/>
              </a:solidFill>
              <a:latin typeface="Georgia" panose="02040502050405020303" pitchFamily="18" charset="0"/>
            </a:endParaRPr>
          </a:p>
          <a:p>
            <a:pPr lvl="0"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push</a:t>
            </a:r>
            <a:r>
              <a:rPr lang="pt-BR" sz="1400" dirty="0">
                <a:latin typeface="Georgia" panose="02040502050405020303" pitchFamily="18" charset="0"/>
              </a:rPr>
              <a:t> </a:t>
            </a:r>
            <a:r>
              <a:rPr lang="pt-BR" sz="1400" dirty="0" err="1">
                <a:latin typeface="Georgia" panose="02040502050405020303" pitchFamily="18" charset="0"/>
              </a:rPr>
              <a:t>origin</a:t>
            </a:r>
            <a:r>
              <a:rPr lang="pt-BR" sz="1400" dirty="0">
                <a:latin typeface="Georgia" panose="02040502050405020303" pitchFamily="18" charset="0"/>
              </a:rPr>
              <a:t> --delete </a:t>
            </a:r>
            <a:r>
              <a:rPr lang="pt-BR" sz="1400" dirty="0" smtClean="0">
                <a:latin typeface="Georgia" panose="02040502050405020303" pitchFamily="18" charset="0"/>
              </a:rPr>
              <a:t>v1.0</a:t>
            </a:r>
          </a:p>
          <a:p>
            <a:pPr lvl="0"/>
            <a:endParaRPr lang="pt-BR" sz="1400" dirty="0">
              <a:solidFill>
                <a:prstClr val="black"/>
              </a:solidFill>
              <a:latin typeface="Georgia" panose="02040502050405020303" pitchFamily="18" charset="0"/>
            </a:endParaRPr>
          </a:p>
          <a:p>
            <a:pPr lvl="0"/>
            <a:r>
              <a:rPr lang="pt-BR" sz="1400" dirty="0" smtClean="0">
                <a:latin typeface="Georgia" panose="02040502050405020303" pitchFamily="18" charset="0"/>
              </a:rPr>
              <a:t>O </a:t>
            </a:r>
            <a:r>
              <a:rPr lang="pt-BR" sz="1400" dirty="0">
                <a:latin typeface="Georgia" panose="02040502050405020303" pitchFamily="18" charset="0"/>
              </a:rPr>
              <a:t>uso correto de </a:t>
            </a:r>
            <a:r>
              <a:rPr lang="pt-BR" sz="1400" dirty="0" err="1">
                <a:latin typeface="Georgia" panose="02040502050405020303" pitchFamily="18" charset="0"/>
              </a:rPr>
              <a:t>tags</a:t>
            </a:r>
            <a:r>
              <a:rPr lang="pt-BR" sz="1400" dirty="0">
                <a:latin typeface="Georgia" panose="02040502050405020303" pitchFamily="18" charset="0"/>
              </a:rPr>
              <a:t> facilita o gerenciamento de versões e o rastreamento de lançamentos no </a:t>
            </a:r>
            <a:r>
              <a:rPr lang="pt-BR" sz="1400" dirty="0" err="1">
                <a:latin typeface="Georgia" panose="02040502050405020303" pitchFamily="18" charset="0"/>
              </a:rPr>
              <a:t>Git</a:t>
            </a:r>
            <a:r>
              <a:rPr lang="pt-BR" sz="1400" dirty="0">
                <a:latin typeface="Georgia" panose="02040502050405020303" pitchFamily="18" charset="0"/>
              </a:rPr>
              <a:t>. </a:t>
            </a:r>
            <a:endParaRPr lang="pt-BR" sz="1400" dirty="0" smtClean="0">
              <a:latin typeface="Georgia" panose="02040502050405020303" pitchFamily="18" charset="0"/>
            </a:endParaRPr>
          </a:p>
          <a:p>
            <a:endParaRPr lang="pt-BR" sz="1400" dirty="0">
              <a:solidFill>
                <a:prstClr val="black"/>
              </a:solidFill>
              <a:latin typeface="Georgia" panose="02040502050405020303" pitchFamily="18" charset="0"/>
            </a:endParaRPr>
          </a:p>
        </p:txBody>
      </p:sp>
    </p:spTree>
    <p:extLst>
      <p:ext uri="{BB962C8B-B14F-4D97-AF65-F5344CB8AC3E}">
        <p14:creationId xmlns:p14="http://schemas.microsoft.com/office/powerpoint/2010/main" val="272504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471487" y="527406"/>
            <a:ext cx="5915025" cy="854828"/>
          </a:xfrm>
        </p:spPr>
        <p:txBody>
          <a:bodyPr>
            <a:normAutofit/>
          </a:bodyPr>
          <a:lstStyle/>
          <a:p>
            <a:pPr algn="ctr"/>
            <a:r>
              <a:rPr lang="pt-BR" sz="2400" b="1" dirty="0">
                <a:latin typeface="Georgia" panose="02040502050405020303" pitchFamily="18" charset="0"/>
              </a:rPr>
              <a:t>Introdução ao </a:t>
            </a:r>
            <a:r>
              <a:rPr lang="pt-BR" sz="2400" b="1" dirty="0" err="1">
                <a:latin typeface="Georgia" panose="02040502050405020303" pitchFamily="18" charset="0"/>
              </a:rPr>
              <a:t>Git</a:t>
            </a:r>
            <a:r>
              <a:rPr lang="pt-BR" sz="2400" b="1" dirty="0">
                <a:latin typeface="Georgia" panose="02040502050405020303" pitchFamily="18" charset="0"/>
              </a:rPr>
              <a:t/>
            </a:r>
            <a:br>
              <a:rPr lang="pt-BR" sz="2400" b="1" dirty="0">
                <a:latin typeface="Georgia" panose="02040502050405020303" pitchFamily="18" charset="0"/>
              </a:rPr>
            </a:br>
            <a:endParaRPr lang="pt-BR" sz="2400" dirty="0">
              <a:latin typeface="Georgia" panose="02040502050405020303" pitchFamily="18" charset="0"/>
            </a:endParaRPr>
          </a:p>
        </p:txBody>
      </p:sp>
      <p:sp>
        <p:nvSpPr>
          <p:cNvPr id="3" name="Espaço Reservado para Conteúdo 2"/>
          <p:cNvSpPr>
            <a:spLocks noGrp="1"/>
          </p:cNvSpPr>
          <p:nvPr>
            <p:ph idx="1"/>
          </p:nvPr>
        </p:nvSpPr>
        <p:spPr>
          <a:xfrm>
            <a:off x="577813" y="1382234"/>
            <a:ext cx="5915025" cy="7112141"/>
          </a:xfrm>
        </p:spPr>
        <p:txBody>
          <a:bodyPr/>
          <a:lstStyle/>
          <a:p>
            <a:pPr marL="0" indent="0">
              <a:buNone/>
            </a:pPr>
            <a:r>
              <a:rPr lang="pt-BR" sz="1600" dirty="0" smtClean="0">
                <a:latin typeface="Georgia" panose="02040502050405020303" pitchFamily="18" charset="0"/>
              </a:rPr>
              <a:t>     O </a:t>
            </a:r>
            <a:r>
              <a:rPr lang="pt-BR" sz="1600" dirty="0" err="1">
                <a:latin typeface="Georgia" panose="02040502050405020303" pitchFamily="18" charset="0"/>
              </a:rPr>
              <a:t>Git</a:t>
            </a:r>
            <a:r>
              <a:rPr lang="pt-BR" sz="1600" dirty="0">
                <a:latin typeface="Georgia" panose="02040502050405020303" pitchFamily="18" charset="0"/>
              </a:rPr>
              <a:t> é um sistema de controle de versão distribuído amplamente utilizado por desenvolvedores em todo o mundo. Criado por Linus Torvalds em 2005, ele permite que equipes colaborem de maneira eficiente no desenvolvimento de software, mantendo um histórico detalhado de todas as modificações feitas nos arquivos de um </a:t>
            </a:r>
            <a:r>
              <a:rPr lang="pt-BR" sz="1600" dirty="0" smtClean="0">
                <a:latin typeface="Georgia" panose="02040502050405020303" pitchFamily="18" charset="0"/>
              </a:rPr>
              <a:t>projeto.</a:t>
            </a:r>
          </a:p>
          <a:p>
            <a:pPr marL="0" indent="0">
              <a:buNone/>
            </a:pPr>
            <a:endParaRPr lang="pt-BR" sz="1600" b="1" dirty="0" smtClean="0">
              <a:latin typeface="Georgia" panose="02040502050405020303" pitchFamily="18" charset="0"/>
            </a:endParaRPr>
          </a:p>
          <a:p>
            <a:pPr marL="0" indent="0">
              <a:buNone/>
            </a:pPr>
            <a:r>
              <a:rPr lang="pt-BR" sz="1600" b="1" dirty="0" smtClean="0">
                <a:latin typeface="Georgia" panose="02040502050405020303" pitchFamily="18" charset="0"/>
              </a:rPr>
              <a:t>O </a:t>
            </a:r>
            <a:r>
              <a:rPr lang="pt-BR" sz="1600" b="1" dirty="0">
                <a:latin typeface="Georgia" panose="02040502050405020303" pitchFamily="18" charset="0"/>
              </a:rPr>
              <a:t>que é </a:t>
            </a:r>
            <a:r>
              <a:rPr lang="pt-BR" sz="1600" b="1" dirty="0" err="1">
                <a:latin typeface="Georgia" panose="02040502050405020303" pitchFamily="18" charset="0"/>
              </a:rPr>
              <a:t>Git</a:t>
            </a:r>
            <a:r>
              <a:rPr lang="pt-BR" sz="1600" b="1" dirty="0">
                <a:latin typeface="Georgia" panose="02040502050405020303" pitchFamily="18" charset="0"/>
              </a:rPr>
              <a:t> e para que serve?</a:t>
            </a:r>
          </a:p>
          <a:p>
            <a:pPr marL="0" indent="0">
              <a:buNone/>
            </a:pPr>
            <a:r>
              <a:rPr lang="pt-BR" sz="1600" dirty="0">
                <a:latin typeface="Georgia" panose="02040502050405020303" pitchFamily="18" charset="0"/>
              </a:rPr>
              <a:t>O </a:t>
            </a:r>
            <a:r>
              <a:rPr lang="pt-BR" sz="1600" dirty="0" err="1">
                <a:latin typeface="Georgia" panose="02040502050405020303" pitchFamily="18" charset="0"/>
              </a:rPr>
              <a:t>Git</a:t>
            </a:r>
            <a:r>
              <a:rPr lang="pt-BR" sz="1600" dirty="0">
                <a:latin typeface="Georgia" panose="02040502050405020303" pitchFamily="18" charset="0"/>
              </a:rPr>
              <a:t> é essencial para o desenvolvimento moderno de software, pois:</a:t>
            </a:r>
          </a:p>
          <a:p>
            <a:pPr marL="0" indent="0">
              <a:buNone/>
            </a:pPr>
            <a:r>
              <a:rPr lang="pt-BR" sz="1600" dirty="0" smtClean="0">
                <a:latin typeface="Georgia" panose="02040502050405020303" pitchFamily="18" charset="0"/>
              </a:rPr>
              <a:t>- Permite </a:t>
            </a:r>
            <a:r>
              <a:rPr lang="pt-BR" sz="1600" dirty="0">
                <a:latin typeface="Georgia" panose="02040502050405020303" pitchFamily="18" charset="0"/>
              </a:rPr>
              <a:t>rastrear alterações no código-fonte.</a:t>
            </a:r>
          </a:p>
          <a:p>
            <a:pPr marL="0" indent="0">
              <a:buNone/>
            </a:pPr>
            <a:r>
              <a:rPr lang="pt-BR" sz="1600" dirty="0" smtClean="0">
                <a:latin typeface="Georgia" panose="02040502050405020303" pitchFamily="18" charset="0"/>
              </a:rPr>
              <a:t>- Facilita </a:t>
            </a:r>
            <a:r>
              <a:rPr lang="pt-BR" sz="1600" dirty="0">
                <a:latin typeface="Georgia" panose="02040502050405020303" pitchFamily="18" charset="0"/>
              </a:rPr>
              <a:t>a colaboração entre múltiplos desenvolvedores.</a:t>
            </a:r>
          </a:p>
          <a:p>
            <a:pPr marL="0" indent="0">
              <a:buNone/>
            </a:pPr>
            <a:r>
              <a:rPr lang="pt-BR" sz="1600" dirty="0" smtClean="0">
                <a:latin typeface="Georgia" panose="02040502050405020303" pitchFamily="18" charset="0"/>
              </a:rPr>
              <a:t>- Mantém </a:t>
            </a:r>
            <a:r>
              <a:rPr lang="pt-BR" sz="1600" dirty="0">
                <a:latin typeface="Georgia" panose="02040502050405020303" pitchFamily="18" charset="0"/>
              </a:rPr>
              <a:t>um histórico seguro de todas as modificações.</a:t>
            </a:r>
          </a:p>
          <a:p>
            <a:pPr marL="0" indent="0">
              <a:buNone/>
            </a:pPr>
            <a:r>
              <a:rPr lang="pt-BR" sz="1600" dirty="0" smtClean="0">
                <a:latin typeface="Georgia" panose="02040502050405020303" pitchFamily="18" charset="0"/>
              </a:rPr>
              <a:t>- Possibilita </a:t>
            </a:r>
            <a:r>
              <a:rPr lang="pt-BR" sz="1600" dirty="0">
                <a:latin typeface="Georgia" panose="02040502050405020303" pitchFamily="18" charset="0"/>
              </a:rPr>
              <a:t>a reversão de alterações em caso de erro.</a:t>
            </a:r>
          </a:p>
          <a:p>
            <a:pPr marL="0" indent="0">
              <a:buNone/>
            </a:pP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38" y="4509679"/>
            <a:ext cx="5829300" cy="3886200"/>
          </a:xfrm>
          <a:prstGeom prst="rect">
            <a:avLst/>
          </a:prstGeom>
        </p:spPr>
      </p:pic>
    </p:spTree>
    <p:extLst>
      <p:ext uri="{BB962C8B-B14F-4D97-AF65-F5344CB8AC3E}">
        <p14:creationId xmlns:p14="http://schemas.microsoft.com/office/powerpoint/2010/main" val="3707477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 y="6654284"/>
            <a:ext cx="6096000" cy="3429000"/>
          </a:xfrm>
          <a:prstGeom prst="rect">
            <a:avLst/>
          </a:prstGeom>
        </p:spPr>
      </p:pic>
      <p:sp>
        <p:nvSpPr>
          <p:cNvPr id="2" name="Retângulo 1"/>
          <p:cNvSpPr/>
          <p:nvPr/>
        </p:nvSpPr>
        <p:spPr>
          <a:xfrm>
            <a:off x="534254" y="7168634"/>
            <a:ext cx="5712155" cy="1077218"/>
          </a:xfrm>
          <a:prstGeom prst="rect">
            <a:avLst/>
          </a:prstGeom>
        </p:spPr>
        <p:txBody>
          <a:bodyPr wrap="square">
            <a:spAutoFit/>
          </a:bodyPr>
          <a:lstStyle/>
          <a:p>
            <a:pPr algn="ctr"/>
            <a:r>
              <a:rPr lang="pt-BR" sz="3200" b="1" dirty="0"/>
              <a:t>Comandos Avançados e Boas Práticas</a:t>
            </a:r>
            <a:endParaRPr lang="pt-BR" sz="3200" dirty="0"/>
          </a:p>
        </p:txBody>
      </p:sp>
      <p:sp>
        <p:nvSpPr>
          <p:cNvPr id="3" name="CaixaDeTexto 2"/>
          <p:cNvSpPr txBox="1"/>
          <p:nvPr/>
        </p:nvSpPr>
        <p:spPr>
          <a:xfrm>
            <a:off x="1515126" y="2714744"/>
            <a:ext cx="4722205" cy="3939540"/>
          </a:xfrm>
          <a:prstGeom prst="rect">
            <a:avLst/>
          </a:prstGeom>
          <a:noFill/>
        </p:spPr>
        <p:txBody>
          <a:bodyPr wrap="square" rtlCol="0">
            <a:spAutoFit/>
          </a:bodyPr>
          <a:lstStyle/>
          <a:p>
            <a:r>
              <a:rPr lang="pt-BR" sz="25000" b="1" dirty="0" smtClean="0"/>
              <a:t>07</a:t>
            </a:r>
            <a:endParaRPr lang="pt-BR" sz="25000" b="1" dirty="0"/>
          </a:p>
        </p:txBody>
      </p:sp>
    </p:spTree>
    <p:extLst>
      <p:ext uri="{BB962C8B-B14F-4D97-AF65-F5344CB8AC3E}">
        <p14:creationId xmlns:p14="http://schemas.microsoft.com/office/powerpoint/2010/main" val="12473610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Retângulo 16"/>
          <p:cNvSpPr/>
          <p:nvPr/>
        </p:nvSpPr>
        <p:spPr>
          <a:xfrm>
            <a:off x="571538" y="8116761"/>
            <a:ext cx="5716503" cy="5257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6" name="Retângulo 15"/>
          <p:cNvSpPr/>
          <p:nvPr/>
        </p:nvSpPr>
        <p:spPr>
          <a:xfrm>
            <a:off x="544508" y="6784911"/>
            <a:ext cx="5716503" cy="9874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5" name="Retângulo 14"/>
          <p:cNvSpPr/>
          <p:nvPr/>
        </p:nvSpPr>
        <p:spPr>
          <a:xfrm>
            <a:off x="571538" y="5114926"/>
            <a:ext cx="5716503" cy="4507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4" name="Retângulo 13"/>
          <p:cNvSpPr/>
          <p:nvPr/>
        </p:nvSpPr>
        <p:spPr>
          <a:xfrm>
            <a:off x="571539" y="4095750"/>
            <a:ext cx="5716503" cy="581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Título 1"/>
          <p:cNvSpPr>
            <a:spLocks noGrp="1"/>
          </p:cNvSpPr>
          <p:nvPr>
            <p:ph type="title"/>
          </p:nvPr>
        </p:nvSpPr>
        <p:spPr>
          <a:xfrm>
            <a:off x="543717" y="1149224"/>
            <a:ext cx="5770567" cy="8013825"/>
          </a:xfrm>
        </p:spPr>
        <p:txBody>
          <a:bodyPr/>
          <a:lstStyle/>
          <a:p>
            <a:r>
              <a:rPr lang="pt-BR" sz="1400" dirty="0"/>
              <a:t/>
            </a:r>
            <a:br>
              <a:rPr lang="pt-BR" sz="1400" dirty="0"/>
            </a:br>
            <a:r>
              <a:rPr lang="pt-BR" sz="1400" dirty="0" smtClean="0"/>
              <a:t>Neste </a:t>
            </a:r>
            <a:r>
              <a:rPr lang="pt-BR" sz="1400" dirty="0"/>
              <a:t>capítulo, você explorará comandos avançados do </a:t>
            </a:r>
            <a:r>
              <a:rPr lang="pt-BR" sz="1400" dirty="0" err="1"/>
              <a:t>Git</a:t>
            </a:r>
            <a:r>
              <a:rPr lang="pt-BR" sz="1400" dirty="0"/>
              <a:t> que facilitam a resolução de problemas e a manutenção do histórico de versões, além de conhecer dois fluxos de trabalho comuns utilizados em equipes profissionais</a:t>
            </a:r>
            <a:r>
              <a:rPr lang="pt-BR" sz="1400" dirty="0" smtClean="0"/>
              <a:t>.</a:t>
            </a:r>
            <a:br>
              <a:rPr lang="pt-BR" sz="1400" dirty="0" smtClean="0"/>
            </a:br>
            <a:r>
              <a:rPr lang="pt-BR" sz="1400" dirty="0"/>
              <a:t/>
            </a:r>
            <a:br>
              <a:rPr lang="pt-BR" sz="1400" dirty="0"/>
            </a:br>
            <a:r>
              <a:rPr lang="pt-BR" sz="1400" b="1" dirty="0" smtClean="0">
                <a:solidFill>
                  <a:srgbClr val="92D050"/>
                </a:solidFill>
              </a:rPr>
              <a:t>Comandos </a:t>
            </a:r>
            <a:r>
              <a:rPr lang="pt-BR" sz="1400" b="1" dirty="0">
                <a:solidFill>
                  <a:srgbClr val="92D050"/>
                </a:solidFill>
              </a:rPr>
              <a:t>Avançados do </a:t>
            </a:r>
            <a:r>
              <a:rPr lang="pt-BR" sz="1400" b="1" dirty="0" err="1" smtClean="0">
                <a:solidFill>
                  <a:srgbClr val="92D050"/>
                </a:solidFill>
              </a:rPr>
              <a:t>Git</a:t>
            </a:r>
            <a:r>
              <a:rPr lang="pt-BR" sz="1400" b="1" dirty="0" smtClean="0">
                <a:solidFill>
                  <a:srgbClr val="92D050"/>
                </a:solidFill>
              </a:rPr>
              <a:t/>
            </a:r>
            <a:br>
              <a:rPr lang="pt-BR" sz="1400" b="1" dirty="0" smtClean="0">
                <a:solidFill>
                  <a:srgbClr val="92D050"/>
                </a:solidFill>
              </a:rPr>
            </a:br>
            <a:r>
              <a:rPr lang="pt-BR" sz="1400" dirty="0"/>
              <a:t/>
            </a:r>
            <a:br>
              <a:rPr lang="pt-BR" sz="1400" dirty="0"/>
            </a:br>
            <a:r>
              <a:rPr lang="pt-BR" sz="1400" b="1" dirty="0" err="1">
                <a:solidFill>
                  <a:srgbClr val="92D050"/>
                </a:solidFill>
              </a:rPr>
              <a:t>G</a:t>
            </a:r>
            <a:r>
              <a:rPr lang="pt-BR" sz="1400" b="1" dirty="0" err="1" smtClean="0">
                <a:solidFill>
                  <a:srgbClr val="92D050"/>
                </a:solidFill>
              </a:rPr>
              <a:t>it</a:t>
            </a:r>
            <a:r>
              <a:rPr lang="pt-BR" sz="1400" b="1" dirty="0" smtClean="0">
                <a:solidFill>
                  <a:srgbClr val="92D050"/>
                </a:solidFill>
              </a:rPr>
              <a:t> cherry-</a:t>
            </a:r>
            <a:r>
              <a:rPr lang="pt-BR" sz="1400" b="1" dirty="0" err="1" smtClean="0">
                <a:solidFill>
                  <a:srgbClr val="92D050"/>
                </a:solidFill>
              </a:rPr>
              <a:t>pick</a:t>
            </a:r>
            <a:r>
              <a:rPr lang="pt-BR" sz="1400" b="1" dirty="0" smtClean="0">
                <a:solidFill>
                  <a:srgbClr val="92D050"/>
                </a:solidFill>
              </a:rPr>
              <a:t> </a:t>
            </a:r>
            <a:r>
              <a:rPr lang="pt-BR" sz="1400" b="1" dirty="0">
                <a:solidFill>
                  <a:srgbClr val="92D050"/>
                </a:solidFill>
              </a:rPr>
              <a:t>– Aplicando </a:t>
            </a:r>
            <a:r>
              <a:rPr lang="pt-BR" sz="1400" b="1" dirty="0" err="1">
                <a:solidFill>
                  <a:srgbClr val="92D050"/>
                </a:solidFill>
              </a:rPr>
              <a:t>Commits</a:t>
            </a:r>
            <a:r>
              <a:rPr lang="pt-BR" sz="1400" b="1" dirty="0">
                <a:solidFill>
                  <a:srgbClr val="92D050"/>
                </a:solidFill>
              </a:rPr>
              <a:t> </a:t>
            </a:r>
            <a:r>
              <a:rPr lang="pt-BR" sz="1400" b="1" dirty="0" smtClean="0">
                <a:solidFill>
                  <a:srgbClr val="92D050"/>
                </a:solidFill>
              </a:rPr>
              <a:t>Específicos</a:t>
            </a:r>
            <a:r>
              <a:rPr lang="pt-BR" sz="1400" dirty="0"/>
              <a:t/>
            </a:r>
            <a:br>
              <a:rPr lang="pt-BR" sz="1400" dirty="0"/>
            </a:br>
            <a:r>
              <a:rPr lang="pt-BR" sz="1400" dirty="0" smtClean="0"/>
              <a:t>O </a:t>
            </a:r>
            <a:r>
              <a:rPr lang="pt-BR" sz="1400" dirty="0"/>
              <a:t>`</a:t>
            </a:r>
            <a:r>
              <a:rPr lang="pt-BR" sz="1400" dirty="0" err="1"/>
              <a:t>git</a:t>
            </a:r>
            <a:r>
              <a:rPr lang="pt-BR" sz="1400" dirty="0"/>
              <a:t> cherry-</a:t>
            </a:r>
            <a:r>
              <a:rPr lang="pt-BR" sz="1400" dirty="0" err="1"/>
              <a:t>pick</a:t>
            </a:r>
            <a:r>
              <a:rPr lang="pt-BR" sz="1400" dirty="0"/>
              <a:t>` é uma ferramenta poderosa para importar </a:t>
            </a:r>
            <a:r>
              <a:rPr lang="pt-BR" sz="1400" dirty="0" err="1"/>
              <a:t>commits</a:t>
            </a:r>
            <a:r>
              <a:rPr lang="pt-BR" sz="1400" dirty="0"/>
              <a:t> isolados de outra </a:t>
            </a:r>
            <a:r>
              <a:rPr lang="pt-BR" sz="1400" dirty="0" err="1"/>
              <a:t>branch</a:t>
            </a:r>
            <a:r>
              <a:rPr lang="pt-BR" sz="1400" dirty="0" smtClean="0"/>
              <a:t>.</a:t>
            </a:r>
            <a:br>
              <a:rPr lang="pt-BR" sz="1400" dirty="0" smtClean="0"/>
            </a:br>
            <a:r>
              <a:rPr lang="pt-BR" sz="1400" dirty="0"/>
              <a:t/>
            </a:r>
            <a:br>
              <a:rPr lang="pt-BR" sz="1400" dirty="0"/>
            </a:br>
            <a:r>
              <a:rPr lang="pt-BR" sz="1400" dirty="0" smtClean="0"/>
              <a:t>Exemplo </a:t>
            </a:r>
            <a:r>
              <a:rPr lang="pt-BR" sz="1400" dirty="0"/>
              <a:t>prático</a:t>
            </a:r>
            <a:r>
              <a:rPr lang="pt-BR" sz="1400" dirty="0" smtClean="0"/>
              <a:t>:</a:t>
            </a:r>
            <a:r>
              <a:rPr lang="pt-BR" sz="1400" dirty="0"/>
              <a:t/>
            </a:r>
            <a:br>
              <a:rPr lang="pt-BR" sz="1400" dirty="0"/>
            </a:br>
            <a:r>
              <a:rPr lang="pt-BR" sz="1400" dirty="0"/>
              <a:t/>
            </a:r>
            <a:br>
              <a:rPr lang="pt-BR" sz="1400" dirty="0"/>
            </a:br>
            <a:r>
              <a:rPr lang="pt-BR" sz="1400" dirty="0" smtClean="0"/>
              <a:t>                                       </a:t>
            </a:r>
            <a:r>
              <a:rPr lang="en-US" sz="1400" dirty="0" smtClean="0"/>
              <a:t> </a:t>
            </a:r>
            <a:r>
              <a:rPr lang="en-US" sz="1400" dirty="0" err="1"/>
              <a:t>git</a:t>
            </a:r>
            <a:r>
              <a:rPr lang="en-US" sz="1400" dirty="0"/>
              <a:t> checkout main</a:t>
            </a:r>
            <a:br>
              <a:rPr lang="en-US" sz="1400" dirty="0"/>
            </a:br>
            <a:r>
              <a:rPr lang="en-US" sz="1400" dirty="0"/>
              <a:t>  </a:t>
            </a:r>
            <a:r>
              <a:rPr lang="en-US" sz="1400" dirty="0" smtClean="0"/>
              <a:t>                                 </a:t>
            </a:r>
            <a:r>
              <a:rPr lang="en-US" sz="1400" dirty="0" err="1" smtClean="0"/>
              <a:t>git</a:t>
            </a:r>
            <a:r>
              <a:rPr lang="en-US" sz="1400" dirty="0" smtClean="0"/>
              <a:t> </a:t>
            </a:r>
            <a:r>
              <a:rPr lang="en-US" sz="1400" dirty="0"/>
              <a:t>cherry-pick a1b2c3d</a:t>
            </a:r>
            <a:r>
              <a:rPr lang="pt-BR" sz="1400" dirty="0"/>
              <a:t/>
            </a:r>
            <a:br>
              <a:rPr lang="pt-BR" sz="1400" dirty="0"/>
            </a:br>
            <a:r>
              <a:rPr lang="pt-BR" sz="1400" dirty="0"/>
              <a:t/>
            </a:r>
            <a:br>
              <a:rPr lang="pt-BR" sz="1400" dirty="0"/>
            </a:br>
            <a:r>
              <a:rPr lang="pt-BR" sz="1400" dirty="0" smtClean="0"/>
              <a:t>-Dica: </a:t>
            </a:r>
            <a:r>
              <a:rPr lang="pt-BR" sz="1400" dirty="0"/>
              <a:t>Use `-x` para documentar a origem do </a:t>
            </a:r>
            <a:r>
              <a:rPr lang="pt-BR" sz="1400" dirty="0" err="1"/>
              <a:t>commit</a:t>
            </a:r>
            <a:r>
              <a:rPr lang="pt-BR" sz="1400" dirty="0"/>
              <a:t>:</a:t>
            </a:r>
            <a:br>
              <a:rPr lang="pt-BR" sz="1400" dirty="0"/>
            </a:br>
            <a:r>
              <a:rPr lang="pt-BR" sz="1400" dirty="0"/>
              <a:t/>
            </a:r>
            <a:br>
              <a:rPr lang="pt-BR" sz="1400" dirty="0"/>
            </a:br>
            <a:r>
              <a:rPr lang="pt-BR" sz="1400" dirty="0"/>
              <a:t>  </a:t>
            </a:r>
            <a:r>
              <a:rPr lang="pt-BR" sz="1400" dirty="0" smtClean="0"/>
              <a:t>                              </a:t>
            </a:r>
            <a:r>
              <a:rPr lang="pt-BR" sz="1400" dirty="0" err="1" smtClean="0"/>
              <a:t>git</a:t>
            </a:r>
            <a:r>
              <a:rPr lang="pt-BR" sz="1400" dirty="0" smtClean="0"/>
              <a:t> </a:t>
            </a:r>
            <a:r>
              <a:rPr lang="pt-BR" sz="1400" dirty="0"/>
              <a:t>cherry-</a:t>
            </a:r>
            <a:r>
              <a:rPr lang="pt-BR" sz="1400" dirty="0" err="1"/>
              <a:t>pick</a:t>
            </a:r>
            <a:r>
              <a:rPr lang="pt-BR" sz="1400" dirty="0"/>
              <a:t> -x a1b2c3d</a:t>
            </a:r>
            <a:br>
              <a:rPr lang="pt-BR" sz="1400" dirty="0"/>
            </a:br>
            <a:r>
              <a:rPr lang="pt-BR" sz="1400" dirty="0"/>
              <a:t/>
            </a:r>
            <a:br>
              <a:rPr lang="pt-BR" sz="1400" dirty="0"/>
            </a:br>
            <a:r>
              <a:rPr lang="pt-BR" sz="1400" b="1" dirty="0" err="1" smtClean="0">
                <a:solidFill>
                  <a:srgbClr val="92D050"/>
                </a:solidFill>
              </a:rPr>
              <a:t>Git</a:t>
            </a:r>
            <a:r>
              <a:rPr lang="pt-BR" sz="1400" b="1" dirty="0" smtClean="0">
                <a:solidFill>
                  <a:srgbClr val="92D050"/>
                </a:solidFill>
              </a:rPr>
              <a:t> </a:t>
            </a:r>
            <a:r>
              <a:rPr lang="pt-BR" sz="1400" b="1" dirty="0" err="1">
                <a:solidFill>
                  <a:srgbClr val="92D050"/>
                </a:solidFill>
              </a:rPr>
              <a:t>bisect</a:t>
            </a:r>
            <a:r>
              <a:rPr lang="pt-BR" sz="1400" b="1" dirty="0">
                <a:solidFill>
                  <a:srgbClr val="92D050"/>
                </a:solidFill>
              </a:rPr>
              <a:t>` – Encontrando </a:t>
            </a:r>
            <a:r>
              <a:rPr lang="pt-BR" sz="1400" b="1" dirty="0" err="1">
                <a:solidFill>
                  <a:srgbClr val="92D050"/>
                </a:solidFill>
              </a:rPr>
              <a:t>Commits</a:t>
            </a:r>
            <a:r>
              <a:rPr lang="pt-BR" sz="1400" b="1" dirty="0">
                <a:solidFill>
                  <a:srgbClr val="92D050"/>
                </a:solidFill>
              </a:rPr>
              <a:t> com </a:t>
            </a:r>
            <a:r>
              <a:rPr lang="pt-BR" sz="1400" b="1" dirty="0" smtClean="0">
                <a:solidFill>
                  <a:srgbClr val="92D050"/>
                </a:solidFill>
              </a:rPr>
              <a:t>Bugs</a:t>
            </a:r>
            <a:r>
              <a:rPr lang="pt-BR" sz="1400" dirty="0"/>
              <a:t/>
            </a:r>
            <a:br>
              <a:rPr lang="pt-BR" sz="1400" dirty="0"/>
            </a:br>
            <a:r>
              <a:rPr lang="pt-BR" sz="1400" dirty="0"/>
              <a:t>Com o `</a:t>
            </a:r>
            <a:r>
              <a:rPr lang="pt-BR" sz="1400" dirty="0" err="1"/>
              <a:t>git</a:t>
            </a:r>
            <a:r>
              <a:rPr lang="pt-BR" sz="1400" dirty="0"/>
              <a:t> </a:t>
            </a:r>
            <a:r>
              <a:rPr lang="pt-BR" sz="1400" dirty="0" err="1"/>
              <a:t>bisect</a:t>
            </a:r>
            <a:r>
              <a:rPr lang="pt-BR" sz="1400" dirty="0"/>
              <a:t>`, você pode fazer uma busca binária para localizar qual </a:t>
            </a:r>
            <a:r>
              <a:rPr lang="pt-BR" sz="1400" dirty="0" err="1"/>
              <a:t>commit</a:t>
            </a:r>
            <a:r>
              <a:rPr lang="pt-BR" sz="1400" dirty="0"/>
              <a:t> introduziu um erro</a:t>
            </a:r>
            <a:r>
              <a:rPr lang="pt-BR" sz="1400" dirty="0" smtClean="0"/>
              <a:t>.</a:t>
            </a:r>
            <a:br>
              <a:rPr lang="pt-BR" sz="1400" dirty="0" smtClean="0"/>
            </a:br>
            <a:r>
              <a:rPr lang="pt-BR" sz="1400" dirty="0"/>
              <a:t/>
            </a:r>
            <a:br>
              <a:rPr lang="pt-BR" sz="1400" dirty="0"/>
            </a:br>
            <a:r>
              <a:rPr lang="pt-BR" sz="1400" dirty="0" smtClean="0"/>
              <a:t>Fluxo básico:</a:t>
            </a:r>
            <a:br>
              <a:rPr lang="pt-BR" sz="1400" dirty="0" smtClean="0"/>
            </a:br>
            <a:r>
              <a:rPr lang="pt-BR" sz="1400" dirty="0"/>
              <a:t/>
            </a:r>
            <a:br>
              <a:rPr lang="pt-BR" sz="1400" dirty="0"/>
            </a:br>
            <a:r>
              <a:rPr lang="pt-BR" sz="1400" dirty="0"/>
              <a:t>  </a:t>
            </a:r>
            <a:r>
              <a:rPr lang="pt-BR" sz="1400" dirty="0" smtClean="0"/>
              <a:t>                                           </a:t>
            </a:r>
            <a:r>
              <a:rPr lang="pt-BR" sz="1400" dirty="0" err="1" smtClean="0"/>
              <a:t>git</a:t>
            </a:r>
            <a:r>
              <a:rPr lang="pt-BR" sz="1400" dirty="0" smtClean="0"/>
              <a:t> </a:t>
            </a:r>
            <a:r>
              <a:rPr lang="pt-BR" sz="1400" dirty="0" err="1"/>
              <a:t>bisect</a:t>
            </a:r>
            <a:r>
              <a:rPr lang="pt-BR" sz="1400" dirty="0"/>
              <a:t> start</a:t>
            </a:r>
            <a:br>
              <a:rPr lang="pt-BR" sz="1400" dirty="0"/>
            </a:br>
            <a:r>
              <a:rPr lang="pt-BR" sz="1400" dirty="0"/>
              <a:t>  </a:t>
            </a:r>
            <a:r>
              <a:rPr lang="pt-BR" sz="1400" dirty="0" smtClean="0"/>
              <a:t>                                          </a:t>
            </a:r>
            <a:r>
              <a:rPr lang="pt-BR" sz="1400" dirty="0" err="1" smtClean="0"/>
              <a:t>git</a:t>
            </a:r>
            <a:r>
              <a:rPr lang="pt-BR" sz="1400" dirty="0" smtClean="0"/>
              <a:t> </a:t>
            </a:r>
            <a:r>
              <a:rPr lang="pt-BR" sz="1400" dirty="0" err="1"/>
              <a:t>bisect</a:t>
            </a:r>
            <a:r>
              <a:rPr lang="pt-BR" sz="1400" dirty="0"/>
              <a:t> </a:t>
            </a:r>
            <a:r>
              <a:rPr lang="pt-BR" sz="1400" dirty="0" err="1"/>
              <a:t>bad</a:t>
            </a:r>
            <a:r>
              <a:rPr lang="pt-BR" sz="1400" dirty="0"/>
              <a:t/>
            </a:r>
            <a:br>
              <a:rPr lang="pt-BR" sz="1400" dirty="0"/>
            </a:br>
            <a:r>
              <a:rPr lang="pt-BR" sz="1400" dirty="0"/>
              <a:t>  </a:t>
            </a:r>
            <a:r>
              <a:rPr lang="pt-BR" sz="1400" dirty="0" smtClean="0"/>
              <a:t>                             </a:t>
            </a:r>
            <a:r>
              <a:rPr lang="pt-BR" sz="1400" dirty="0" err="1" smtClean="0"/>
              <a:t>git</a:t>
            </a:r>
            <a:r>
              <a:rPr lang="pt-BR" sz="1400" dirty="0" smtClean="0"/>
              <a:t> </a:t>
            </a:r>
            <a:r>
              <a:rPr lang="pt-BR" sz="1400" dirty="0" err="1"/>
              <a:t>bisect</a:t>
            </a:r>
            <a:r>
              <a:rPr lang="pt-BR" sz="1400" dirty="0"/>
              <a:t> </a:t>
            </a:r>
            <a:r>
              <a:rPr lang="pt-BR" sz="1400" dirty="0" err="1"/>
              <a:t>good</a:t>
            </a:r>
            <a:r>
              <a:rPr lang="pt-BR" sz="1400" dirty="0"/>
              <a:t> &lt;</a:t>
            </a:r>
            <a:r>
              <a:rPr lang="pt-BR" sz="1400" dirty="0" err="1"/>
              <a:t>commit-hash</a:t>
            </a:r>
            <a:r>
              <a:rPr lang="pt-BR" sz="1400" dirty="0"/>
              <a:t>&gt;</a:t>
            </a:r>
            <a:br>
              <a:rPr lang="pt-BR" sz="1400" dirty="0"/>
            </a:br>
            <a:r>
              <a:rPr lang="pt-BR" sz="1400" dirty="0"/>
              <a:t> </a:t>
            </a:r>
            <a:r>
              <a:rPr lang="pt-BR" sz="1400" dirty="0" smtClean="0"/>
              <a:t>                        </a:t>
            </a:r>
            <a:r>
              <a:rPr lang="pt-BR" sz="1400" dirty="0" smtClean="0"/>
              <a:t/>
            </a:r>
            <a:br>
              <a:rPr lang="pt-BR" sz="1400" dirty="0" smtClean="0"/>
            </a:br>
            <a:r>
              <a:rPr lang="pt-BR" sz="1400" dirty="0" smtClean="0"/>
              <a:t>Automatização </a:t>
            </a:r>
            <a:r>
              <a:rPr lang="pt-BR" sz="1400" dirty="0"/>
              <a:t>com scripts</a:t>
            </a:r>
            <a:r>
              <a:rPr lang="pt-BR" sz="1400" dirty="0" smtClean="0"/>
              <a:t>:</a:t>
            </a:r>
            <a:r>
              <a:rPr lang="pt-BR" sz="1400" dirty="0"/>
              <a:t/>
            </a:r>
            <a:br>
              <a:rPr lang="pt-BR" sz="1400" dirty="0"/>
            </a:br>
            <a:r>
              <a:rPr lang="pt-BR" sz="1400" dirty="0"/>
              <a:t/>
            </a:r>
            <a:br>
              <a:rPr lang="pt-BR" sz="1400" dirty="0"/>
            </a:br>
            <a:r>
              <a:rPr lang="pt-BR" sz="1400" dirty="0"/>
              <a:t>  </a:t>
            </a:r>
            <a:r>
              <a:rPr lang="pt-BR" sz="1400" dirty="0" smtClean="0"/>
              <a:t>                               </a:t>
            </a:r>
            <a:r>
              <a:rPr lang="pt-BR" sz="1400" dirty="0" err="1" smtClean="0"/>
              <a:t>git</a:t>
            </a:r>
            <a:r>
              <a:rPr lang="pt-BR" sz="1400" dirty="0" smtClean="0"/>
              <a:t> </a:t>
            </a:r>
            <a:r>
              <a:rPr lang="pt-BR" sz="1400" dirty="0" err="1"/>
              <a:t>bisect</a:t>
            </a:r>
            <a:r>
              <a:rPr lang="pt-BR" sz="1400" dirty="0"/>
              <a:t> </a:t>
            </a:r>
            <a:r>
              <a:rPr lang="pt-BR" sz="1400" dirty="0" err="1"/>
              <a:t>run</a:t>
            </a:r>
            <a:r>
              <a:rPr lang="pt-BR" sz="1400" dirty="0"/>
              <a:t> ./test-script.sh</a:t>
            </a:r>
            <a:br>
              <a:rPr lang="pt-BR" sz="1400" dirty="0"/>
            </a:br>
            <a:r>
              <a:rPr lang="pt-BR" sz="1400" dirty="0"/>
              <a:t/>
            </a:r>
            <a:br>
              <a:rPr lang="pt-BR" sz="1400" dirty="0"/>
            </a:br>
            <a:r>
              <a:rPr lang="pt-BR" sz="1400" dirty="0"/>
              <a:t/>
            </a:r>
            <a:br>
              <a:rPr lang="pt-BR" sz="1400" dirty="0"/>
            </a:br>
            <a:endParaRPr lang="pt-BR" sz="1400" dirty="0"/>
          </a:p>
        </p:txBody>
      </p:sp>
      <p:sp>
        <p:nvSpPr>
          <p:cNvPr id="13" name="CaixaDeTexto 12"/>
          <p:cNvSpPr txBox="1"/>
          <p:nvPr/>
        </p:nvSpPr>
        <p:spPr>
          <a:xfrm>
            <a:off x="611183" y="600075"/>
            <a:ext cx="4999042" cy="830997"/>
          </a:xfrm>
          <a:prstGeom prst="rect">
            <a:avLst/>
          </a:prstGeom>
          <a:noFill/>
        </p:spPr>
        <p:txBody>
          <a:bodyPr wrap="square" rtlCol="0">
            <a:spAutoFit/>
          </a:bodyPr>
          <a:lstStyle/>
          <a:p>
            <a:pPr algn="ctr"/>
            <a:r>
              <a:rPr lang="pt-BR" sz="2400" b="1" dirty="0"/>
              <a:t>Comandos Avançados e Boas Práticas no </a:t>
            </a:r>
            <a:r>
              <a:rPr lang="pt-BR" sz="2400" b="1" dirty="0" err="1"/>
              <a:t>Git</a:t>
            </a:r>
            <a:endParaRPr lang="pt-BR" sz="2400" b="1" dirty="0"/>
          </a:p>
        </p:txBody>
      </p:sp>
    </p:spTree>
    <p:extLst>
      <p:ext uri="{BB962C8B-B14F-4D97-AF65-F5344CB8AC3E}">
        <p14:creationId xmlns:p14="http://schemas.microsoft.com/office/powerpoint/2010/main" val="1102087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27887" y="669811"/>
            <a:ext cx="5887213" cy="8998064"/>
          </a:xfrm>
        </p:spPr>
        <p:txBody>
          <a:bodyPr>
            <a:noAutofit/>
          </a:bodyPr>
          <a:lstStyle/>
          <a:p>
            <a:pPr marL="0" indent="0">
              <a:buNone/>
            </a:pPr>
            <a:r>
              <a:rPr lang="pt-BR" sz="1400" b="1" dirty="0" err="1" smtClean="0">
                <a:solidFill>
                  <a:srgbClr val="92D050"/>
                </a:solidFill>
              </a:rPr>
              <a:t>Git</a:t>
            </a:r>
            <a:r>
              <a:rPr lang="pt-BR" sz="1400" b="1" dirty="0" smtClean="0">
                <a:solidFill>
                  <a:srgbClr val="92D050"/>
                </a:solidFill>
              </a:rPr>
              <a:t> </a:t>
            </a:r>
            <a:r>
              <a:rPr lang="pt-BR" sz="1400" b="1" dirty="0" err="1" smtClean="0">
                <a:solidFill>
                  <a:srgbClr val="92D050"/>
                </a:solidFill>
              </a:rPr>
              <a:t>blame</a:t>
            </a:r>
            <a:r>
              <a:rPr lang="pt-BR" sz="1400" b="1" dirty="0" smtClean="0">
                <a:solidFill>
                  <a:srgbClr val="92D050"/>
                </a:solidFill>
              </a:rPr>
              <a:t> </a:t>
            </a:r>
            <a:r>
              <a:rPr lang="pt-BR" sz="1400" b="1" dirty="0">
                <a:solidFill>
                  <a:srgbClr val="92D050"/>
                </a:solidFill>
              </a:rPr>
              <a:t>– Identificando Autores de </a:t>
            </a:r>
            <a:r>
              <a:rPr lang="pt-BR" sz="1400" b="1" dirty="0" smtClean="0">
                <a:solidFill>
                  <a:srgbClr val="92D050"/>
                </a:solidFill>
              </a:rPr>
              <a:t>Alterações</a:t>
            </a:r>
          </a:p>
          <a:p>
            <a:pPr marL="0" indent="0">
              <a:buNone/>
            </a:pPr>
            <a:r>
              <a:rPr lang="pt-BR" sz="1400" dirty="0" smtClean="0"/>
              <a:t>Use </a:t>
            </a:r>
            <a:r>
              <a:rPr lang="pt-BR" sz="1400" dirty="0"/>
              <a:t>`</a:t>
            </a:r>
            <a:r>
              <a:rPr lang="pt-BR" sz="1400" dirty="0" err="1"/>
              <a:t>git</a:t>
            </a:r>
            <a:r>
              <a:rPr lang="pt-BR" sz="1400" dirty="0"/>
              <a:t> </a:t>
            </a:r>
            <a:r>
              <a:rPr lang="pt-BR" sz="1400" dirty="0" err="1"/>
              <a:t>blame</a:t>
            </a:r>
            <a:r>
              <a:rPr lang="pt-BR" sz="1400" dirty="0"/>
              <a:t>` para investigar quem modificou cada linha de um arquivo</a:t>
            </a:r>
            <a:r>
              <a:rPr lang="pt-BR" sz="1400" dirty="0" smtClean="0"/>
              <a:t>.</a:t>
            </a:r>
          </a:p>
          <a:p>
            <a:pPr marL="0" indent="0">
              <a:buNone/>
            </a:pPr>
            <a:endParaRPr lang="pt-BR" sz="1400" dirty="0" smtClean="0"/>
          </a:p>
          <a:p>
            <a:pPr marL="0" indent="0">
              <a:buNone/>
            </a:pPr>
            <a:r>
              <a:rPr lang="pt-BR" sz="1400" dirty="0" smtClean="0"/>
              <a:t>Exemplo:</a:t>
            </a:r>
            <a:r>
              <a:rPr lang="pt-BR" sz="1400" dirty="0"/>
              <a:t/>
            </a:r>
            <a:br>
              <a:rPr lang="pt-BR" sz="1400" dirty="0"/>
            </a:br>
            <a:r>
              <a:rPr lang="pt-BR" sz="1400" dirty="0"/>
              <a:t/>
            </a:r>
            <a:br>
              <a:rPr lang="pt-BR" sz="1400" dirty="0"/>
            </a:br>
            <a:r>
              <a:rPr lang="pt-BR" sz="1400" dirty="0"/>
              <a:t>  </a:t>
            </a:r>
            <a:r>
              <a:rPr lang="pt-BR" sz="1400" dirty="0" err="1"/>
              <a:t>git</a:t>
            </a:r>
            <a:r>
              <a:rPr lang="pt-BR" sz="1400" dirty="0"/>
              <a:t> </a:t>
            </a:r>
            <a:r>
              <a:rPr lang="pt-BR" sz="1400" dirty="0" err="1"/>
              <a:t>blame</a:t>
            </a:r>
            <a:r>
              <a:rPr lang="pt-BR" sz="1400" dirty="0"/>
              <a:t> arquivo.js | </a:t>
            </a:r>
            <a:r>
              <a:rPr lang="pt-BR" sz="1400" dirty="0" err="1"/>
              <a:t>grep</a:t>
            </a:r>
            <a:r>
              <a:rPr lang="pt-BR" sz="1400" dirty="0"/>
              <a:t> '</a:t>
            </a:r>
            <a:r>
              <a:rPr lang="pt-BR" sz="1400" dirty="0" err="1"/>
              <a:t>funcaoX</a:t>
            </a:r>
            <a:r>
              <a:rPr lang="pt-BR" sz="1400" dirty="0"/>
              <a:t>'</a:t>
            </a:r>
            <a:br>
              <a:rPr lang="pt-BR" sz="1400" dirty="0"/>
            </a:br>
            <a:r>
              <a:rPr lang="pt-BR" sz="1400" dirty="0"/>
              <a:t>  </a:t>
            </a:r>
            <a:br>
              <a:rPr lang="pt-BR" sz="1400" dirty="0"/>
            </a:br>
            <a:r>
              <a:rPr lang="pt-BR" sz="1400" b="1" dirty="0" smtClean="0">
                <a:solidFill>
                  <a:srgbClr val="92D050"/>
                </a:solidFill>
              </a:rPr>
              <a:t>Fluxos </a:t>
            </a:r>
            <a:r>
              <a:rPr lang="pt-BR" sz="1400" b="1" dirty="0">
                <a:solidFill>
                  <a:srgbClr val="92D050"/>
                </a:solidFill>
              </a:rPr>
              <a:t>de Trabalho no </a:t>
            </a:r>
            <a:r>
              <a:rPr lang="pt-BR" sz="1400" b="1" dirty="0" err="1" smtClean="0">
                <a:solidFill>
                  <a:srgbClr val="92D050"/>
                </a:solidFill>
              </a:rPr>
              <a:t>Git</a:t>
            </a:r>
            <a:r>
              <a:rPr lang="pt-BR" sz="1400" dirty="0"/>
              <a:t/>
            </a:r>
            <a:br>
              <a:rPr lang="pt-BR" sz="1400" dirty="0"/>
            </a:br>
            <a:r>
              <a:rPr lang="pt-BR" sz="1400" dirty="0" err="1" smtClean="0"/>
              <a:t>Git</a:t>
            </a:r>
            <a:r>
              <a:rPr lang="pt-BR" sz="1400" dirty="0" smtClean="0"/>
              <a:t> </a:t>
            </a:r>
            <a:r>
              <a:rPr lang="pt-BR" sz="1400" dirty="0" err="1"/>
              <a:t>Flow</a:t>
            </a:r>
            <a:r>
              <a:rPr lang="pt-BR" sz="1400" dirty="0"/>
              <a:t> – Organização </a:t>
            </a:r>
            <a:r>
              <a:rPr lang="pt-BR" sz="1400" dirty="0" smtClean="0"/>
              <a:t>Estruturada</a:t>
            </a:r>
            <a:r>
              <a:rPr lang="pt-BR" sz="1400" dirty="0"/>
              <a:t/>
            </a:r>
            <a:br>
              <a:rPr lang="pt-BR" sz="1400" dirty="0"/>
            </a:br>
            <a:r>
              <a:rPr lang="pt-BR" sz="1400" dirty="0" smtClean="0"/>
              <a:t>-Principais </a:t>
            </a:r>
            <a:r>
              <a:rPr lang="pt-BR" sz="1400" dirty="0" err="1"/>
              <a:t>Branches</a:t>
            </a:r>
            <a:r>
              <a:rPr lang="pt-BR" sz="1400" dirty="0" smtClean="0"/>
              <a:t>:`</a:t>
            </a:r>
            <a:r>
              <a:rPr lang="pt-BR" sz="1400" dirty="0" err="1"/>
              <a:t>main</a:t>
            </a:r>
            <a:r>
              <a:rPr lang="pt-BR" sz="1400" dirty="0"/>
              <a:t>`, `</a:t>
            </a:r>
            <a:r>
              <a:rPr lang="pt-BR" sz="1400" dirty="0" err="1"/>
              <a:t>develop</a:t>
            </a:r>
            <a:r>
              <a:rPr lang="pt-BR" sz="1400" dirty="0"/>
              <a:t>`, `</a:t>
            </a:r>
            <a:r>
              <a:rPr lang="pt-BR" sz="1400" dirty="0" err="1"/>
              <a:t>feature</a:t>
            </a:r>
            <a:r>
              <a:rPr lang="pt-BR" sz="1400" dirty="0"/>
              <a:t>`, `release</a:t>
            </a:r>
            <a:r>
              <a:rPr lang="pt-BR" sz="1400" dirty="0" smtClean="0"/>
              <a:t>`,</a:t>
            </a:r>
            <a:r>
              <a:rPr lang="pt-BR" sz="1400" dirty="0" err="1" smtClean="0"/>
              <a:t>hotfix</a:t>
            </a:r>
            <a:r>
              <a:rPr lang="pt-BR" sz="1400" dirty="0" smtClean="0"/>
              <a:t>`.</a:t>
            </a:r>
          </a:p>
          <a:p>
            <a:pPr marL="0" indent="0" algn="ctr">
              <a:buNone/>
            </a:pPr>
            <a:endParaRPr lang="pt-BR" sz="1400" dirty="0"/>
          </a:p>
          <a:p>
            <a:pPr marL="0" indent="0">
              <a:buNone/>
            </a:pPr>
            <a:r>
              <a:rPr lang="pt-BR" dirty="0"/>
              <a:t>Exemplos </a:t>
            </a:r>
            <a:r>
              <a:rPr lang="pt-BR" dirty="0"/>
              <a:t>de comandos</a:t>
            </a:r>
            <a:r>
              <a:rPr lang="pt-BR" dirty="0"/>
              <a:t>:</a:t>
            </a:r>
            <a:r>
              <a:rPr lang="pt-BR" dirty="0"/>
              <a:t/>
            </a:r>
            <a:br>
              <a:rPr lang="pt-BR" dirty="0"/>
            </a:br>
            <a:r>
              <a:rPr lang="pt-BR" dirty="0"/>
              <a:t/>
            </a:r>
            <a:br>
              <a:rPr lang="pt-BR" dirty="0"/>
            </a:br>
            <a:r>
              <a:rPr lang="pt-BR" dirty="0"/>
              <a:t>  </a:t>
            </a:r>
            <a:r>
              <a:rPr lang="pt-BR" dirty="0" err="1"/>
              <a:t>git</a:t>
            </a:r>
            <a:r>
              <a:rPr lang="pt-BR" dirty="0"/>
              <a:t> </a:t>
            </a:r>
            <a:r>
              <a:rPr lang="pt-BR" dirty="0" err="1"/>
              <a:t>flow</a:t>
            </a:r>
            <a:r>
              <a:rPr lang="pt-BR" dirty="0"/>
              <a:t> </a:t>
            </a:r>
            <a:r>
              <a:rPr lang="pt-BR" dirty="0" err="1"/>
              <a:t>init</a:t>
            </a:r>
            <a:r>
              <a:rPr lang="pt-BR" dirty="0"/>
              <a:t/>
            </a:r>
            <a:br>
              <a:rPr lang="pt-BR" dirty="0"/>
            </a:br>
            <a:r>
              <a:rPr lang="pt-BR" dirty="0"/>
              <a:t>  </a:t>
            </a:r>
            <a:r>
              <a:rPr lang="pt-BR" dirty="0" err="1"/>
              <a:t>git</a:t>
            </a:r>
            <a:r>
              <a:rPr lang="pt-BR" dirty="0"/>
              <a:t> </a:t>
            </a:r>
            <a:r>
              <a:rPr lang="pt-BR" dirty="0" err="1"/>
              <a:t>flow</a:t>
            </a:r>
            <a:r>
              <a:rPr lang="pt-BR" dirty="0"/>
              <a:t> </a:t>
            </a:r>
            <a:r>
              <a:rPr lang="pt-BR" dirty="0" err="1"/>
              <a:t>feature</a:t>
            </a:r>
            <a:r>
              <a:rPr lang="pt-BR" dirty="0"/>
              <a:t> start nova-</a:t>
            </a:r>
            <a:r>
              <a:rPr lang="pt-BR" dirty="0" err="1"/>
              <a:t>feature</a:t>
            </a:r>
            <a:r>
              <a:rPr lang="pt-BR" dirty="0"/>
              <a:t/>
            </a:r>
            <a:br>
              <a:rPr lang="pt-BR" dirty="0"/>
            </a:br>
            <a:r>
              <a:rPr lang="pt-BR" dirty="0"/>
              <a:t>  </a:t>
            </a:r>
            <a:r>
              <a:rPr lang="pt-BR" dirty="0" err="1"/>
              <a:t>git</a:t>
            </a:r>
            <a:r>
              <a:rPr lang="pt-BR" dirty="0"/>
              <a:t> </a:t>
            </a:r>
            <a:r>
              <a:rPr lang="pt-BR" dirty="0" err="1"/>
              <a:t>flow</a:t>
            </a:r>
            <a:r>
              <a:rPr lang="pt-BR" dirty="0"/>
              <a:t> </a:t>
            </a:r>
            <a:r>
              <a:rPr lang="pt-BR" dirty="0" err="1"/>
              <a:t>feature</a:t>
            </a:r>
            <a:r>
              <a:rPr lang="pt-BR" dirty="0"/>
              <a:t> </a:t>
            </a:r>
            <a:r>
              <a:rPr lang="pt-BR" dirty="0" err="1"/>
              <a:t>finish</a:t>
            </a:r>
            <a:r>
              <a:rPr lang="pt-BR" dirty="0"/>
              <a:t> nova-</a:t>
            </a:r>
            <a:r>
              <a:rPr lang="pt-BR" dirty="0" err="1"/>
              <a:t>feature</a:t>
            </a:r>
            <a:r>
              <a:rPr lang="pt-BR" sz="1400" dirty="0"/>
              <a:t/>
            </a:r>
            <a:br>
              <a:rPr lang="pt-BR" sz="1400" dirty="0"/>
            </a:br>
            <a:r>
              <a:rPr lang="pt-BR" sz="1400" dirty="0"/>
              <a:t>  ```</a:t>
            </a:r>
            <a:br>
              <a:rPr lang="pt-BR" sz="1400" dirty="0"/>
            </a:br>
            <a:r>
              <a:rPr lang="pt-BR" sz="1400" dirty="0"/>
              <a:t/>
            </a:r>
            <a:br>
              <a:rPr lang="pt-BR" sz="1400" dirty="0"/>
            </a:br>
            <a:r>
              <a:rPr lang="pt-BR" sz="1400" b="1" dirty="0" err="1" smtClean="0">
                <a:solidFill>
                  <a:srgbClr val="92D050"/>
                </a:solidFill>
              </a:rPr>
              <a:t>Trunk-Based</a:t>
            </a:r>
            <a:r>
              <a:rPr lang="pt-BR" sz="1400" b="1" dirty="0" smtClean="0">
                <a:solidFill>
                  <a:srgbClr val="92D050"/>
                </a:solidFill>
              </a:rPr>
              <a:t> </a:t>
            </a:r>
            <a:r>
              <a:rPr lang="pt-BR" sz="1400" b="1" dirty="0" err="1">
                <a:solidFill>
                  <a:srgbClr val="92D050"/>
                </a:solidFill>
              </a:rPr>
              <a:t>Development</a:t>
            </a:r>
            <a:r>
              <a:rPr lang="pt-BR" sz="1400" b="1" dirty="0">
                <a:solidFill>
                  <a:srgbClr val="92D050"/>
                </a:solidFill>
              </a:rPr>
              <a:t> – Agilidade com </a:t>
            </a:r>
            <a:r>
              <a:rPr lang="pt-BR" sz="1400" b="1" dirty="0" smtClean="0">
                <a:solidFill>
                  <a:srgbClr val="92D050"/>
                </a:solidFill>
              </a:rPr>
              <a:t>Simplicidade</a:t>
            </a:r>
            <a:endParaRPr lang="pt-BR" sz="1400" b="1" dirty="0">
              <a:solidFill>
                <a:srgbClr val="92D050"/>
              </a:solidFill>
            </a:endParaRPr>
          </a:p>
          <a:p>
            <a:pPr marL="0" indent="0">
              <a:buNone/>
            </a:pPr>
            <a:r>
              <a:rPr lang="pt-BR" sz="1400" dirty="0"/>
              <a:t/>
            </a:r>
            <a:br>
              <a:rPr lang="pt-BR" sz="1400" dirty="0"/>
            </a:br>
            <a:r>
              <a:rPr lang="pt-BR" sz="1400" dirty="0" err="1" smtClean="0"/>
              <a:t>Característica:Desenvolvimento</a:t>
            </a:r>
            <a:r>
              <a:rPr lang="pt-BR" sz="1400" dirty="0" smtClean="0"/>
              <a:t> </a:t>
            </a:r>
            <a:r>
              <a:rPr lang="pt-BR" sz="1400" dirty="0"/>
              <a:t>contínuo diretamente na </a:t>
            </a:r>
            <a:r>
              <a:rPr lang="pt-BR" sz="1400" dirty="0" err="1"/>
              <a:t>branch</a:t>
            </a:r>
            <a:r>
              <a:rPr lang="pt-BR" sz="1400" dirty="0"/>
              <a:t> principal (`</a:t>
            </a:r>
            <a:r>
              <a:rPr lang="pt-BR" sz="1400" dirty="0" err="1"/>
              <a:t>main</a:t>
            </a:r>
            <a:r>
              <a:rPr lang="pt-BR" sz="1400" dirty="0" smtClean="0"/>
              <a:t>`).</a:t>
            </a:r>
          </a:p>
          <a:p>
            <a:pPr marL="0" indent="0">
              <a:buNone/>
            </a:pPr>
            <a:r>
              <a:rPr lang="pt-BR" sz="1400" dirty="0"/>
              <a:t/>
            </a:r>
            <a:br>
              <a:rPr lang="pt-BR" sz="1400" dirty="0"/>
            </a:br>
            <a:r>
              <a:rPr lang="pt-BR" sz="1400" dirty="0" smtClean="0"/>
              <a:t>Boas </a:t>
            </a:r>
            <a:r>
              <a:rPr lang="pt-BR" sz="1400" dirty="0"/>
              <a:t>práticas</a:t>
            </a:r>
            <a:r>
              <a:rPr lang="pt-BR" sz="1400" dirty="0" smtClean="0"/>
              <a:t>: </a:t>
            </a:r>
            <a:r>
              <a:rPr lang="pt-BR" sz="1400" dirty="0" err="1" smtClean="0"/>
              <a:t>Commits</a:t>
            </a:r>
            <a:r>
              <a:rPr lang="pt-BR" sz="1400" dirty="0" smtClean="0"/>
              <a:t> </a:t>
            </a:r>
            <a:r>
              <a:rPr lang="pt-BR" sz="1400" dirty="0"/>
              <a:t>pequenos e </a:t>
            </a:r>
            <a:r>
              <a:rPr lang="pt-BR" sz="1400" dirty="0" smtClean="0"/>
              <a:t>frequentes, uso </a:t>
            </a:r>
            <a:r>
              <a:rPr lang="pt-BR" sz="1400" dirty="0"/>
              <a:t>de *</a:t>
            </a:r>
            <a:r>
              <a:rPr lang="pt-BR" sz="1400" dirty="0" err="1"/>
              <a:t>feature</a:t>
            </a:r>
            <a:r>
              <a:rPr lang="pt-BR" sz="1400" dirty="0"/>
              <a:t> </a:t>
            </a:r>
            <a:r>
              <a:rPr lang="pt-BR" sz="1400" dirty="0" err="1"/>
              <a:t>flags</a:t>
            </a:r>
            <a:r>
              <a:rPr lang="pt-BR" sz="1400" dirty="0"/>
              <a:t>* para lançamentos parciais</a:t>
            </a:r>
            <a:r>
              <a:rPr lang="pt-BR" sz="1400" dirty="0" smtClean="0"/>
              <a:t>.</a:t>
            </a:r>
            <a:r>
              <a:rPr lang="pt-BR" sz="1400" dirty="0"/>
              <a:t/>
            </a:r>
            <a:br>
              <a:rPr lang="pt-BR" sz="1400" dirty="0"/>
            </a:br>
            <a:endParaRPr lang="pt-BR" sz="1400" dirty="0" smtClean="0"/>
          </a:p>
          <a:p>
            <a:pPr marL="0" indent="0">
              <a:buNone/>
            </a:pPr>
            <a:r>
              <a:rPr lang="pt-BR" sz="1400" b="1" dirty="0" smtClean="0">
                <a:solidFill>
                  <a:srgbClr val="92D050"/>
                </a:solidFill>
              </a:rPr>
              <a:t>Boas </a:t>
            </a:r>
            <a:r>
              <a:rPr lang="pt-BR" sz="1400" b="1" dirty="0">
                <a:solidFill>
                  <a:srgbClr val="92D050"/>
                </a:solidFill>
              </a:rPr>
              <a:t>Práticas com </a:t>
            </a:r>
            <a:r>
              <a:rPr lang="pt-BR" sz="1400" b="1" dirty="0" err="1" smtClean="0">
                <a:solidFill>
                  <a:srgbClr val="92D050"/>
                </a:solidFill>
              </a:rPr>
              <a:t>Git</a:t>
            </a:r>
            <a:endParaRPr lang="pt-BR" sz="1400" b="1" dirty="0" smtClean="0">
              <a:solidFill>
                <a:srgbClr val="92D050"/>
              </a:solidFill>
            </a:endParaRPr>
          </a:p>
          <a:p>
            <a:pPr marL="342900" indent="-342900">
              <a:buFont typeface="+mj-lt"/>
              <a:buAutoNum type="arabicPeriod"/>
            </a:pPr>
            <a:r>
              <a:rPr lang="pt-BR" sz="1400" dirty="0" smtClean="0"/>
              <a:t>Escreva </a:t>
            </a:r>
            <a:r>
              <a:rPr lang="pt-BR" sz="1400" dirty="0"/>
              <a:t>mensagens de </a:t>
            </a:r>
            <a:r>
              <a:rPr lang="pt-BR" sz="1400" dirty="0" err="1"/>
              <a:t>commit</a:t>
            </a:r>
            <a:r>
              <a:rPr lang="pt-BR" sz="1400" dirty="0"/>
              <a:t> </a:t>
            </a:r>
            <a:r>
              <a:rPr lang="pt-BR" sz="1400" dirty="0" err="1" smtClean="0"/>
              <a:t>claras:Prefira</a:t>
            </a:r>
            <a:r>
              <a:rPr lang="pt-BR" sz="1400" dirty="0" smtClean="0"/>
              <a:t> </a:t>
            </a:r>
            <a:r>
              <a:rPr lang="pt-BR" sz="1400" dirty="0"/>
              <a:t>o padrão "tipo: breve descrição</a:t>
            </a:r>
            <a:r>
              <a:rPr lang="pt-BR" sz="1400" dirty="0" smtClean="0"/>
              <a:t>".</a:t>
            </a:r>
          </a:p>
          <a:p>
            <a:pPr marL="342900" indent="-342900">
              <a:buFont typeface="+mj-lt"/>
              <a:buAutoNum type="arabicPeriod"/>
            </a:pPr>
            <a:r>
              <a:rPr lang="pt-BR" sz="1400" dirty="0" smtClean="0"/>
              <a:t>Faça </a:t>
            </a:r>
            <a:r>
              <a:rPr lang="pt-BR" sz="1400" dirty="0"/>
              <a:t>revisões de código</a:t>
            </a:r>
            <a:r>
              <a:rPr lang="pt-BR" sz="1400" dirty="0" smtClean="0"/>
              <a:t>: </a:t>
            </a:r>
            <a:r>
              <a:rPr lang="pt-BR" sz="1400" dirty="0"/>
              <a:t>Adote </a:t>
            </a:r>
            <a:r>
              <a:rPr lang="pt-BR" sz="1400" dirty="0" err="1"/>
              <a:t>Pull</a:t>
            </a:r>
            <a:r>
              <a:rPr lang="pt-BR" sz="1400" dirty="0"/>
              <a:t> </a:t>
            </a:r>
            <a:r>
              <a:rPr lang="pt-BR" sz="1400" dirty="0" err="1"/>
              <a:t>Requests</a:t>
            </a:r>
            <a:r>
              <a:rPr lang="pt-BR" sz="1400" dirty="0"/>
              <a:t> para melhoria contínua</a:t>
            </a:r>
            <a:r>
              <a:rPr lang="pt-BR" sz="1400" dirty="0" smtClean="0"/>
              <a:t>.</a:t>
            </a:r>
          </a:p>
          <a:p>
            <a:pPr marL="342900" indent="-342900">
              <a:buFont typeface="+mj-lt"/>
              <a:buAutoNum type="arabicPeriod"/>
            </a:pPr>
            <a:r>
              <a:rPr lang="pt-BR" sz="1400" dirty="0" smtClean="0"/>
              <a:t>Atualize </a:t>
            </a:r>
            <a:r>
              <a:rPr lang="pt-BR" sz="1400" dirty="0" err="1" smtClean="0"/>
              <a:t>frequentemente:Use</a:t>
            </a:r>
            <a:r>
              <a:rPr lang="pt-BR" sz="1400" dirty="0" smtClean="0"/>
              <a:t> </a:t>
            </a:r>
            <a:r>
              <a:rPr lang="pt-BR" sz="1400" dirty="0"/>
              <a:t>`</a:t>
            </a:r>
            <a:r>
              <a:rPr lang="pt-BR" sz="1400" dirty="0" err="1"/>
              <a:t>git</a:t>
            </a:r>
            <a:r>
              <a:rPr lang="pt-BR" sz="1400" dirty="0"/>
              <a:t> </a:t>
            </a:r>
            <a:r>
              <a:rPr lang="pt-BR" sz="1400" dirty="0" err="1"/>
              <a:t>fetch</a:t>
            </a:r>
            <a:r>
              <a:rPr lang="pt-BR" sz="1400" dirty="0"/>
              <a:t>` e `</a:t>
            </a:r>
            <a:r>
              <a:rPr lang="pt-BR" sz="1400" dirty="0" err="1"/>
              <a:t>git</a:t>
            </a:r>
            <a:r>
              <a:rPr lang="pt-BR" sz="1400" dirty="0"/>
              <a:t> </a:t>
            </a:r>
            <a:r>
              <a:rPr lang="pt-BR" sz="1400" dirty="0" err="1"/>
              <a:t>rebase</a:t>
            </a:r>
            <a:r>
              <a:rPr lang="pt-BR" sz="1400" dirty="0"/>
              <a:t>` para manter o histórico </a:t>
            </a:r>
            <a:r>
              <a:rPr lang="pt-BR" sz="1400" dirty="0" smtClean="0"/>
              <a:t>organizado.</a:t>
            </a:r>
          </a:p>
          <a:p>
            <a:pPr marL="342900" indent="-342900">
              <a:buFont typeface="+mj-lt"/>
              <a:buAutoNum type="arabicPeriod"/>
            </a:pPr>
            <a:r>
              <a:rPr lang="pt-BR" sz="1400" dirty="0" smtClean="0"/>
              <a:t>Proteja </a:t>
            </a:r>
            <a:r>
              <a:rPr lang="pt-BR" sz="1400" dirty="0"/>
              <a:t>a </a:t>
            </a:r>
            <a:r>
              <a:rPr lang="pt-BR" sz="1400" dirty="0" err="1"/>
              <a:t>branch</a:t>
            </a:r>
            <a:r>
              <a:rPr lang="pt-BR" sz="1400" dirty="0"/>
              <a:t> principal</a:t>
            </a:r>
            <a:r>
              <a:rPr lang="pt-BR" sz="1400" dirty="0" smtClean="0"/>
              <a:t>: </a:t>
            </a:r>
            <a:r>
              <a:rPr lang="pt-BR" sz="1400" dirty="0"/>
              <a:t>Ative revisões obrigatórias antes de merges</a:t>
            </a:r>
            <a:r>
              <a:rPr lang="pt-BR" sz="1400" dirty="0" smtClean="0"/>
              <a:t>.</a:t>
            </a:r>
            <a:r>
              <a:rPr lang="pt-BR" sz="1400" dirty="0"/>
              <a:t/>
            </a:r>
            <a:br>
              <a:rPr lang="pt-BR" sz="1400" dirty="0"/>
            </a:br>
            <a:r>
              <a:rPr lang="pt-BR" sz="1400" dirty="0"/>
              <a:t/>
            </a:r>
            <a:br>
              <a:rPr lang="pt-BR" sz="1400" dirty="0"/>
            </a:br>
            <a:endParaRPr lang="pt-BR" sz="1400" dirty="0"/>
          </a:p>
          <a:p>
            <a:pPr marL="0" indent="0">
              <a:buNone/>
            </a:pPr>
            <a:endParaRPr lang="pt-BR" sz="1400" dirty="0"/>
          </a:p>
        </p:txBody>
      </p:sp>
    </p:spTree>
    <p:extLst>
      <p:ext uri="{BB962C8B-B14F-4D97-AF65-F5344CB8AC3E}">
        <p14:creationId xmlns:p14="http://schemas.microsoft.com/office/powerpoint/2010/main" val="95125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 y="6654284"/>
            <a:ext cx="6096000" cy="3429000"/>
          </a:xfrm>
          <a:prstGeom prst="rect">
            <a:avLst/>
          </a:prstGeom>
        </p:spPr>
      </p:pic>
      <p:sp>
        <p:nvSpPr>
          <p:cNvPr id="2" name="Retângulo 1"/>
          <p:cNvSpPr/>
          <p:nvPr/>
        </p:nvSpPr>
        <p:spPr>
          <a:xfrm>
            <a:off x="534254" y="7168634"/>
            <a:ext cx="5712155" cy="1077218"/>
          </a:xfrm>
          <a:prstGeom prst="rect">
            <a:avLst/>
          </a:prstGeom>
        </p:spPr>
        <p:txBody>
          <a:bodyPr wrap="square">
            <a:spAutoFit/>
          </a:bodyPr>
          <a:lstStyle/>
          <a:p>
            <a:pPr algn="ctr"/>
            <a:r>
              <a:rPr lang="pt-BR" sz="3200" b="1" dirty="0"/>
              <a:t>Comandos </a:t>
            </a:r>
            <a:r>
              <a:rPr lang="pt-BR" sz="3200" b="1" dirty="0" smtClean="0"/>
              <a:t>Avançados</a:t>
            </a:r>
            <a:r>
              <a:rPr lang="pt-BR" sz="3200" b="1" dirty="0" smtClean="0">
                <a:latin typeface="Georgia" panose="02040502050405020303" pitchFamily="18" charset="0"/>
              </a:rPr>
              <a:t>: </a:t>
            </a:r>
            <a:r>
              <a:rPr lang="pt-BR" sz="3200" b="1" dirty="0" err="1">
                <a:latin typeface="Georgia" panose="02040502050405020303" pitchFamily="18" charset="0"/>
              </a:rPr>
              <a:t>Rebase</a:t>
            </a:r>
            <a:r>
              <a:rPr lang="pt-BR" sz="3200" b="1" dirty="0">
                <a:latin typeface="Georgia" panose="02040502050405020303" pitchFamily="18" charset="0"/>
              </a:rPr>
              <a:t> e Cherry-</a:t>
            </a:r>
            <a:r>
              <a:rPr lang="pt-BR" sz="3200" b="1" dirty="0" err="1">
                <a:latin typeface="Georgia" panose="02040502050405020303" pitchFamily="18" charset="0"/>
              </a:rPr>
              <a:t>Pick</a:t>
            </a:r>
            <a:endParaRPr lang="pt-BR" sz="3200" b="1" dirty="0">
              <a:latin typeface="Georgia" panose="02040502050405020303" pitchFamily="18" charset="0"/>
            </a:endParaRPr>
          </a:p>
        </p:txBody>
      </p:sp>
      <p:sp>
        <p:nvSpPr>
          <p:cNvPr id="3" name="CaixaDeTexto 2"/>
          <p:cNvSpPr txBox="1"/>
          <p:nvPr/>
        </p:nvSpPr>
        <p:spPr>
          <a:xfrm>
            <a:off x="1515126" y="2714744"/>
            <a:ext cx="4722205" cy="3939540"/>
          </a:xfrm>
          <a:prstGeom prst="rect">
            <a:avLst/>
          </a:prstGeom>
          <a:noFill/>
        </p:spPr>
        <p:txBody>
          <a:bodyPr wrap="square" rtlCol="0">
            <a:spAutoFit/>
          </a:bodyPr>
          <a:lstStyle/>
          <a:p>
            <a:r>
              <a:rPr lang="pt-BR" sz="25000" b="1" dirty="0" smtClean="0"/>
              <a:t>08</a:t>
            </a:r>
            <a:endParaRPr lang="pt-BR" sz="25000" b="1" dirty="0"/>
          </a:p>
        </p:txBody>
      </p:sp>
    </p:spTree>
    <p:extLst>
      <p:ext uri="{BB962C8B-B14F-4D97-AF65-F5344CB8AC3E}">
        <p14:creationId xmlns:p14="http://schemas.microsoft.com/office/powerpoint/2010/main" val="1017070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tângulo 4"/>
          <p:cNvSpPr/>
          <p:nvPr/>
        </p:nvSpPr>
        <p:spPr>
          <a:xfrm>
            <a:off x="589796" y="7507162"/>
            <a:ext cx="5716503" cy="4577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4" name="Retângulo 3"/>
          <p:cNvSpPr/>
          <p:nvPr/>
        </p:nvSpPr>
        <p:spPr>
          <a:xfrm>
            <a:off x="589797" y="6382251"/>
            <a:ext cx="5716503" cy="7163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 name="Retângulo 2"/>
          <p:cNvSpPr/>
          <p:nvPr/>
        </p:nvSpPr>
        <p:spPr>
          <a:xfrm>
            <a:off x="589798" y="5311441"/>
            <a:ext cx="5716503" cy="7404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Retângulo 1"/>
          <p:cNvSpPr/>
          <p:nvPr/>
        </p:nvSpPr>
        <p:spPr>
          <a:xfrm>
            <a:off x="542925" y="600076"/>
            <a:ext cx="5810250" cy="7725192"/>
          </a:xfrm>
          <a:prstGeom prst="rect">
            <a:avLst/>
          </a:prstGeom>
        </p:spPr>
        <p:txBody>
          <a:bodyPr wrap="square">
            <a:spAutoFit/>
          </a:bodyPr>
          <a:lstStyle/>
          <a:p>
            <a:pPr algn="ctr"/>
            <a:r>
              <a:rPr lang="pt-BR" sz="2400" b="1" dirty="0">
                <a:latin typeface="Georgia" panose="02040502050405020303" pitchFamily="18" charset="0"/>
              </a:rPr>
              <a:t>Técnicas Avançadas: </a:t>
            </a:r>
            <a:r>
              <a:rPr lang="pt-BR" sz="2400" b="1" dirty="0" err="1">
                <a:latin typeface="Georgia" panose="02040502050405020303" pitchFamily="18" charset="0"/>
              </a:rPr>
              <a:t>Rebase</a:t>
            </a:r>
            <a:r>
              <a:rPr lang="pt-BR" sz="2400" b="1" dirty="0">
                <a:latin typeface="Georgia" panose="02040502050405020303" pitchFamily="18" charset="0"/>
              </a:rPr>
              <a:t> e </a:t>
            </a:r>
            <a:r>
              <a:rPr lang="pt-BR" sz="2400" b="1" dirty="0" smtClean="0">
                <a:latin typeface="Georgia" panose="02040502050405020303" pitchFamily="18" charset="0"/>
              </a:rPr>
              <a:t>Cherry-</a:t>
            </a:r>
            <a:r>
              <a:rPr lang="pt-BR" sz="2400" b="1" dirty="0" err="1" smtClean="0">
                <a:latin typeface="Georgia" panose="02040502050405020303" pitchFamily="18" charset="0"/>
              </a:rPr>
              <a:t>Pick</a:t>
            </a:r>
            <a:endParaRPr lang="pt-BR" sz="2400" b="1" dirty="0" smtClean="0">
              <a:latin typeface="Georgia" panose="02040502050405020303" pitchFamily="18" charset="0"/>
            </a:endParaRPr>
          </a:p>
          <a:p>
            <a:endParaRPr lang="pt-BR" sz="1400" dirty="0">
              <a:latin typeface="Georgia" panose="02040502050405020303" pitchFamily="18" charset="0"/>
            </a:endParaRPr>
          </a:p>
          <a:p>
            <a:r>
              <a:rPr lang="pt-BR" sz="1400" dirty="0" smtClean="0">
                <a:latin typeface="Georgia" panose="02040502050405020303" pitchFamily="18" charset="0"/>
              </a:rPr>
              <a:t>Além </a:t>
            </a:r>
            <a:r>
              <a:rPr lang="pt-BR" sz="1400" dirty="0">
                <a:latin typeface="Georgia" panose="02040502050405020303" pitchFamily="18" charset="0"/>
              </a:rPr>
              <a:t>do merge, o </a:t>
            </a:r>
            <a:r>
              <a:rPr lang="pt-BR" sz="1400" dirty="0" err="1">
                <a:latin typeface="Georgia" panose="02040502050405020303" pitchFamily="18" charset="0"/>
              </a:rPr>
              <a:t>Git</a:t>
            </a:r>
            <a:r>
              <a:rPr lang="pt-BR" sz="1400" dirty="0">
                <a:latin typeface="Georgia" panose="02040502050405020303" pitchFamily="18" charset="0"/>
              </a:rPr>
              <a:t> oferece comandos avançados para manipular </a:t>
            </a:r>
            <a:r>
              <a:rPr lang="pt-BR" sz="1400" dirty="0" err="1">
                <a:latin typeface="Georgia" panose="02040502050405020303" pitchFamily="18" charset="0"/>
              </a:rPr>
              <a:t>commits</a:t>
            </a:r>
            <a:r>
              <a:rPr lang="pt-BR" sz="1400" dirty="0">
                <a:latin typeface="Georgia" panose="02040502050405020303" pitchFamily="18" charset="0"/>
              </a:rPr>
              <a:t> e organizar o histórico do repositório. Dois dos mais úteis são </a:t>
            </a:r>
            <a:r>
              <a:rPr lang="pt-BR" sz="1400" dirty="0" err="1">
                <a:latin typeface="Georgia" panose="02040502050405020303" pitchFamily="18" charset="0"/>
              </a:rPr>
              <a:t>rebase</a:t>
            </a:r>
            <a:r>
              <a:rPr lang="pt-BR" sz="1400" dirty="0">
                <a:latin typeface="Georgia" panose="02040502050405020303" pitchFamily="18" charset="0"/>
              </a:rPr>
              <a:t> e cherry-</a:t>
            </a:r>
            <a:r>
              <a:rPr lang="pt-BR" sz="1400" dirty="0" err="1">
                <a:latin typeface="Georgia" panose="02040502050405020303" pitchFamily="18" charset="0"/>
              </a:rPr>
              <a:t>pick</a:t>
            </a:r>
            <a:r>
              <a:rPr lang="pt-BR" sz="1400" dirty="0" smtClean="0">
                <a:latin typeface="Georgia" panose="02040502050405020303" pitchFamily="18" charset="0"/>
              </a:rPr>
              <a:t>.</a:t>
            </a:r>
          </a:p>
          <a:p>
            <a:endParaRPr lang="pt-BR" sz="1400" dirty="0">
              <a:latin typeface="Georgia" panose="02040502050405020303" pitchFamily="18" charset="0"/>
            </a:endParaRPr>
          </a:p>
          <a:p>
            <a:r>
              <a:rPr lang="pt-BR" sz="1400" b="1" dirty="0" err="1" smtClean="0">
                <a:solidFill>
                  <a:srgbClr val="92D050"/>
                </a:solidFill>
                <a:latin typeface="Georgia" panose="02040502050405020303" pitchFamily="18" charset="0"/>
              </a:rPr>
              <a:t>Git</a:t>
            </a:r>
            <a:r>
              <a:rPr lang="pt-BR" sz="1400" b="1" dirty="0" smtClean="0">
                <a:solidFill>
                  <a:srgbClr val="92D050"/>
                </a:solidFill>
                <a:latin typeface="Georgia" panose="02040502050405020303" pitchFamily="18" charset="0"/>
              </a:rPr>
              <a:t> </a:t>
            </a:r>
            <a:r>
              <a:rPr lang="pt-BR" sz="1400" b="1" dirty="0" err="1" smtClean="0">
                <a:solidFill>
                  <a:srgbClr val="92D050"/>
                </a:solidFill>
                <a:latin typeface="Georgia" panose="02040502050405020303" pitchFamily="18" charset="0"/>
              </a:rPr>
              <a:t>Rebase</a:t>
            </a:r>
            <a:endParaRPr lang="pt-BR" sz="1400" b="1" dirty="0" smtClean="0">
              <a:solidFill>
                <a:srgbClr val="92D050"/>
              </a:solidFill>
              <a:latin typeface="Georgia" panose="02040502050405020303" pitchFamily="18" charset="0"/>
            </a:endParaRPr>
          </a:p>
          <a:p>
            <a:r>
              <a:rPr lang="pt-BR" sz="1400" dirty="0" smtClean="0">
                <a:latin typeface="Georgia" panose="02040502050405020303" pitchFamily="18" charset="0"/>
              </a:rPr>
              <a:t>O </a:t>
            </a:r>
            <a:r>
              <a:rPr lang="pt-BR" sz="1400" dirty="0" err="1">
                <a:latin typeface="Georgia" panose="02040502050405020303" pitchFamily="18" charset="0"/>
              </a:rPr>
              <a:t>git</a:t>
            </a:r>
            <a:r>
              <a:rPr lang="pt-BR" sz="1400" dirty="0">
                <a:latin typeface="Georgia" panose="02040502050405020303" pitchFamily="18" charset="0"/>
              </a:rPr>
              <a:t> </a:t>
            </a:r>
            <a:r>
              <a:rPr lang="pt-BR" sz="1400" dirty="0" err="1">
                <a:latin typeface="Georgia" panose="02040502050405020303" pitchFamily="18" charset="0"/>
              </a:rPr>
              <a:t>rebase</a:t>
            </a:r>
            <a:r>
              <a:rPr lang="pt-BR" sz="1400" dirty="0">
                <a:latin typeface="Georgia" panose="02040502050405020303" pitchFamily="18" charset="0"/>
              </a:rPr>
              <a:t> é usado para reescrever o histórico de </a:t>
            </a:r>
            <a:r>
              <a:rPr lang="pt-BR" sz="1400" dirty="0" err="1">
                <a:latin typeface="Georgia" panose="02040502050405020303" pitchFamily="18" charset="0"/>
              </a:rPr>
              <a:t>commits</a:t>
            </a:r>
            <a:r>
              <a:rPr lang="pt-BR" sz="1400" dirty="0">
                <a:latin typeface="Georgia" panose="02040502050405020303" pitchFamily="18" charset="0"/>
              </a:rPr>
              <a:t>, movendo uma sequência de </a:t>
            </a:r>
            <a:r>
              <a:rPr lang="pt-BR" sz="1400" dirty="0" err="1">
                <a:latin typeface="Georgia" panose="02040502050405020303" pitchFamily="18" charset="0"/>
              </a:rPr>
              <a:t>commits</a:t>
            </a:r>
            <a:r>
              <a:rPr lang="pt-BR" sz="1400" dirty="0">
                <a:latin typeface="Georgia" panose="02040502050405020303" pitchFamily="18" charset="0"/>
              </a:rPr>
              <a:t> para uma nova base</a:t>
            </a:r>
            <a:r>
              <a:rPr lang="pt-BR" sz="1400" dirty="0" smtClean="0">
                <a:latin typeface="Georgia" panose="02040502050405020303" pitchFamily="18" charset="0"/>
              </a:rPr>
              <a:t>.</a:t>
            </a:r>
          </a:p>
          <a:p>
            <a:endParaRPr lang="pt-BR" sz="1400" dirty="0">
              <a:latin typeface="Georgia" panose="02040502050405020303" pitchFamily="18" charset="0"/>
            </a:endParaRPr>
          </a:p>
          <a:p>
            <a:r>
              <a:rPr lang="pt-BR" sz="1400" b="1" dirty="0" smtClean="0">
                <a:solidFill>
                  <a:srgbClr val="92D050"/>
                </a:solidFill>
                <a:latin typeface="Georgia" panose="02040502050405020303" pitchFamily="18" charset="0"/>
              </a:rPr>
              <a:t>Diferença </a:t>
            </a:r>
            <a:r>
              <a:rPr lang="pt-BR" sz="1400" b="1" dirty="0">
                <a:solidFill>
                  <a:srgbClr val="92D050"/>
                </a:solidFill>
                <a:latin typeface="Georgia" panose="02040502050405020303" pitchFamily="18" charset="0"/>
              </a:rPr>
              <a:t>entre Merge e </a:t>
            </a:r>
            <a:r>
              <a:rPr lang="pt-BR" sz="1400" b="1" dirty="0" err="1" smtClean="0">
                <a:solidFill>
                  <a:srgbClr val="92D050"/>
                </a:solidFill>
                <a:latin typeface="Georgia" panose="02040502050405020303" pitchFamily="18" charset="0"/>
              </a:rPr>
              <a:t>Rebase</a:t>
            </a:r>
            <a:endParaRPr lang="pt-BR" sz="1400" b="1" dirty="0" smtClean="0">
              <a:solidFill>
                <a:srgbClr val="92D050"/>
              </a:solidFill>
              <a:latin typeface="Georgia" panose="02040502050405020303" pitchFamily="18" charset="0"/>
            </a:endParaRPr>
          </a:p>
          <a:p>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a:latin typeface="Georgia" panose="02040502050405020303" pitchFamily="18" charset="0"/>
              </a:rPr>
              <a:t>merge: Junta os </a:t>
            </a:r>
            <a:r>
              <a:rPr lang="pt-BR" sz="1400" dirty="0" err="1">
                <a:latin typeface="Georgia" panose="02040502050405020303" pitchFamily="18" charset="0"/>
              </a:rPr>
              <a:t>commits</a:t>
            </a:r>
            <a:r>
              <a:rPr lang="pt-BR" sz="1400" dirty="0">
                <a:latin typeface="Georgia" panose="02040502050405020303" pitchFamily="18" charset="0"/>
              </a:rPr>
              <a:t> de outra </a:t>
            </a:r>
            <a:r>
              <a:rPr lang="pt-BR" sz="1400" dirty="0" err="1">
                <a:latin typeface="Georgia" panose="02040502050405020303" pitchFamily="18" charset="0"/>
              </a:rPr>
              <a:t>branch</a:t>
            </a:r>
            <a:r>
              <a:rPr lang="pt-BR" sz="1400" dirty="0">
                <a:latin typeface="Georgia" panose="02040502050405020303" pitchFamily="18" charset="0"/>
              </a:rPr>
              <a:t>, mantendo o histórico de </a:t>
            </a:r>
            <a:r>
              <a:rPr lang="pt-BR" sz="1400" dirty="0" err="1">
                <a:latin typeface="Georgia" panose="02040502050405020303" pitchFamily="18" charset="0"/>
              </a:rPr>
              <a:t>commits</a:t>
            </a:r>
            <a:r>
              <a:rPr lang="pt-BR" sz="1400" dirty="0">
                <a:latin typeface="Georgia" panose="02040502050405020303" pitchFamily="18" charset="0"/>
              </a:rPr>
              <a:t> original</a:t>
            </a:r>
            <a:r>
              <a:rPr lang="pt-BR" sz="1400" dirty="0" smtClean="0">
                <a:latin typeface="Georgia" panose="02040502050405020303" pitchFamily="18" charset="0"/>
              </a:rPr>
              <a:t>.</a:t>
            </a:r>
          </a:p>
          <a:p>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rebase</a:t>
            </a:r>
            <a:r>
              <a:rPr lang="pt-BR" sz="1400" dirty="0">
                <a:latin typeface="Georgia" panose="02040502050405020303" pitchFamily="18" charset="0"/>
              </a:rPr>
              <a:t>: Move </a:t>
            </a:r>
            <a:r>
              <a:rPr lang="pt-BR" sz="1400" dirty="0" err="1">
                <a:latin typeface="Georgia" panose="02040502050405020303" pitchFamily="18" charset="0"/>
              </a:rPr>
              <a:t>commits</a:t>
            </a:r>
            <a:r>
              <a:rPr lang="pt-BR" sz="1400" dirty="0">
                <a:latin typeface="Georgia" panose="02040502050405020303" pitchFamily="18" charset="0"/>
              </a:rPr>
              <a:t> de uma </a:t>
            </a:r>
            <a:r>
              <a:rPr lang="pt-BR" sz="1400" dirty="0" err="1">
                <a:latin typeface="Georgia" panose="02040502050405020303" pitchFamily="18" charset="0"/>
              </a:rPr>
              <a:t>branch</a:t>
            </a:r>
            <a:r>
              <a:rPr lang="pt-BR" sz="1400" dirty="0">
                <a:latin typeface="Georgia" panose="02040502050405020303" pitchFamily="18" charset="0"/>
              </a:rPr>
              <a:t> para outra, reorganizando o histórico e evitando merges adicionais</a:t>
            </a:r>
            <a:r>
              <a:rPr lang="pt-BR" sz="1400" dirty="0" smtClean="0">
                <a:latin typeface="Georgia" panose="02040502050405020303" pitchFamily="18" charset="0"/>
              </a:rPr>
              <a:t>.</a:t>
            </a:r>
          </a:p>
          <a:p>
            <a:endParaRPr lang="pt-BR" sz="1400" dirty="0" smtClean="0">
              <a:latin typeface="Georgia" panose="02040502050405020303" pitchFamily="18" charset="0"/>
            </a:endParaRPr>
          </a:p>
          <a:p>
            <a:r>
              <a:rPr lang="pt-BR" sz="1400" b="1" dirty="0" smtClean="0">
                <a:solidFill>
                  <a:srgbClr val="92D050"/>
                </a:solidFill>
                <a:latin typeface="Georgia" panose="02040502050405020303" pitchFamily="18" charset="0"/>
              </a:rPr>
              <a:t>Como </a:t>
            </a:r>
            <a:r>
              <a:rPr lang="pt-BR" sz="1400" b="1" dirty="0">
                <a:solidFill>
                  <a:srgbClr val="92D050"/>
                </a:solidFill>
                <a:latin typeface="Georgia" panose="02040502050405020303" pitchFamily="18" charset="0"/>
              </a:rPr>
              <a:t>Usar o </a:t>
            </a:r>
            <a:r>
              <a:rPr lang="pt-BR" sz="1400" b="1" dirty="0" err="1" smtClean="0">
                <a:solidFill>
                  <a:srgbClr val="92D050"/>
                </a:solidFill>
                <a:latin typeface="Georgia" panose="02040502050405020303" pitchFamily="18" charset="0"/>
              </a:rPr>
              <a:t>Rebase</a:t>
            </a:r>
            <a:endParaRPr lang="pt-BR" sz="1400" b="1" dirty="0" smtClean="0">
              <a:solidFill>
                <a:srgbClr val="92D050"/>
              </a:solidFill>
              <a:latin typeface="Georgia" panose="02040502050405020303" pitchFamily="18" charset="0"/>
            </a:endParaRPr>
          </a:p>
          <a:p>
            <a:r>
              <a:rPr lang="pt-BR" sz="1400" dirty="0" smtClean="0">
                <a:latin typeface="Georgia" panose="02040502050405020303" pitchFamily="18" charset="0"/>
              </a:rPr>
              <a:t>Se </a:t>
            </a:r>
            <a:r>
              <a:rPr lang="pt-BR" sz="1400" dirty="0">
                <a:latin typeface="Georgia" panose="02040502050405020303" pitchFamily="18" charset="0"/>
              </a:rPr>
              <a:t>você está em uma </a:t>
            </a:r>
            <a:r>
              <a:rPr lang="pt-BR" sz="1400" dirty="0" err="1">
                <a:latin typeface="Georgia" panose="02040502050405020303" pitchFamily="18" charset="0"/>
              </a:rPr>
              <a:t>branch</a:t>
            </a:r>
            <a:r>
              <a:rPr lang="pt-BR" sz="1400" dirty="0">
                <a:latin typeface="Georgia" panose="02040502050405020303" pitchFamily="18" charset="0"/>
              </a:rPr>
              <a:t> secundária e deseja trazer as mudanças da </a:t>
            </a:r>
            <a:r>
              <a:rPr lang="pt-BR" sz="1400" dirty="0" err="1">
                <a:latin typeface="Georgia" panose="02040502050405020303" pitchFamily="18" charset="0"/>
              </a:rPr>
              <a:t>branch</a:t>
            </a:r>
            <a:r>
              <a:rPr lang="pt-BR" sz="1400" dirty="0">
                <a:latin typeface="Georgia" panose="02040502050405020303" pitchFamily="18" charset="0"/>
              </a:rPr>
              <a:t> </a:t>
            </a:r>
            <a:r>
              <a:rPr lang="pt-BR" sz="1400" dirty="0" err="1">
                <a:latin typeface="Georgia" panose="02040502050405020303" pitchFamily="18" charset="0"/>
              </a:rPr>
              <a:t>main</a:t>
            </a:r>
            <a:r>
              <a:rPr lang="pt-BR" sz="1400" dirty="0">
                <a:latin typeface="Georgia" panose="02040502050405020303" pitchFamily="18" charset="0"/>
              </a:rPr>
              <a:t> sem criar um </a:t>
            </a:r>
            <a:r>
              <a:rPr lang="pt-BR" sz="1400" dirty="0" err="1">
                <a:latin typeface="Georgia" panose="02040502050405020303" pitchFamily="18" charset="0"/>
              </a:rPr>
              <a:t>commit</a:t>
            </a:r>
            <a:r>
              <a:rPr lang="pt-BR" sz="1400" dirty="0">
                <a:latin typeface="Georgia" panose="02040502050405020303" pitchFamily="18" charset="0"/>
              </a:rPr>
              <a:t> de merge, use</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checkout</a:t>
            </a:r>
            <a:r>
              <a:rPr lang="pt-BR" sz="1400" dirty="0">
                <a:latin typeface="Georgia" panose="02040502050405020303" pitchFamily="18" charset="0"/>
              </a:rPr>
              <a:t> </a:t>
            </a:r>
            <a:r>
              <a:rPr lang="pt-BR" sz="1400" dirty="0" smtClean="0">
                <a:latin typeface="Georgia" panose="02040502050405020303" pitchFamily="18" charset="0"/>
              </a:rPr>
              <a:t>minha-</a:t>
            </a:r>
            <a:r>
              <a:rPr lang="pt-BR" sz="1400" dirty="0" err="1" smtClean="0">
                <a:latin typeface="Georgia" panose="02040502050405020303" pitchFamily="18" charset="0"/>
              </a:rPr>
              <a:t>branch</a:t>
            </a:r>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rebase</a:t>
            </a:r>
            <a:r>
              <a:rPr lang="pt-BR" sz="1400" dirty="0">
                <a:latin typeface="Georgia" panose="02040502050405020303" pitchFamily="18" charset="0"/>
              </a:rPr>
              <a:t> </a:t>
            </a:r>
            <a:r>
              <a:rPr lang="pt-BR" sz="1400" dirty="0" err="1" smtClean="0">
                <a:latin typeface="Georgia" panose="02040502050405020303" pitchFamily="18" charset="0"/>
              </a:rPr>
              <a:t>main</a:t>
            </a:r>
            <a:endParaRPr lang="pt-BR" sz="1400" dirty="0" smtClean="0">
              <a:latin typeface="Georgia" panose="02040502050405020303" pitchFamily="18" charset="0"/>
            </a:endParaRPr>
          </a:p>
          <a:p>
            <a:pPr algn="ctr"/>
            <a:endParaRPr lang="pt-BR" sz="1400" dirty="0">
              <a:latin typeface="Georgia" panose="02040502050405020303" pitchFamily="18" charset="0"/>
            </a:endParaRPr>
          </a:p>
          <a:p>
            <a:r>
              <a:rPr lang="pt-BR" sz="1400" dirty="0" smtClean="0">
                <a:latin typeface="Georgia" panose="02040502050405020303" pitchFamily="18" charset="0"/>
              </a:rPr>
              <a:t>Se </a:t>
            </a:r>
            <a:r>
              <a:rPr lang="pt-BR" sz="1400" dirty="0">
                <a:latin typeface="Georgia" panose="02040502050405020303" pitchFamily="18" charset="0"/>
              </a:rPr>
              <a:t>houver conflitos, resolva-os manualmente e continue o </a:t>
            </a:r>
            <a:r>
              <a:rPr lang="pt-BR" sz="1400" dirty="0" err="1">
                <a:latin typeface="Georgia" panose="02040502050405020303" pitchFamily="18" charset="0"/>
              </a:rPr>
              <a:t>rebase</a:t>
            </a:r>
            <a:r>
              <a:rPr lang="pt-BR" sz="1400" dirty="0">
                <a:latin typeface="Georgia" panose="02040502050405020303" pitchFamily="18" charset="0"/>
              </a:rPr>
              <a:t> com</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add</a:t>
            </a:r>
            <a:r>
              <a:rPr lang="pt-BR" sz="1400" dirty="0">
                <a:latin typeface="Georgia" panose="02040502050405020303" pitchFamily="18" charset="0"/>
              </a:rPr>
              <a:t> </a:t>
            </a:r>
            <a:endParaRPr lang="pt-BR" sz="1400" dirty="0" smtClean="0">
              <a:latin typeface="Georgia" panose="02040502050405020303" pitchFamily="18" charset="0"/>
            </a:endParaRPr>
          </a:p>
          <a:p>
            <a:pPr algn="ctr"/>
            <a:r>
              <a:rPr lang="pt-BR" sz="1400" dirty="0" smtClean="0">
                <a:latin typeface="Georgia" panose="02040502050405020303" pitchFamily="18" charset="0"/>
              </a:rPr>
              <a:t>.</a:t>
            </a:r>
            <a:r>
              <a:rPr lang="pt-BR" sz="1400" dirty="0" err="1">
                <a:latin typeface="Georgia" panose="02040502050405020303" pitchFamily="18" charset="0"/>
              </a:rPr>
              <a:t>git</a:t>
            </a:r>
            <a:r>
              <a:rPr lang="pt-BR" sz="1400" dirty="0">
                <a:latin typeface="Georgia" panose="02040502050405020303" pitchFamily="18" charset="0"/>
              </a:rPr>
              <a:t> </a:t>
            </a:r>
            <a:r>
              <a:rPr lang="pt-BR" sz="1400" dirty="0" err="1">
                <a:latin typeface="Georgia" panose="02040502050405020303" pitchFamily="18" charset="0"/>
              </a:rPr>
              <a:t>rebase</a:t>
            </a:r>
            <a:r>
              <a:rPr lang="pt-BR" sz="1400" dirty="0">
                <a:latin typeface="Georgia" panose="02040502050405020303" pitchFamily="18" charset="0"/>
              </a:rPr>
              <a:t> </a:t>
            </a:r>
            <a:r>
              <a:rPr lang="pt-BR" sz="1400" dirty="0" smtClean="0">
                <a:latin typeface="Georgia" panose="02040502050405020303" pitchFamily="18" charset="0"/>
              </a:rPr>
              <a:t>–continue</a:t>
            </a:r>
          </a:p>
          <a:p>
            <a:pPr algn="ctr"/>
            <a:endParaRPr lang="pt-BR" sz="1400" dirty="0" smtClean="0">
              <a:solidFill>
                <a:srgbClr val="0070C0"/>
              </a:solidFill>
              <a:latin typeface="Georgia" panose="02040502050405020303" pitchFamily="18" charset="0"/>
            </a:endParaRPr>
          </a:p>
          <a:p>
            <a:r>
              <a:rPr lang="pt-BR" sz="1400" dirty="0" smtClean="0">
                <a:latin typeface="Georgia" panose="02040502050405020303" pitchFamily="18" charset="0"/>
              </a:rPr>
              <a:t>Se </a:t>
            </a:r>
            <a:r>
              <a:rPr lang="pt-BR" sz="1400" dirty="0">
                <a:latin typeface="Georgia" panose="02040502050405020303" pitchFamily="18" charset="0"/>
              </a:rPr>
              <a:t>precisar cancelar o </a:t>
            </a:r>
            <a:r>
              <a:rPr lang="pt-BR" sz="1400" dirty="0" err="1">
                <a:latin typeface="Georgia" panose="02040502050405020303" pitchFamily="18" charset="0"/>
              </a:rPr>
              <a:t>rebase</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rebase</a:t>
            </a:r>
            <a:r>
              <a:rPr lang="pt-BR" sz="1400" dirty="0">
                <a:latin typeface="Georgia" panose="02040502050405020303" pitchFamily="18" charset="0"/>
              </a:rPr>
              <a:t> </a:t>
            </a:r>
            <a:r>
              <a:rPr lang="pt-BR" sz="1400" dirty="0" smtClean="0">
                <a:latin typeface="Georgia" panose="02040502050405020303" pitchFamily="18" charset="0"/>
              </a:rPr>
              <a:t>–</a:t>
            </a:r>
            <a:r>
              <a:rPr lang="pt-BR" sz="1400" dirty="0" err="1" smtClean="0">
                <a:latin typeface="Georgia" panose="02040502050405020303" pitchFamily="18" charset="0"/>
              </a:rPr>
              <a:t>abort</a:t>
            </a:r>
            <a:endParaRPr lang="pt-BR" sz="1400" dirty="0" smtClean="0">
              <a:latin typeface="Georgia" panose="02040502050405020303" pitchFamily="18" charset="0"/>
            </a:endParaRPr>
          </a:p>
          <a:p>
            <a:endParaRPr lang="pt-BR" sz="1400" dirty="0">
              <a:latin typeface="Georgia" panose="02040502050405020303" pitchFamily="18" charset="0"/>
            </a:endParaRPr>
          </a:p>
          <a:p>
            <a:endParaRPr lang="pt-BR" sz="1400" dirty="0">
              <a:latin typeface="Georgia" panose="02040502050405020303" pitchFamily="18" charset="0"/>
            </a:endParaRPr>
          </a:p>
        </p:txBody>
      </p:sp>
    </p:spTree>
    <p:extLst>
      <p:ext uri="{BB962C8B-B14F-4D97-AF65-F5344CB8AC3E}">
        <p14:creationId xmlns:p14="http://schemas.microsoft.com/office/powerpoint/2010/main" val="4065915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tângulo 2"/>
          <p:cNvSpPr/>
          <p:nvPr/>
        </p:nvSpPr>
        <p:spPr>
          <a:xfrm>
            <a:off x="528636" y="2111041"/>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4" name="Retângulo 3"/>
          <p:cNvSpPr/>
          <p:nvPr/>
        </p:nvSpPr>
        <p:spPr>
          <a:xfrm>
            <a:off x="528636" y="3144023"/>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Retângulo 4"/>
          <p:cNvSpPr/>
          <p:nvPr/>
        </p:nvSpPr>
        <p:spPr>
          <a:xfrm>
            <a:off x="528636" y="4177005"/>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6" name="Retângulo 5"/>
          <p:cNvSpPr/>
          <p:nvPr/>
        </p:nvSpPr>
        <p:spPr>
          <a:xfrm>
            <a:off x="528636" y="5050841"/>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Retângulo 1"/>
          <p:cNvSpPr/>
          <p:nvPr/>
        </p:nvSpPr>
        <p:spPr>
          <a:xfrm>
            <a:off x="515142" y="609600"/>
            <a:ext cx="6043615" cy="5478423"/>
          </a:xfrm>
          <a:prstGeom prst="rect">
            <a:avLst/>
          </a:prstGeom>
        </p:spPr>
        <p:txBody>
          <a:bodyPr wrap="square">
            <a:spAutoFit/>
          </a:bodyPr>
          <a:lstStyle/>
          <a:p>
            <a:r>
              <a:rPr lang="pt-BR" sz="1400" b="1" dirty="0" err="1" smtClean="0">
                <a:solidFill>
                  <a:srgbClr val="92D050"/>
                </a:solidFill>
                <a:latin typeface="Georgia" panose="02040502050405020303" pitchFamily="18" charset="0"/>
              </a:rPr>
              <a:t>Git</a:t>
            </a:r>
            <a:r>
              <a:rPr lang="pt-BR" sz="1400" b="1" dirty="0" smtClean="0">
                <a:solidFill>
                  <a:srgbClr val="92D050"/>
                </a:solidFill>
                <a:latin typeface="Georgia" panose="02040502050405020303" pitchFamily="18" charset="0"/>
              </a:rPr>
              <a:t> Cherry-</a:t>
            </a:r>
            <a:r>
              <a:rPr lang="pt-BR" sz="1400" b="1" dirty="0" err="1" smtClean="0">
                <a:solidFill>
                  <a:srgbClr val="92D050"/>
                </a:solidFill>
                <a:latin typeface="Georgia" panose="02040502050405020303" pitchFamily="18" charset="0"/>
              </a:rPr>
              <a:t>Pick</a:t>
            </a:r>
            <a:endParaRPr lang="pt-BR" sz="1400" b="1" dirty="0" smtClean="0">
              <a:solidFill>
                <a:srgbClr val="92D050"/>
              </a:solidFill>
              <a:latin typeface="Georgia" panose="02040502050405020303" pitchFamily="18" charset="0"/>
            </a:endParaRPr>
          </a:p>
          <a:p>
            <a:r>
              <a:rPr lang="pt-BR" sz="1400" dirty="0" smtClean="0">
                <a:latin typeface="Georgia" panose="02040502050405020303" pitchFamily="18" charset="0"/>
              </a:rPr>
              <a:t>O </a:t>
            </a:r>
            <a:r>
              <a:rPr lang="pt-BR" sz="1400" dirty="0" err="1" smtClean="0">
                <a:latin typeface="Georgia" panose="02040502050405020303" pitchFamily="18" charset="0"/>
              </a:rPr>
              <a:t>git</a:t>
            </a:r>
            <a:r>
              <a:rPr lang="pt-BR" sz="1400" dirty="0" smtClean="0">
                <a:latin typeface="Georgia" panose="02040502050405020303" pitchFamily="18" charset="0"/>
              </a:rPr>
              <a:t> cherry-</a:t>
            </a:r>
            <a:r>
              <a:rPr lang="pt-BR" sz="1400" dirty="0" err="1" smtClean="0">
                <a:latin typeface="Georgia" panose="02040502050405020303" pitchFamily="18" charset="0"/>
              </a:rPr>
              <a:t>pick</a:t>
            </a:r>
            <a:r>
              <a:rPr lang="pt-BR" sz="1400" dirty="0" smtClean="0">
                <a:latin typeface="Georgia" panose="02040502050405020303" pitchFamily="18" charset="0"/>
              </a:rPr>
              <a:t> permite aplicar um </a:t>
            </a:r>
            <a:r>
              <a:rPr lang="pt-BR" sz="1400" dirty="0" err="1" smtClean="0">
                <a:latin typeface="Georgia" panose="02040502050405020303" pitchFamily="18" charset="0"/>
              </a:rPr>
              <a:t>commit</a:t>
            </a:r>
            <a:r>
              <a:rPr lang="pt-BR" sz="1400" dirty="0" smtClean="0">
                <a:latin typeface="Georgia" panose="02040502050405020303" pitchFamily="18" charset="0"/>
              </a:rPr>
              <a:t> específico de uma </a:t>
            </a:r>
            <a:r>
              <a:rPr lang="pt-BR" sz="1400" dirty="0" err="1" smtClean="0">
                <a:latin typeface="Georgia" panose="02040502050405020303" pitchFamily="18" charset="0"/>
              </a:rPr>
              <a:t>branch</a:t>
            </a:r>
            <a:r>
              <a:rPr lang="pt-BR" sz="1400" dirty="0" smtClean="0">
                <a:latin typeface="Georgia" panose="02040502050405020303" pitchFamily="18" charset="0"/>
              </a:rPr>
              <a:t> em outra, sem precisar mesclar todas as mudanças.</a:t>
            </a:r>
          </a:p>
          <a:p>
            <a:endParaRPr lang="pt-BR" sz="1400" dirty="0" smtClean="0">
              <a:latin typeface="Georgia" panose="02040502050405020303" pitchFamily="18" charset="0"/>
            </a:endParaRPr>
          </a:p>
          <a:p>
            <a:r>
              <a:rPr lang="pt-BR" sz="1400" dirty="0" smtClean="0">
                <a:latin typeface="Georgia" panose="02040502050405020303" pitchFamily="18" charset="0"/>
              </a:rPr>
              <a:t>Como </a:t>
            </a:r>
            <a:r>
              <a:rPr lang="pt-BR" sz="1400" dirty="0">
                <a:latin typeface="Georgia" panose="02040502050405020303" pitchFamily="18" charset="0"/>
              </a:rPr>
              <a:t>Usar o Cherry-</a:t>
            </a:r>
            <a:r>
              <a:rPr lang="pt-BR" sz="1400" dirty="0" err="1">
                <a:latin typeface="Georgia" panose="02040502050405020303" pitchFamily="18" charset="0"/>
              </a:rPr>
              <a:t>Pick</a:t>
            </a:r>
            <a:endParaRPr lang="pt-BR" sz="1400" dirty="0">
              <a:latin typeface="Georgia" panose="02040502050405020303" pitchFamily="18" charset="0"/>
            </a:endParaRPr>
          </a:p>
          <a:p>
            <a:r>
              <a:rPr lang="pt-BR" sz="1400" dirty="0">
                <a:latin typeface="Georgia" panose="02040502050405020303" pitchFamily="18" charset="0"/>
              </a:rPr>
              <a:t>Liste os </a:t>
            </a:r>
            <a:r>
              <a:rPr lang="pt-BR" sz="1400" dirty="0" err="1">
                <a:latin typeface="Georgia" panose="02040502050405020303" pitchFamily="18" charset="0"/>
              </a:rPr>
              <a:t>commits</a:t>
            </a:r>
            <a:r>
              <a:rPr lang="pt-BR" sz="1400" dirty="0">
                <a:latin typeface="Georgia" panose="02040502050405020303" pitchFamily="18" charset="0"/>
              </a:rPr>
              <a:t> da </a:t>
            </a:r>
            <a:r>
              <a:rPr lang="pt-BR" sz="1400" dirty="0" err="1">
                <a:latin typeface="Georgia" panose="02040502050405020303" pitchFamily="18" charset="0"/>
              </a:rPr>
              <a:t>branch</a:t>
            </a:r>
            <a:r>
              <a:rPr lang="pt-BR" sz="1400" dirty="0">
                <a:latin typeface="Georgia" panose="02040502050405020303" pitchFamily="18" charset="0"/>
              </a:rPr>
              <a:t> de origem</a:t>
            </a:r>
            <a:r>
              <a:rPr lang="pt-BR" sz="1400" dirty="0" smtClean="0">
                <a:latin typeface="Georgia" panose="02040502050405020303" pitchFamily="18" charset="0"/>
              </a:rPr>
              <a:t>:</a:t>
            </a:r>
          </a:p>
          <a:p>
            <a:endParaRPr lang="pt-BR" sz="1400" dirty="0">
              <a:latin typeface="Georgia" panose="02040502050405020303" pitchFamily="18" charset="0"/>
            </a:endParaRPr>
          </a:p>
          <a:p>
            <a:pPr algn="ctr"/>
            <a:r>
              <a:rPr lang="pt-BR" sz="1400" dirty="0" err="1">
                <a:latin typeface="Georgia" panose="02040502050405020303" pitchFamily="18" charset="0"/>
              </a:rPr>
              <a:t>git</a:t>
            </a:r>
            <a:r>
              <a:rPr lang="pt-BR" sz="1400" dirty="0">
                <a:latin typeface="Georgia" panose="02040502050405020303" pitchFamily="18" charset="0"/>
              </a:rPr>
              <a:t> log –</a:t>
            </a:r>
            <a:r>
              <a:rPr lang="pt-BR" sz="1400" dirty="0" err="1" smtClean="0">
                <a:latin typeface="Georgia" panose="02040502050405020303" pitchFamily="18" charset="0"/>
              </a:rPr>
              <a:t>oneline</a:t>
            </a:r>
            <a:endParaRPr lang="pt-BR" sz="1400" dirty="0" smtClean="0">
              <a:latin typeface="Georgia" panose="02040502050405020303" pitchFamily="18" charset="0"/>
            </a:endParaRPr>
          </a:p>
          <a:p>
            <a:endParaRPr lang="pt-BR" sz="1400" dirty="0">
              <a:solidFill>
                <a:srgbClr val="0070C0"/>
              </a:solidFill>
              <a:latin typeface="Georgia" panose="02040502050405020303" pitchFamily="18" charset="0"/>
            </a:endParaRPr>
          </a:p>
          <a:p>
            <a:r>
              <a:rPr lang="pt-BR" sz="1400" dirty="0">
                <a:latin typeface="Georgia" panose="02040502050405020303" pitchFamily="18" charset="0"/>
              </a:rPr>
              <a:t>Pegue o </a:t>
            </a:r>
            <a:r>
              <a:rPr lang="pt-BR" sz="1400" dirty="0" err="1">
                <a:latin typeface="Georgia" panose="02040502050405020303" pitchFamily="18" charset="0"/>
              </a:rPr>
              <a:t>hash</a:t>
            </a:r>
            <a:r>
              <a:rPr lang="pt-BR" sz="1400" dirty="0">
                <a:latin typeface="Georgia" panose="02040502050405020303" pitchFamily="18" charset="0"/>
              </a:rPr>
              <a:t> do </a:t>
            </a:r>
            <a:r>
              <a:rPr lang="pt-BR" sz="1400" dirty="0" err="1">
                <a:latin typeface="Georgia" panose="02040502050405020303" pitchFamily="18" charset="0"/>
              </a:rPr>
              <a:t>commit</a:t>
            </a:r>
            <a:r>
              <a:rPr lang="pt-BR" sz="1400" dirty="0">
                <a:latin typeface="Georgia" panose="02040502050405020303" pitchFamily="18" charset="0"/>
              </a:rPr>
              <a:t> desejado (exemplo: a1b2c3d) e aplique-o na </a:t>
            </a:r>
            <a:r>
              <a:rPr lang="pt-BR" sz="1400" dirty="0" err="1">
                <a:latin typeface="Georgia" panose="02040502050405020303" pitchFamily="18" charset="0"/>
              </a:rPr>
              <a:t>branch</a:t>
            </a:r>
            <a:r>
              <a:rPr lang="pt-BR" sz="1400" dirty="0">
                <a:latin typeface="Georgia" panose="02040502050405020303" pitchFamily="18" charset="0"/>
              </a:rPr>
              <a:t> atual</a:t>
            </a:r>
            <a:r>
              <a:rPr lang="pt-BR" sz="1400" dirty="0" smtClean="0">
                <a:latin typeface="Georgia" panose="02040502050405020303" pitchFamily="18" charset="0"/>
              </a:rPr>
              <a:t>:</a:t>
            </a:r>
          </a:p>
          <a:p>
            <a:endParaRPr lang="pt-BR" sz="1400" dirty="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cherry-</a:t>
            </a:r>
            <a:r>
              <a:rPr lang="pt-BR" sz="1400" dirty="0" err="1" smtClean="0">
                <a:latin typeface="Georgia" panose="02040502050405020303" pitchFamily="18" charset="0"/>
              </a:rPr>
              <a:t>pick</a:t>
            </a:r>
            <a:r>
              <a:rPr lang="pt-BR" sz="1400" dirty="0" smtClean="0">
                <a:latin typeface="Georgia" panose="02040502050405020303" pitchFamily="18" charset="0"/>
              </a:rPr>
              <a:t> a1b2c3d</a:t>
            </a:r>
          </a:p>
          <a:p>
            <a:endParaRPr lang="pt-BR" sz="1400" dirty="0" smtClean="0">
              <a:solidFill>
                <a:srgbClr val="0070C0"/>
              </a:solidFill>
              <a:latin typeface="Georgia" panose="02040502050405020303" pitchFamily="18" charset="0"/>
            </a:endParaRPr>
          </a:p>
          <a:p>
            <a:r>
              <a:rPr lang="pt-BR" sz="1400" dirty="0" smtClean="0">
                <a:latin typeface="Georgia" panose="02040502050405020303" pitchFamily="18" charset="0"/>
              </a:rPr>
              <a:t>Isso copia apenas aquele </a:t>
            </a:r>
            <a:r>
              <a:rPr lang="pt-BR" sz="1400" dirty="0" err="1" smtClean="0">
                <a:latin typeface="Georgia" panose="02040502050405020303" pitchFamily="18" charset="0"/>
              </a:rPr>
              <a:t>commit</a:t>
            </a:r>
            <a:r>
              <a:rPr lang="pt-BR" sz="1400" dirty="0" smtClean="0">
                <a:latin typeface="Georgia" panose="02040502050405020303" pitchFamily="18" charset="0"/>
              </a:rPr>
              <a:t> específico para a </a:t>
            </a:r>
            <a:r>
              <a:rPr lang="pt-BR" sz="1400" dirty="0" err="1" smtClean="0">
                <a:latin typeface="Georgia" panose="02040502050405020303" pitchFamily="18" charset="0"/>
              </a:rPr>
              <a:t>branch</a:t>
            </a:r>
            <a:r>
              <a:rPr lang="pt-BR" sz="1400" dirty="0" smtClean="0">
                <a:latin typeface="Georgia" panose="02040502050405020303" pitchFamily="18" charset="0"/>
              </a:rPr>
              <a:t> </a:t>
            </a:r>
            <a:r>
              <a:rPr lang="pt-BR" sz="1400" dirty="0" err="1" smtClean="0">
                <a:latin typeface="Georgia" panose="02040502050405020303" pitchFamily="18" charset="0"/>
              </a:rPr>
              <a:t>ativa.Se</a:t>
            </a:r>
            <a:r>
              <a:rPr lang="pt-BR" sz="1400" dirty="0" smtClean="0">
                <a:latin typeface="Georgia" panose="02040502050405020303" pitchFamily="18" charset="0"/>
              </a:rPr>
              <a:t> ocorrer um conflito durante o cherry-</a:t>
            </a:r>
            <a:r>
              <a:rPr lang="pt-BR" sz="1400" dirty="0" err="1" smtClean="0">
                <a:latin typeface="Georgia" panose="02040502050405020303" pitchFamily="18" charset="0"/>
              </a:rPr>
              <a:t>pick</a:t>
            </a:r>
            <a:r>
              <a:rPr lang="pt-BR" sz="1400" dirty="0" smtClean="0">
                <a:latin typeface="Georgia" panose="02040502050405020303" pitchFamily="18" charset="0"/>
              </a:rPr>
              <a:t>, resolva-o e finalize com:</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cherry-</a:t>
            </a:r>
            <a:r>
              <a:rPr lang="pt-BR" sz="1400" dirty="0" err="1" smtClean="0">
                <a:latin typeface="Georgia" panose="02040502050405020303" pitchFamily="18" charset="0"/>
              </a:rPr>
              <a:t>pick</a:t>
            </a:r>
            <a:r>
              <a:rPr lang="pt-BR" sz="1400" dirty="0" smtClean="0">
                <a:latin typeface="Georgia" panose="02040502050405020303" pitchFamily="18" charset="0"/>
              </a:rPr>
              <a:t> –continue</a:t>
            </a:r>
          </a:p>
          <a:p>
            <a:endParaRPr lang="pt-BR" sz="1400" dirty="0" smtClean="0">
              <a:solidFill>
                <a:srgbClr val="0070C0"/>
              </a:solidFill>
              <a:latin typeface="Georgia" panose="02040502050405020303" pitchFamily="18" charset="0"/>
            </a:endParaRPr>
          </a:p>
          <a:p>
            <a:r>
              <a:rPr lang="pt-BR" sz="1400" dirty="0" smtClean="0">
                <a:latin typeface="Georgia" panose="02040502050405020303" pitchFamily="18" charset="0"/>
              </a:rPr>
              <a:t>Para cancelar o cherry-</a:t>
            </a:r>
            <a:r>
              <a:rPr lang="pt-BR" sz="1400" dirty="0" err="1" smtClean="0">
                <a:latin typeface="Georgia" panose="02040502050405020303" pitchFamily="18" charset="0"/>
              </a:rPr>
              <a:t>pick</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cherry-</a:t>
            </a:r>
            <a:r>
              <a:rPr lang="pt-BR" sz="1400" dirty="0" err="1" smtClean="0">
                <a:latin typeface="Georgia" panose="02040502050405020303" pitchFamily="18" charset="0"/>
              </a:rPr>
              <a:t>pick</a:t>
            </a:r>
            <a:r>
              <a:rPr lang="pt-BR" sz="1400" dirty="0" smtClean="0">
                <a:latin typeface="Georgia" panose="02040502050405020303" pitchFamily="18" charset="0"/>
              </a:rPr>
              <a:t> –</a:t>
            </a:r>
            <a:r>
              <a:rPr lang="pt-BR" sz="1400" dirty="0" err="1" smtClean="0">
                <a:latin typeface="Georgia" panose="02040502050405020303" pitchFamily="18" charset="0"/>
              </a:rPr>
              <a:t>abort</a:t>
            </a:r>
            <a:endParaRPr lang="pt-BR" sz="1400" dirty="0" smtClean="0">
              <a:latin typeface="Georgia" panose="02040502050405020303" pitchFamily="18" charset="0"/>
            </a:endParaRPr>
          </a:p>
          <a:p>
            <a:endParaRPr lang="pt-BR" sz="1400" dirty="0">
              <a:latin typeface="Georgia" panose="02040502050405020303" pitchFamily="18" charset="0"/>
            </a:endParaRPr>
          </a:p>
          <a:p>
            <a:r>
              <a:rPr lang="pt-BR" sz="1400" dirty="0" smtClean="0">
                <a:latin typeface="Georgia" panose="02040502050405020303" pitchFamily="18" charset="0"/>
              </a:rPr>
              <a:t>Essas técnicas são essenciais para manter um histórico limpo e organizado no </a:t>
            </a:r>
            <a:r>
              <a:rPr lang="pt-BR" sz="1400" dirty="0" err="1" smtClean="0">
                <a:latin typeface="Georgia" panose="02040502050405020303" pitchFamily="18" charset="0"/>
              </a:rPr>
              <a:t>Git</a:t>
            </a:r>
            <a:r>
              <a:rPr lang="pt-BR" sz="1400" dirty="0" smtClean="0">
                <a:latin typeface="Georgia" panose="02040502050405020303" pitchFamily="18" charset="0"/>
              </a:rPr>
              <a:t>. </a:t>
            </a:r>
            <a:endParaRPr lang="pt-BR" sz="1400" dirty="0">
              <a:latin typeface="Georgia" panose="02040502050405020303" pitchFamily="18" charset="0"/>
            </a:endParaRPr>
          </a:p>
        </p:txBody>
      </p:sp>
    </p:spTree>
    <p:extLst>
      <p:ext uri="{BB962C8B-B14F-4D97-AF65-F5344CB8AC3E}">
        <p14:creationId xmlns:p14="http://schemas.microsoft.com/office/powerpoint/2010/main" val="3583886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 y="6654284"/>
            <a:ext cx="6096000" cy="3429000"/>
          </a:xfrm>
          <a:prstGeom prst="rect">
            <a:avLst/>
          </a:prstGeom>
        </p:spPr>
      </p:pic>
      <p:sp>
        <p:nvSpPr>
          <p:cNvPr id="2" name="Retângulo 1"/>
          <p:cNvSpPr/>
          <p:nvPr/>
        </p:nvSpPr>
        <p:spPr>
          <a:xfrm>
            <a:off x="525176" y="7491621"/>
            <a:ext cx="5712155" cy="584775"/>
          </a:xfrm>
          <a:prstGeom prst="rect">
            <a:avLst/>
          </a:prstGeom>
        </p:spPr>
        <p:txBody>
          <a:bodyPr wrap="square">
            <a:spAutoFit/>
          </a:bodyPr>
          <a:lstStyle/>
          <a:p>
            <a:pPr algn="ctr"/>
            <a:r>
              <a:rPr lang="pt-BR" sz="3200" b="1" dirty="0" err="1"/>
              <a:t>Aliases</a:t>
            </a:r>
            <a:r>
              <a:rPr lang="pt-BR" sz="3200" b="1" dirty="0"/>
              <a:t> no </a:t>
            </a:r>
            <a:r>
              <a:rPr lang="pt-BR" sz="3200" b="1" dirty="0" err="1"/>
              <a:t>Git</a:t>
            </a:r>
            <a:endParaRPr lang="pt-BR" sz="3200" b="1" dirty="0">
              <a:latin typeface="Georgia" panose="02040502050405020303" pitchFamily="18" charset="0"/>
            </a:endParaRPr>
          </a:p>
        </p:txBody>
      </p:sp>
      <p:sp>
        <p:nvSpPr>
          <p:cNvPr id="3" name="CaixaDeTexto 2"/>
          <p:cNvSpPr txBox="1"/>
          <p:nvPr/>
        </p:nvSpPr>
        <p:spPr>
          <a:xfrm>
            <a:off x="1515126" y="2714744"/>
            <a:ext cx="4722205" cy="3939540"/>
          </a:xfrm>
          <a:prstGeom prst="rect">
            <a:avLst/>
          </a:prstGeom>
          <a:noFill/>
        </p:spPr>
        <p:txBody>
          <a:bodyPr wrap="square" rtlCol="0">
            <a:spAutoFit/>
          </a:bodyPr>
          <a:lstStyle/>
          <a:p>
            <a:r>
              <a:rPr lang="pt-BR" sz="25000" b="1" dirty="0" smtClean="0"/>
              <a:t>09</a:t>
            </a:r>
            <a:endParaRPr lang="pt-BR" sz="25000" b="1" dirty="0"/>
          </a:p>
        </p:txBody>
      </p:sp>
    </p:spTree>
    <p:extLst>
      <p:ext uri="{BB962C8B-B14F-4D97-AF65-F5344CB8AC3E}">
        <p14:creationId xmlns:p14="http://schemas.microsoft.com/office/powerpoint/2010/main" val="1650761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tângulo 4"/>
          <p:cNvSpPr/>
          <p:nvPr/>
        </p:nvSpPr>
        <p:spPr>
          <a:xfrm>
            <a:off x="575508" y="5578393"/>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4" name="Retângulo 3"/>
          <p:cNvSpPr/>
          <p:nvPr/>
        </p:nvSpPr>
        <p:spPr>
          <a:xfrm>
            <a:off x="575509" y="4748213"/>
            <a:ext cx="5716503" cy="4013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 name="Retângulo 2"/>
          <p:cNvSpPr/>
          <p:nvPr/>
        </p:nvSpPr>
        <p:spPr>
          <a:xfrm>
            <a:off x="575509" y="3699209"/>
            <a:ext cx="5716503" cy="6201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6" name="Retângulo 5"/>
          <p:cNvSpPr/>
          <p:nvPr/>
        </p:nvSpPr>
        <p:spPr>
          <a:xfrm>
            <a:off x="575508" y="1311431"/>
            <a:ext cx="5716503" cy="1155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Retângulo 1"/>
          <p:cNvSpPr/>
          <p:nvPr/>
        </p:nvSpPr>
        <p:spPr>
          <a:xfrm>
            <a:off x="495299" y="448330"/>
            <a:ext cx="5876925" cy="8771632"/>
          </a:xfrm>
          <a:prstGeom prst="rect">
            <a:avLst/>
          </a:prstGeom>
        </p:spPr>
        <p:txBody>
          <a:bodyPr wrap="square">
            <a:spAutoFit/>
          </a:bodyPr>
          <a:lstStyle/>
          <a:p>
            <a:pPr algn="ctr"/>
            <a:r>
              <a:rPr lang="pt-BR" b="1" dirty="0" err="1"/>
              <a:t>Aliases</a:t>
            </a:r>
            <a:r>
              <a:rPr lang="pt-BR" b="1" dirty="0"/>
              <a:t> no </a:t>
            </a:r>
            <a:r>
              <a:rPr lang="pt-BR" b="1" dirty="0" err="1"/>
              <a:t>Git</a:t>
            </a:r>
            <a:r>
              <a:rPr lang="pt-BR" b="1" dirty="0"/>
              <a:t> – Comandos </a:t>
            </a:r>
            <a:r>
              <a:rPr lang="pt-BR" b="1" dirty="0" smtClean="0"/>
              <a:t>Personalizados</a:t>
            </a:r>
          </a:p>
          <a:p>
            <a:endParaRPr lang="pt-BR" sz="1400" dirty="0"/>
          </a:p>
          <a:p>
            <a:r>
              <a:rPr lang="pt-BR" sz="1400" b="1" dirty="0" smtClean="0">
                <a:solidFill>
                  <a:srgbClr val="92D050"/>
                </a:solidFill>
              </a:rPr>
              <a:t>Crie </a:t>
            </a:r>
            <a:r>
              <a:rPr lang="pt-BR" sz="1400" b="1" dirty="0">
                <a:solidFill>
                  <a:srgbClr val="92D050"/>
                </a:solidFill>
              </a:rPr>
              <a:t>atalhos para agilizar comandos frequentes</a:t>
            </a:r>
            <a:r>
              <a:rPr lang="pt-BR" sz="1400" b="1" dirty="0" smtClean="0">
                <a:solidFill>
                  <a:srgbClr val="92D050"/>
                </a:solidFill>
              </a:rPr>
              <a:t>:</a:t>
            </a:r>
          </a:p>
          <a:p>
            <a:endParaRPr lang="pt-BR" sz="1400" dirty="0"/>
          </a:p>
          <a:p>
            <a:pPr algn="ctr"/>
            <a:r>
              <a:rPr lang="pt-BR" sz="1400" dirty="0" err="1" smtClean="0"/>
              <a:t>git</a:t>
            </a:r>
            <a:r>
              <a:rPr lang="pt-BR" sz="1400" dirty="0" smtClean="0"/>
              <a:t> </a:t>
            </a:r>
            <a:r>
              <a:rPr lang="pt-BR" sz="1400" dirty="0" err="1"/>
              <a:t>config</a:t>
            </a:r>
            <a:r>
              <a:rPr lang="pt-BR" sz="1400" dirty="0"/>
              <a:t> --global alias.co </a:t>
            </a:r>
            <a:r>
              <a:rPr lang="pt-BR" sz="1400" dirty="0" err="1" smtClean="0"/>
              <a:t>checkout</a:t>
            </a:r>
            <a:endParaRPr lang="pt-BR" sz="1400" dirty="0" smtClean="0"/>
          </a:p>
          <a:p>
            <a:pPr algn="ctr"/>
            <a:r>
              <a:rPr lang="pt-BR" sz="1400" dirty="0" err="1" smtClean="0"/>
              <a:t>git</a:t>
            </a:r>
            <a:r>
              <a:rPr lang="pt-BR" sz="1400" dirty="0" smtClean="0"/>
              <a:t> </a:t>
            </a:r>
            <a:r>
              <a:rPr lang="pt-BR" sz="1400" dirty="0" err="1"/>
              <a:t>config</a:t>
            </a:r>
            <a:r>
              <a:rPr lang="pt-BR" sz="1400" dirty="0"/>
              <a:t> --global alias.br </a:t>
            </a:r>
            <a:r>
              <a:rPr lang="pt-BR" sz="1400" dirty="0" err="1" smtClean="0"/>
              <a:t>branch</a:t>
            </a:r>
            <a:endParaRPr lang="pt-BR" sz="1400" dirty="0" smtClean="0"/>
          </a:p>
          <a:p>
            <a:pPr algn="ctr"/>
            <a:r>
              <a:rPr lang="pt-BR" sz="1400" dirty="0" err="1" smtClean="0"/>
              <a:t>git</a:t>
            </a:r>
            <a:r>
              <a:rPr lang="pt-BR" sz="1400" dirty="0" smtClean="0"/>
              <a:t> </a:t>
            </a:r>
            <a:r>
              <a:rPr lang="pt-BR" sz="1400" dirty="0" err="1"/>
              <a:t>config</a:t>
            </a:r>
            <a:r>
              <a:rPr lang="pt-BR" sz="1400" dirty="0"/>
              <a:t> --global alias.st </a:t>
            </a:r>
            <a:r>
              <a:rPr lang="pt-BR" sz="1400" dirty="0" smtClean="0"/>
              <a:t>status</a:t>
            </a:r>
          </a:p>
          <a:p>
            <a:pPr algn="ctr"/>
            <a:r>
              <a:rPr lang="pt-BR" sz="1400" dirty="0" err="1" smtClean="0"/>
              <a:t>git</a:t>
            </a:r>
            <a:r>
              <a:rPr lang="pt-BR" sz="1400" dirty="0" smtClean="0"/>
              <a:t> </a:t>
            </a:r>
            <a:r>
              <a:rPr lang="pt-BR" sz="1400" dirty="0" err="1"/>
              <a:t>config</a:t>
            </a:r>
            <a:r>
              <a:rPr lang="pt-BR" sz="1400" dirty="0"/>
              <a:t> --global </a:t>
            </a:r>
            <a:r>
              <a:rPr lang="pt-BR" sz="1400" dirty="0" err="1"/>
              <a:t>alias.last</a:t>
            </a:r>
            <a:r>
              <a:rPr lang="pt-BR" sz="1400" dirty="0"/>
              <a:t> 'log -1 </a:t>
            </a:r>
            <a:r>
              <a:rPr lang="pt-BR" sz="1400" dirty="0" smtClean="0"/>
              <a:t>HEAD‘</a:t>
            </a:r>
          </a:p>
          <a:p>
            <a:endParaRPr lang="pt-BR" sz="1400" dirty="0"/>
          </a:p>
          <a:p>
            <a:r>
              <a:rPr lang="pt-BR" sz="1400" dirty="0" smtClean="0"/>
              <a:t>Verifique </a:t>
            </a:r>
            <a:r>
              <a:rPr lang="pt-BR" sz="1400" dirty="0"/>
              <a:t>seus </a:t>
            </a:r>
            <a:r>
              <a:rPr lang="pt-BR" sz="1400" dirty="0" err="1"/>
              <a:t>aliases</a:t>
            </a:r>
            <a:r>
              <a:rPr lang="pt-BR" sz="1400" dirty="0"/>
              <a:t>: </a:t>
            </a:r>
            <a:r>
              <a:rPr lang="pt-BR" sz="1400" dirty="0" err="1"/>
              <a:t>git</a:t>
            </a:r>
            <a:r>
              <a:rPr lang="pt-BR" sz="1400" dirty="0"/>
              <a:t> </a:t>
            </a:r>
            <a:r>
              <a:rPr lang="pt-BR" sz="1400" dirty="0" err="1"/>
              <a:t>config</a:t>
            </a:r>
            <a:r>
              <a:rPr lang="pt-BR" sz="1400" dirty="0"/>
              <a:t> --global </a:t>
            </a:r>
            <a:r>
              <a:rPr lang="pt-BR" sz="1400" dirty="0" smtClean="0"/>
              <a:t>–</a:t>
            </a:r>
            <a:r>
              <a:rPr lang="pt-BR" sz="1400" dirty="0" err="1" smtClean="0"/>
              <a:t>list</a:t>
            </a:r>
            <a:endParaRPr lang="pt-BR" sz="1400" dirty="0" smtClean="0"/>
          </a:p>
          <a:p>
            <a:endParaRPr lang="pt-BR" sz="1400" dirty="0"/>
          </a:p>
          <a:p>
            <a:r>
              <a:rPr lang="pt-BR" sz="1400" b="1" dirty="0" smtClean="0">
                <a:solidFill>
                  <a:srgbClr val="92D050"/>
                </a:solidFill>
              </a:rPr>
              <a:t>Comandos </a:t>
            </a:r>
            <a:r>
              <a:rPr lang="pt-BR" sz="1400" b="1" dirty="0">
                <a:solidFill>
                  <a:srgbClr val="92D050"/>
                </a:solidFill>
              </a:rPr>
              <a:t>para Otimizar </a:t>
            </a:r>
            <a:r>
              <a:rPr lang="pt-BR" sz="1400" b="1" dirty="0" smtClean="0">
                <a:solidFill>
                  <a:srgbClr val="92D050"/>
                </a:solidFill>
              </a:rPr>
              <a:t>Repositórios</a:t>
            </a:r>
          </a:p>
          <a:p>
            <a:endParaRPr lang="pt-BR" sz="1400" dirty="0"/>
          </a:p>
          <a:p>
            <a:r>
              <a:rPr lang="pt-BR" sz="1400" dirty="0" smtClean="0"/>
              <a:t>Remover </a:t>
            </a:r>
            <a:r>
              <a:rPr lang="pt-BR" sz="1400" dirty="0" err="1"/>
              <a:t>branches</a:t>
            </a:r>
            <a:r>
              <a:rPr lang="pt-BR" sz="1400" dirty="0"/>
              <a:t> locais já mescladas</a:t>
            </a:r>
            <a:r>
              <a:rPr lang="pt-BR" sz="1400" dirty="0" smtClean="0"/>
              <a:t>:</a:t>
            </a:r>
          </a:p>
          <a:p>
            <a:endParaRPr lang="pt-BR" sz="1400" dirty="0"/>
          </a:p>
          <a:p>
            <a:pPr algn="ctr"/>
            <a:r>
              <a:rPr lang="pt-BR" sz="1400" dirty="0" err="1" smtClean="0"/>
              <a:t>git</a:t>
            </a:r>
            <a:r>
              <a:rPr lang="pt-BR" sz="1400" dirty="0" smtClean="0"/>
              <a:t> </a:t>
            </a:r>
            <a:r>
              <a:rPr lang="pt-BR" sz="1400" dirty="0" err="1"/>
              <a:t>fetch</a:t>
            </a:r>
            <a:r>
              <a:rPr lang="pt-BR" sz="1400" dirty="0"/>
              <a:t> </a:t>
            </a:r>
            <a:r>
              <a:rPr lang="pt-BR" sz="1400" dirty="0" smtClean="0"/>
              <a:t>–p</a:t>
            </a:r>
          </a:p>
          <a:p>
            <a:pPr algn="ctr"/>
            <a:r>
              <a:rPr lang="pt-BR" sz="1400" dirty="0" err="1" smtClean="0"/>
              <a:t>git</a:t>
            </a:r>
            <a:r>
              <a:rPr lang="pt-BR" sz="1400" dirty="0" smtClean="0"/>
              <a:t> </a:t>
            </a:r>
            <a:r>
              <a:rPr lang="pt-BR" sz="1400" dirty="0" err="1"/>
              <a:t>branch</a:t>
            </a:r>
            <a:r>
              <a:rPr lang="pt-BR" sz="1400" dirty="0"/>
              <a:t> --</a:t>
            </a:r>
            <a:r>
              <a:rPr lang="pt-BR" sz="1400" dirty="0" err="1"/>
              <a:t>merged</a:t>
            </a:r>
            <a:r>
              <a:rPr lang="pt-BR" sz="1400" dirty="0"/>
              <a:t> | </a:t>
            </a:r>
            <a:r>
              <a:rPr lang="pt-BR" sz="1400" dirty="0" err="1"/>
              <a:t>grep</a:t>
            </a:r>
            <a:r>
              <a:rPr lang="pt-BR" sz="1400" dirty="0"/>
              <a:t> -v '\*' | </a:t>
            </a:r>
            <a:r>
              <a:rPr lang="pt-BR" sz="1400" dirty="0" err="1"/>
              <a:t>xargs</a:t>
            </a:r>
            <a:r>
              <a:rPr lang="pt-BR" sz="1400" dirty="0"/>
              <a:t> -n 1 </a:t>
            </a:r>
            <a:r>
              <a:rPr lang="pt-BR" sz="1400" dirty="0" err="1"/>
              <a:t>git</a:t>
            </a:r>
            <a:r>
              <a:rPr lang="pt-BR" sz="1400" dirty="0"/>
              <a:t> </a:t>
            </a:r>
            <a:r>
              <a:rPr lang="pt-BR" sz="1400" dirty="0" err="1"/>
              <a:t>branch</a:t>
            </a:r>
            <a:r>
              <a:rPr lang="pt-BR" sz="1400" dirty="0"/>
              <a:t> </a:t>
            </a:r>
            <a:r>
              <a:rPr lang="pt-BR" sz="1400" dirty="0" smtClean="0"/>
              <a:t>–d</a:t>
            </a:r>
          </a:p>
          <a:p>
            <a:endParaRPr lang="pt-BR" sz="1400" dirty="0"/>
          </a:p>
          <a:p>
            <a:r>
              <a:rPr lang="pt-BR" sz="1400" dirty="0" smtClean="0"/>
              <a:t>Limpar </a:t>
            </a:r>
            <a:r>
              <a:rPr lang="pt-BR" sz="1400" dirty="0"/>
              <a:t>arquivos não rastreados</a:t>
            </a:r>
            <a:r>
              <a:rPr lang="pt-BR" sz="1400" dirty="0" smtClean="0"/>
              <a:t>:</a:t>
            </a:r>
          </a:p>
          <a:p>
            <a:endParaRPr lang="pt-BR" sz="1400" dirty="0"/>
          </a:p>
          <a:p>
            <a:pPr algn="ctr"/>
            <a:r>
              <a:rPr lang="pt-BR" sz="1400" dirty="0" err="1" smtClean="0"/>
              <a:t>git</a:t>
            </a:r>
            <a:r>
              <a:rPr lang="pt-BR" sz="1400" dirty="0" smtClean="0"/>
              <a:t> </a:t>
            </a:r>
            <a:r>
              <a:rPr lang="pt-BR" sz="1400" dirty="0"/>
              <a:t>clean -f </a:t>
            </a:r>
            <a:r>
              <a:rPr lang="pt-BR" sz="1400" dirty="0" smtClean="0"/>
              <a:t>–d</a:t>
            </a:r>
          </a:p>
          <a:p>
            <a:endParaRPr lang="pt-BR" sz="1400" dirty="0"/>
          </a:p>
          <a:p>
            <a:r>
              <a:rPr lang="pt-BR" sz="1400" dirty="0" smtClean="0"/>
              <a:t>Compactar </a:t>
            </a:r>
            <a:r>
              <a:rPr lang="pt-BR" sz="1400" dirty="0"/>
              <a:t>repositório</a:t>
            </a:r>
            <a:r>
              <a:rPr lang="pt-BR" sz="1400" dirty="0" smtClean="0"/>
              <a:t>:</a:t>
            </a:r>
          </a:p>
          <a:p>
            <a:endParaRPr lang="pt-BR" sz="1400" dirty="0"/>
          </a:p>
          <a:p>
            <a:pPr algn="ctr"/>
            <a:r>
              <a:rPr lang="pt-BR" sz="1400" dirty="0" err="1" smtClean="0"/>
              <a:t>git</a:t>
            </a:r>
            <a:r>
              <a:rPr lang="pt-BR" sz="1400" dirty="0" smtClean="0"/>
              <a:t> </a:t>
            </a:r>
            <a:r>
              <a:rPr lang="pt-BR" sz="1400" dirty="0" err="1"/>
              <a:t>gc</a:t>
            </a:r>
            <a:r>
              <a:rPr lang="pt-BR" sz="1400" dirty="0"/>
              <a:t> --</a:t>
            </a:r>
            <a:r>
              <a:rPr lang="pt-BR" sz="1400" dirty="0" err="1"/>
              <a:t>aggressive</a:t>
            </a:r>
            <a:r>
              <a:rPr lang="pt-BR" sz="1400" dirty="0"/>
              <a:t> --</a:t>
            </a:r>
            <a:r>
              <a:rPr lang="pt-BR" sz="1400" dirty="0" err="1" smtClean="0"/>
              <a:t>prune</a:t>
            </a:r>
            <a:r>
              <a:rPr lang="pt-BR" sz="1400" dirty="0" smtClean="0"/>
              <a:t>=</a:t>
            </a:r>
            <a:r>
              <a:rPr lang="pt-BR" sz="1400" dirty="0" err="1" smtClean="0"/>
              <a:t>now</a:t>
            </a:r>
            <a:endParaRPr lang="pt-BR" sz="1400" dirty="0" smtClean="0"/>
          </a:p>
          <a:p>
            <a:endParaRPr lang="pt-BR" sz="1400" dirty="0"/>
          </a:p>
          <a:p>
            <a:r>
              <a:rPr lang="pt-BR" sz="1400" b="1" dirty="0" smtClean="0">
                <a:solidFill>
                  <a:srgbClr val="92D050"/>
                </a:solidFill>
              </a:rPr>
              <a:t>Ferramentas e Cursos Recomendados</a:t>
            </a:r>
          </a:p>
          <a:p>
            <a:endParaRPr lang="pt-BR" sz="1400" dirty="0"/>
          </a:p>
          <a:p>
            <a:r>
              <a:rPr lang="pt-BR" sz="1400" dirty="0" smtClean="0"/>
              <a:t>Ferramentas:</a:t>
            </a:r>
          </a:p>
          <a:p>
            <a:r>
              <a:rPr lang="pt-BR" sz="1400" dirty="0" err="1" smtClean="0"/>
              <a:t>GitKraken</a:t>
            </a:r>
            <a:r>
              <a:rPr lang="pt-BR" sz="1400" dirty="0" smtClean="0"/>
              <a:t> (</a:t>
            </a:r>
            <a:r>
              <a:rPr lang="pt-BR" sz="1400" dirty="0"/>
              <a:t>Interface gráfica intuitiva</a:t>
            </a:r>
            <a:r>
              <a:rPr lang="pt-BR" sz="1400" dirty="0" smtClean="0"/>
              <a:t>).</a:t>
            </a:r>
          </a:p>
          <a:p>
            <a:r>
              <a:rPr lang="pt-BR" sz="1400" dirty="0" err="1" smtClean="0"/>
              <a:t>Sourcetree</a:t>
            </a:r>
            <a:r>
              <a:rPr lang="pt-BR" sz="1400" dirty="0" smtClean="0"/>
              <a:t> </a:t>
            </a:r>
            <a:r>
              <a:rPr lang="pt-BR" sz="1400" dirty="0"/>
              <a:t>(</a:t>
            </a:r>
            <a:r>
              <a:rPr lang="pt-BR" sz="1400" dirty="0" smtClean="0"/>
              <a:t>Gerenciamento </a:t>
            </a:r>
            <a:r>
              <a:rPr lang="pt-BR" sz="1400" dirty="0"/>
              <a:t>visual de </a:t>
            </a:r>
            <a:r>
              <a:rPr lang="pt-BR" sz="1400" dirty="0" err="1"/>
              <a:t>branches</a:t>
            </a:r>
            <a:r>
              <a:rPr lang="pt-BR" sz="1400" dirty="0" smtClean="0"/>
              <a:t>).</a:t>
            </a:r>
          </a:p>
          <a:p>
            <a:r>
              <a:rPr lang="pt-BR" sz="1400" dirty="0" smtClean="0"/>
              <a:t>GitHub </a:t>
            </a:r>
            <a:r>
              <a:rPr lang="pt-BR" sz="1400" dirty="0"/>
              <a:t>Desktop (Integração com </a:t>
            </a:r>
            <a:r>
              <a:rPr lang="pt-BR" sz="1400" dirty="0" smtClean="0"/>
              <a:t>GitHub).</a:t>
            </a:r>
          </a:p>
          <a:p>
            <a:endParaRPr lang="pt-BR" sz="1400" dirty="0"/>
          </a:p>
          <a:p>
            <a:r>
              <a:rPr lang="pt-BR" sz="1400" dirty="0" smtClean="0"/>
              <a:t>Cursos:</a:t>
            </a:r>
          </a:p>
          <a:p>
            <a:r>
              <a:rPr lang="pt-BR" sz="1400" dirty="0" err="1" smtClean="0"/>
              <a:t>Git</a:t>
            </a:r>
            <a:r>
              <a:rPr lang="pt-BR" sz="1400" dirty="0" smtClean="0"/>
              <a:t> </a:t>
            </a:r>
            <a:r>
              <a:rPr lang="pt-BR" sz="1400" dirty="0"/>
              <a:t>e GitHub para Iniciantes (</a:t>
            </a:r>
            <a:r>
              <a:rPr lang="pt-BR" sz="1400" dirty="0" err="1"/>
              <a:t>Udemy</a:t>
            </a:r>
            <a:r>
              <a:rPr lang="pt-BR" sz="1400" dirty="0" smtClean="0"/>
              <a:t>).</a:t>
            </a:r>
          </a:p>
          <a:p>
            <a:r>
              <a:rPr lang="pt-BR" sz="1400" dirty="0" smtClean="0"/>
              <a:t>Versionamento </a:t>
            </a:r>
            <a:r>
              <a:rPr lang="pt-BR" sz="1400" dirty="0"/>
              <a:t>com </a:t>
            </a:r>
            <a:r>
              <a:rPr lang="pt-BR" sz="1400" dirty="0" err="1"/>
              <a:t>Git</a:t>
            </a:r>
            <a:r>
              <a:rPr lang="pt-BR" sz="1400" dirty="0"/>
              <a:t> (</a:t>
            </a:r>
            <a:r>
              <a:rPr lang="pt-BR" sz="1400" dirty="0" err="1"/>
              <a:t>Alura</a:t>
            </a:r>
            <a:r>
              <a:rPr lang="pt-BR" sz="1400" dirty="0" smtClean="0"/>
              <a:t>).</a:t>
            </a:r>
          </a:p>
          <a:p>
            <a:r>
              <a:rPr lang="pt-BR" sz="1400" dirty="0" err="1" smtClean="0"/>
              <a:t>Learn</a:t>
            </a:r>
            <a:r>
              <a:rPr lang="pt-BR" sz="1400" dirty="0" smtClean="0"/>
              <a:t> </a:t>
            </a:r>
            <a:r>
              <a:rPr lang="pt-BR" sz="1400" dirty="0" err="1"/>
              <a:t>Git</a:t>
            </a:r>
            <a:r>
              <a:rPr lang="pt-BR" sz="1400" dirty="0"/>
              <a:t> </a:t>
            </a:r>
            <a:r>
              <a:rPr lang="pt-BR" sz="1400" dirty="0" err="1"/>
              <a:t>Branching</a:t>
            </a:r>
            <a:r>
              <a:rPr lang="pt-BR" sz="1400" dirty="0"/>
              <a:t> (Interativo e </a:t>
            </a:r>
            <a:r>
              <a:rPr lang="pt-BR" sz="1400" dirty="0" smtClean="0"/>
              <a:t>gratuito).</a:t>
            </a:r>
          </a:p>
          <a:p>
            <a:endParaRPr lang="pt-BR" sz="1400" dirty="0"/>
          </a:p>
          <a:p>
            <a:r>
              <a:rPr lang="pt-BR" sz="1400" dirty="0" smtClean="0"/>
              <a:t>Compreender </a:t>
            </a:r>
            <a:r>
              <a:rPr lang="pt-BR" sz="1400" dirty="0"/>
              <a:t>esses comandos, fluxos e práticas ajudará você a dominar o </a:t>
            </a:r>
            <a:r>
              <a:rPr lang="pt-BR" sz="1400" dirty="0" err="1"/>
              <a:t>Git</a:t>
            </a:r>
            <a:r>
              <a:rPr lang="pt-BR" sz="1400" dirty="0"/>
              <a:t>, mantendo seu trabalho organizado e eficiente. </a:t>
            </a:r>
          </a:p>
        </p:txBody>
      </p:sp>
    </p:spTree>
    <p:extLst>
      <p:ext uri="{BB962C8B-B14F-4D97-AF65-F5344CB8AC3E}">
        <p14:creationId xmlns:p14="http://schemas.microsoft.com/office/powerpoint/2010/main" val="2911205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 y="6654284"/>
            <a:ext cx="6096000" cy="3429000"/>
          </a:xfrm>
          <a:prstGeom prst="rect">
            <a:avLst/>
          </a:prstGeom>
        </p:spPr>
      </p:pic>
      <p:sp>
        <p:nvSpPr>
          <p:cNvPr id="2" name="Retângulo 1"/>
          <p:cNvSpPr/>
          <p:nvPr/>
        </p:nvSpPr>
        <p:spPr>
          <a:xfrm>
            <a:off x="525176" y="7491621"/>
            <a:ext cx="5712155" cy="584775"/>
          </a:xfrm>
          <a:prstGeom prst="rect">
            <a:avLst/>
          </a:prstGeom>
        </p:spPr>
        <p:txBody>
          <a:bodyPr wrap="square">
            <a:spAutoFit/>
          </a:bodyPr>
          <a:lstStyle/>
          <a:p>
            <a:pPr algn="ctr"/>
            <a:r>
              <a:rPr lang="pt-BR" sz="3200" b="1" dirty="0"/>
              <a:t>Encerramento</a:t>
            </a:r>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t="-4280" r="45346"/>
          <a:stretch/>
        </p:blipFill>
        <p:spPr>
          <a:xfrm>
            <a:off x="-186879" y="2249904"/>
            <a:ext cx="6424210" cy="7426691"/>
          </a:xfrm>
          <a:prstGeom prst="rect">
            <a:avLst/>
          </a:prstGeom>
          <a:noFill/>
        </p:spPr>
      </p:pic>
    </p:spTree>
    <p:extLst>
      <p:ext uri="{BB962C8B-B14F-4D97-AF65-F5344CB8AC3E}">
        <p14:creationId xmlns:p14="http://schemas.microsoft.com/office/powerpoint/2010/main" val="919088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601579" y="613610"/>
            <a:ext cx="5522495" cy="10033516"/>
          </a:xfrm>
          <a:prstGeom prst="rect">
            <a:avLst/>
          </a:prstGeom>
        </p:spPr>
        <p:txBody>
          <a:bodyPr wrap="square">
            <a:spAutoFit/>
          </a:bodyPr>
          <a:lstStyle/>
          <a:p>
            <a:r>
              <a:rPr lang="pt-BR" dirty="0"/>
              <a:t># **Página de Encerramento do </a:t>
            </a:r>
            <a:r>
              <a:rPr lang="pt-BR" dirty="0" err="1"/>
              <a:t>eBook</a:t>
            </a:r>
            <a:r>
              <a:rPr lang="pt-BR" dirty="0"/>
              <a:t> – Comandos Avançados e Boas Práticas no </a:t>
            </a:r>
            <a:r>
              <a:rPr lang="pt-BR" dirty="0" err="1"/>
              <a:t>Git</a:t>
            </a:r>
            <a:r>
              <a:rPr lang="pt-BR" dirty="0"/>
              <a:t>**</a:t>
            </a:r>
          </a:p>
          <a:p>
            <a:endParaRPr lang="pt-BR" dirty="0"/>
          </a:p>
          <a:p>
            <a:r>
              <a:rPr lang="pt-BR" dirty="0"/>
              <a:t>## 🚀 **Conclusão**</a:t>
            </a:r>
          </a:p>
          <a:p>
            <a:r>
              <a:rPr lang="pt-BR" sz="1400" dirty="0"/>
              <a:t>Você chegou ao fim deste </a:t>
            </a:r>
            <a:r>
              <a:rPr lang="pt-BR" sz="1400" dirty="0" err="1"/>
              <a:t>eBook</a:t>
            </a:r>
            <a:r>
              <a:rPr lang="pt-BR" sz="1400" dirty="0"/>
              <a:t>! Esperamos que os conhecimentos compartilhados sobre comandos avançados do </a:t>
            </a:r>
            <a:r>
              <a:rPr lang="pt-BR" sz="1400" dirty="0" err="1"/>
              <a:t>Git</a:t>
            </a:r>
            <a:r>
              <a:rPr lang="pt-BR" sz="1400" dirty="0"/>
              <a:t>, fluxos de trabalho, </a:t>
            </a:r>
            <a:r>
              <a:rPr lang="pt-BR" sz="1400" dirty="0" err="1"/>
              <a:t>aliases</a:t>
            </a:r>
            <a:r>
              <a:rPr lang="pt-BR" sz="1400" dirty="0"/>
              <a:t> personalizados e ferramentas úteis sejam valiosos para seu crescimento como desenvolvedor.</a:t>
            </a:r>
          </a:p>
          <a:p>
            <a:endParaRPr lang="pt-BR" dirty="0"/>
          </a:p>
          <a:p>
            <a:r>
              <a:rPr lang="pt-BR" dirty="0"/>
              <a:t>Aprofundar-se no </a:t>
            </a:r>
            <a:r>
              <a:rPr lang="pt-BR" dirty="0" err="1"/>
              <a:t>Git</a:t>
            </a:r>
            <a:r>
              <a:rPr lang="pt-BR" dirty="0"/>
              <a:t> é mais do que dominar comandos: é compreender processos, colaborar com eficiência e manter projetos organizados. Com as boas práticas apresentadas, você estará preparado para enfrentar desafios reais e trabalhar com equipes de alta performance.</a:t>
            </a:r>
          </a:p>
          <a:p>
            <a:endParaRPr lang="pt-BR" dirty="0"/>
          </a:p>
          <a:p>
            <a:r>
              <a:rPr lang="pt-BR" dirty="0"/>
              <a:t>## 💡 **Próximos Passos**</a:t>
            </a:r>
          </a:p>
          <a:p>
            <a:r>
              <a:rPr lang="pt-BR" dirty="0"/>
              <a:t>- Pratique diariamente: Experimente os comandos em repositórios pessoais.</a:t>
            </a:r>
          </a:p>
          <a:p>
            <a:r>
              <a:rPr lang="pt-BR" dirty="0"/>
              <a:t>- Colabore em projetos open </a:t>
            </a:r>
            <a:r>
              <a:rPr lang="pt-BR" dirty="0" err="1"/>
              <a:t>source</a:t>
            </a:r>
            <a:r>
              <a:rPr lang="pt-BR" dirty="0"/>
              <a:t>: Exercite fluxos como o </a:t>
            </a:r>
            <a:r>
              <a:rPr lang="pt-BR" dirty="0" err="1"/>
              <a:t>Git</a:t>
            </a:r>
            <a:r>
              <a:rPr lang="pt-BR" dirty="0"/>
              <a:t> </a:t>
            </a:r>
            <a:r>
              <a:rPr lang="pt-BR" dirty="0" err="1"/>
              <a:t>Flow</a:t>
            </a:r>
            <a:r>
              <a:rPr lang="pt-BR" dirty="0"/>
              <a:t> e </a:t>
            </a:r>
            <a:r>
              <a:rPr lang="pt-BR" dirty="0" err="1"/>
              <a:t>Trunk-Based</a:t>
            </a:r>
            <a:r>
              <a:rPr lang="pt-BR" dirty="0"/>
              <a:t>.</a:t>
            </a:r>
          </a:p>
          <a:p>
            <a:r>
              <a:rPr lang="pt-BR" dirty="0"/>
              <a:t>- Explore novas ferramentas: Integre suas práticas com interfaces gráficas e automações.</a:t>
            </a:r>
          </a:p>
          <a:p>
            <a:endParaRPr lang="pt-BR" dirty="0"/>
          </a:p>
          <a:p>
            <a:r>
              <a:rPr lang="pt-BR" dirty="0"/>
              <a:t>## 💬 **Agradecimento**</a:t>
            </a:r>
          </a:p>
          <a:p>
            <a:r>
              <a:rPr lang="pt-BR" dirty="0"/>
              <a:t>Obrigado por investir seu tempo neste aprendizado! Que este conteúdo seja um guia em sua jornada tecnológica. Continue explorando, criando e compartilhando conhecimento.</a:t>
            </a:r>
          </a:p>
          <a:p>
            <a:endParaRPr lang="pt-BR" dirty="0"/>
          </a:p>
          <a:p>
            <a:r>
              <a:rPr lang="pt-BR" dirty="0"/>
              <a:t>🚀 **Bons </a:t>
            </a:r>
            <a:r>
              <a:rPr lang="pt-BR" dirty="0" err="1"/>
              <a:t>commits</a:t>
            </a:r>
            <a:r>
              <a:rPr lang="pt-BR" dirty="0"/>
              <a:t> e até a próxima versão!** 🖥️✨</a:t>
            </a:r>
          </a:p>
          <a:p>
            <a:endParaRPr lang="pt-BR" dirty="0"/>
          </a:p>
        </p:txBody>
      </p:sp>
    </p:spTree>
    <p:extLst>
      <p:ext uri="{BB962C8B-B14F-4D97-AF65-F5344CB8AC3E}">
        <p14:creationId xmlns:p14="http://schemas.microsoft.com/office/powerpoint/2010/main" val="216822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tângulo 1"/>
          <p:cNvSpPr/>
          <p:nvPr/>
        </p:nvSpPr>
        <p:spPr>
          <a:xfrm>
            <a:off x="621970" y="7444859"/>
            <a:ext cx="5586786" cy="584775"/>
          </a:xfrm>
          <a:prstGeom prst="rect">
            <a:avLst/>
          </a:prstGeom>
        </p:spPr>
        <p:txBody>
          <a:bodyPr wrap="none">
            <a:spAutoFit/>
          </a:bodyPr>
          <a:lstStyle/>
          <a:p>
            <a:r>
              <a:rPr lang="pt-BR" sz="3200" dirty="0"/>
              <a:t>Instalação e Configuração</a:t>
            </a:r>
          </a:p>
        </p:txBody>
      </p:sp>
      <p:sp>
        <p:nvSpPr>
          <p:cNvPr id="3" name="CaixaDeTexto 2"/>
          <p:cNvSpPr txBox="1"/>
          <p:nvPr/>
        </p:nvSpPr>
        <p:spPr>
          <a:xfrm>
            <a:off x="1486551" y="2714744"/>
            <a:ext cx="4722205" cy="3939540"/>
          </a:xfrm>
          <a:prstGeom prst="rect">
            <a:avLst/>
          </a:prstGeom>
          <a:noFill/>
        </p:spPr>
        <p:txBody>
          <a:bodyPr wrap="square" rtlCol="0">
            <a:spAutoFit/>
          </a:bodyPr>
          <a:lstStyle/>
          <a:p>
            <a:r>
              <a:rPr lang="pt-BR" sz="25000" b="1" dirty="0" smtClean="0"/>
              <a:t>01</a:t>
            </a:r>
            <a:endParaRPr lang="pt-BR" sz="25000" b="1"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3" y="6654284"/>
            <a:ext cx="6096000" cy="3429000"/>
          </a:xfrm>
          <a:prstGeom prst="rect">
            <a:avLst/>
          </a:prstGeom>
        </p:spPr>
      </p:pic>
    </p:spTree>
    <p:extLst>
      <p:ext uri="{BB962C8B-B14F-4D97-AF65-F5344CB8AC3E}">
        <p14:creationId xmlns:p14="http://schemas.microsoft.com/office/powerpoint/2010/main" val="2072318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tângulo 8"/>
          <p:cNvSpPr/>
          <p:nvPr/>
        </p:nvSpPr>
        <p:spPr>
          <a:xfrm>
            <a:off x="600072" y="7666851"/>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Retângulo 7"/>
          <p:cNvSpPr/>
          <p:nvPr/>
        </p:nvSpPr>
        <p:spPr>
          <a:xfrm>
            <a:off x="600072" y="6615113"/>
            <a:ext cx="5716503" cy="6294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7" name="Retângulo 6"/>
          <p:cNvSpPr/>
          <p:nvPr/>
        </p:nvSpPr>
        <p:spPr>
          <a:xfrm>
            <a:off x="600073" y="5479642"/>
            <a:ext cx="5716503" cy="5877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6" name="Retângulo 5"/>
          <p:cNvSpPr/>
          <p:nvPr/>
        </p:nvSpPr>
        <p:spPr>
          <a:xfrm>
            <a:off x="600074" y="4483744"/>
            <a:ext cx="5716503" cy="6165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4" name="Retângulo 3"/>
          <p:cNvSpPr/>
          <p:nvPr/>
        </p:nvSpPr>
        <p:spPr>
          <a:xfrm>
            <a:off x="600074" y="3629084"/>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Retângulo 4"/>
          <p:cNvSpPr/>
          <p:nvPr/>
        </p:nvSpPr>
        <p:spPr>
          <a:xfrm>
            <a:off x="514349" y="664666"/>
            <a:ext cx="5802228" cy="8740854"/>
          </a:xfrm>
          <a:prstGeom prst="rect">
            <a:avLst/>
          </a:prstGeom>
        </p:spPr>
        <p:txBody>
          <a:bodyPr wrap="square">
            <a:spAutoFit/>
          </a:bodyPr>
          <a:lstStyle/>
          <a:p>
            <a:pPr algn="ctr"/>
            <a:r>
              <a:rPr lang="pt-BR" sz="2400" b="1" dirty="0" smtClean="0">
                <a:latin typeface="Georgia" panose="02040502050405020303" pitchFamily="18" charset="0"/>
              </a:rPr>
              <a:t>Instalação e Configuração</a:t>
            </a:r>
          </a:p>
          <a:p>
            <a:endParaRPr lang="pt-BR" sz="1600" dirty="0">
              <a:latin typeface="Georgia" panose="02040502050405020303" pitchFamily="18" charset="0"/>
            </a:endParaRPr>
          </a:p>
          <a:p>
            <a:r>
              <a:rPr lang="pt-BR" sz="1600" b="1" dirty="0" smtClean="0">
                <a:solidFill>
                  <a:srgbClr val="92D050"/>
                </a:solidFill>
                <a:latin typeface="Georgia" panose="02040502050405020303" pitchFamily="18" charset="0"/>
              </a:rPr>
              <a:t>   </a:t>
            </a:r>
            <a:r>
              <a:rPr lang="pt-BR" sz="1400" b="1" dirty="0" smtClean="0">
                <a:solidFill>
                  <a:srgbClr val="92D050"/>
                </a:solidFill>
                <a:latin typeface="Georgia" panose="02040502050405020303" pitchFamily="18" charset="0"/>
              </a:rPr>
              <a:t>Instalando o </a:t>
            </a:r>
            <a:r>
              <a:rPr lang="pt-BR" sz="1400" b="1" dirty="0" err="1" smtClean="0">
                <a:solidFill>
                  <a:srgbClr val="92D050"/>
                </a:solidFill>
                <a:latin typeface="Georgia" panose="02040502050405020303" pitchFamily="18" charset="0"/>
              </a:rPr>
              <a:t>Git</a:t>
            </a:r>
            <a:endParaRPr lang="pt-BR" sz="1400" b="1" dirty="0" smtClean="0">
              <a:solidFill>
                <a:srgbClr val="92D050"/>
              </a:solidFill>
              <a:latin typeface="Georgia" panose="02040502050405020303" pitchFamily="18" charset="0"/>
            </a:endParaRPr>
          </a:p>
          <a:p>
            <a:endParaRPr lang="pt-BR" sz="1400" dirty="0">
              <a:latin typeface="Georgia" panose="02040502050405020303" pitchFamily="18" charset="0"/>
            </a:endParaRPr>
          </a:p>
          <a:p>
            <a:r>
              <a:rPr lang="pt-BR" sz="1400" dirty="0" smtClean="0">
                <a:latin typeface="Georgia" panose="02040502050405020303" pitchFamily="18" charset="0"/>
              </a:rPr>
              <a:t>    Para instalar o </a:t>
            </a:r>
            <a:r>
              <a:rPr lang="pt-BR" sz="1400" dirty="0" err="1" smtClean="0">
                <a:latin typeface="Georgia" panose="02040502050405020303" pitchFamily="18" charset="0"/>
              </a:rPr>
              <a:t>Git</a:t>
            </a:r>
            <a:r>
              <a:rPr lang="pt-BR" sz="1400" dirty="0" smtClean="0">
                <a:latin typeface="Georgia" panose="02040502050405020303" pitchFamily="18" charset="0"/>
              </a:rPr>
              <a:t>, siga os passos abaixo conforme seu sistema operacional:</a:t>
            </a:r>
          </a:p>
          <a:p>
            <a:endParaRPr lang="pt-BR" sz="1400" dirty="0" smtClean="0">
              <a:latin typeface="Georgia" panose="02040502050405020303" pitchFamily="18" charset="0"/>
            </a:endParaRPr>
          </a:p>
          <a:p>
            <a:r>
              <a:rPr lang="pt-BR" sz="1400" b="1" dirty="0" smtClean="0">
                <a:solidFill>
                  <a:srgbClr val="92D050"/>
                </a:solidFill>
                <a:latin typeface="Georgia" panose="02040502050405020303" pitchFamily="18" charset="0"/>
              </a:rPr>
              <a:t>Windows:</a:t>
            </a:r>
          </a:p>
          <a:p>
            <a:pPr marL="342900" indent="-342900">
              <a:buFont typeface="+mj-lt"/>
              <a:buAutoNum type="arabicPeriod"/>
            </a:pPr>
            <a:r>
              <a:rPr lang="pt-BR" sz="1400" dirty="0" smtClean="0">
                <a:latin typeface="Georgia" panose="02040502050405020303" pitchFamily="18" charset="0"/>
              </a:rPr>
              <a:t> Acesse git-scm.com e baixe o instalador.</a:t>
            </a:r>
          </a:p>
          <a:p>
            <a:pPr marL="342900" indent="-342900">
              <a:buFont typeface="+mj-lt"/>
              <a:buAutoNum type="arabicPeriod"/>
            </a:pPr>
            <a:r>
              <a:rPr lang="pt-BR" sz="1400" dirty="0" smtClean="0">
                <a:latin typeface="Georgia" panose="02040502050405020303" pitchFamily="18" charset="0"/>
              </a:rPr>
              <a:t>Execute o instalador e siga as instruções na tela.</a:t>
            </a:r>
          </a:p>
          <a:p>
            <a:pPr marL="342900" indent="-342900">
              <a:buFont typeface="+mj-lt"/>
              <a:buAutoNum type="arabicPeriod"/>
            </a:pPr>
            <a:r>
              <a:rPr lang="pt-BR" sz="1400" dirty="0" smtClean="0">
                <a:latin typeface="Georgia" panose="02040502050405020303" pitchFamily="18" charset="0"/>
              </a:rPr>
              <a:t>Verifique a instalação abrindo o terminal (CMD ou </a:t>
            </a:r>
            <a:r>
              <a:rPr lang="pt-BR" sz="1400" dirty="0" err="1" smtClean="0">
                <a:latin typeface="Georgia" panose="02040502050405020303" pitchFamily="18" charset="0"/>
              </a:rPr>
              <a:t>PowerShell</a:t>
            </a:r>
            <a:r>
              <a:rPr lang="pt-BR" sz="1400" dirty="0" smtClean="0">
                <a:latin typeface="Georgia" panose="02040502050405020303" pitchFamily="18" charset="0"/>
              </a:rPr>
              <a:t>) e digitando:</a:t>
            </a:r>
          </a:p>
          <a:p>
            <a:endParaRPr lang="pt-BR" sz="1400" dirty="0" smtClean="0">
              <a:latin typeface="Georgia" panose="02040502050405020303" pitchFamily="18" charset="0"/>
            </a:endParaRPr>
          </a:p>
          <a:p>
            <a:pPr algn="ctr"/>
            <a:r>
              <a:rPr lang="pt-BR" sz="1600" dirty="0" err="1" smtClean="0">
                <a:latin typeface="Georgia" panose="02040502050405020303" pitchFamily="18" charset="0"/>
              </a:rPr>
              <a:t>git</a:t>
            </a:r>
            <a:r>
              <a:rPr lang="pt-BR" sz="1600" dirty="0" smtClean="0">
                <a:latin typeface="Georgia" panose="02040502050405020303" pitchFamily="18" charset="0"/>
              </a:rPr>
              <a:t> –</a:t>
            </a:r>
            <a:r>
              <a:rPr lang="pt-BR" sz="1600" dirty="0" err="1" smtClean="0">
                <a:latin typeface="Georgia" panose="02040502050405020303" pitchFamily="18" charset="0"/>
              </a:rPr>
              <a:t>version</a:t>
            </a:r>
            <a:endParaRPr lang="pt-BR" sz="1600" dirty="0" smtClean="0">
              <a:latin typeface="Georgia" panose="02040502050405020303" pitchFamily="18" charset="0"/>
            </a:endParaRPr>
          </a:p>
          <a:p>
            <a:endParaRPr lang="pt-BR" sz="1400" dirty="0">
              <a:latin typeface="Georgia" panose="02040502050405020303" pitchFamily="18" charset="0"/>
            </a:endParaRPr>
          </a:p>
          <a:p>
            <a:r>
              <a:rPr lang="pt-BR" sz="1400" b="1" dirty="0" smtClean="0">
                <a:solidFill>
                  <a:srgbClr val="92D050"/>
                </a:solidFill>
                <a:latin typeface="Georgia" panose="02040502050405020303" pitchFamily="18" charset="0"/>
              </a:rPr>
              <a:t>Linux (</a:t>
            </a:r>
            <a:r>
              <a:rPr lang="pt-BR" sz="1400" b="1" dirty="0" err="1" smtClean="0">
                <a:solidFill>
                  <a:srgbClr val="92D050"/>
                </a:solidFill>
                <a:latin typeface="Georgia" panose="02040502050405020303" pitchFamily="18" charset="0"/>
              </a:rPr>
              <a:t>Ubuntu</a:t>
            </a:r>
            <a:r>
              <a:rPr lang="pt-BR" sz="1400" b="1" dirty="0" smtClean="0">
                <a:solidFill>
                  <a:srgbClr val="92D050"/>
                </a:solidFill>
                <a:latin typeface="Georgia" panose="02040502050405020303" pitchFamily="18" charset="0"/>
              </a:rPr>
              <a:t>/Debian):</a:t>
            </a:r>
          </a:p>
          <a:p>
            <a:endParaRPr lang="pt-BR" sz="1400" b="1" dirty="0" smtClean="0">
              <a:latin typeface="Georgia" panose="02040502050405020303" pitchFamily="18" charset="0"/>
            </a:endParaRPr>
          </a:p>
          <a:p>
            <a:pPr algn="ctr"/>
            <a:r>
              <a:rPr lang="pt-BR" sz="1400" dirty="0" err="1" smtClean="0">
                <a:latin typeface="Georgia" panose="02040502050405020303" pitchFamily="18" charset="0"/>
              </a:rPr>
              <a:t>sudo</a:t>
            </a:r>
            <a:r>
              <a:rPr lang="pt-BR" sz="1400" dirty="0" smtClean="0">
                <a:latin typeface="Georgia" panose="02040502050405020303" pitchFamily="18" charset="0"/>
              </a:rPr>
              <a:t> </a:t>
            </a:r>
            <a:r>
              <a:rPr lang="pt-BR" sz="1400" dirty="0" err="1" smtClean="0">
                <a:latin typeface="Georgia" panose="02040502050405020303" pitchFamily="18" charset="0"/>
              </a:rPr>
              <a:t>apt</a:t>
            </a:r>
            <a:r>
              <a:rPr lang="pt-BR" sz="1400" dirty="0" smtClean="0">
                <a:latin typeface="Georgia" panose="02040502050405020303" pitchFamily="18" charset="0"/>
              </a:rPr>
              <a:t> </a:t>
            </a:r>
            <a:r>
              <a:rPr lang="pt-BR" sz="1400" dirty="0" err="1" smtClean="0">
                <a:latin typeface="Georgia" panose="02040502050405020303" pitchFamily="18" charset="0"/>
              </a:rPr>
              <a:t>update</a:t>
            </a:r>
            <a:endParaRPr lang="pt-BR" sz="1400" dirty="0" smtClean="0">
              <a:latin typeface="Georgia" panose="02040502050405020303" pitchFamily="18" charset="0"/>
            </a:endParaRPr>
          </a:p>
          <a:p>
            <a:pPr algn="ctr"/>
            <a:r>
              <a:rPr lang="pt-BR" sz="1400" dirty="0" err="1" smtClean="0">
                <a:latin typeface="Georgia" panose="02040502050405020303" pitchFamily="18" charset="0"/>
              </a:rPr>
              <a:t>sudo</a:t>
            </a:r>
            <a:r>
              <a:rPr lang="pt-BR" sz="1400" dirty="0" smtClean="0">
                <a:latin typeface="Georgia" panose="02040502050405020303" pitchFamily="18" charset="0"/>
              </a:rPr>
              <a:t> </a:t>
            </a:r>
            <a:r>
              <a:rPr lang="pt-BR" sz="1400" dirty="0" err="1" smtClean="0">
                <a:latin typeface="Georgia" panose="02040502050405020303" pitchFamily="18" charset="0"/>
              </a:rPr>
              <a:t>apt</a:t>
            </a:r>
            <a:r>
              <a:rPr lang="pt-BR" sz="1400" dirty="0" smtClean="0">
                <a:latin typeface="Georgia" panose="02040502050405020303" pitchFamily="18" charset="0"/>
              </a:rPr>
              <a:t> </a:t>
            </a:r>
            <a:r>
              <a:rPr lang="pt-BR" sz="1400" dirty="0" err="1" smtClean="0">
                <a:latin typeface="Georgia" panose="02040502050405020303" pitchFamily="18" charset="0"/>
              </a:rPr>
              <a:t>install</a:t>
            </a:r>
            <a:r>
              <a:rPr lang="pt-BR" sz="1400" dirty="0" smtClean="0">
                <a:latin typeface="Georgia" panose="02040502050405020303" pitchFamily="18" charset="0"/>
              </a:rPr>
              <a:t> </a:t>
            </a:r>
            <a:r>
              <a:rPr lang="pt-BR" sz="1400" dirty="0" err="1" smtClean="0">
                <a:latin typeface="Georgia" panose="02040502050405020303" pitchFamily="18" charset="0"/>
              </a:rPr>
              <a:t>git</a:t>
            </a:r>
            <a:endParaRPr lang="pt-BR" sz="1400" dirty="0" smtClean="0">
              <a:latin typeface="Georgia" panose="02040502050405020303" pitchFamily="18" charset="0"/>
            </a:endParaRPr>
          </a:p>
          <a:p>
            <a:endParaRPr lang="pt-BR" sz="1400" dirty="0">
              <a:latin typeface="Georgia" panose="02040502050405020303" pitchFamily="18" charset="0"/>
            </a:endParaRPr>
          </a:p>
          <a:p>
            <a:r>
              <a:rPr lang="pt-BR" sz="1400" b="1" dirty="0" err="1" smtClean="0">
                <a:solidFill>
                  <a:srgbClr val="92D050"/>
                </a:solidFill>
                <a:latin typeface="Georgia" panose="02040502050405020303" pitchFamily="18" charset="0"/>
              </a:rPr>
              <a:t>MacOS</a:t>
            </a:r>
            <a:r>
              <a:rPr lang="pt-BR" sz="1400" b="1" dirty="0" smtClean="0">
                <a:solidFill>
                  <a:srgbClr val="92D050"/>
                </a:solidFill>
                <a:latin typeface="Georgia" panose="02040502050405020303" pitchFamily="18" charset="0"/>
              </a:rPr>
              <a:t>:</a:t>
            </a:r>
          </a:p>
          <a:p>
            <a:pPr algn="ctr"/>
            <a:endParaRPr lang="pt-BR" sz="1400" dirty="0" smtClean="0">
              <a:latin typeface="Georgia" panose="02040502050405020303" pitchFamily="18" charset="0"/>
            </a:endParaRPr>
          </a:p>
          <a:p>
            <a:pPr algn="ctr"/>
            <a:r>
              <a:rPr lang="pt-BR" sz="1400" dirty="0" err="1" smtClean="0">
                <a:latin typeface="Georgia" panose="02040502050405020303" pitchFamily="18" charset="0"/>
              </a:rPr>
              <a:t>brew</a:t>
            </a:r>
            <a:r>
              <a:rPr lang="pt-BR" sz="1400" dirty="0" smtClean="0">
                <a:latin typeface="Georgia" panose="02040502050405020303" pitchFamily="18" charset="0"/>
              </a:rPr>
              <a:t> </a:t>
            </a:r>
            <a:r>
              <a:rPr lang="pt-BR" sz="1400" dirty="0" err="1" smtClean="0">
                <a:latin typeface="Georgia" panose="02040502050405020303" pitchFamily="18" charset="0"/>
              </a:rPr>
              <a:t>install</a:t>
            </a:r>
            <a:r>
              <a:rPr lang="pt-BR" sz="1400" dirty="0" smtClean="0">
                <a:latin typeface="Georgia" panose="02040502050405020303" pitchFamily="18" charset="0"/>
              </a:rPr>
              <a:t> </a:t>
            </a:r>
            <a:r>
              <a:rPr lang="pt-BR" sz="1400" dirty="0" err="1" smtClean="0">
                <a:latin typeface="Georgia" panose="02040502050405020303" pitchFamily="18" charset="0"/>
              </a:rPr>
              <a:t>git</a:t>
            </a:r>
            <a:endParaRPr lang="pt-BR" sz="1400" dirty="0" smtClean="0">
              <a:latin typeface="Georgia" panose="02040502050405020303" pitchFamily="18" charset="0"/>
            </a:endParaRPr>
          </a:p>
          <a:p>
            <a:endParaRPr lang="pt-BR" sz="1400" dirty="0">
              <a:latin typeface="Georgia" panose="02040502050405020303" pitchFamily="18" charset="0"/>
            </a:endParaRPr>
          </a:p>
          <a:p>
            <a:r>
              <a:rPr lang="pt-BR" sz="1400" b="1" dirty="0" smtClean="0">
                <a:solidFill>
                  <a:srgbClr val="92D050"/>
                </a:solidFill>
                <a:latin typeface="Georgia" panose="02040502050405020303" pitchFamily="18" charset="0"/>
              </a:rPr>
              <a:t>Configurando o </a:t>
            </a:r>
            <a:r>
              <a:rPr lang="pt-BR" sz="1400" b="1" dirty="0" err="1" smtClean="0">
                <a:solidFill>
                  <a:srgbClr val="92D050"/>
                </a:solidFill>
                <a:latin typeface="Georgia" panose="02040502050405020303" pitchFamily="18" charset="0"/>
              </a:rPr>
              <a:t>Git</a:t>
            </a:r>
            <a:endParaRPr lang="pt-BR" sz="1400" b="1" dirty="0" smtClean="0">
              <a:solidFill>
                <a:srgbClr val="92D050"/>
              </a:solidFill>
              <a:latin typeface="Georgia" panose="02040502050405020303" pitchFamily="18" charset="0"/>
            </a:endParaRPr>
          </a:p>
          <a:p>
            <a:r>
              <a:rPr lang="pt-BR" sz="1400" dirty="0" smtClean="0">
                <a:latin typeface="Georgia" panose="02040502050405020303" pitchFamily="18" charset="0"/>
              </a:rPr>
              <a:t>   Após instalar o </a:t>
            </a:r>
            <a:r>
              <a:rPr lang="pt-BR" sz="1400" dirty="0" err="1" smtClean="0">
                <a:latin typeface="Georgia" panose="02040502050405020303" pitchFamily="18" charset="0"/>
              </a:rPr>
              <a:t>Git</a:t>
            </a:r>
            <a:r>
              <a:rPr lang="pt-BR" sz="1400" dirty="0" smtClean="0">
                <a:latin typeface="Georgia" panose="02040502050405020303" pitchFamily="18" charset="0"/>
              </a:rPr>
              <a:t>, configure seu nome de usuário e e-mail:</a:t>
            </a:r>
          </a:p>
          <a:p>
            <a:pPr algn="ctr"/>
            <a:endParaRPr lang="pt-BR" sz="1400" dirty="0" smtClean="0">
              <a:solidFill>
                <a:schemeClr val="accent1">
                  <a:lumMod val="75000"/>
                </a:schemeClr>
              </a:solidFill>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smtClean="0">
                <a:latin typeface="Georgia" panose="02040502050405020303" pitchFamily="18" charset="0"/>
              </a:rPr>
              <a:t>config</a:t>
            </a:r>
            <a:r>
              <a:rPr lang="pt-BR" sz="1400" dirty="0" smtClean="0">
                <a:latin typeface="Georgia" panose="02040502050405020303" pitchFamily="18" charset="0"/>
              </a:rPr>
              <a:t> --global user.name "Seu Nome“</a:t>
            </a: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smtClean="0">
                <a:latin typeface="Georgia" panose="02040502050405020303" pitchFamily="18" charset="0"/>
              </a:rPr>
              <a:t>config</a:t>
            </a:r>
            <a:r>
              <a:rPr lang="pt-BR" sz="1400" dirty="0" smtClean="0">
                <a:latin typeface="Georgia" panose="02040502050405020303" pitchFamily="18" charset="0"/>
              </a:rPr>
              <a:t> --global </a:t>
            </a:r>
            <a:r>
              <a:rPr lang="pt-BR" sz="1400" dirty="0" err="1" smtClean="0">
                <a:latin typeface="Georgia" panose="02040502050405020303" pitchFamily="18" charset="0"/>
              </a:rPr>
              <a:t>user.email</a:t>
            </a:r>
            <a:r>
              <a:rPr lang="pt-BR" sz="1400" dirty="0" smtClean="0">
                <a:latin typeface="Georgia" panose="02040502050405020303" pitchFamily="18" charset="0"/>
              </a:rPr>
              <a:t> </a:t>
            </a:r>
            <a:r>
              <a:rPr lang="pt-BR" sz="1400" dirty="0" smtClean="0">
                <a:latin typeface="Georgia" panose="02040502050405020303" pitchFamily="18" charset="0"/>
                <a:hlinkClick r:id="rId2"/>
              </a:rPr>
              <a:t>seu@email.com</a:t>
            </a:r>
            <a:endParaRPr lang="pt-BR" sz="1400" dirty="0" smtClean="0">
              <a:latin typeface="Georgia" panose="02040502050405020303" pitchFamily="18" charset="0"/>
            </a:endParaRPr>
          </a:p>
          <a:p>
            <a:endParaRPr lang="pt-BR" sz="1400" dirty="0" smtClean="0">
              <a:latin typeface="Georgia" panose="02040502050405020303" pitchFamily="18" charset="0"/>
            </a:endParaRPr>
          </a:p>
          <a:p>
            <a:r>
              <a:rPr lang="pt-BR" sz="1400" b="1" dirty="0" smtClean="0">
                <a:latin typeface="Georgia" panose="02040502050405020303" pitchFamily="18" charset="0"/>
              </a:rPr>
              <a:t>Para verificar as configurações:</a:t>
            </a:r>
          </a:p>
          <a:p>
            <a:pPr algn="ctr"/>
            <a:endParaRPr lang="pt-BR" sz="1400" dirty="0" smtClean="0">
              <a:solidFill>
                <a:schemeClr val="accent1">
                  <a:lumMod val="75000"/>
                </a:schemeClr>
              </a:solidFill>
              <a:latin typeface="Georgia" panose="02040502050405020303" pitchFamily="18" charset="0"/>
            </a:endParaRPr>
          </a:p>
          <a:p>
            <a:pPr algn="ctr"/>
            <a:r>
              <a:rPr lang="pt-BR" sz="1400" dirty="0" err="1" smtClean="0">
                <a:latin typeface="Georgia" panose="02040502050405020303" pitchFamily="18" charset="0"/>
              </a:rPr>
              <a:t>git</a:t>
            </a:r>
            <a:r>
              <a:rPr lang="pt-BR" sz="1400" b="1" dirty="0" smtClean="0">
                <a:latin typeface="Georgia" panose="02040502050405020303" pitchFamily="18" charset="0"/>
              </a:rPr>
              <a:t> </a:t>
            </a:r>
            <a:r>
              <a:rPr lang="pt-BR" sz="1400" dirty="0" err="1" smtClean="0">
                <a:latin typeface="Georgia" panose="02040502050405020303" pitchFamily="18" charset="0"/>
              </a:rPr>
              <a:t>config</a:t>
            </a:r>
            <a:r>
              <a:rPr lang="pt-BR" sz="1400" dirty="0" smtClean="0">
                <a:latin typeface="Georgia" panose="02040502050405020303" pitchFamily="18" charset="0"/>
              </a:rPr>
              <a:t> –</a:t>
            </a:r>
            <a:r>
              <a:rPr lang="pt-BR" sz="1400" dirty="0" err="1" smtClean="0">
                <a:latin typeface="Georgia" panose="02040502050405020303" pitchFamily="18" charset="0"/>
              </a:rPr>
              <a:t>list</a:t>
            </a:r>
            <a:endParaRPr lang="pt-BR" sz="1400" dirty="0" smtClean="0">
              <a:latin typeface="Georgia" panose="02040502050405020303" pitchFamily="18" charset="0"/>
            </a:endParaRPr>
          </a:p>
          <a:p>
            <a:pPr algn="ctr"/>
            <a:endParaRPr lang="pt-BR" sz="1400" dirty="0" smtClean="0">
              <a:solidFill>
                <a:schemeClr val="accent1">
                  <a:lumMod val="75000"/>
                </a:schemeClr>
              </a:solidFill>
              <a:latin typeface="Georgia" panose="02040502050405020303" pitchFamily="18" charset="0"/>
            </a:endParaRPr>
          </a:p>
          <a:p>
            <a:r>
              <a:rPr lang="pt-BR" sz="1400" b="1" dirty="0" smtClean="0">
                <a:solidFill>
                  <a:srgbClr val="92D050"/>
                </a:solidFill>
                <a:latin typeface="Georgia" panose="02040502050405020303" pitchFamily="18" charset="0"/>
              </a:rPr>
              <a:t>Diferença entre </a:t>
            </a:r>
            <a:r>
              <a:rPr lang="pt-BR" sz="1400" b="1" dirty="0" err="1" smtClean="0">
                <a:solidFill>
                  <a:srgbClr val="92D050"/>
                </a:solidFill>
                <a:latin typeface="Georgia" panose="02040502050405020303" pitchFamily="18" charset="0"/>
              </a:rPr>
              <a:t>Git</a:t>
            </a:r>
            <a:r>
              <a:rPr lang="pt-BR" sz="1400" b="1" dirty="0" smtClean="0">
                <a:solidFill>
                  <a:srgbClr val="92D050"/>
                </a:solidFill>
                <a:latin typeface="Georgia" panose="02040502050405020303" pitchFamily="18" charset="0"/>
              </a:rPr>
              <a:t> e GitHub</a:t>
            </a:r>
          </a:p>
          <a:p>
            <a:r>
              <a:rPr lang="pt-BR" sz="1400" dirty="0" smtClean="0">
                <a:latin typeface="Georgia" panose="02040502050405020303" pitchFamily="18" charset="0"/>
              </a:rPr>
              <a:t>   Muitas pessoas confundem </a:t>
            </a:r>
            <a:r>
              <a:rPr lang="pt-BR" sz="1400" dirty="0" err="1" smtClean="0">
                <a:latin typeface="Georgia" panose="02040502050405020303" pitchFamily="18" charset="0"/>
              </a:rPr>
              <a:t>Git</a:t>
            </a:r>
            <a:r>
              <a:rPr lang="pt-BR" sz="1400" dirty="0" smtClean="0">
                <a:latin typeface="Georgia" panose="02040502050405020303" pitchFamily="18" charset="0"/>
              </a:rPr>
              <a:t> e GitHub, mas são conceitos </a:t>
            </a:r>
            <a:r>
              <a:rPr lang="pt-BR" sz="1400" dirty="0" err="1" smtClean="0">
                <a:latin typeface="Georgia" panose="02040502050405020303" pitchFamily="18" charset="0"/>
              </a:rPr>
              <a:t>diferentes:Git</a:t>
            </a:r>
            <a:r>
              <a:rPr lang="pt-BR" sz="1400" dirty="0" smtClean="0">
                <a:latin typeface="Georgia" panose="02040502050405020303" pitchFamily="18" charset="0"/>
              </a:rPr>
              <a:t> é um sistema de controle de </a:t>
            </a:r>
            <a:r>
              <a:rPr lang="pt-BR" sz="1400" dirty="0" err="1" smtClean="0">
                <a:latin typeface="Georgia" panose="02040502050405020303" pitchFamily="18" charset="0"/>
              </a:rPr>
              <a:t>versão.GitHub</a:t>
            </a:r>
            <a:r>
              <a:rPr lang="pt-BR" sz="1400" dirty="0" smtClean="0">
                <a:latin typeface="Georgia" panose="02040502050405020303" pitchFamily="18" charset="0"/>
              </a:rPr>
              <a:t> é um serviço online para armazenar repositórios </a:t>
            </a:r>
            <a:r>
              <a:rPr lang="pt-BR" sz="1400" dirty="0" err="1" smtClean="0">
                <a:latin typeface="Georgia" panose="02040502050405020303" pitchFamily="18" charset="0"/>
              </a:rPr>
              <a:t>Git</a:t>
            </a:r>
            <a:r>
              <a:rPr lang="pt-BR" sz="1400" dirty="0" smtClean="0">
                <a:latin typeface="Georgia" panose="02040502050405020303" pitchFamily="18" charset="0"/>
              </a:rPr>
              <a:t>, facilitando a colaboração remota.</a:t>
            </a:r>
            <a:endParaRPr lang="pt-BR" sz="1400" dirty="0">
              <a:latin typeface="Georgia" panose="02040502050405020303" pitchFamily="18" charset="0"/>
            </a:endParaRPr>
          </a:p>
        </p:txBody>
      </p:sp>
    </p:spTree>
    <p:extLst>
      <p:ext uri="{BB962C8B-B14F-4D97-AF65-F5344CB8AC3E}">
        <p14:creationId xmlns:p14="http://schemas.microsoft.com/office/powerpoint/2010/main" val="3340979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 y="6654284"/>
            <a:ext cx="6096000" cy="3429000"/>
          </a:xfrm>
          <a:prstGeom prst="rect">
            <a:avLst/>
          </a:prstGeom>
        </p:spPr>
      </p:pic>
      <p:sp>
        <p:nvSpPr>
          <p:cNvPr id="2" name="Retângulo 1"/>
          <p:cNvSpPr/>
          <p:nvPr/>
        </p:nvSpPr>
        <p:spPr>
          <a:xfrm>
            <a:off x="621969" y="7444859"/>
            <a:ext cx="5712155" cy="584775"/>
          </a:xfrm>
          <a:prstGeom prst="rect">
            <a:avLst/>
          </a:prstGeom>
        </p:spPr>
        <p:txBody>
          <a:bodyPr wrap="square">
            <a:spAutoFit/>
          </a:bodyPr>
          <a:lstStyle/>
          <a:p>
            <a:pPr algn="ctr"/>
            <a:r>
              <a:rPr lang="pt-BR" sz="3200" b="1" dirty="0"/>
              <a:t>Comandos Básicos</a:t>
            </a:r>
            <a:endParaRPr lang="pt-BR" sz="3200" dirty="0"/>
          </a:p>
        </p:txBody>
      </p:sp>
      <p:sp>
        <p:nvSpPr>
          <p:cNvPr id="3" name="CaixaDeTexto 2"/>
          <p:cNvSpPr txBox="1"/>
          <p:nvPr/>
        </p:nvSpPr>
        <p:spPr>
          <a:xfrm>
            <a:off x="1486551" y="2714744"/>
            <a:ext cx="4722205" cy="3939540"/>
          </a:xfrm>
          <a:prstGeom prst="rect">
            <a:avLst/>
          </a:prstGeom>
          <a:noFill/>
        </p:spPr>
        <p:txBody>
          <a:bodyPr wrap="square" rtlCol="0">
            <a:spAutoFit/>
          </a:bodyPr>
          <a:lstStyle/>
          <a:p>
            <a:r>
              <a:rPr lang="pt-BR" sz="25000" b="1" dirty="0" smtClean="0"/>
              <a:t>02</a:t>
            </a:r>
            <a:endParaRPr lang="pt-BR" sz="25000" b="1" dirty="0"/>
          </a:p>
        </p:txBody>
      </p:sp>
    </p:spTree>
    <p:extLst>
      <p:ext uri="{BB962C8B-B14F-4D97-AF65-F5344CB8AC3E}">
        <p14:creationId xmlns:p14="http://schemas.microsoft.com/office/powerpoint/2010/main" val="783492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tângulo 4"/>
          <p:cNvSpPr/>
          <p:nvPr/>
        </p:nvSpPr>
        <p:spPr>
          <a:xfrm>
            <a:off x="623131" y="3986161"/>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4" name="Retângulo 3"/>
          <p:cNvSpPr/>
          <p:nvPr/>
        </p:nvSpPr>
        <p:spPr>
          <a:xfrm>
            <a:off x="623131" y="2762250"/>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6" name="Retângulo 5"/>
          <p:cNvSpPr/>
          <p:nvPr/>
        </p:nvSpPr>
        <p:spPr>
          <a:xfrm>
            <a:off x="623132" y="5669249"/>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7" name="Retângulo 6"/>
          <p:cNvSpPr/>
          <p:nvPr/>
        </p:nvSpPr>
        <p:spPr>
          <a:xfrm>
            <a:off x="623131" y="7398037"/>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Retângulo 7"/>
          <p:cNvSpPr/>
          <p:nvPr/>
        </p:nvSpPr>
        <p:spPr>
          <a:xfrm>
            <a:off x="623129" y="8257713"/>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 name="Retângulo 2"/>
          <p:cNvSpPr/>
          <p:nvPr/>
        </p:nvSpPr>
        <p:spPr>
          <a:xfrm>
            <a:off x="542919" y="838200"/>
            <a:ext cx="5876925" cy="8279190"/>
          </a:xfrm>
          <a:prstGeom prst="rect">
            <a:avLst/>
          </a:prstGeom>
        </p:spPr>
        <p:txBody>
          <a:bodyPr wrap="square">
            <a:spAutoFit/>
          </a:bodyPr>
          <a:lstStyle/>
          <a:p>
            <a:pPr algn="ctr"/>
            <a:r>
              <a:rPr lang="pt-BR" sz="2400" b="1" dirty="0">
                <a:latin typeface="Georgia" panose="02040502050405020303" pitchFamily="18" charset="0"/>
              </a:rPr>
              <a:t>Comandos Básicos do </a:t>
            </a:r>
            <a:r>
              <a:rPr lang="pt-BR" sz="2400" b="1" dirty="0" err="1" smtClean="0">
                <a:latin typeface="Georgia" panose="02040502050405020303" pitchFamily="18" charset="0"/>
              </a:rPr>
              <a:t>Git</a:t>
            </a:r>
            <a:endParaRPr lang="pt-BR" sz="2400" b="1" dirty="0" smtClean="0">
              <a:latin typeface="Georgia" panose="02040502050405020303" pitchFamily="18" charset="0"/>
            </a:endParaRPr>
          </a:p>
          <a:p>
            <a:endParaRPr lang="pt-BR" sz="1600" dirty="0">
              <a:latin typeface="Georgia" panose="02040502050405020303" pitchFamily="18" charset="0"/>
            </a:endParaRPr>
          </a:p>
          <a:p>
            <a:r>
              <a:rPr lang="pt-BR" sz="1600" dirty="0" smtClean="0">
                <a:latin typeface="Georgia" panose="02040502050405020303" pitchFamily="18" charset="0"/>
              </a:rPr>
              <a:t>   </a:t>
            </a:r>
            <a:r>
              <a:rPr lang="pt-BR" sz="1400" dirty="0" smtClean="0">
                <a:latin typeface="Georgia" panose="02040502050405020303" pitchFamily="18" charset="0"/>
              </a:rPr>
              <a:t>Agora </a:t>
            </a:r>
            <a:r>
              <a:rPr lang="pt-BR" sz="1400" dirty="0">
                <a:latin typeface="Georgia" panose="02040502050405020303" pitchFamily="18" charset="0"/>
              </a:rPr>
              <a:t>que você instalou e configurou o </a:t>
            </a:r>
            <a:r>
              <a:rPr lang="pt-BR" sz="1400" dirty="0" err="1">
                <a:latin typeface="Georgia" panose="02040502050405020303" pitchFamily="18" charset="0"/>
              </a:rPr>
              <a:t>Git</a:t>
            </a:r>
            <a:r>
              <a:rPr lang="pt-BR" sz="1400" dirty="0">
                <a:latin typeface="Georgia" panose="02040502050405020303" pitchFamily="18" charset="0"/>
              </a:rPr>
              <a:t>, vamos explorar os comandos fundamentais para começar a trabalhar com ele</a:t>
            </a:r>
            <a:r>
              <a:rPr lang="pt-BR" sz="1400" dirty="0" smtClean="0">
                <a:latin typeface="Georgia" panose="02040502050405020303" pitchFamily="18" charset="0"/>
              </a:rPr>
              <a:t>.</a:t>
            </a:r>
          </a:p>
          <a:p>
            <a:endParaRPr lang="pt-BR" sz="1400" dirty="0">
              <a:latin typeface="Georgia" panose="02040502050405020303" pitchFamily="18" charset="0"/>
            </a:endParaRPr>
          </a:p>
          <a:p>
            <a:r>
              <a:rPr lang="pt-BR" sz="1400" b="1" dirty="0" smtClean="0">
                <a:solidFill>
                  <a:srgbClr val="92D050"/>
                </a:solidFill>
                <a:latin typeface="Georgia" panose="02040502050405020303" pitchFamily="18" charset="0"/>
              </a:rPr>
              <a:t>Criando </a:t>
            </a:r>
            <a:r>
              <a:rPr lang="pt-BR" sz="1400" b="1" dirty="0">
                <a:solidFill>
                  <a:srgbClr val="92D050"/>
                </a:solidFill>
                <a:latin typeface="Georgia" panose="02040502050405020303" pitchFamily="18" charset="0"/>
              </a:rPr>
              <a:t>e Inicializando um </a:t>
            </a:r>
            <a:r>
              <a:rPr lang="pt-BR" sz="1400" b="1" dirty="0" smtClean="0">
                <a:solidFill>
                  <a:srgbClr val="92D050"/>
                </a:solidFill>
                <a:latin typeface="Georgia" panose="02040502050405020303" pitchFamily="18" charset="0"/>
              </a:rPr>
              <a:t>Repositório</a:t>
            </a:r>
          </a:p>
          <a:p>
            <a:r>
              <a:rPr lang="pt-BR" sz="1400" dirty="0" smtClean="0">
                <a:latin typeface="Georgia" panose="02040502050405020303" pitchFamily="18" charset="0"/>
              </a:rPr>
              <a:t>Para </a:t>
            </a:r>
            <a:r>
              <a:rPr lang="pt-BR" sz="1400" dirty="0">
                <a:latin typeface="Georgia" panose="02040502050405020303" pitchFamily="18" charset="0"/>
              </a:rPr>
              <a:t>iniciar um novo repositório </a:t>
            </a:r>
            <a:r>
              <a:rPr lang="pt-BR" sz="1400" dirty="0" err="1">
                <a:latin typeface="Georgia" panose="02040502050405020303" pitchFamily="18" charset="0"/>
              </a:rPr>
              <a:t>Git</a:t>
            </a:r>
            <a:r>
              <a:rPr lang="pt-BR" sz="1400" dirty="0">
                <a:latin typeface="Georgia" panose="02040502050405020303" pitchFamily="18" charset="0"/>
              </a:rPr>
              <a:t> em um diretório, utilize</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smtClean="0">
                <a:latin typeface="Georgia" panose="02040502050405020303" pitchFamily="18" charset="0"/>
              </a:rPr>
              <a:t>init</a:t>
            </a:r>
            <a:endParaRPr lang="pt-BR" sz="1400" dirty="0" smtClean="0">
              <a:latin typeface="Georgia" panose="02040502050405020303" pitchFamily="18" charset="0"/>
            </a:endParaRPr>
          </a:p>
          <a:p>
            <a:pPr algn="ctr"/>
            <a:endParaRPr lang="pt-BR" sz="1400" dirty="0" smtClean="0">
              <a:solidFill>
                <a:schemeClr val="accent1">
                  <a:lumMod val="75000"/>
                </a:schemeClr>
              </a:solidFill>
              <a:latin typeface="Georgia" panose="02040502050405020303" pitchFamily="18" charset="0"/>
            </a:endParaRPr>
          </a:p>
          <a:p>
            <a:r>
              <a:rPr lang="pt-BR" sz="1400" dirty="0" smtClean="0">
                <a:latin typeface="Georgia" panose="02040502050405020303" pitchFamily="18" charset="0"/>
              </a:rPr>
              <a:t>Isso </a:t>
            </a:r>
            <a:r>
              <a:rPr lang="pt-BR" sz="1400" dirty="0">
                <a:latin typeface="Georgia" panose="02040502050405020303" pitchFamily="18" charset="0"/>
              </a:rPr>
              <a:t>criará um novo repositório </a:t>
            </a:r>
            <a:r>
              <a:rPr lang="pt-BR" sz="1400" dirty="0" err="1">
                <a:latin typeface="Georgia" panose="02040502050405020303" pitchFamily="18" charset="0"/>
              </a:rPr>
              <a:t>Git</a:t>
            </a:r>
            <a:r>
              <a:rPr lang="pt-BR" sz="1400" dirty="0">
                <a:latin typeface="Georgia" panose="02040502050405020303" pitchFamily="18" charset="0"/>
              </a:rPr>
              <a:t> local</a:t>
            </a:r>
            <a:r>
              <a:rPr lang="pt-BR" sz="1400" dirty="0" smtClean="0">
                <a:latin typeface="Georgia" panose="02040502050405020303" pitchFamily="18" charset="0"/>
              </a:rPr>
              <a:t>.</a:t>
            </a:r>
          </a:p>
          <a:p>
            <a:endParaRPr lang="pt-BR" sz="1400" dirty="0" smtClean="0">
              <a:latin typeface="Georgia" panose="02040502050405020303" pitchFamily="18" charset="0"/>
            </a:endParaRPr>
          </a:p>
          <a:p>
            <a:r>
              <a:rPr lang="pt-BR" sz="1400" dirty="0" smtClean="0">
                <a:latin typeface="Georgia" panose="02040502050405020303" pitchFamily="18" charset="0"/>
              </a:rPr>
              <a:t>Se </a:t>
            </a:r>
            <a:r>
              <a:rPr lang="pt-BR" sz="1400" dirty="0">
                <a:latin typeface="Georgia" panose="02040502050405020303" pitchFamily="18" charset="0"/>
              </a:rPr>
              <a:t>você deseja clonar um repositório remoto, utilize</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a:latin typeface="Georgia" panose="02040502050405020303" pitchFamily="18" charset="0"/>
              </a:rPr>
              <a:t>clone &lt;URL_DO_REPOSITORIO</a:t>
            </a:r>
            <a:r>
              <a:rPr lang="pt-BR" sz="1400" dirty="0" smtClean="0">
                <a:latin typeface="Georgia" panose="02040502050405020303" pitchFamily="18" charset="0"/>
              </a:rPr>
              <a:t>&gt;</a:t>
            </a:r>
          </a:p>
          <a:p>
            <a:pPr algn="ctr"/>
            <a:endParaRPr lang="pt-BR" sz="1400" dirty="0" smtClean="0">
              <a:solidFill>
                <a:schemeClr val="accent1">
                  <a:lumMod val="75000"/>
                </a:schemeClr>
              </a:solidFill>
              <a:latin typeface="Georgia" panose="02040502050405020303" pitchFamily="18" charset="0"/>
            </a:endParaRPr>
          </a:p>
          <a:p>
            <a:r>
              <a:rPr lang="pt-BR" sz="1400" dirty="0" smtClean="0">
                <a:latin typeface="Georgia" panose="02040502050405020303" pitchFamily="18" charset="0"/>
              </a:rPr>
              <a:t>Isso </a:t>
            </a:r>
            <a:r>
              <a:rPr lang="pt-BR" sz="1400" dirty="0">
                <a:latin typeface="Georgia" panose="02040502050405020303" pitchFamily="18" charset="0"/>
              </a:rPr>
              <a:t>copiará todos os arquivos e o histórico de versão para o seu computador</a:t>
            </a:r>
            <a:r>
              <a:rPr lang="pt-BR" sz="1400" dirty="0" smtClean="0">
                <a:latin typeface="Georgia" panose="02040502050405020303" pitchFamily="18" charset="0"/>
              </a:rPr>
              <a:t>.</a:t>
            </a:r>
          </a:p>
          <a:p>
            <a:endParaRPr lang="pt-BR" sz="1400" dirty="0">
              <a:latin typeface="Georgia" panose="02040502050405020303" pitchFamily="18" charset="0"/>
            </a:endParaRPr>
          </a:p>
          <a:p>
            <a:r>
              <a:rPr lang="pt-BR" sz="1400" b="1" dirty="0" smtClean="0">
                <a:solidFill>
                  <a:srgbClr val="92D050"/>
                </a:solidFill>
                <a:latin typeface="Georgia" panose="02040502050405020303" pitchFamily="18" charset="0"/>
              </a:rPr>
              <a:t>Verificando </a:t>
            </a:r>
            <a:r>
              <a:rPr lang="pt-BR" sz="1400" b="1" dirty="0">
                <a:solidFill>
                  <a:srgbClr val="92D050"/>
                </a:solidFill>
                <a:latin typeface="Georgia" panose="02040502050405020303" pitchFamily="18" charset="0"/>
              </a:rPr>
              <a:t>o Status dos </a:t>
            </a:r>
            <a:r>
              <a:rPr lang="pt-BR" sz="1400" b="1" dirty="0" smtClean="0">
                <a:solidFill>
                  <a:srgbClr val="92D050"/>
                </a:solidFill>
                <a:latin typeface="Georgia" panose="02040502050405020303" pitchFamily="18" charset="0"/>
              </a:rPr>
              <a:t>Arquivos</a:t>
            </a:r>
          </a:p>
          <a:p>
            <a:r>
              <a:rPr lang="pt-BR" sz="1400" dirty="0" smtClean="0">
                <a:latin typeface="Georgia" panose="02040502050405020303" pitchFamily="18" charset="0"/>
              </a:rPr>
              <a:t>O </a:t>
            </a:r>
            <a:r>
              <a:rPr lang="pt-BR" sz="1400" dirty="0">
                <a:latin typeface="Georgia" panose="02040502050405020303" pitchFamily="18" charset="0"/>
              </a:rPr>
              <a:t>comando abaixo exibe o status atual dos arquivos no repositório</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status</a:t>
            </a:r>
          </a:p>
          <a:p>
            <a:pPr algn="ctr"/>
            <a:endParaRPr lang="pt-BR" sz="1400" dirty="0" smtClean="0">
              <a:solidFill>
                <a:schemeClr val="accent1">
                  <a:lumMod val="75000"/>
                </a:schemeClr>
              </a:solidFill>
              <a:latin typeface="Georgia" panose="02040502050405020303" pitchFamily="18" charset="0"/>
            </a:endParaRPr>
          </a:p>
          <a:p>
            <a:r>
              <a:rPr lang="pt-BR" sz="1400" dirty="0" smtClean="0">
                <a:latin typeface="Georgia" panose="02040502050405020303" pitchFamily="18" charset="0"/>
              </a:rPr>
              <a:t>Ele </a:t>
            </a:r>
            <a:r>
              <a:rPr lang="pt-BR" sz="1400" dirty="0">
                <a:latin typeface="Georgia" panose="02040502050405020303" pitchFamily="18" charset="0"/>
              </a:rPr>
              <a:t>mostra quais arquivos foram modificados, adicionados ou removidos do repositório</a:t>
            </a:r>
            <a:r>
              <a:rPr lang="pt-BR" sz="1400" dirty="0" smtClean="0">
                <a:latin typeface="Georgia" panose="02040502050405020303" pitchFamily="18" charset="0"/>
              </a:rPr>
              <a:t>.</a:t>
            </a:r>
          </a:p>
          <a:p>
            <a:endParaRPr lang="pt-BR" sz="1400" dirty="0" smtClean="0">
              <a:latin typeface="Georgia" panose="02040502050405020303" pitchFamily="18" charset="0"/>
            </a:endParaRPr>
          </a:p>
          <a:p>
            <a:r>
              <a:rPr lang="pt-BR" sz="1400" b="1" dirty="0" smtClean="0">
                <a:solidFill>
                  <a:srgbClr val="92D050"/>
                </a:solidFill>
                <a:latin typeface="Georgia" panose="02040502050405020303" pitchFamily="18" charset="0"/>
              </a:rPr>
              <a:t>Adicionando </a:t>
            </a:r>
            <a:r>
              <a:rPr lang="pt-BR" sz="1400" b="1" dirty="0">
                <a:solidFill>
                  <a:srgbClr val="92D050"/>
                </a:solidFill>
                <a:latin typeface="Georgia" panose="02040502050405020303" pitchFamily="18" charset="0"/>
              </a:rPr>
              <a:t>Arquivos ao Controle de </a:t>
            </a:r>
            <a:r>
              <a:rPr lang="pt-BR" sz="1400" b="1" dirty="0" smtClean="0">
                <a:solidFill>
                  <a:srgbClr val="92D050"/>
                </a:solidFill>
                <a:latin typeface="Georgia" panose="02040502050405020303" pitchFamily="18" charset="0"/>
              </a:rPr>
              <a:t>Versão</a:t>
            </a:r>
          </a:p>
          <a:p>
            <a:r>
              <a:rPr lang="pt-BR" sz="1400" dirty="0" smtClean="0">
                <a:latin typeface="Georgia" panose="02040502050405020303" pitchFamily="18" charset="0"/>
              </a:rPr>
              <a:t>Para </a:t>
            </a:r>
            <a:r>
              <a:rPr lang="pt-BR" sz="1400" dirty="0">
                <a:latin typeface="Georgia" panose="02040502050405020303" pitchFamily="18" charset="0"/>
              </a:rPr>
              <a:t>adicionar arquivos ao controle de versão, use</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add</a:t>
            </a:r>
            <a:r>
              <a:rPr lang="pt-BR" sz="1400" dirty="0">
                <a:latin typeface="Georgia" panose="02040502050405020303" pitchFamily="18" charset="0"/>
              </a:rPr>
              <a:t> &lt;</a:t>
            </a:r>
            <a:r>
              <a:rPr lang="pt-BR" sz="1400" dirty="0" err="1">
                <a:latin typeface="Georgia" panose="02040502050405020303" pitchFamily="18" charset="0"/>
              </a:rPr>
              <a:t>nome_do_arquivo</a:t>
            </a:r>
            <a:r>
              <a:rPr lang="pt-BR" sz="1400" dirty="0" smtClean="0">
                <a:latin typeface="Georgia" panose="02040502050405020303" pitchFamily="18" charset="0"/>
              </a:rPr>
              <a:t>&gt;</a:t>
            </a:r>
          </a:p>
          <a:p>
            <a:pPr algn="ctr"/>
            <a:endParaRPr lang="pt-BR" sz="1400" dirty="0" smtClean="0">
              <a:solidFill>
                <a:schemeClr val="accent1">
                  <a:lumMod val="75000"/>
                </a:schemeClr>
              </a:solidFill>
              <a:latin typeface="Georgia" panose="02040502050405020303" pitchFamily="18" charset="0"/>
            </a:endParaRPr>
          </a:p>
          <a:p>
            <a:r>
              <a:rPr lang="pt-BR" sz="1400" dirty="0" smtClean="0">
                <a:latin typeface="Georgia" panose="02040502050405020303" pitchFamily="18" charset="0"/>
              </a:rPr>
              <a:t>Para </a:t>
            </a:r>
            <a:r>
              <a:rPr lang="pt-BR" sz="1400" dirty="0">
                <a:latin typeface="Georgia" panose="02040502050405020303" pitchFamily="18" charset="0"/>
              </a:rPr>
              <a:t>adicionar todos os arquivos modificados de uma vez</a:t>
            </a:r>
            <a:r>
              <a:rPr lang="pt-BR" sz="1400" dirty="0" smtClean="0">
                <a:latin typeface="Georgia" panose="02040502050405020303" pitchFamily="18" charset="0"/>
              </a:rPr>
              <a:t>:</a:t>
            </a:r>
          </a:p>
          <a:p>
            <a:pPr algn="ctr"/>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add</a:t>
            </a:r>
            <a:r>
              <a:rPr lang="pt-BR" sz="1400" dirty="0">
                <a:latin typeface="Georgia" panose="02040502050405020303" pitchFamily="18" charset="0"/>
              </a:rPr>
              <a:t> </a:t>
            </a:r>
            <a:r>
              <a:rPr lang="pt-BR" sz="1400" dirty="0" smtClean="0">
                <a:latin typeface="Georgia" panose="02040502050405020303" pitchFamily="18" charset="0"/>
              </a:rPr>
              <a:t>.</a:t>
            </a:r>
          </a:p>
          <a:p>
            <a:endParaRPr lang="pt-BR" sz="1400" dirty="0">
              <a:latin typeface="Georgia" panose="02040502050405020303" pitchFamily="18" charset="0"/>
            </a:endParaRPr>
          </a:p>
        </p:txBody>
      </p:sp>
    </p:spTree>
    <p:extLst>
      <p:ext uri="{BB962C8B-B14F-4D97-AF65-F5344CB8AC3E}">
        <p14:creationId xmlns:p14="http://schemas.microsoft.com/office/powerpoint/2010/main" val="3182607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tângulo 3"/>
          <p:cNvSpPr/>
          <p:nvPr/>
        </p:nvSpPr>
        <p:spPr>
          <a:xfrm>
            <a:off x="580270" y="3046629"/>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 name="Retângulo 2"/>
          <p:cNvSpPr/>
          <p:nvPr/>
        </p:nvSpPr>
        <p:spPr>
          <a:xfrm>
            <a:off x="580270" y="1394727"/>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Retângulo 1"/>
          <p:cNvSpPr/>
          <p:nvPr/>
        </p:nvSpPr>
        <p:spPr>
          <a:xfrm>
            <a:off x="504822" y="542926"/>
            <a:ext cx="5867400" cy="3323987"/>
          </a:xfrm>
          <a:prstGeom prst="rect">
            <a:avLst/>
          </a:prstGeom>
        </p:spPr>
        <p:txBody>
          <a:bodyPr wrap="square">
            <a:spAutoFit/>
          </a:bodyPr>
          <a:lstStyle/>
          <a:p>
            <a:r>
              <a:rPr lang="pt-BR" sz="1400" dirty="0">
                <a:solidFill>
                  <a:srgbClr val="92D050"/>
                </a:solidFill>
              </a:rPr>
              <a:t>Criando um </a:t>
            </a:r>
            <a:r>
              <a:rPr lang="pt-BR" sz="1400" dirty="0" err="1">
                <a:solidFill>
                  <a:srgbClr val="92D050"/>
                </a:solidFill>
              </a:rPr>
              <a:t>Commit</a:t>
            </a:r>
            <a:endParaRPr lang="pt-BR" sz="1400" dirty="0">
              <a:solidFill>
                <a:srgbClr val="92D050"/>
              </a:solidFill>
            </a:endParaRPr>
          </a:p>
          <a:p>
            <a:r>
              <a:rPr lang="pt-BR" sz="1400" dirty="0"/>
              <a:t>Um </a:t>
            </a:r>
            <a:r>
              <a:rPr lang="pt-BR" sz="1400" dirty="0" err="1"/>
              <a:t>commit</a:t>
            </a:r>
            <a:r>
              <a:rPr lang="pt-BR" sz="1400" dirty="0"/>
              <a:t> é um ponto salvo no histórico do repositório. Para criar um </a:t>
            </a:r>
            <a:r>
              <a:rPr lang="pt-BR" sz="1400" dirty="0" err="1"/>
              <a:t>commit</a:t>
            </a:r>
            <a:r>
              <a:rPr lang="pt-BR" sz="1400" dirty="0"/>
              <a:t>, use</a:t>
            </a:r>
            <a:r>
              <a:rPr lang="pt-BR" sz="1400" dirty="0" smtClean="0"/>
              <a:t>:</a:t>
            </a:r>
          </a:p>
          <a:p>
            <a:pPr algn="ctr"/>
            <a:endParaRPr lang="pt-BR" sz="1400" dirty="0" smtClean="0"/>
          </a:p>
          <a:p>
            <a:pPr algn="ctr"/>
            <a:r>
              <a:rPr lang="pt-BR" sz="1400" dirty="0" err="1" smtClean="0"/>
              <a:t>git</a:t>
            </a:r>
            <a:r>
              <a:rPr lang="pt-BR" sz="1400" dirty="0" smtClean="0"/>
              <a:t> </a:t>
            </a:r>
            <a:r>
              <a:rPr lang="pt-BR" sz="1400" dirty="0" err="1"/>
              <a:t>commit</a:t>
            </a:r>
            <a:r>
              <a:rPr lang="pt-BR" sz="1400" dirty="0"/>
              <a:t> -m "Mensagem descritiva do </a:t>
            </a:r>
            <a:r>
              <a:rPr lang="pt-BR" sz="1400" dirty="0" err="1"/>
              <a:t>commit</a:t>
            </a:r>
            <a:r>
              <a:rPr lang="pt-BR" sz="1400" dirty="0" smtClean="0"/>
              <a:t>“</a:t>
            </a:r>
          </a:p>
          <a:p>
            <a:endParaRPr lang="pt-BR" sz="1400" dirty="0"/>
          </a:p>
          <a:p>
            <a:r>
              <a:rPr lang="pt-BR" sz="1400" dirty="0"/>
              <a:t>Certifique-se de escrever mensagens de </a:t>
            </a:r>
            <a:r>
              <a:rPr lang="pt-BR" sz="1400" dirty="0" err="1"/>
              <a:t>commit</a:t>
            </a:r>
            <a:r>
              <a:rPr lang="pt-BR" sz="1400" dirty="0"/>
              <a:t> claras e descritivas</a:t>
            </a:r>
            <a:r>
              <a:rPr lang="pt-BR" sz="1400" dirty="0" smtClean="0"/>
              <a:t>.</a:t>
            </a:r>
          </a:p>
          <a:p>
            <a:endParaRPr lang="pt-BR" sz="1400" dirty="0"/>
          </a:p>
          <a:p>
            <a:r>
              <a:rPr lang="pt-BR" sz="1400" dirty="0" smtClean="0">
                <a:solidFill>
                  <a:srgbClr val="92D050"/>
                </a:solidFill>
              </a:rPr>
              <a:t>Visualizando </a:t>
            </a:r>
            <a:r>
              <a:rPr lang="pt-BR" sz="1400" dirty="0">
                <a:solidFill>
                  <a:srgbClr val="92D050"/>
                </a:solidFill>
              </a:rPr>
              <a:t>o Histórico de </a:t>
            </a:r>
            <a:r>
              <a:rPr lang="pt-BR" sz="1400" dirty="0" err="1">
                <a:solidFill>
                  <a:srgbClr val="92D050"/>
                </a:solidFill>
              </a:rPr>
              <a:t>Commits</a:t>
            </a:r>
            <a:r>
              <a:rPr lang="pt-BR" sz="1400" dirty="0">
                <a:solidFill>
                  <a:srgbClr val="92D050"/>
                </a:solidFill>
              </a:rPr>
              <a:t>.</a:t>
            </a:r>
          </a:p>
          <a:p>
            <a:r>
              <a:rPr lang="pt-BR" sz="1400" dirty="0" smtClean="0"/>
              <a:t>Para </a:t>
            </a:r>
            <a:r>
              <a:rPr lang="pt-BR" sz="1400" dirty="0"/>
              <a:t>visualizar os </a:t>
            </a:r>
            <a:r>
              <a:rPr lang="pt-BR" sz="1400" dirty="0" err="1"/>
              <a:t>commits</a:t>
            </a:r>
            <a:r>
              <a:rPr lang="pt-BR" sz="1400" dirty="0"/>
              <a:t> feitos no repositório, utilize</a:t>
            </a:r>
            <a:r>
              <a:rPr lang="pt-BR" sz="1400" dirty="0" smtClean="0"/>
              <a:t>:</a:t>
            </a:r>
          </a:p>
          <a:p>
            <a:endParaRPr lang="pt-BR" sz="1400" dirty="0" smtClean="0"/>
          </a:p>
          <a:p>
            <a:pPr algn="ctr"/>
            <a:r>
              <a:rPr lang="pt-BR" sz="1400" dirty="0" err="1" smtClean="0"/>
              <a:t>git</a:t>
            </a:r>
            <a:r>
              <a:rPr lang="pt-BR" sz="1400" dirty="0" smtClean="0"/>
              <a:t> log</a:t>
            </a:r>
          </a:p>
          <a:p>
            <a:pPr algn="ctr"/>
            <a:endParaRPr lang="pt-BR" sz="1400" dirty="0"/>
          </a:p>
          <a:p>
            <a:r>
              <a:rPr lang="pt-BR" sz="1400" dirty="0"/>
              <a:t>Isso exibirá uma lista com os </a:t>
            </a:r>
            <a:r>
              <a:rPr lang="pt-BR" sz="1400" dirty="0" err="1"/>
              <a:t>commits</a:t>
            </a:r>
            <a:r>
              <a:rPr lang="pt-BR" sz="1400" dirty="0"/>
              <a:t>, autores e datas.</a:t>
            </a:r>
          </a:p>
        </p:txBody>
      </p:sp>
    </p:spTree>
    <p:extLst>
      <p:ext uri="{BB962C8B-B14F-4D97-AF65-F5344CB8AC3E}">
        <p14:creationId xmlns:p14="http://schemas.microsoft.com/office/powerpoint/2010/main" val="3770042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 y="6654284"/>
            <a:ext cx="6096000" cy="3429000"/>
          </a:xfrm>
          <a:prstGeom prst="rect">
            <a:avLst/>
          </a:prstGeom>
        </p:spPr>
      </p:pic>
      <p:sp>
        <p:nvSpPr>
          <p:cNvPr id="2" name="Retângulo 1"/>
          <p:cNvSpPr/>
          <p:nvPr/>
        </p:nvSpPr>
        <p:spPr>
          <a:xfrm>
            <a:off x="621969" y="7444859"/>
            <a:ext cx="5712155" cy="584775"/>
          </a:xfrm>
          <a:prstGeom prst="rect">
            <a:avLst/>
          </a:prstGeom>
        </p:spPr>
        <p:txBody>
          <a:bodyPr wrap="square">
            <a:spAutoFit/>
          </a:bodyPr>
          <a:lstStyle/>
          <a:p>
            <a:pPr algn="ctr"/>
            <a:r>
              <a:rPr lang="pt-BR" sz="3200" b="1" dirty="0"/>
              <a:t>Trabalhando com </a:t>
            </a:r>
            <a:r>
              <a:rPr lang="pt-BR" sz="3200" b="1" dirty="0" err="1"/>
              <a:t>Branches</a:t>
            </a:r>
            <a:endParaRPr lang="pt-BR" sz="3200" b="1" dirty="0"/>
          </a:p>
        </p:txBody>
      </p:sp>
      <p:sp>
        <p:nvSpPr>
          <p:cNvPr id="3" name="CaixaDeTexto 2"/>
          <p:cNvSpPr txBox="1"/>
          <p:nvPr/>
        </p:nvSpPr>
        <p:spPr>
          <a:xfrm>
            <a:off x="1486551" y="2714744"/>
            <a:ext cx="4722205" cy="3939540"/>
          </a:xfrm>
          <a:prstGeom prst="rect">
            <a:avLst/>
          </a:prstGeom>
          <a:noFill/>
        </p:spPr>
        <p:txBody>
          <a:bodyPr wrap="square" rtlCol="0">
            <a:spAutoFit/>
          </a:bodyPr>
          <a:lstStyle/>
          <a:p>
            <a:r>
              <a:rPr lang="pt-BR" sz="25000" b="1" dirty="0" smtClean="0"/>
              <a:t>03</a:t>
            </a:r>
            <a:endParaRPr lang="pt-BR" sz="25000" b="1" dirty="0"/>
          </a:p>
        </p:txBody>
      </p:sp>
    </p:spTree>
    <p:extLst>
      <p:ext uri="{BB962C8B-B14F-4D97-AF65-F5344CB8AC3E}">
        <p14:creationId xmlns:p14="http://schemas.microsoft.com/office/powerpoint/2010/main" val="235354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tângulo 6"/>
          <p:cNvSpPr/>
          <p:nvPr/>
        </p:nvSpPr>
        <p:spPr>
          <a:xfrm>
            <a:off x="580271" y="7463343"/>
            <a:ext cx="5716503" cy="6900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6" name="Retângulo 5"/>
          <p:cNvSpPr/>
          <p:nvPr/>
        </p:nvSpPr>
        <p:spPr>
          <a:xfrm>
            <a:off x="580271" y="5807973"/>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Retângulo 4"/>
          <p:cNvSpPr/>
          <p:nvPr/>
        </p:nvSpPr>
        <p:spPr>
          <a:xfrm>
            <a:off x="580271" y="4748212"/>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4" name="Retângulo 3"/>
          <p:cNvSpPr/>
          <p:nvPr/>
        </p:nvSpPr>
        <p:spPr>
          <a:xfrm>
            <a:off x="580272" y="3895725"/>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 name="Retângulo 2"/>
          <p:cNvSpPr/>
          <p:nvPr/>
        </p:nvSpPr>
        <p:spPr>
          <a:xfrm>
            <a:off x="580273" y="2381250"/>
            <a:ext cx="5716503"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Retângulo 1"/>
          <p:cNvSpPr/>
          <p:nvPr/>
        </p:nvSpPr>
        <p:spPr>
          <a:xfrm>
            <a:off x="523875" y="328107"/>
            <a:ext cx="5829300" cy="8433078"/>
          </a:xfrm>
          <a:prstGeom prst="rect">
            <a:avLst/>
          </a:prstGeom>
        </p:spPr>
        <p:txBody>
          <a:bodyPr wrap="square">
            <a:spAutoFit/>
          </a:bodyPr>
          <a:lstStyle/>
          <a:p>
            <a:pPr algn="ctr"/>
            <a:r>
              <a:rPr lang="pt-BR" sz="2400" b="1" dirty="0">
                <a:latin typeface="Georgia" panose="02040502050405020303" pitchFamily="18" charset="0"/>
              </a:rPr>
              <a:t>Trabalhando com </a:t>
            </a:r>
            <a:r>
              <a:rPr lang="pt-BR" sz="2400" b="1" dirty="0" err="1">
                <a:latin typeface="Georgia" panose="02040502050405020303" pitchFamily="18" charset="0"/>
              </a:rPr>
              <a:t>Branches</a:t>
            </a:r>
            <a:r>
              <a:rPr lang="pt-BR" sz="2400" b="1" dirty="0">
                <a:latin typeface="Georgia" panose="02040502050405020303" pitchFamily="18" charset="0"/>
              </a:rPr>
              <a:t> no </a:t>
            </a:r>
            <a:r>
              <a:rPr lang="pt-BR" sz="2400" b="1" dirty="0" err="1" smtClean="0">
                <a:latin typeface="Georgia" panose="02040502050405020303" pitchFamily="18" charset="0"/>
              </a:rPr>
              <a:t>Git</a:t>
            </a:r>
            <a:endParaRPr lang="pt-BR" sz="2400" b="1" dirty="0" smtClean="0">
              <a:latin typeface="Georgia" panose="02040502050405020303" pitchFamily="18" charset="0"/>
            </a:endParaRPr>
          </a:p>
          <a:p>
            <a:endParaRPr lang="pt-BR" sz="1400" dirty="0">
              <a:latin typeface="Georgia" panose="02040502050405020303" pitchFamily="18" charset="0"/>
            </a:endParaRPr>
          </a:p>
          <a:p>
            <a:r>
              <a:rPr lang="pt-BR" sz="1400" dirty="0" smtClean="0">
                <a:latin typeface="Georgia" panose="02040502050405020303" pitchFamily="18" charset="0"/>
              </a:rPr>
              <a:t>   </a:t>
            </a:r>
            <a:r>
              <a:rPr lang="pt-BR" sz="1400" dirty="0" err="1" smtClean="0">
                <a:latin typeface="Georgia" panose="02040502050405020303" pitchFamily="18" charset="0"/>
              </a:rPr>
              <a:t>Branches</a:t>
            </a:r>
            <a:r>
              <a:rPr lang="pt-BR" sz="1400" dirty="0" smtClean="0">
                <a:latin typeface="Georgia" panose="02040502050405020303" pitchFamily="18" charset="0"/>
              </a:rPr>
              <a:t> </a:t>
            </a:r>
            <a:r>
              <a:rPr lang="pt-BR" sz="1400" dirty="0">
                <a:latin typeface="Georgia" panose="02040502050405020303" pitchFamily="18" charset="0"/>
              </a:rPr>
              <a:t>(ou ramificações) permitem trabalhar em diferentes funcionalidades ou correções sem afetar a </a:t>
            </a:r>
            <a:r>
              <a:rPr lang="pt-BR" sz="1400" dirty="0" err="1">
                <a:latin typeface="Georgia" panose="02040502050405020303" pitchFamily="18" charset="0"/>
              </a:rPr>
              <a:t>branch</a:t>
            </a:r>
            <a:r>
              <a:rPr lang="pt-BR" sz="1400" dirty="0">
                <a:latin typeface="Georgia" panose="02040502050405020303" pitchFamily="18" charset="0"/>
              </a:rPr>
              <a:t> principal do projeto. Vamos explorar como criar, listar, alternar e mesclar </a:t>
            </a:r>
            <a:r>
              <a:rPr lang="pt-BR" sz="1400" dirty="0" err="1">
                <a:latin typeface="Georgia" panose="02040502050405020303" pitchFamily="18" charset="0"/>
              </a:rPr>
              <a:t>branches</a:t>
            </a:r>
            <a:r>
              <a:rPr lang="pt-BR" sz="1400" dirty="0">
                <a:latin typeface="Georgia" panose="02040502050405020303" pitchFamily="18" charset="0"/>
              </a:rPr>
              <a:t> no </a:t>
            </a:r>
            <a:r>
              <a:rPr lang="pt-BR" sz="1400" dirty="0" err="1">
                <a:latin typeface="Georgia" panose="02040502050405020303" pitchFamily="18" charset="0"/>
              </a:rPr>
              <a:t>Git</a:t>
            </a:r>
            <a:r>
              <a:rPr lang="pt-BR" sz="1400" dirty="0" smtClean="0">
                <a:latin typeface="Georgia" panose="02040502050405020303" pitchFamily="18" charset="0"/>
              </a:rPr>
              <a:t>.</a:t>
            </a:r>
          </a:p>
          <a:p>
            <a:endParaRPr lang="pt-BR" sz="1400" dirty="0">
              <a:latin typeface="Georgia" panose="02040502050405020303" pitchFamily="18" charset="0"/>
            </a:endParaRPr>
          </a:p>
          <a:p>
            <a:r>
              <a:rPr lang="pt-BR" sz="1400" b="1" dirty="0" smtClean="0">
                <a:solidFill>
                  <a:srgbClr val="92D050"/>
                </a:solidFill>
                <a:latin typeface="Georgia" panose="02040502050405020303" pitchFamily="18" charset="0"/>
              </a:rPr>
              <a:t>Criando </a:t>
            </a:r>
            <a:r>
              <a:rPr lang="pt-BR" sz="1400" b="1" dirty="0">
                <a:solidFill>
                  <a:srgbClr val="92D050"/>
                </a:solidFill>
                <a:latin typeface="Georgia" panose="02040502050405020303" pitchFamily="18" charset="0"/>
              </a:rPr>
              <a:t>uma Nova </a:t>
            </a:r>
            <a:r>
              <a:rPr lang="pt-BR" sz="1400" b="1" dirty="0" err="1" smtClean="0">
                <a:solidFill>
                  <a:srgbClr val="92D050"/>
                </a:solidFill>
                <a:latin typeface="Georgia" panose="02040502050405020303" pitchFamily="18" charset="0"/>
              </a:rPr>
              <a:t>Branch</a:t>
            </a:r>
            <a:endParaRPr lang="pt-BR" sz="1400" b="1" dirty="0" smtClean="0">
              <a:solidFill>
                <a:srgbClr val="92D050"/>
              </a:solidFill>
              <a:latin typeface="Georgia" panose="02040502050405020303" pitchFamily="18" charset="0"/>
            </a:endParaRPr>
          </a:p>
          <a:p>
            <a:r>
              <a:rPr lang="pt-BR" sz="1400" dirty="0" smtClean="0">
                <a:latin typeface="Georgia" panose="02040502050405020303" pitchFamily="18" charset="0"/>
              </a:rPr>
              <a:t>Para </a:t>
            </a:r>
            <a:r>
              <a:rPr lang="pt-BR" sz="1400" dirty="0">
                <a:latin typeface="Georgia" panose="02040502050405020303" pitchFamily="18" charset="0"/>
              </a:rPr>
              <a:t>criar uma nova </a:t>
            </a:r>
            <a:r>
              <a:rPr lang="pt-BR" sz="1400" dirty="0" err="1">
                <a:latin typeface="Georgia" panose="02040502050405020303" pitchFamily="18" charset="0"/>
              </a:rPr>
              <a:t>branch</a:t>
            </a:r>
            <a:r>
              <a:rPr lang="pt-BR" sz="1400" dirty="0">
                <a:latin typeface="Georgia" panose="02040502050405020303" pitchFamily="18" charset="0"/>
              </a:rPr>
              <a:t>, utilize</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branch</a:t>
            </a:r>
            <a:r>
              <a:rPr lang="pt-BR" sz="1400" dirty="0">
                <a:latin typeface="Georgia" panose="02040502050405020303" pitchFamily="18" charset="0"/>
              </a:rPr>
              <a:t> &lt;nome-da-</a:t>
            </a:r>
            <a:r>
              <a:rPr lang="pt-BR" sz="1400" dirty="0" err="1">
                <a:latin typeface="Georgia" panose="02040502050405020303" pitchFamily="18" charset="0"/>
              </a:rPr>
              <a:t>branch</a:t>
            </a:r>
            <a:r>
              <a:rPr lang="pt-BR" sz="1400" dirty="0" smtClean="0">
                <a:latin typeface="Georgia" panose="02040502050405020303" pitchFamily="18" charset="0"/>
              </a:rPr>
              <a:t>&gt;</a:t>
            </a:r>
          </a:p>
          <a:p>
            <a:pPr algn="ctr"/>
            <a:endParaRPr lang="pt-BR" sz="1400" dirty="0" smtClean="0">
              <a:solidFill>
                <a:schemeClr val="accent1">
                  <a:lumMod val="75000"/>
                </a:schemeClr>
              </a:solidFill>
              <a:latin typeface="Georgia" panose="02040502050405020303" pitchFamily="18" charset="0"/>
            </a:endParaRPr>
          </a:p>
          <a:p>
            <a:r>
              <a:rPr lang="pt-BR" sz="1400" dirty="0" smtClean="0">
                <a:latin typeface="Georgia" panose="02040502050405020303" pitchFamily="18" charset="0"/>
              </a:rPr>
              <a:t>Isso </a:t>
            </a:r>
            <a:r>
              <a:rPr lang="pt-BR" sz="1400" dirty="0">
                <a:latin typeface="Georgia" panose="02040502050405020303" pitchFamily="18" charset="0"/>
              </a:rPr>
              <a:t>cria uma nova </a:t>
            </a:r>
            <a:r>
              <a:rPr lang="pt-BR" sz="1400" dirty="0" err="1">
                <a:latin typeface="Georgia" panose="02040502050405020303" pitchFamily="18" charset="0"/>
              </a:rPr>
              <a:t>branch</a:t>
            </a:r>
            <a:r>
              <a:rPr lang="pt-BR" sz="1400" dirty="0">
                <a:latin typeface="Georgia" panose="02040502050405020303" pitchFamily="18" charset="0"/>
              </a:rPr>
              <a:t>, mas não muda para ela automaticamente</a:t>
            </a:r>
            <a:r>
              <a:rPr lang="pt-BR" sz="1400" dirty="0" smtClean="0">
                <a:latin typeface="Georgia" panose="02040502050405020303" pitchFamily="18" charset="0"/>
              </a:rPr>
              <a:t>.</a:t>
            </a:r>
          </a:p>
          <a:p>
            <a:endParaRPr lang="pt-BR" sz="1400" dirty="0">
              <a:latin typeface="Georgia" panose="02040502050405020303" pitchFamily="18" charset="0"/>
            </a:endParaRPr>
          </a:p>
          <a:p>
            <a:r>
              <a:rPr lang="pt-BR" sz="1400" b="1" dirty="0" smtClean="0">
                <a:solidFill>
                  <a:srgbClr val="92D050"/>
                </a:solidFill>
                <a:latin typeface="Georgia" panose="02040502050405020303" pitchFamily="18" charset="0"/>
              </a:rPr>
              <a:t>Alternando </a:t>
            </a:r>
            <a:r>
              <a:rPr lang="pt-BR" sz="1400" b="1" dirty="0">
                <a:solidFill>
                  <a:srgbClr val="92D050"/>
                </a:solidFill>
                <a:latin typeface="Georgia" panose="02040502050405020303" pitchFamily="18" charset="0"/>
              </a:rPr>
              <a:t>entre </a:t>
            </a:r>
            <a:r>
              <a:rPr lang="pt-BR" sz="1400" b="1" dirty="0" err="1" smtClean="0">
                <a:solidFill>
                  <a:srgbClr val="92D050"/>
                </a:solidFill>
                <a:latin typeface="Georgia" panose="02040502050405020303" pitchFamily="18" charset="0"/>
              </a:rPr>
              <a:t>Branches</a:t>
            </a:r>
            <a:endParaRPr lang="pt-BR" sz="1400" b="1" dirty="0" smtClean="0">
              <a:solidFill>
                <a:srgbClr val="92D050"/>
              </a:solidFill>
              <a:latin typeface="Georgia" panose="02040502050405020303" pitchFamily="18" charset="0"/>
            </a:endParaRPr>
          </a:p>
          <a:p>
            <a:r>
              <a:rPr lang="pt-BR" sz="1400" dirty="0" smtClean="0">
                <a:latin typeface="Georgia" panose="02040502050405020303" pitchFamily="18" charset="0"/>
              </a:rPr>
              <a:t>Para </a:t>
            </a:r>
            <a:r>
              <a:rPr lang="pt-BR" sz="1400" dirty="0">
                <a:latin typeface="Georgia" panose="02040502050405020303" pitchFamily="18" charset="0"/>
              </a:rPr>
              <a:t>mudar para uma </a:t>
            </a:r>
            <a:r>
              <a:rPr lang="pt-BR" sz="1400" dirty="0" err="1">
                <a:latin typeface="Georgia" panose="02040502050405020303" pitchFamily="18" charset="0"/>
              </a:rPr>
              <a:t>branch</a:t>
            </a:r>
            <a:r>
              <a:rPr lang="pt-BR" sz="1400" dirty="0">
                <a:latin typeface="Georgia" panose="02040502050405020303" pitchFamily="18" charset="0"/>
              </a:rPr>
              <a:t> existente, utilize</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checkout</a:t>
            </a:r>
            <a:r>
              <a:rPr lang="pt-BR" sz="1400" dirty="0">
                <a:latin typeface="Georgia" panose="02040502050405020303" pitchFamily="18" charset="0"/>
              </a:rPr>
              <a:t> &lt;nome-da-</a:t>
            </a:r>
            <a:r>
              <a:rPr lang="pt-BR" sz="1400" dirty="0" err="1">
                <a:latin typeface="Georgia" panose="02040502050405020303" pitchFamily="18" charset="0"/>
              </a:rPr>
              <a:t>branch</a:t>
            </a:r>
            <a:r>
              <a:rPr lang="pt-BR" sz="1400" dirty="0" smtClean="0">
                <a:latin typeface="Georgia" panose="02040502050405020303" pitchFamily="18" charset="0"/>
              </a:rPr>
              <a:t>&gt;</a:t>
            </a:r>
          </a:p>
          <a:p>
            <a:pPr algn="ctr"/>
            <a:endParaRPr lang="pt-BR" sz="1400" dirty="0" smtClean="0">
              <a:solidFill>
                <a:schemeClr val="accent1">
                  <a:lumMod val="75000"/>
                </a:schemeClr>
              </a:solidFill>
              <a:latin typeface="Georgia" panose="02040502050405020303" pitchFamily="18" charset="0"/>
            </a:endParaRPr>
          </a:p>
          <a:p>
            <a:r>
              <a:rPr lang="pt-BR" sz="1400" dirty="0" smtClean="0">
                <a:latin typeface="Georgia" panose="02040502050405020303" pitchFamily="18" charset="0"/>
              </a:rPr>
              <a:t>Ou</a:t>
            </a:r>
            <a:r>
              <a:rPr lang="pt-BR" sz="1400" dirty="0">
                <a:latin typeface="Georgia" panose="02040502050405020303" pitchFamily="18" charset="0"/>
              </a:rPr>
              <a:t>, a partir do </a:t>
            </a:r>
            <a:r>
              <a:rPr lang="pt-BR" sz="1400" dirty="0" err="1">
                <a:latin typeface="Georgia" panose="02040502050405020303" pitchFamily="18" charset="0"/>
              </a:rPr>
              <a:t>Git</a:t>
            </a:r>
            <a:r>
              <a:rPr lang="pt-BR" sz="1400" dirty="0">
                <a:latin typeface="Georgia" panose="02040502050405020303" pitchFamily="18" charset="0"/>
              </a:rPr>
              <a:t> 2.23, use</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a:latin typeface="Georgia" panose="02040502050405020303" pitchFamily="18" charset="0"/>
              </a:rPr>
              <a:t>switch &lt;nome-da-</a:t>
            </a:r>
            <a:r>
              <a:rPr lang="pt-BR" sz="1400" dirty="0" err="1">
                <a:latin typeface="Georgia" panose="02040502050405020303" pitchFamily="18" charset="0"/>
              </a:rPr>
              <a:t>branch</a:t>
            </a:r>
            <a:r>
              <a:rPr lang="pt-BR" sz="1400" dirty="0" smtClean="0">
                <a:latin typeface="Georgia" panose="02040502050405020303" pitchFamily="18" charset="0"/>
              </a:rPr>
              <a:t>&gt;</a:t>
            </a:r>
          </a:p>
          <a:p>
            <a:pPr algn="ctr"/>
            <a:endParaRPr lang="pt-BR" sz="1400" dirty="0" smtClean="0">
              <a:solidFill>
                <a:schemeClr val="accent1">
                  <a:lumMod val="75000"/>
                </a:schemeClr>
              </a:solidFill>
              <a:latin typeface="Georgia" panose="02040502050405020303" pitchFamily="18" charset="0"/>
            </a:endParaRPr>
          </a:p>
          <a:p>
            <a:r>
              <a:rPr lang="pt-BR" sz="1400" b="1" dirty="0" smtClean="0">
                <a:solidFill>
                  <a:srgbClr val="92D050"/>
                </a:solidFill>
                <a:latin typeface="Georgia" panose="02040502050405020303" pitchFamily="18" charset="0"/>
              </a:rPr>
              <a:t>Listando </a:t>
            </a:r>
            <a:r>
              <a:rPr lang="pt-BR" sz="1400" b="1" dirty="0" err="1" smtClean="0">
                <a:solidFill>
                  <a:srgbClr val="92D050"/>
                </a:solidFill>
                <a:latin typeface="Georgia" panose="02040502050405020303" pitchFamily="18" charset="0"/>
              </a:rPr>
              <a:t>Branches</a:t>
            </a:r>
            <a:endParaRPr lang="pt-BR" sz="1400" b="1" dirty="0" smtClean="0">
              <a:solidFill>
                <a:srgbClr val="92D050"/>
              </a:solidFill>
              <a:latin typeface="Georgia" panose="02040502050405020303" pitchFamily="18" charset="0"/>
            </a:endParaRPr>
          </a:p>
          <a:p>
            <a:r>
              <a:rPr lang="pt-BR" sz="1400" dirty="0" smtClean="0">
                <a:latin typeface="Georgia" panose="02040502050405020303" pitchFamily="18" charset="0"/>
              </a:rPr>
              <a:t>Para </a:t>
            </a:r>
            <a:r>
              <a:rPr lang="pt-BR" sz="1400" dirty="0">
                <a:latin typeface="Georgia" panose="02040502050405020303" pitchFamily="18" charset="0"/>
              </a:rPr>
              <a:t>ver todas as </a:t>
            </a:r>
            <a:r>
              <a:rPr lang="pt-BR" sz="1400" dirty="0" err="1">
                <a:latin typeface="Georgia" panose="02040502050405020303" pitchFamily="18" charset="0"/>
              </a:rPr>
              <a:t>branches</a:t>
            </a:r>
            <a:r>
              <a:rPr lang="pt-BR" sz="1400" dirty="0">
                <a:latin typeface="Georgia" panose="02040502050405020303" pitchFamily="18" charset="0"/>
              </a:rPr>
              <a:t> disponíveis no repositório, use</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smtClean="0">
                <a:latin typeface="Georgia" panose="02040502050405020303" pitchFamily="18" charset="0"/>
              </a:rPr>
              <a:t>branch</a:t>
            </a:r>
            <a:endParaRPr lang="pt-BR" sz="1400" dirty="0" smtClean="0">
              <a:latin typeface="Georgia" panose="02040502050405020303" pitchFamily="18" charset="0"/>
            </a:endParaRPr>
          </a:p>
          <a:p>
            <a:pPr algn="ctr"/>
            <a:endParaRPr lang="pt-BR" sz="1400" dirty="0" smtClean="0">
              <a:solidFill>
                <a:schemeClr val="accent1">
                  <a:lumMod val="75000"/>
                </a:schemeClr>
              </a:solidFill>
              <a:latin typeface="Georgia" panose="02040502050405020303" pitchFamily="18" charset="0"/>
            </a:endParaRPr>
          </a:p>
          <a:p>
            <a:r>
              <a:rPr lang="pt-BR" sz="1400" dirty="0" smtClean="0">
                <a:latin typeface="Georgia" panose="02040502050405020303" pitchFamily="18" charset="0"/>
              </a:rPr>
              <a:t>A </a:t>
            </a:r>
            <a:r>
              <a:rPr lang="pt-BR" sz="1400" dirty="0" err="1">
                <a:latin typeface="Georgia" panose="02040502050405020303" pitchFamily="18" charset="0"/>
              </a:rPr>
              <a:t>branch</a:t>
            </a:r>
            <a:r>
              <a:rPr lang="pt-BR" sz="1400" dirty="0">
                <a:latin typeface="Georgia" panose="02040502050405020303" pitchFamily="18" charset="0"/>
              </a:rPr>
              <a:t> atual será indicada com um </a:t>
            </a:r>
            <a:r>
              <a:rPr lang="pt-BR" sz="1400" dirty="0" smtClean="0">
                <a:latin typeface="Georgia" panose="02040502050405020303" pitchFamily="18" charset="0"/>
              </a:rPr>
              <a:t>*.</a:t>
            </a:r>
          </a:p>
          <a:p>
            <a:endParaRPr lang="pt-BR" sz="1400" dirty="0">
              <a:latin typeface="Georgia" panose="02040502050405020303" pitchFamily="18" charset="0"/>
            </a:endParaRPr>
          </a:p>
          <a:p>
            <a:r>
              <a:rPr lang="pt-BR" sz="1400" b="1" dirty="0" smtClean="0">
                <a:solidFill>
                  <a:srgbClr val="92D050"/>
                </a:solidFill>
                <a:latin typeface="Georgia" panose="02040502050405020303" pitchFamily="18" charset="0"/>
              </a:rPr>
              <a:t>Mesclando </a:t>
            </a:r>
            <a:r>
              <a:rPr lang="pt-BR" sz="1400" b="1" dirty="0" err="1" smtClean="0">
                <a:solidFill>
                  <a:srgbClr val="92D050"/>
                </a:solidFill>
                <a:latin typeface="Georgia" panose="02040502050405020303" pitchFamily="18" charset="0"/>
              </a:rPr>
              <a:t>Branches</a:t>
            </a:r>
            <a:endParaRPr lang="pt-BR" sz="1400" b="1" dirty="0" smtClean="0">
              <a:solidFill>
                <a:srgbClr val="92D050"/>
              </a:solidFill>
              <a:latin typeface="Georgia" panose="02040502050405020303" pitchFamily="18" charset="0"/>
            </a:endParaRPr>
          </a:p>
          <a:p>
            <a:r>
              <a:rPr lang="pt-BR" sz="1400" dirty="0" smtClean="0">
                <a:latin typeface="Georgia" panose="02040502050405020303" pitchFamily="18" charset="0"/>
              </a:rPr>
              <a:t>Após </a:t>
            </a:r>
            <a:r>
              <a:rPr lang="pt-BR" sz="1400" dirty="0">
                <a:latin typeface="Georgia" panose="02040502050405020303" pitchFamily="18" charset="0"/>
              </a:rPr>
              <a:t>finalizar o trabalho em uma </a:t>
            </a:r>
            <a:r>
              <a:rPr lang="pt-BR" sz="1400" dirty="0" err="1">
                <a:latin typeface="Georgia" panose="02040502050405020303" pitchFamily="18" charset="0"/>
              </a:rPr>
              <a:t>branch</a:t>
            </a:r>
            <a:r>
              <a:rPr lang="pt-BR" sz="1400" dirty="0">
                <a:latin typeface="Georgia" panose="02040502050405020303" pitchFamily="18" charset="0"/>
              </a:rPr>
              <a:t>, podemos mesclá-la à </a:t>
            </a:r>
            <a:r>
              <a:rPr lang="pt-BR" sz="1400" dirty="0" err="1">
                <a:latin typeface="Georgia" panose="02040502050405020303" pitchFamily="18" charset="0"/>
              </a:rPr>
              <a:t>branch</a:t>
            </a:r>
            <a:r>
              <a:rPr lang="pt-BR" sz="1400" dirty="0">
                <a:latin typeface="Georgia" panose="02040502050405020303" pitchFamily="18" charset="0"/>
              </a:rPr>
              <a:t> principal (</a:t>
            </a:r>
            <a:r>
              <a:rPr lang="pt-BR" sz="1400" dirty="0" err="1">
                <a:latin typeface="Georgia" panose="02040502050405020303" pitchFamily="18" charset="0"/>
              </a:rPr>
              <a:t>main</a:t>
            </a:r>
            <a:r>
              <a:rPr lang="pt-BR" sz="1400" dirty="0">
                <a:latin typeface="Georgia" panose="02040502050405020303" pitchFamily="18" charset="0"/>
              </a:rPr>
              <a:t> ou </a:t>
            </a:r>
            <a:r>
              <a:rPr lang="pt-BR" sz="1400" dirty="0" err="1">
                <a:latin typeface="Georgia" panose="02040502050405020303" pitchFamily="18" charset="0"/>
              </a:rPr>
              <a:t>master</a:t>
            </a:r>
            <a:r>
              <a:rPr lang="pt-BR" sz="1400" dirty="0" smtClean="0">
                <a:latin typeface="Georgia" panose="02040502050405020303" pitchFamily="18" charset="0"/>
              </a:rPr>
              <a:t>):</a:t>
            </a:r>
          </a:p>
          <a:p>
            <a:endParaRPr lang="pt-BR" sz="1400" dirty="0" smtClean="0">
              <a:latin typeface="Georgia" panose="02040502050405020303" pitchFamily="18" charset="0"/>
            </a:endParaRP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err="1">
                <a:latin typeface="Georgia" panose="02040502050405020303" pitchFamily="18" charset="0"/>
              </a:rPr>
              <a:t>checkout</a:t>
            </a:r>
            <a:r>
              <a:rPr lang="pt-BR" sz="1400" dirty="0">
                <a:latin typeface="Georgia" panose="02040502050405020303" pitchFamily="18" charset="0"/>
              </a:rPr>
              <a:t> </a:t>
            </a:r>
            <a:r>
              <a:rPr lang="pt-BR" sz="1400" dirty="0" err="1">
                <a:latin typeface="Georgia" panose="02040502050405020303" pitchFamily="18" charset="0"/>
              </a:rPr>
              <a:t>main</a:t>
            </a:r>
            <a:r>
              <a:rPr lang="pt-BR" sz="1400" dirty="0">
                <a:latin typeface="Georgia" panose="02040502050405020303" pitchFamily="18" charset="0"/>
              </a:rPr>
              <a:t>  # Certifique-se de estar na </a:t>
            </a:r>
            <a:r>
              <a:rPr lang="pt-BR" sz="1400" dirty="0" err="1">
                <a:latin typeface="Georgia" panose="02040502050405020303" pitchFamily="18" charset="0"/>
              </a:rPr>
              <a:t>branch</a:t>
            </a:r>
            <a:r>
              <a:rPr lang="pt-BR" sz="1400" dirty="0">
                <a:latin typeface="Georgia" panose="02040502050405020303" pitchFamily="18" charset="0"/>
              </a:rPr>
              <a:t> </a:t>
            </a:r>
            <a:r>
              <a:rPr lang="pt-BR" sz="1400" dirty="0" smtClean="0">
                <a:latin typeface="Georgia" panose="02040502050405020303" pitchFamily="18" charset="0"/>
              </a:rPr>
              <a:t>principal</a:t>
            </a:r>
          </a:p>
          <a:p>
            <a:pPr algn="ctr"/>
            <a:r>
              <a:rPr lang="pt-BR" sz="1400" dirty="0" err="1" smtClean="0">
                <a:latin typeface="Georgia" panose="02040502050405020303" pitchFamily="18" charset="0"/>
              </a:rPr>
              <a:t>git</a:t>
            </a:r>
            <a:r>
              <a:rPr lang="pt-BR" sz="1400" dirty="0" smtClean="0">
                <a:latin typeface="Georgia" panose="02040502050405020303" pitchFamily="18" charset="0"/>
              </a:rPr>
              <a:t> </a:t>
            </a:r>
            <a:r>
              <a:rPr lang="pt-BR" sz="1400" dirty="0">
                <a:latin typeface="Georgia" panose="02040502050405020303" pitchFamily="18" charset="0"/>
              </a:rPr>
              <a:t>merge &lt;nome-da-</a:t>
            </a:r>
            <a:r>
              <a:rPr lang="pt-BR" sz="1400" dirty="0" err="1">
                <a:latin typeface="Georgia" panose="02040502050405020303" pitchFamily="18" charset="0"/>
              </a:rPr>
              <a:t>branch</a:t>
            </a:r>
            <a:r>
              <a:rPr lang="pt-BR" sz="1400" dirty="0" smtClean="0">
                <a:latin typeface="Georgia" panose="02040502050405020303" pitchFamily="18" charset="0"/>
              </a:rPr>
              <a:t>&gt;</a:t>
            </a:r>
          </a:p>
          <a:p>
            <a:pPr algn="ctr"/>
            <a:endParaRPr lang="pt-BR" sz="1400" dirty="0" smtClean="0">
              <a:solidFill>
                <a:schemeClr val="accent1">
                  <a:lumMod val="75000"/>
                </a:schemeClr>
              </a:solidFill>
              <a:latin typeface="Georgia" panose="02040502050405020303" pitchFamily="18" charset="0"/>
            </a:endParaRPr>
          </a:p>
          <a:p>
            <a:r>
              <a:rPr lang="pt-BR" sz="1400" dirty="0" smtClean="0">
                <a:latin typeface="Georgia" panose="02040502050405020303" pitchFamily="18" charset="0"/>
              </a:rPr>
              <a:t>Isso </a:t>
            </a:r>
            <a:r>
              <a:rPr lang="pt-BR" sz="1400" dirty="0">
                <a:latin typeface="Georgia" panose="02040502050405020303" pitchFamily="18" charset="0"/>
              </a:rPr>
              <a:t>incorporará as mudanças da </a:t>
            </a:r>
            <a:r>
              <a:rPr lang="pt-BR" sz="1400" dirty="0" err="1">
                <a:latin typeface="Georgia" panose="02040502050405020303" pitchFamily="18" charset="0"/>
              </a:rPr>
              <a:t>branch</a:t>
            </a:r>
            <a:r>
              <a:rPr lang="pt-BR" sz="1400" dirty="0">
                <a:latin typeface="Georgia" panose="02040502050405020303" pitchFamily="18" charset="0"/>
              </a:rPr>
              <a:t> especificada na </a:t>
            </a:r>
            <a:r>
              <a:rPr lang="pt-BR" sz="1400" dirty="0" err="1">
                <a:latin typeface="Georgia" panose="02040502050405020303" pitchFamily="18" charset="0"/>
              </a:rPr>
              <a:t>branch</a:t>
            </a:r>
            <a:r>
              <a:rPr lang="pt-BR" sz="1400" dirty="0">
                <a:latin typeface="Georgia" panose="02040502050405020303" pitchFamily="18" charset="0"/>
              </a:rPr>
              <a:t> atual</a:t>
            </a:r>
            <a:r>
              <a:rPr lang="pt-BR" sz="1400" dirty="0" smtClean="0">
                <a:latin typeface="Georgia" panose="02040502050405020303" pitchFamily="18" charset="0"/>
              </a:rPr>
              <a:t>.</a:t>
            </a:r>
          </a:p>
          <a:p>
            <a:endParaRPr lang="pt-BR" sz="1400" dirty="0">
              <a:latin typeface="Georgia" panose="02040502050405020303" pitchFamily="18" charset="0"/>
            </a:endParaRPr>
          </a:p>
        </p:txBody>
      </p:sp>
    </p:spTree>
    <p:extLst>
      <p:ext uri="{BB962C8B-B14F-4D97-AF65-F5344CB8AC3E}">
        <p14:creationId xmlns:p14="http://schemas.microsoft.com/office/powerpoint/2010/main" val="35278749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Í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Í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245</TotalTime>
  <Words>2530</Words>
  <Application>Microsoft Office PowerPoint</Application>
  <PresentationFormat>Papel A4 (210 x 297 mm)</PresentationFormat>
  <Paragraphs>397</Paragraphs>
  <Slides>29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29</vt:i4>
      </vt:variant>
    </vt:vector>
  </HeadingPairs>
  <TitlesOfParts>
    <vt:vector size="34" baseType="lpstr">
      <vt:lpstr>Arial</vt:lpstr>
      <vt:lpstr>Century Gothic</vt:lpstr>
      <vt:lpstr>Georgia</vt:lpstr>
      <vt:lpstr>Wingdings 3</vt:lpstr>
      <vt:lpstr>Íon</vt:lpstr>
      <vt:lpstr>Apresentação do PowerPoint</vt:lpstr>
      <vt:lpstr>Introdução ao Git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 Neste capítulo, você explorará comandos avançados do Git que facilitam a resolução de problemas e a manutenção do histórico de versões, além de conhecer dois fluxos de trabalho comuns utilizados em equipes profissionais.  Comandos Avançados do Git  Git cherry-pick – Aplicando Commits Específicos O `git cherry-pick` é uma ferramenta poderosa para importar commits isolados de outra branch.  Exemplo prático:                                          git checkout main                                    git cherry-pick a1b2c3d  -Dica: Use `-x` para documentar a origem do commit:                                  git cherry-pick -x a1b2c3d  Git bisect` – Encontrando Commits com Bugs Com o `git bisect`, você pode fazer uma busca binária para localizar qual commit introduziu um erro.  Fluxo básico:                                               git bisect start                                             git bisect bad                                git bisect good &lt;commit-hash&gt;                           Automatização com scripts:                                   git bisect run ./test-script.sh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karol fcmb</dc:creator>
  <cp:lastModifiedBy>karol fcmb</cp:lastModifiedBy>
  <cp:revision>63</cp:revision>
  <dcterms:created xsi:type="dcterms:W3CDTF">2025-02-09T18:55:33Z</dcterms:created>
  <dcterms:modified xsi:type="dcterms:W3CDTF">2025-02-16T20:05:47Z</dcterms:modified>
</cp:coreProperties>
</file>