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77" r:id="rId4"/>
    <p:sldId id="264" r:id="rId5"/>
    <p:sldId id="266" r:id="rId6"/>
    <p:sldId id="258" r:id="rId7"/>
    <p:sldId id="278" r:id="rId8"/>
    <p:sldId id="265" r:id="rId9"/>
    <p:sldId id="267" r:id="rId10"/>
    <p:sldId id="259" r:id="rId11"/>
    <p:sldId id="268" r:id="rId12"/>
    <p:sldId id="260" r:id="rId13"/>
    <p:sldId id="269" r:id="rId14"/>
    <p:sldId id="271" r:id="rId15"/>
    <p:sldId id="262" r:id="rId16"/>
    <p:sldId id="270" r:id="rId17"/>
    <p:sldId id="272" r:id="rId18"/>
    <p:sldId id="279" r:id="rId19"/>
    <p:sldId id="280" r:id="rId20"/>
    <p:sldId id="281" r:id="rId21"/>
    <p:sldId id="273" r:id="rId22"/>
    <p:sldId id="274" r:id="rId23"/>
    <p:sldId id="276" r:id="rId24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5601-59EB-9FA9-4C04-375B253EB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91ED3-4801-C4D8-444E-AE020E82D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58E76-DCE2-9D9D-8D89-4B232F8F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1025-46B7-47B6-A86F-093AD15B56AD}" type="datetimeFigureOut">
              <a:rPr lang="ru-BY" smtClean="0"/>
              <a:t>02.10.2022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6B262-C317-9824-A0B7-A2186CD3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EC74-9809-17B4-70C7-0BBD413B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B5FA-B65A-449C-B523-A3077C4A2A2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9828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E860-E42C-2A46-7FF2-8D6AE79F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5A9A0-C8E7-7EAF-D244-FD070F419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98277-D61E-1F19-9800-1A3CFDD3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1025-46B7-47B6-A86F-093AD15B56AD}" type="datetimeFigureOut">
              <a:rPr lang="ru-BY" smtClean="0"/>
              <a:t>02.10.2022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AFA3-9DCE-460C-7C3B-2E58DD6A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4CDC-BB9C-493E-9F55-3D2F8B93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B5FA-B65A-449C-B523-A3077C4A2A2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7558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DDD7F-FCA3-7469-B3F0-2EE0F7197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B3E7F-3BB8-1FBD-77C3-9411AEE76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E232F-67D4-2B79-32EE-B2E40C7B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1025-46B7-47B6-A86F-093AD15B56AD}" type="datetimeFigureOut">
              <a:rPr lang="ru-BY" smtClean="0"/>
              <a:t>02.10.2022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32723-02FC-53FC-D157-48BE2A94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F618F-1C38-CF70-4777-B2679CD4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B5FA-B65A-449C-B523-A3077C4A2A2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525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CD79-9EC5-8D86-B427-836BD6A8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4EA97-6AF7-967E-75F6-3F0A23C21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1C8F0-45B1-7299-A018-E98C85A0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1025-46B7-47B6-A86F-093AD15B56AD}" type="datetimeFigureOut">
              <a:rPr lang="ru-BY" smtClean="0"/>
              <a:t>02.10.2022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13212-9BBD-B826-41F8-A1798D9D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5E4FF-62C9-4140-9C04-E0E23A84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B5FA-B65A-449C-B523-A3077C4A2A2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3950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9067-9E3A-14D6-B45F-D5D906C8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4EF0D-62B9-A1A0-B387-8F3CCF8CE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E2F16-FE2D-5F96-F257-FFFD5B1B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1025-46B7-47B6-A86F-093AD15B56AD}" type="datetimeFigureOut">
              <a:rPr lang="ru-BY" smtClean="0"/>
              <a:t>02.10.2022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9AA22-4458-8319-38B5-C86DD1D8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535-3D51-5022-B853-F3D42FBA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B5FA-B65A-449C-B523-A3077C4A2A2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0296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8460-DD57-DFB2-336D-0E7877EC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9860-284F-6B2A-7335-352CF59BD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4BB7B-1B0A-9D67-AED5-B87D6B516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100E6-3978-CC82-8788-6F93E3E9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1025-46B7-47B6-A86F-093AD15B56AD}" type="datetimeFigureOut">
              <a:rPr lang="ru-BY" smtClean="0"/>
              <a:t>02.10.2022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BF8DB-9850-40A8-FFC7-E9E93D2E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25706-0404-73A7-8D5D-273B805F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B5FA-B65A-449C-B523-A3077C4A2A2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302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EF1B-98C5-F809-7927-09E09F21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BF7A7-BF1E-5AA3-BC14-42F45F452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24E7C-CDFC-F413-6942-43ACDA001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A5179-7AD8-B3CB-794B-BE15BC372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9EE09-A814-4193-F22B-1493BD395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AE4F2C-68C9-A5E1-D48A-57B3F485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1025-46B7-47B6-A86F-093AD15B56AD}" type="datetimeFigureOut">
              <a:rPr lang="ru-BY" smtClean="0"/>
              <a:t>02.10.2022</a:t>
            </a:fld>
            <a:endParaRPr lang="ru-B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C3563-CC13-F830-877E-FFB076E6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A0F5A-3B4B-4DFB-EBF9-40925763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B5FA-B65A-449C-B523-A3077C4A2A2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3413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B20B-F9BA-B377-A19B-B15A4C71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4EA5B-4A94-0F19-A50B-640C4502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1025-46B7-47B6-A86F-093AD15B56AD}" type="datetimeFigureOut">
              <a:rPr lang="ru-BY" smtClean="0"/>
              <a:t>02.10.2022</a:t>
            </a:fld>
            <a:endParaRPr lang="ru-B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EB4EA-38D8-7824-3BEA-38E84701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ECF4B-C2D8-3548-66A1-3B4C8C39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B5FA-B65A-449C-B523-A3077C4A2A2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0458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963D0-775A-145E-0E42-FB155C3C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1025-46B7-47B6-A86F-093AD15B56AD}" type="datetimeFigureOut">
              <a:rPr lang="ru-BY" smtClean="0"/>
              <a:t>02.10.2022</a:t>
            </a:fld>
            <a:endParaRPr lang="ru-B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28FEF-5D69-D0CB-EC3C-025D4ED0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92D24-33EE-0BFF-A720-C6C6384B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B5FA-B65A-449C-B523-A3077C4A2A2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694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19B0-C8DA-FE59-EF4E-B7FD4F2BF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F920C-7EBE-3BD0-97A5-23C630E01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47A01-F093-1130-B96E-5E8962126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505C5-C74A-FC70-2AAA-8CB4ED6E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1025-46B7-47B6-A86F-093AD15B56AD}" type="datetimeFigureOut">
              <a:rPr lang="ru-BY" smtClean="0"/>
              <a:t>02.10.2022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938B5-833E-D609-1D86-48A50A6E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04004-3630-0DC5-9540-407F81C4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B5FA-B65A-449C-B523-A3077C4A2A2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6717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F6C2-F380-6588-9EC1-BB73FEB0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D205E-A576-5298-8DD1-A49814384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E8737-E869-D41A-4D7B-54F1A3942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18494-3B96-541E-8911-A1096562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1025-46B7-47B6-A86F-093AD15B56AD}" type="datetimeFigureOut">
              <a:rPr lang="ru-BY" smtClean="0"/>
              <a:t>02.10.2022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177C2-A319-7938-68B5-34B8C4B5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F3C0F-53DF-AB79-A80E-A4843332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B5FA-B65A-449C-B523-A3077C4A2A2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5733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87743-265D-9556-896E-24A90947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E9D85-6B30-C8DD-91A5-D800E5312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D7A6-50AB-20C1-6D1D-5F513229F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1025-46B7-47B6-A86F-093AD15B56AD}" type="datetimeFigureOut">
              <a:rPr lang="ru-BY" smtClean="0"/>
              <a:t>02.10.2022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7FC3-E78B-52AD-6C40-F617622DF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450FC-1D2C-F668-7ECB-3E2A593C7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8B5FA-B65A-449C-B523-A3077C4A2A2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3881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2/%D0%92%D0%B2%D0%B5%D0%B4%D0%B5%D0%BD%D0%B8%D0%B5-%D0%A3%D1%81%D1%82%D0%B0%D0%BD%D0%BE%D0%B2%D0%BA%D0%B0-Gi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johndoe@example.c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CB38-A418-FCAA-906D-240D823AA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15EE5-237F-D31D-B4E8-0C6EE199B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77E93C-D9CC-F5D7-2886-4CD1686DA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53"/>
            <a:ext cx="12192000" cy="622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566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A8A4-7A61-F2F5-70FB-23296EE9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Централизованная система контроля версий</a:t>
            </a:r>
            <a:endParaRPr lang="ru-B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DADA-0630-DA37-DC06-55C8A697F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Существует один сервер, где хранятся все версии файла. Клиент, обращающийся к серверу, имеет доступ ко всем версиям файла.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Предназначена для решения основных проблем локальной системы контроля версий.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6D93D2-01D2-5305-C963-9C4E70C2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913" y="1690688"/>
            <a:ext cx="5514227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00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C042-5378-7A00-B115-2A157104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Централизованная система контроля версий</a:t>
            </a:r>
            <a:endParaRPr lang="ru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A2F8A-F212-35AB-FF81-E0CB0BEB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Плюсы: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Легко управлять, потому что 1 сервер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Над одним проектом может работать одновременно несколько человек</a:t>
            </a: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Минусы: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Сервер может быть недоступен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Физическая поломка сервера и соответственно всех данных на нём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Примеры: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SourceSafe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</a:p>
        </p:txBody>
      </p:sp>
    </p:spTree>
    <p:extLst>
      <p:ext uri="{BB962C8B-B14F-4D97-AF65-F5344CB8AC3E}">
        <p14:creationId xmlns:p14="http://schemas.microsoft.com/office/powerpoint/2010/main" val="323113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8352-B35F-F838-A693-59562AAF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Распределённая система контроля версий</a:t>
            </a:r>
            <a:endParaRPr lang="ru-B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294646-5063-8D56-8DC6-9D4BC2878783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5915025" cy="5291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лиенты не просто извлекают последний снимок всех файлов (состояние файлов на определённый момент времени) -- они </a:t>
            </a:r>
            <a:r>
              <a:rPr lang="ru-RU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полностью копируют </a:t>
            </a:r>
            <a:r>
              <a:rPr lang="ru-RU" b="1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репозиторий</a:t>
            </a:r>
            <a:r>
              <a:rPr lang="ru-RU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включая всю его историю</a:t>
            </a:r>
            <a:r>
              <a:rPr lang="ru-RU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Такая операция называется </a:t>
            </a:r>
            <a:r>
              <a:rPr lang="ru-RU" b="1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клонированием</a:t>
            </a:r>
            <a:r>
              <a:rPr lang="ru-RU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В этом случае, если какой-нибудь сервер, с которым взаимодействуют разработчики, выйдет из строя, любой клиентский репозиторий может быть скопирован на другой сервер для продолжения работы. Каждый клон (копия) репозитория является </a:t>
            </a:r>
            <a:r>
              <a:rPr lang="ru-RU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полной</a:t>
            </a:r>
            <a:r>
              <a:rPr lang="ru-RU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резервной копией </a:t>
            </a:r>
            <a:r>
              <a:rPr lang="ru-RU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всех данных</a:t>
            </a:r>
            <a:r>
              <a:rPr lang="ru-RU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F7522AE-BF53-B7A1-6DAF-CF748A8E8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477" y="1217136"/>
            <a:ext cx="4167138" cy="556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696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C169-424E-A1C2-66A5-7B0B546D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Распределённая система контроля версий</a:t>
            </a:r>
            <a:endParaRPr lang="ru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ED30-072E-FC1D-9DAE-8988CBC50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Примеры: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  <a:endParaRPr lang="ru-RU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ru-RU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Darcs</a:t>
            </a:r>
            <a:endParaRPr lang="ru-RU" dirty="0">
              <a:solidFill>
                <a:srgbClr val="111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ru-BY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00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E9B2-984D-C8C2-98EA-C34CCDB9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Отличия </a:t>
            </a:r>
            <a:r>
              <a:rPr lang="en-US" dirty="0"/>
              <a:t>git </a:t>
            </a:r>
            <a:r>
              <a:rPr lang="ru-RU" dirty="0"/>
              <a:t>от других СКВ</a:t>
            </a:r>
            <a:endParaRPr lang="ru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29D5E-635F-D0E5-3A12-07A40C13E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Основное отличие </a:t>
            </a:r>
            <a:r>
              <a:rPr lang="ru-RU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ru-RU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от любой другой СКВ  — это подход к работе со своими данными. Концептуально, большинство других систем хранят информацию в виде списка изменений в файлах. Эти системы  представляют хранимую информацию в виде набора файлов и изменений, сделанных в каждом файле, по времени (обычно это называют контролем версий, </a:t>
            </a:r>
            <a:r>
              <a:rPr lang="ru-RU" b="1" i="0" dirty="0">
                <a:solidFill>
                  <a:srgbClr val="4E443C"/>
                </a:solidFill>
                <a:effectLst/>
                <a:latin typeface="Courier"/>
              </a:rPr>
              <a:t>основанным на различиях</a:t>
            </a:r>
            <a:r>
              <a:rPr lang="ru-RU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endParaRPr lang="ru-RU" dirty="0">
              <a:solidFill>
                <a:srgbClr val="4E443C"/>
              </a:solidFill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ru-RU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не хранит и не обрабатывает данные таким способом. Вместо этого, подход </a:t>
            </a:r>
            <a:r>
              <a:rPr lang="ru-RU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ru-RU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к хранению данных больше похож на набор снимков миниатюрной файловой системы. Каждый раз, когда вы делаете коммит, то есть сохраняете состояние своего проекта в </a:t>
            </a:r>
            <a:r>
              <a:rPr lang="ru-RU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ru-RU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система запоминает, как выглядит каждый файл в этот момент, и сохраняет ссылку на этот снимок. Для увеличения эффективности, если файлы не были изменены, </a:t>
            </a:r>
            <a:r>
              <a:rPr lang="ru-RU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ru-RU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не запоминает эти файлы вновь, а только создаёт ссылку на предыдущую версию идентичного файла, который уже сохранён. </a:t>
            </a:r>
            <a:r>
              <a:rPr lang="ru-RU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ru-RU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представляет свои данные как, скажем, </a:t>
            </a:r>
            <a:r>
              <a:rPr lang="ru-RU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поток снимков</a:t>
            </a:r>
            <a:r>
              <a:rPr lang="ru-RU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57790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ABDF-6497-B57C-8C4C-736F44A0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4E443C"/>
                </a:solidFill>
                <a:effectLst/>
                <a:latin typeface="Roboto Slab"/>
              </a:rPr>
              <a:t>Хранение данных как набора изменений относительно первоначальной версии каждого из файлов</a:t>
            </a:r>
            <a:endParaRPr lang="ru-BY" dirty="0"/>
          </a:p>
        </p:txBody>
      </p:sp>
      <p:pic>
        <p:nvPicPr>
          <p:cNvPr id="5122" name="Picture 2" descr="Хранение данных как набора изменений относительно первоначальной версии каждого из файлов">
            <a:extLst>
              <a:ext uri="{FF2B5EF4-FFF2-40B4-BE49-F238E27FC236}">
                <a16:creationId xmlns:a16="http://schemas.microsoft.com/office/drawing/2014/main" id="{DA43A425-B6F7-D62F-5E43-9FFBFDBE8E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24919"/>
            <a:ext cx="76200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65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B233-CD6F-A233-7C4D-F185F13F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E443C"/>
                </a:solidFill>
                <a:effectLst/>
                <a:latin typeface="Roboto Slab"/>
              </a:rPr>
              <a:t>Хранение данных как снимков проекта во времени</a:t>
            </a:r>
            <a:endParaRPr lang="ru-BY" dirty="0"/>
          </a:p>
        </p:txBody>
      </p:sp>
      <p:pic>
        <p:nvPicPr>
          <p:cNvPr id="6146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49846A58-7E42-BA74-B914-62CA9E9CC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76438"/>
            <a:ext cx="76200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712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60D9-F0A5-1FFA-8D0B-1F2A274C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 состояния</a:t>
            </a:r>
            <a:endParaRPr lang="ru-BY" dirty="0"/>
          </a:p>
        </p:txBody>
      </p:sp>
      <p:pic>
        <p:nvPicPr>
          <p:cNvPr id="7170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5A5A8222-98DF-C1BB-C0E7-A1DBE67E40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1929606"/>
            <a:ext cx="76200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23E4DF-B52F-9A9A-DF0E-F45AD2C2A16F}"/>
              </a:ext>
            </a:extLst>
          </p:cNvPr>
          <p:cNvSpPr txBox="1"/>
          <p:nvPr/>
        </p:nvSpPr>
        <p:spPr>
          <a:xfrm>
            <a:off x="590550" y="2347913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E443C"/>
                </a:solidFill>
                <a:effectLst/>
                <a:latin typeface="Courier"/>
              </a:rPr>
              <a:t>изменён</a:t>
            </a:r>
            <a:r>
              <a:rPr lang="ru-RU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modified)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E443C"/>
                </a:solidFill>
                <a:effectLst/>
                <a:latin typeface="Courier"/>
              </a:rPr>
              <a:t>индексирован</a:t>
            </a:r>
            <a:r>
              <a:rPr lang="ru-RU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staged)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E443C"/>
                </a:solidFill>
                <a:effectLst/>
                <a:latin typeface="Courier"/>
              </a:rPr>
              <a:t>зафиксирован</a:t>
            </a:r>
            <a:r>
              <a:rPr lang="ru-RU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committed)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06338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BA9A-C58E-8B60-9DD4-7EAD0C86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Git, </a:t>
            </a:r>
            <a:r>
              <a:rPr lang="ru-RU" dirty="0"/>
              <a:t>командная строка</a:t>
            </a:r>
            <a:endParaRPr lang="ru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C9D2-BBA3-F682-2969-A59CC87E0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Существует большое количество способов использования </a:t>
            </a: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git.</a:t>
            </a:r>
          </a:p>
          <a:p>
            <a:pPr marL="0" indent="0">
              <a:buNone/>
            </a:pPr>
            <a:r>
              <a:rPr lang="ru-RU" dirty="0">
                <a:solidFill>
                  <a:srgbClr val="4E443C"/>
                </a:solidFill>
                <a:latin typeface="Arial" panose="020B0604020202020204" pitchFamily="34" charset="0"/>
              </a:rPr>
              <a:t>Существуют клиенты, которые имеют графический интерфейс и интерфейс командной строки. Оригинальным клиентом является клиент с интерфейсом командной строки.</a:t>
            </a:r>
            <a:endParaRPr lang="en-US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С одной стороны, командная строка — это единственное место, где вы можете запустить </a:t>
            </a:r>
            <a:r>
              <a:rPr lang="ru-RU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все</a:t>
            </a:r>
            <a:r>
              <a:rPr lang="ru-RU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команды </a:t>
            </a:r>
            <a:r>
              <a:rPr lang="ru-RU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ru-RU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так как большинство клиентов с графическим интерфейсом реализуют для простоты только некоторую часть функциональности </a:t>
            </a:r>
            <a:r>
              <a:rPr lang="ru-RU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ru-RU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 Если вы знаете, как выполнить какое-либо действие в командной строке, вы, вероятно, сможете выяснить, как то же самое сделать и в GUI-версии, а вот обратное не всегда верно. Кроме того, в то время, как выбор графического клиента — это дело личного вкуса, инструменты командной строки доступны </a:t>
            </a:r>
            <a:r>
              <a:rPr lang="ru-RU" b="1" i="0" dirty="0">
                <a:solidFill>
                  <a:srgbClr val="4E443C"/>
                </a:solidFill>
                <a:effectLst/>
                <a:latin typeface="Courier"/>
              </a:rPr>
              <a:t>всем</a:t>
            </a:r>
            <a:r>
              <a:rPr lang="ru-RU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пользователям сразу после установки </a:t>
            </a:r>
            <a:r>
              <a:rPr lang="ru-RU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ru-RU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104622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C1B0-6C25-A032-0A19-40AD780A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Командная строка</a:t>
            </a:r>
            <a:endParaRPr lang="ru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113AC-5B35-8C4E-A333-6551EFFD0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latin typeface="Roboto-Regular"/>
              </a:rPr>
              <a:t>В операционных системах Windows командная строка — это программа, которая эмулирует поле ввода в текстовом экране пользовательского интерфейса с помощью графического интерфейса пользователя Windows.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latin typeface="Roboto-Regular"/>
              </a:rPr>
              <a:t>Эту программу можно использовать для выполнения введенных команд и дополнительных функций администрирования.</a:t>
            </a: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08670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C359-3345-3EC9-B885-0CDFDAAE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План</a:t>
            </a:r>
            <a:endParaRPr lang="ru-B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160FF-A28A-D383-4A9A-B18C6E36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 системе контроля версий</a:t>
            </a:r>
          </a:p>
          <a:p>
            <a:r>
              <a:rPr lang="ru-RU" dirty="0"/>
              <a:t>Что такое </a:t>
            </a:r>
            <a:r>
              <a:rPr lang="en-US" dirty="0"/>
              <a:t>Git</a:t>
            </a:r>
            <a:endParaRPr lang="ru-RU" dirty="0"/>
          </a:p>
          <a:p>
            <a:r>
              <a:rPr lang="ru-RU" dirty="0"/>
              <a:t>Командная строка</a:t>
            </a:r>
            <a:endParaRPr lang="en-US" dirty="0"/>
          </a:p>
          <a:p>
            <a:r>
              <a:rPr lang="ru-RU" dirty="0"/>
              <a:t>Установка </a:t>
            </a:r>
            <a:r>
              <a:rPr lang="en-US" dirty="0"/>
              <a:t>Git</a:t>
            </a:r>
            <a:endParaRPr lang="ru-RU" dirty="0"/>
          </a:p>
          <a:p>
            <a:r>
              <a:rPr lang="ru-RU" dirty="0"/>
              <a:t>Первоначальная настройка </a:t>
            </a:r>
            <a:r>
              <a:rPr lang="en-US" dirty="0"/>
              <a:t>Git</a:t>
            </a:r>
            <a:endParaRPr lang="ru-RU" dirty="0"/>
          </a:p>
          <a:p>
            <a:r>
              <a:rPr lang="ru-RU" dirty="0"/>
              <a:t>Основы работы с </a:t>
            </a:r>
            <a:r>
              <a:rPr lang="en-US" dirty="0"/>
              <a:t>Git</a:t>
            </a:r>
            <a:endParaRPr lang="ru-RU" dirty="0"/>
          </a:p>
          <a:p>
            <a:r>
              <a:rPr lang="ru-RU" dirty="0"/>
              <a:t>Ветвление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Git</a:t>
            </a:r>
            <a:endParaRPr lang="ru-RU" dirty="0"/>
          </a:p>
          <a:p>
            <a:r>
              <a:rPr lang="en-US" dirty="0" err="1"/>
              <a:t>Github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12453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8628-AA35-7E05-DFD5-CD398B96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командной строки</a:t>
            </a:r>
            <a:endParaRPr lang="ru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DBF02-4559-4994-B834-6BCEE3798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i="0" dirty="0">
                <a:solidFill>
                  <a:srgbClr val="444444"/>
                </a:solidFill>
                <a:effectLst/>
                <a:latin typeface="Roboto-Regular"/>
              </a:rPr>
              <a:t>команда </a:t>
            </a:r>
            <a:r>
              <a:rPr lang="ru-RU" b="1" i="0" dirty="0" err="1">
                <a:solidFill>
                  <a:srgbClr val="444444"/>
                </a:solidFill>
                <a:effectLst/>
                <a:latin typeface="Roboto-Regular"/>
              </a:rPr>
              <a:t>cd</a:t>
            </a:r>
            <a:r>
              <a:rPr lang="ru-RU" b="0" i="0" dirty="0">
                <a:solidFill>
                  <a:srgbClr val="444444"/>
                </a:solidFill>
                <a:effectLst/>
                <a:latin typeface="Roboto-Regular"/>
              </a:rPr>
              <a:t> (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Roboto-Regular"/>
              </a:rPr>
              <a:t>change</a:t>
            </a:r>
            <a:r>
              <a:rPr lang="ru-RU" b="0" i="0" dirty="0">
                <a:solidFill>
                  <a:srgbClr val="444444"/>
                </a:solidFill>
                <a:effectLst/>
                <a:latin typeface="Roboto-Regular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Roboto-Regular"/>
              </a:rPr>
              <a:t>directory</a:t>
            </a:r>
            <a:r>
              <a:rPr lang="ru-RU" b="0" i="0" dirty="0">
                <a:solidFill>
                  <a:srgbClr val="444444"/>
                </a:solidFill>
                <a:effectLst/>
                <a:latin typeface="Roboto-Regular"/>
              </a:rPr>
              <a:t>), используемая для переключения каталога (пути), в котором вы работаете.</a:t>
            </a:r>
          </a:p>
          <a:p>
            <a:r>
              <a:rPr lang="ru-RU" b="1" i="0" dirty="0" err="1">
                <a:solidFill>
                  <a:srgbClr val="444444"/>
                </a:solidFill>
                <a:effectLst/>
                <a:latin typeface="Roboto-Regular"/>
              </a:rPr>
              <a:t>dir</a:t>
            </a:r>
            <a:r>
              <a:rPr lang="ru-RU" b="0" i="0" dirty="0">
                <a:solidFill>
                  <a:srgbClr val="444444"/>
                </a:solidFill>
                <a:effectLst/>
                <a:latin typeface="Roboto-Regular"/>
              </a:rPr>
              <a:t> (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Roboto-Regular"/>
              </a:rPr>
              <a:t>directory</a:t>
            </a:r>
            <a:r>
              <a:rPr lang="ru-RU" b="0" i="0" dirty="0">
                <a:solidFill>
                  <a:srgbClr val="444444"/>
                </a:solidFill>
                <a:effectLst/>
                <a:latin typeface="Roboto-Regular"/>
              </a:rPr>
              <a:t>) позволяет просматривать доступные файлы и папки</a:t>
            </a:r>
            <a:br>
              <a:rPr lang="ru-RU" dirty="0"/>
            </a:br>
            <a:r>
              <a:rPr lang="ru-RU" b="0" i="0" dirty="0">
                <a:solidFill>
                  <a:srgbClr val="444444"/>
                </a:solidFill>
                <a:effectLst/>
                <a:latin typeface="Roboto-Regular"/>
              </a:rPr>
              <a:t>в выбранном каталоге. Также приведены подробные сведения о дате изменения и размере файлов.</a:t>
            </a:r>
            <a:endParaRPr lang="ru-RU" dirty="0">
              <a:solidFill>
                <a:srgbClr val="444444"/>
              </a:solidFill>
              <a:latin typeface="Roboto-Regular"/>
            </a:endParaRPr>
          </a:p>
          <a:p>
            <a:r>
              <a:rPr lang="ru-RU" b="1" i="0" dirty="0" err="1">
                <a:solidFill>
                  <a:srgbClr val="444444"/>
                </a:solidFill>
                <a:effectLst/>
                <a:latin typeface="Roboto-Regular"/>
              </a:rPr>
              <a:t>ipconfig</a:t>
            </a:r>
            <a:br>
              <a:rPr lang="ru-RU" dirty="0"/>
            </a:br>
            <a:r>
              <a:rPr lang="ru-RU" b="0" i="0" dirty="0">
                <a:solidFill>
                  <a:srgbClr val="444444"/>
                </a:solidFill>
                <a:effectLst/>
                <a:latin typeface="Roboto-Regular"/>
              </a:rPr>
              <a:t>Эта команда отображает текущую информацию о сети для адаптеров, включая IP-адрес, шлюз по умолчанию, маску подсети и т. д.</a:t>
            </a:r>
          </a:p>
          <a:p>
            <a:r>
              <a:rPr lang="ru-RU" b="1" i="0" dirty="0" err="1">
                <a:solidFill>
                  <a:srgbClr val="444444"/>
                </a:solidFill>
                <a:effectLst/>
                <a:latin typeface="Roboto-Regular"/>
              </a:rPr>
              <a:t>ping</a:t>
            </a:r>
            <a:r>
              <a:rPr lang="ru-RU" b="1" i="0" dirty="0">
                <a:solidFill>
                  <a:srgbClr val="444444"/>
                </a:solidFill>
                <a:effectLst/>
                <a:latin typeface="Roboto-Regular"/>
              </a:rPr>
              <a:t>-запрос</a:t>
            </a:r>
            <a:br>
              <a:rPr lang="ru-RU" dirty="0"/>
            </a:br>
            <a:r>
              <a:rPr lang="ru-RU" b="0" i="0" dirty="0">
                <a:solidFill>
                  <a:srgbClr val="444444"/>
                </a:solidFill>
                <a:effectLst/>
                <a:latin typeface="Roboto-Regular"/>
              </a:rPr>
              <a:t>Эта команда используется в качестве средства поиска и устранения неполадок сети. Она отправляет пакет данных другому компьютеру в той же сети и ожидает ответа, а затем выводит результаты.</a:t>
            </a:r>
          </a:p>
          <a:p>
            <a:r>
              <a:rPr lang="ru-RU" b="1" i="0" dirty="0">
                <a:solidFill>
                  <a:srgbClr val="444444"/>
                </a:solidFill>
                <a:effectLst/>
                <a:latin typeface="Roboto-Regular"/>
              </a:rPr>
              <a:t>Help ( /?)</a:t>
            </a:r>
            <a:br>
              <a:rPr lang="ru-RU" dirty="0"/>
            </a:br>
            <a:r>
              <a:rPr lang="ru-RU" b="0" i="0" dirty="0">
                <a:solidFill>
                  <a:srgbClr val="444444"/>
                </a:solidFill>
                <a:effectLst/>
                <a:latin typeface="Roboto-Regular"/>
              </a:rPr>
              <a:t>Команда справки предоставляет информацию о другой команде, включая доступные коммутаторы для выполнения дополнительных задач.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107385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29EA-E67A-CCEF-1B1C-D847ADD9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git</a:t>
            </a:r>
            <a:endParaRPr lang="ru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DFBF-5096-1173-AFEF-0FC42E0E3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https://git-scm.com/book/ru/v2/%D0%92%D0%B2%D0%B5%D0%B4%D0%B5%D0%BD%D0%B8%D0%B5-%D0%A3%D1%81%D1%82%D0%B0%D0%BD%D0%BE%D0%B2%D0%BA%D0%B0-Git</a:t>
            </a:r>
            <a:endParaRPr lang="en-US" dirty="0"/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91520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C20D-1A96-5E8B-6F38-D8F1E362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1DBC114-5EDA-1CA2-4FEC-200E1E7292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0100" y="3871439"/>
            <a:ext cx="7649595" cy="151701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BY" altLang="ru-BY" dirty="0" err="1"/>
              <a:t>git</a:t>
            </a:r>
            <a:r>
              <a:rPr lang="ru-BY" altLang="ru-BY" dirty="0"/>
              <a:t> </a:t>
            </a:r>
            <a:r>
              <a:rPr lang="ru-BY" altLang="ru-BY" dirty="0" err="1"/>
              <a:t>config</a:t>
            </a:r>
            <a:r>
              <a:rPr lang="ru-BY" altLang="ru-BY" dirty="0"/>
              <a:t> --</a:t>
            </a:r>
            <a:r>
              <a:rPr lang="ru-BY" altLang="ru-BY" dirty="0" err="1"/>
              <a:t>global</a:t>
            </a:r>
            <a:r>
              <a:rPr lang="ru-BY" altLang="ru-BY" dirty="0"/>
              <a:t> user.name "John </a:t>
            </a:r>
            <a:r>
              <a:rPr lang="ru-BY" altLang="ru-BY" dirty="0" err="1"/>
              <a:t>Doe</a:t>
            </a:r>
            <a:r>
              <a:rPr lang="ru-BY" altLang="ru-BY" dirty="0"/>
              <a:t>«</a:t>
            </a:r>
            <a:endParaRPr lang="ru-RU" altLang="ru-BY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BY" altLang="ru-BY" dirty="0" err="1"/>
              <a:t>git</a:t>
            </a:r>
            <a:r>
              <a:rPr lang="ru-BY" altLang="ru-BY" dirty="0"/>
              <a:t> </a:t>
            </a:r>
            <a:r>
              <a:rPr lang="ru-BY" altLang="ru-BY" dirty="0" err="1"/>
              <a:t>config</a:t>
            </a:r>
            <a:r>
              <a:rPr lang="ru-BY" altLang="ru-BY" dirty="0"/>
              <a:t> --</a:t>
            </a:r>
            <a:r>
              <a:rPr lang="ru-BY" altLang="ru-BY" dirty="0" err="1"/>
              <a:t>global</a:t>
            </a:r>
            <a:r>
              <a:rPr lang="ru-BY" altLang="ru-BY" dirty="0"/>
              <a:t> </a:t>
            </a:r>
            <a:r>
              <a:rPr lang="ru-BY" altLang="ru-BY" dirty="0" err="1"/>
              <a:t>user.email</a:t>
            </a:r>
            <a:r>
              <a:rPr lang="ru-BY" altLang="ru-BY" dirty="0"/>
              <a:t> </a:t>
            </a:r>
            <a:r>
              <a:rPr lang="ru-BY" altLang="ru-BY" dirty="0">
                <a:hlinkClick r:id="rId2"/>
              </a:rPr>
              <a:t>johndoe@example.com</a:t>
            </a:r>
            <a:endParaRPr lang="ru-RU" altLang="ru-BY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BY" altLang="ru-BY" dirty="0"/>
              <a:t>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A0FDF79-37F2-9547-4B6A-9456CF2FD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5229225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ru-BY" altLang="ru-BY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BY" altLang="ru-BY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config</a:t>
            </a:r>
            <a:r>
              <a:rPr kumimoji="0" lang="ru-BY" altLang="ru-BY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--</a:t>
            </a:r>
            <a:r>
              <a:rPr kumimoji="0" lang="ru-BY" altLang="ru-BY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kumimoji="0" lang="ru-BY" altLang="ru-BY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BY" altLang="ru-B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57D1C8F-DAC8-A331-66B2-0B403E04F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5817075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 config user.name</a:t>
            </a:r>
            <a:r>
              <a:rPr kumimoji="0" lang="ru-BY" altLang="ru-BY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BY" altLang="ru-B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387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E4E3-724C-6F05-2DFE-8D61F478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1E2FC-D490-3625-100B-9E5A1C725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1474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8916-01EB-4653-45A9-B0CE3A0D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  <a:r>
              <a:rPr lang="en-US" dirty="0"/>
              <a:t> </a:t>
            </a:r>
            <a:r>
              <a:rPr lang="ru-RU" dirty="0"/>
              <a:t>версионности проекта</a:t>
            </a:r>
            <a:endParaRPr lang="ru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76A0-2E3A-CF42-F6E6-70DB3F03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Этапы создания проекта:</a:t>
            </a:r>
          </a:p>
          <a:p>
            <a:r>
              <a:rPr lang="ru-RU" dirty="0"/>
              <a:t>Создать папку с названием проекта</a:t>
            </a:r>
          </a:p>
          <a:p>
            <a:r>
              <a:rPr lang="ru-RU" dirty="0"/>
              <a:t>Создать файл с основным содержимым</a:t>
            </a:r>
          </a:p>
          <a:p>
            <a:r>
              <a:rPr lang="ru-RU" dirty="0"/>
              <a:t>Скачать дополнительные материалы (доп. лит-</a:t>
            </a:r>
            <a:r>
              <a:rPr lang="ru-RU" dirty="0" err="1"/>
              <a:t>ра</a:t>
            </a:r>
            <a:r>
              <a:rPr lang="ru-RU"/>
              <a:t>, картинки </a:t>
            </a:r>
            <a:r>
              <a:rPr lang="ru-RU" dirty="0"/>
              <a:t>и т.д.)</a:t>
            </a:r>
          </a:p>
          <a:p>
            <a:r>
              <a:rPr lang="ru-RU" dirty="0"/>
              <a:t>Изменение содержимого директории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Директория </a:t>
            </a:r>
            <a:r>
              <a:rPr lang="en-US" dirty="0"/>
              <a:t>-- </a:t>
            </a:r>
            <a:r>
              <a:rPr lang="ru-RU" dirty="0"/>
              <a:t>папка</a:t>
            </a: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76213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E989-A95D-F633-6A7E-EA9D8C42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Старый добрый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copy-paste</a:t>
            </a:r>
            <a:endParaRPr lang="ru-B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F903-C350-EF73-00AC-76CF01372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0327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Называем файлы по шаблону: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file_name_version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B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F0723-B464-3076-1461-4E2DB520B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2857500"/>
            <a:ext cx="96107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4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05F7-A244-A6EE-67A7-7BA16E0E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Старый добрый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copy-paste</a:t>
            </a:r>
            <a:endParaRPr lang="ru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80022-1186-6671-5E8D-28AE92E62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3850"/>
            <a:ext cx="10515600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Проблемы: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Можно изменить не тот файл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Можно скопировать файл не из той папки</a:t>
            </a: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64160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F6E6-C51A-0147-FE96-1A81CC70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Системы контроля версий (СКВ)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Version Control Systems(VCS) </a:t>
            </a:r>
            <a:endParaRPr lang="ru-B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70E36-D84E-96D4-E089-A03BBD1C0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Система контроля версий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это система (инструмент), записывающая изменения в файл (набор файлов) в течение времени, позволяющая вернуться позже к определённой версии. Другими словами – это программное обеспечение, позволяющее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отслеживать изменения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35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06C5-3634-0E9A-E084-03B25467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СКВ</a:t>
            </a:r>
            <a:endParaRPr lang="ru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0A84-E30B-C864-3FC4-794BD912D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Локальны</a:t>
            </a:r>
          </a:p>
          <a:p>
            <a:r>
              <a:rPr lang="ru-RU" dirty="0"/>
              <a:t>Централизованные</a:t>
            </a:r>
          </a:p>
          <a:p>
            <a:r>
              <a:rPr lang="ru-RU" dirty="0"/>
              <a:t>Распределённые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50958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FF66-98E7-678B-6CAC-AB07E92E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Локальная система контроля версий</a:t>
            </a:r>
            <a:endParaRPr lang="ru-B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D2AD-2557-05A7-0F6C-BC78CDC7C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2549338"/>
            <a:ext cx="5686426" cy="3169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Простейшая база данных, которая хранит записи обо всех изменениях файла (набор патчей (различий между файлами)). Позволяет восстановить любую версию файла путём последовательного применения всех патчей.</a:t>
            </a:r>
          </a:p>
          <a:p>
            <a:pPr marL="0" indent="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E111AD-0A7B-19B6-E028-8E800BBCF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1775723"/>
            <a:ext cx="4781550" cy="471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79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CC75-CB43-8DB5-3CF7-73CC4B51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Локальная система контроля версий</a:t>
            </a:r>
            <a:endParaRPr lang="ru-B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72878-D167-47AC-341B-AB074087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14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Плюсы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Хорошо решает проблему версионности</a:t>
            </a:r>
          </a:p>
          <a:p>
            <a:pPr marL="0" indent="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Минусы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Локальность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Данные хранятся на жёстком диске, в случае поломки – потеря данных</a:t>
            </a:r>
            <a:endParaRPr lang="ru-B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Примеры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RCS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86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985</Words>
  <Application>Microsoft Office PowerPoint</Application>
  <PresentationFormat>Widescreen</PresentationFormat>
  <Paragraphs>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Courier</vt:lpstr>
      <vt:lpstr>Courier New</vt:lpstr>
      <vt:lpstr>Roboto Slab</vt:lpstr>
      <vt:lpstr>Roboto-Regular</vt:lpstr>
      <vt:lpstr>Office Theme</vt:lpstr>
      <vt:lpstr>PowerPoint Presentation</vt:lpstr>
      <vt:lpstr>План</vt:lpstr>
      <vt:lpstr>Проблема версионности проекта</vt:lpstr>
      <vt:lpstr>Старый добрый copy-paste</vt:lpstr>
      <vt:lpstr>Старый добрый copy-paste</vt:lpstr>
      <vt:lpstr>Системы контроля версий (СКВ) Version Control Systems(VCS) </vt:lpstr>
      <vt:lpstr>Типы СКВ</vt:lpstr>
      <vt:lpstr>Локальная система контроля версий</vt:lpstr>
      <vt:lpstr>Локальная система контроля версий</vt:lpstr>
      <vt:lpstr>Централизованная система контроля версий</vt:lpstr>
      <vt:lpstr>Централизованная система контроля версий</vt:lpstr>
      <vt:lpstr>Распределённая система контроля версий</vt:lpstr>
      <vt:lpstr>Распределённая система контроля версий</vt:lpstr>
      <vt:lpstr>Отличия git от других СКВ</vt:lpstr>
      <vt:lpstr>Хранение данных как набора изменений относительно первоначальной версии каждого из файлов</vt:lpstr>
      <vt:lpstr>Хранение данных как снимков проекта во времени</vt:lpstr>
      <vt:lpstr>Три состояния</vt:lpstr>
      <vt:lpstr>Git, командная строка</vt:lpstr>
      <vt:lpstr>Командная строка</vt:lpstr>
      <vt:lpstr>Основные команды командной строки</vt:lpstr>
      <vt:lpstr>Установка git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Vadim Belkin</dc:creator>
  <cp:lastModifiedBy>Vadim Belkin</cp:lastModifiedBy>
  <cp:revision>18</cp:revision>
  <dcterms:created xsi:type="dcterms:W3CDTF">2022-10-01T10:24:29Z</dcterms:created>
  <dcterms:modified xsi:type="dcterms:W3CDTF">2022-10-02T19:16:14Z</dcterms:modified>
</cp:coreProperties>
</file>