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63" r:id="rId2"/>
    <p:sldId id="327" r:id="rId3"/>
    <p:sldId id="347" r:id="rId4"/>
    <p:sldId id="343" r:id="rId5"/>
    <p:sldId id="394" r:id="rId6"/>
    <p:sldId id="399" r:id="rId7"/>
    <p:sldId id="400" r:id="rId8"/>
    <p:sldId id="401" r:id="rId9"/>
    <p:sldId id="402" r:id="rId10"/>
    <p:sldId id="344" r:id="rId11"/>
    <p:sldId id="403" r:id="rId12"/>
    <p:sldId id="396" r:id="rId13"/>
    <p:sldId id="398" r:id="rId14"/>
    <p:sldId id="26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85" autoAdjust="0"/>
    <p:restoredTop sz="94673"/>
  </p:normalViewPr>
  <p:slideViewPr>
    <p:cSldViewPr snapToGrid="0" snapToObjects="1">
      <p:cViewPr varScale="1">
        <p:scale>
          <a:sx n="72" d="100"/>
          <a:sy n="72" d="100"/>
        </p:scale>
        <p:origin x="73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E3083D-7E3D-465B-B1D7-24527DB59B91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3D238B-5489-447E-8E8C-4D2DA435AE5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317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14163-CCDD-E34B-8C6F-D0403C569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3B3CA9-4B7B-3F49-B590-844FC81D1B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536946-8127-E643-9D8F-F4A17C45B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79C02-9FBB-254F-9437-1D2007844722}" type="datetimeFigureOut">
              <a:rPr lang="es-ES_tradnl" smtClean="0"/>
              <a:t>20/11/2020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1CD33B-7DDC-A64C-978F-123E4312D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38DC75-2C00-D54B-98BA-B980BE51A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5BA00-6F37-F343-8332-9221C393ED7B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49529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C4B81-1D89-F646-B463-2C84CB79D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EDAF56-CC56-4745-96EA-0EB7926790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A8CB68-A3B7-BB46-8012-28BAFF625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79C02-9FBB-254F-9437-1D2007844722}" type="datetimeFigureOut">
              <a:rPr lang="es-ES_tradnl" smtClean="0"/>
              <a:t>20/11/2020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0A5C2E-AD80-7A4C-902B-BEEA5AB37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5AA055-B59D-F74A-956C-8E4BE1F3B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5BA00-6F37-F343-8332-9221C393ED7B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329096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9568AA-F7AE-8643-B37A-CDC44F64F0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172479-59E6-C94B-A555-357B2603EC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14CAA1-A453-4247-AAC1-5D23BC4F9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79C02-9FBB-254F-9437-1D2007844722}" type="datetimeFigureOut">
              <a:rPr lang="es-ES_tradnl" smtClean="0"/>
              <a:t>20/11/2020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D68732-CEE7-5C4A-B919-5D22029F5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7F95A8-825F-3340-8442-F3500D778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5BA00-6F37-F343-8332-9221C393ED7B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15104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DED7C-0E06-5A4B-AB60-27B745C21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7A90B-7C29-3840-A093-184B0AD13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ES_tradn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DD60F7-90C0-C04B-9B73-3840CEC99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79C02-9FBB-254F-9437-1D2007844722}" type="datetimeFigureOut">
              <a:rPr lang="es-ES_tradnl" smtClean="0"/>
              <a:t>20/11/2020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352A8B-5C1C-E341-BA36-187FABB09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E1E6C4-CB20-2E43-A3E2-090E40076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5BA00-6F37-F343-8332-9221C393ED7B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26825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5049A-03BB-BD43-AE35-BCA7D615F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5EE542-DA5D-6A42-91A5-459F485421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0C5065-C5CD-1343-A91F-715691C49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79C02-9FBB-254F-9437-1D2007844722}" type="datetimeFigureOut">
              <a:rPr lang="es-ES_tradnl" smtClean="0"/>
              <a:t>20/11/2020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72A5C-2D37-B042-88F8-3F2056597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FCC688-9684-064D-B2C2-9369AE90E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5BA00-6F37-F343-8332-9221C393ED7B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78748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856B4-A08F-E543-B263-6F0D80311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1E43C-49B5-BB4B-817D-03A7326B19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F7B453-46A6-ED4E-9DC1-4164325CB1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F99196-979D-5146-81DC-2C78C9B9A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79C02-9FBB-254F-9437-1D2007844722}" type="datetimeFigureOut">
              <a:rPr lang="es-ES_tradnl" smtClean="0"/>
              <a:t>20/11/2020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4ECFA6-718E-7742-BF03-7267A2C2D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0588D8-39EB-374F-BBB6-9941437EA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5BA00-6F37-F343-8332-9221C393ED7B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899660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230D9-9EAA-4143-8670-680BCE08A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DCD554-E2F8-9345-91F2-531DC44612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4D496E-2043-744E-BDB8-AF36988892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276FE5-1339-E54C-8C19-42C0C00C22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454628-343D-1643-91CB-A1478B4758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C59EF9-DE48-CD4B-85B1-C15AD3673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79C02-9FBB-254F-9437-1D2007844722}" type="datetimeFigureOut">
              <a:rPr lang="es-ES_tradnl" smtClean="0"/>
              <a:t>20/11/2020</a:t>
            </a:fld>
            <a:endParaRPr lang="es-ES_trad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67D224-8D53-074B-81A9-139B22AC8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4F37D7-AE8A-054C-A828-A74EC070D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5BA00-6F37-F343-8332-9221C393ED7B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627391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BFBFB-C06D-1941-9E15-900085B5B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C6DF74-AC08-8D44-8C19-A9D760B2C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79C02-9FBB-254F-9437-1D2007844722}" type="datetimeFigureOut">
              <a:rPr lang="es-ES_tradnl" smtClean="0"/>
              <a:t>20/11/2020</a:t>
            </a:fld>
            <a:endParaRPr lang="es-ES_trad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C65B0C-5972-B840-9D0A-8582A23E8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D7F049-F1EA-4241-B2D0-FB23F900D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5BA00-6F37-F343-8332-9221C393ED7B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545489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FE6F98-35EB-3643-BF5F-154526C13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79C02-9FBB-254F-9437-1D2007844722}" type="datetimeFigureOut">
              <a:rPr lang="es-ES_tradnl" smtClean="0"/>
              <a:t>20/11/2020</a:t>
            </a:fld>
            <a:endParaRPr lang="es-ES_trad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EA2F29-63EF-5B4E-8EF3-48E9C4B10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FB92FC-C685-1248-882E-07976A15F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5BA00-6F37-F343-8332-9221C393ED7B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29046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06B1D-A6A3-074D-8C4B-F3C81F7E3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EA06D-F21B-3044-8E8B-DD30DC5DE3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632043-07A0-574F-B43E-6BB0B661AC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BC103B-62C0-394B-B4A3-1379B50C6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79C02-9FBB-254F-9437-1D2007844722}" type="datetimeFigureOut">
              <a:rPr lang="es-ES_tradnl" smtClean="0"/>
              <a:t>20/11/2020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7A4A7C-6F35-2F40-A21B-4FB235F51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2CA1C2-9C7B-4C44-B5A8-4E9D26CFF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5BA00-6F37-F343-8332-9221C393ED7B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17414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C9F78-AD5B-EA4B-8C4D-D3BBEA9A0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480D4C-C90D-C64C-88EB-8A9AD5605F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A49BB7-53B8-2D48-85D3-4E2C325F08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5FB919-CD19-A649-8C60-A63EE70F5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79C02-9FBB-254F-9437-1D2007844722}" type="datetimeFigureOut">
              <a:rPr lang="es-ES_tradnl" smtClean="0"/>
              <a:t>20/11/2020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68903F-70FB-E643-8BD9-E55E331C5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66F64A-4CF6-C84C-B004-FA2C0F52F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5BA00-6F37-F343-8332-9221C393ED7B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882814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6A355F-E6F6-FD46-A7BC-8D2C343EC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 noProof="0" dirty="0" err="1"/>
              <a:t>Click</a:t>
            </a:r>
            <a:r>
              <a:rPr lang="es-MX" noProof="0" dirty="0"/>
              <a:t> to </a:t>
            </a:r>
            <a:r>
              <a:rPr lang="es-MX" noProof="0" dirty="0" err="1"/>
              <a:t>edit</a:t>
            </a:r>
            <a:r>
              <a:rPr lang="es-MX" noProof="0" dirty="0"/>
              <a:t> Master </a:t>
            </a:r>
            <a:r>
              <a:rPr lang="es-MX" noProof="0" dirty="0" err="1"/>
              <a:t>title</a:t>
            </a:r>
            <a:r>
              <a:rPr lang="es-MX" noProof="0" dirty="0"/>
              <a:t> </a:t>
            </a:r>
            <a:r>
              <a:rPr lang="es-MX" noProof="0" dirty="0" err="1"/>
              <a:t>style</a:t>
            </a:r>
            <a:endParaRPr lang="es-MX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8EF77E-0721-0344-961F-43F6AB72FF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 noProof="0" dirty="0" err="1"/>
              <a:t>Edit</a:t>
            </a:r>
            <a:r>
              <a:rPr lang="es-MX" noProof="0" dirty="0"/>
              <a:t> Master </a:t>
            </a:r>
            <a:r>
              <a:rPr lang="es-MX" noProof="0" dirty="0" err="1"/>
              <a:t>text</a:t>
            </a:r>
            <a:r>
              <a:rPr lang="es-MX" noProof="0" dirty="0"/>
              <a:t> </a:t>
            </a:r>
            <a:r>
              <a:rPr lang="es-MX" noProof="0" dirty="0" err="1"/>
              <a:t>styles</a:t>
            </a:r>
            <a:endParaRPr lang="es-MX" noProof="0" dirty="0"/>
          </a:p>
          <a:p>
            <a:pPr lvl="1"/>
            <a:r>
              <a:rPr lang="es-MX" noProof="0" dirty="0" err="1"/>
              <a:t>Second</a:t>
            </a:r>
            <a:r>
              <a:rPr lang="es-MX" noProof="0" dirty="0"/>
              <a:t> </a:t>
            </a:r>
            <a:r>
              <a:rPr lang="es-MX" noProof="0" dirty="0" err="1"/>
              <a:t>level</a:t>
            </a:r>
            <a:endParaRPr lang="es-MX" noProof="0" dirty="0"/>
          </a:p>
          <a:p>
            <a:pPr lvl="2"/>
            <a:r>
              <a:rPr lang="es-MX" noProof="0" dirty="0" err="1"/>
              <a:t>Third</a:t>
            </a:r>
            <a:r>
              <a:rPr lang="es-MX" noProof="0" dirty="0"/>
              <a:t> </a:t>
            </a:r>
            <a:r>
              <a:rPr lang="es-MX" noProof="0" dirty="0" err="1"/>
              <a:t>level</a:t>
            </a:r>
            <a:endParaRPr lang="es-MX" noProof="0" dirty="0"/>
          </a:p>
          <a:p>
            <a:pPr lvl="3"/>
            <a:r>
              <a:rPr lang="es-MX" noProof="0" dirty="0" err="1"/>
              <a:t>Fourth</a:t>
            </a:r>
            <a:r>
              <a:rPr lang="es-MX" noProof="0" dirty="0"/>
              <a:t> </a:t>
            </a:r>
            <a:r>
              <a:rPr lang="es-MX" noProof="0" dirty="0" err="1"/>
              <a:t>level</a:t>
            </a:r>
            <a:endParaRPr lang="es-MX" noProof="0" dirty="0"/>
          </a:p>
          <a:p>
            <a:pPr lvl="4"/>
            <a:r>
              <a:rPr lang="es-MX" noProof="0" dirty="0" err="1"/>
              <a:t>Fifth</a:t>
            </a:r>
            <a:r>
              <a:rPr lang="es-MX" noProof="0" dirty="0"/>
              <a:t> </a:t>
            </a:r>
            <a:r>
              <a:rPr lang="es-MX" noProof="0" dirty="0" err="1"/>
              <a:t>level</a:t>
            </a:r>
            <a:endParaRPr lang="es-MX" noProof="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724AD0-5D83-3548-A005-344AFE16A4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479C02-9FBB-254F-9437-1D2007844722}" type="datetimeFigureOut">
              <a:rPr lang="es-MX" noProof="0" smtClean="0"/>
              <a:t>20/nov.2020</a:t>
            </a:fld>
            <a:endParaRPr lang="es-MX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B4E3BF-7B3C-394C-8D9A-65F270F64F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AB1D71-2A49-D84E-A925-386B23F51D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C5BA00-6F37-F343-8332-9221C393ED7B}" type="slidenum">
              <a:rPr lang="es-MX" noProof="0" smtClean="0"/>
              <a:t>‹Nº›</a:t>
            </a:fld>
            <a:endParaRPr lang="es-MX" noProof="0" dirty="0"/>
          </a:p>
        </p:txBody>
      </p:sp>
    </p:spTree>
    <p:extLst>
      <p:ext uri="{BB962C8B-B14F-4D97-AF65-F5344CB8AC3E}">
        <p14:creationId xmlns:p14="http://schemas.microsoft.com/office/powerpoint/2010/main" val="3065835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VictorEMx/Intro_R" TargetMode="Externa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rstudio.com/products/rstudio/download/" TargetMode="External"/><Relationship Id="rId2" Type="http://schemas.openxmlformats.org/officeDocument/2006/relationships/hyperlink" Target="http://cran.r-project.org/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98A9D8B-530A-A74A-8DAC-A4837EC6D3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C520961-F1F4-1C4F-A0F8-6644EA5C5F6F}"/>
              </a:ext>
            </a:extLst>
          </p:cNvPr>
          <p:cNvSpPr/>
          <p:nvPr/>
        </p:nvSpPr>
        <p:spPr>
          <a:xfrm>
            <a:off x="8812696" y="6029739"/>
            <a:ext cx="2637181" cy="5830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8F89D4E-9AF5-6F4D-9794-F8CF014ADD47}"/>
              </a:ext>
            </a:extLst>
          </p:cNvPr>
          <p:cNvSpPr/>
          <p:nvPr/>
        </p:nvSpPr>
        <p:spPr>
          <a:xfrm>
            <a:off x="-85886" y="-79514"/>
            <a:ext cx="6981986" cy="693751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5FC6DD-C73A-7849-A867-FD287E134A8D}"/>
              </a:ext>
            </a:extLst>
          </p:cNvPr>
          <p:cNvSpPr/>
          <p:nvPr/>
        </p:nvSpPr>
        <p:spPr>
          <a:xfrm>
            <a:off x="119269" y="517788"/>
            <a:ext cx="644378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6600" spc="300" dirty="0">
                <a:latin typeface="+mj-lt"/>
                <a:cs typeface="Arial Narrow" panose="020B0604020202020204" pitchFamily="34" charset="0"/>
              </a:rPr>
              <a:t>Introducción a R</a:t>
            </a:r>
          </a:p>
          <a:p>
            <a:endParaRPr lang="es-ES" sz="1600" b="1" dirty="0">
              <a:latin typeface="Arial Narrow" panose="020B0604020202020204" pitchFamily="34" charset="0"/>
              <a:cs typeface="Arial Narrow" panose="020B0604020202020204" pitchFamily="34" charset="0"/>
            </a:endParaRPr>
          </a:p>
          <a:p>
            <a:endParaRPr lang="es-ES" dirty="0"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pic>
        <p:nvPicPr>
          <p:cNvPr id="14" name="Picture 2" descr="Resultado de imagen para tecnologico de monterrey">
            <a:extLst>
              <a:ext uri="{FF2B5EF4-FFF2-40B4-BE49-F238E27FC236}">
                <a16:creationId xmlns:a16="http://schemas.microsoft.com/office/drawing/2014/main" id="{2D07F2F7-CE1A-4142-BBF7-95EFE86A37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9762" y="6047820"/>
            <a:ext cx="2286000" cy="603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118440" y="3823882"/>
            <a:ext cx="240315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Dr. Edmundo Molina </a:t>
            </a:r>
          </a:p>
          <a:p>
            <a:r>
              <a:rPr lang="en-US" dirty="0"/>
              <a:t>@</a:t>
            </a:r>
            <a:r>
              <a:rPr lang="en-US" dirty="0" err="1"/>
              <a:t>EdmundoMolinaMx</a:t>
            </a:r>
            <a:endParaRPr lang="en-US" dirty="0"/>
          </a:p>
          <a:p>
            <a:r>
              <a:rPr lang="en-US" dirty="0"/>
              <a:t>edmundomolinamx.org</a:t>
            </a:r>
          </a:p>
          <a:p>
            <a:endParaRPr lang="en-US" dirty="0"/>
          </a:p>
          <a:p>
            <a:r>
              <a:rPr lang="en-US" dirty="0"/>
              <a:t>M.C. Víctor Espinoza</a:t>
            </a:r>
          </a:p>
          <a:p>
            <a:r>
              <a:rPr lang="en-US" dirty="0"/>
              <a:t>@VictorEMx</a:t>
            </a:r>
          </a:p>
          <a:p>
            <a:r>
              <a:rPr lang="en-US" dirty="0"/>
              <a:t>victor.espinoza@tec.mx</a:t>
            </a:r>
          </a:p>
        </p:txBody>
      </p:sp>
    </p:spTree>
    <p:extLst>
      <p:ext uri="{BB962C8B-B14F-4D97-AF65-F5344CB8AC3E}">
        <p14:creationId xmlns:p14="http://schemas.microsoft.com/office/powerpoint/2010/main" val="137619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98A9D8B-530A-A74A-8DAC-A4837EC6D3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4682C61-6974-4347-8F69-EB20A79A0848}"/>
              </a:ext>
            </a:extLst>
          </p:cNvPr>
          <p:cNvSpPr/>
          <p:nvPr/>
        </p:nvSpPr>
        <p:spPr>
          <a:xfrm>
            <a:off x="7015368" y="692553"/>
            <a:ext cx="4940411" cy="142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90000"/>
              </a:lnSpc>
              <a:buClr>
                <a:srgbClr val="F0E4E4"/>
              </a:buClr>
              <a:buSzPts val="3600"/>
            </a:pPr>
            <a:r>
              <a:rPr lang="es-ES" sz="3200" dirty="0">
                <a:solidFill>
                  <a:schemeClr val="bg1"/>
                </a:solidFill>
                <a:latin typeface="+mj-lt"/>
                <a:ea typeface="Helvetica Neue"/>
                <a:cs typeface="Helvetica Neue"/>
                <a:sym typeface="Helvetica Neue"/>
              </a:rPr>
              <a:t>Parte 2</a:t>
            </a:r>
          </a:p>
          <a:p>
            <a:pPr lvl="0">
              <a:lnSpc>
                <a:spcPct val="90000"/>
              </a:lnSpc>
              <a:buClr>
                <a:srgbClr val="F0E4E4"/>
              </a:buClr>
              <a:buSzPts val="3600"/>
            </a:pPr>
            <a:r>
              <a:rPr lang="es-MX" sz="3200" dirty="0">
                <a:solidFill>
                  <a:schemeClr val="bg1"/>
                </a:solidFill>
                <a:latin typeface="+mj-lt"/>
                <a:ea typeface="Helvetica Neue"/>
                <a:cs typeface="Helvetica Neue"/>
                <a:sym typeface="Helvetica Neue"/>
              </a:rPr>
              <a:t>Comandos básicos, gráficas, indexación de datos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C520961-F1F4-1C4F-A0F8-6644EA5C5F6F}"/>
              </a:ext>
            </a:extLst>
          </p:cNvPr>
          <p:cNvSpPr/>
          <p:nvPr/>
        </p:nvSpPr>
        <p:spPr>
          <a:xfrm>
            <a:off x="8812696" y="6029739"/>
            <a:ext cx="2637181" cy="5830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8F89D4E-9AF5-6F4D-9794-F8CF014ADD47}"/>
              </a:ext>
            </a:extLst>
          </p:cNvPr>
          <p:cNvSpPr/>
          <p:nvPr/>
        </p:nvSpPr>
        <p:spPr>
          <a:xfrm>
            <a:off x="-85886" y="-79514"/>
            <a:ext cx="6981986" cy="693751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pic>
        <p:nvPicPr>
          <p:cNvPr id="14" name="Picture 2" descr="Resultado de imagen para tecnologico de monterrey">
            <a:extLst>
              <a:ext uri="{FF2B5EF4-FFF2-40B4-BE49-F238E27FC236}">
                <a16:creationId xmlns:a16="http://schemas.microsoft.com/office/drawing/2014/main" id="{2D07F2F7-CE1A-4142-BBF7-95EFE86A37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9762" y="6047820"/>
            <a:ext cx="2286000" cy="603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3">
            <a:extLst>
              <a:ext uri="{FF2B5EF4-FFF2-40B4-BE49-F238E27FC236}">
                <a16:creationId xmlns:a16="http://schemas.microsoft.com/office/drawing/2014/main" id="{6D64EC57-1BD2-4832-A8A8-E0D98564E203}"/>
              </a:ext>
            </a:extLst>
          </p:cNvPr>
          <p:cNvSpPr txBox="1"/>
          <p:nvPr/>
        </p:nvSpPr>
        <p:spPr>
          <a:xfrm>
            <a:off x="7118440" y="3823882"/>
            <a:ext cx="240315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Dr. Edmundo Molina </a:t>
            </a:r>
          </a:p>
          <a:p>
            <a:r>
              <a:rPr lang="en-US" dirty="0"/>
              <a:t>@</a:t>
            </a:r>
            <a:r>
              <a:rPr lang="en-US" dirty="0" err="1"/>
              <a:t>EdmundoMolinaMx</a:t>
            </a:r>
            <a:endParaRPr lang="en-US" dirty="0"/>
          </a:p>
          <a:p>
            <a:r>
              <a:rPr lang="en-US" dirty="0"/>
              <a:t>edmundomolinamx.org</a:t>
            </a:r>
          </a:p>
          <a:p>
            <a:endParaRPr lang="en-US" dirty="0"/>
          </a:p>
          <a:p>
            <a:r>
              <a:rPr lang="en-US" dirty="0"/>
              <a:t>M.C. Víctor Espinoza</a:t>
            </a:r>
          </a:p>
          <a:p>
            <a:r>
              <a:rPr lang="en-US" dirty="0"/>
              <a:t>@VictorEMx</a:t>
            </a:r>
          </a:p>
          <a:p>
            <a:r>
              <a:rPr lang="en-US" dirty="0"/>
              <a:t>victor.espinoza@tec.mx</a:t>
            </a:r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2929378E-BFA7-45C7-9EB4-BD2ACFC2B3E8}"/>
              </a:ext>
            </a:extLst>
          </p:cNvPr>
          <p:cNvSpPr/>
          <p:nvPr/>
        </p:nvSpPr>
        <p:spPr>
          <a:xfrm>
            <a:off x="119269" y="517788"/>
            <a:ext cx="644378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6600" spc="300" dirty="0">
                <a:latin typeface="+mj-lt"/>
                <a:cs typeface="Arial Narrow" panose="020B0604020202020204" pitchFamily="34" charset="0"/>
              </a:rPr>
              <a:t>Introducción a R</a:t>
            </a:r>
          </a:p>
          <a:p>
            <a:endParaRPr lang="es-ES" sz="1600" b="1" dirty="0">
              <a:latin typeface="Arial Narrow" panose="020B0604020202020204" pitchFamily="34" charset="0"/>
              <a:cs typeface="Arial Narrow" panose="020B0604020202020204" pitchFamily="34" charset="0"/>
            </a:endParaRPr>
          </a:p>
          <a:p>
            <a:endParaRPr lang="es-ES" dirty="0"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69013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 partir de aquí trabajaremos en </a:t>
            </a:r>
            <a:r>
              <a:rPr lang="es-MX" dirty="0" err="1"/>
              <a:t>RStudio</a:t>
            </a:r>
            <a:endParaRPr lang="en-U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F984AE45-FF88-4564-9998-61216B4FF5EE}"/>
              </a:ext>
            </a:extLst>
          </p:cNvPr>
          <p:cNvSpPr txBox="1"/>
          <p:nvPr/>
        </p:nvSpPr>
        <p:spPr>
          <a:xfrm>
            <a:off x="838200" y="3066616"/>
            <a:ext cx="105155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000" dirty="0"/>
              <a:t>Abre el siguiente link de </a:t>
            </a:r>
            <a:r>
              <a:rPr lang="es-MX" sz="4000" dirty="0" err="1"/>
              <a:t>github</a:t>
            </a:r>
            <a:endParaRPr lang="es-MX" sz="4000" dirty="0"/>
          </a:p>
          <a:p>
            <a:pPr algn="ctr"/>
            <a:r>
              <a:rPr lang="es-MX" sz="4000" dirty="0">
                <a:hlinkClick r:id="rId2"/>
              </a:rPr>
              <a:t>https://github.com/VictorEMx/Intro_R</a:t>
            </a:r>
            <a:endParaRPr lang="es-MX" sz="4000" dirty="0"/>
          </a:p>
        </p:txBody>
      </p:sp>
    </p:spTree>
    <p:extLst>
      <p:ext uri="{BB962C8B-B14F-4D97-AF65-F5344CB8AC3E}">
        <p14:creationId xmlns:p14="http://schemas.microsoft.com/office/powerpoint/2010/main" val="13258743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98A9D8B-530A-A74A-8DAC-A4837EC6D3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4682C61-6974-4347-8F69-EB20A79A0848}"/>
              </a:ext>
            </a:extLst>
          </p:cNvPr>
          <p:cNvSpPr/>
          <p:nvPr/>
        </p:nvSpPr>
        <p:spPr>
          <a:xfrm>
            <a:off x="7015368" y="692553"/>
            <a:ext cx="4940411" cy="18651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90000"/>
              </a:lnSpc>
              <a:buClr>
                <a:srgbClr val="F0E4E4"/>
              </a:buClr>
              <a:buSzPts val="3600"/>
            </a:pPr>
            <a:r>
              <a:rPr lang="es-ES" sz="3200" dirty="0">
                <a:solidFill>
                  <a:schemeClr val="bg1"/>
                </a:solidFill>
                <a:latin typeface="+mj-lt"/>
                <a:ea typeface="Helvetica Neue"/>
                <a:cs typeface="Helvetica Neue"/>
                <a:sym typeface="Helvetica Neue"/>
              </a:rPr>
              <a:t>Parte 3</a:t>
            </a:r>
          </a:p>
          <a:p>
            <a:pPr lvl="0">
              <a:lnSpc>
                <a:spcPct val="90000"/>
              </a:lnSpc>
              <a:buClr>
                <a:srgbClr val="F0E4E4"/>
              </a:buClr>
              <a:buSzPts val="3600"/>
            </a:pPr>
            <a:r>
              <a:rPr lang="es-MX" sz="3200" dirty="0">
                <a:solidFill>
                  <a:schemeClr val="bg1"/>
                </a:solidFill>
                <a:latin typeface="+mj-lt"/>
                <a:ea typeface="Helvetica Neue"/>
                <a:cs typeface="Helvetica Neue"/>
                <a:sym typeface="Helvetica Neue"/>
              </a:rPr>
              <a:t>Carga de datos, resúmenes gráficos y numéricos adicionales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C520961-F1F4-1C4F-A0F8-6644EA5C5F6F}"/>
              </a:ext>
            </a:extLst>
          </p:cNvPr>
          <p:cNvSpPr/>
          <p:nvPr/>
        </p:nvSpPr>
        <p:spPr>
          <a:xfrm>
            <a:off x="8812696" y="6029739"/>
            <a:ext cx="2637181" cy="5830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8F89D4E-9AF5-6F4D-9794-F8CF014ADD47}"/>
              </a:ext>
            </a:extLst>
          </p:cNvPr>
          <p:cNvSpPr/>
          <p:nvPr/>
        </p:nvSpPr>
        <p:spPr>
          <a:xfrm>
            <a:off x="-85886" y="-79514"/>
            <a:ext cx="6981986" cy="693751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pic>
        <p:nvPicPr>
          <p:cNvPr id="14" name="Picture 2" descr="Resultado de imagen para tecnologico de monterrey">
            <a:extLst>
              <a:ext uri="{FF2B5EF4-FFF2-40B4-BE49-F238E27FC236}">
                <a16:creationId xmlns:a16="http://schemas.microsoft.com/office/drawing/2014/main" id="{2D07F2F7-CE1A-4142-BBF7-95EFE86A37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9762" y="6047820"/>
            <a:ext cx="2286000" cy="603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3">
            <a:extLst>
              <a:ext uri="{FF2B5EF4-FFF2-40B4-BE49-F238E27FC236}">
                <a16:creationId xmlns:a16="http://schemas.microsoft.com/office/drawing/2014/main" id="{CEFD2C69-DF61-4D23-AF09-BDFAE4DE855B}"/>
              </a:ext>
            </a:extLst>
          </p:cNvPr>
          <p:cNvSpPr txBox="1"/>
          <p:nvPr/>
        </p:nvSpPr>
        <p:spPr>
          <a:xfrm>
            <a:off x="7118440" y="3823882"/>
            <a:ext cx="240315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Dr. Edmundo Molina </a:t>
            </a:r>
          </a:p>
          <a:p>
            <a:r>
              <a:rPr lang="en-US" dirty="0"/>
              <a:t>@</a:t>
            </a:r>
            <a:r>
              <a:rPr lang="en-US" dirty="0" err="1"/>
              <a:t>EdmundoMolinaMx</a:t>
            </a:r>
            <a:endParaRPr lang="en-US" dirty="0"/>
          </a:p>
          <a:p>
            <a:r>
              <a:rPr lang="en-US" dirty="0"/>
              <a:t>edmundomolinamx.org</a:t>
            </a:r>
          </a:p>
          <a:p>
            <a:endParaRPr lang="en-US" dirty="0"/>
          </a:p>
          <a:p>
            <a:r>
              <a:rPr lang="en-US" dirty="0"/>
              <a:t>M.C. Víctor Espinoza</a:t>
            </a:r>
          </a:p>
          <a:p>
            <a:r>
              <a:rPr lang="en-US" dirty="0"/>
              <a:t>@VictorEMx</a:t>
            </a:r>
          </a:p>
          <a:p>
            <a:r>
              <a:rPr lang="en-US" dirty="0"/>
              <a:t>victor.espinoza@tec.mx</a:t>
            </a:r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AFA944CA-266F-44DC-8D45-44628B8531A8}"/>
              </a:ext>
            </a:extLst>
          </p:cNvPr>
          <p:cNvSpPr/>
          <p:nvPr/>
        </p:nvSpPr>
        <p:spPr>
          <a:xfrm>
            <a:off x="119269" y="517788"/>
            <a:ext cx="644378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6600" spc="300" dirty="0">
                <a:latin typeface="+mj-lt"/>
                <a:cs typeface="Arial Narrow" panose="020B0604020202020204" pitchFamily="34" charset="0"/>
              </a:rPr>
              <a:t>Introducción a R</a:t>
            </a:r>
          </a:p>
          <a:p>
            <a:endParaRPr lang="es-ES" sz="1600" b="1" dirty="0">
              <a:latin typeface="Arial Narrow" panose="020B0604020202020204" pitchFamily="34" charset="0"/>
              <a:cs typeface="Arial Narrow" panose="020B0604020202020204" pitchFamily="34" charset="0"/>
            </a:endParaRPr>
          </a:p>
          <a:p>
            <a:endParaRPr lang="es-ES" dirty="0"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9324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98A9D8B-530A-A74A-8DAC-A4837EC6D3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4682C61-6974-4347-8F69-EB20A79A0848}"/>
              </a:ext>
            </a:extLst>
          </p:cNvPr>
          <p:cNvSpPr/>
          <p:nvPr/>
        </p:nvSpPr>
        <p:spPr>
          <a:xfrm>
            <a:off x="7015368" y="692553"/>
            <a:ext cx="4940411" cy="978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90000"/>
              </a:lnSpc>
              <a:buClr>
                <a:srgbClr val="F0E4E4"/>
              </a:buClr>
              <a:buSzPts val="3600"/>
            </a:pPr>
            <a:r>
              <a:rPr lang="es-ES" sz="3200" dirty="0">
                <a:solidFill>
                  <a:schemeClr val="bg1"/>
                </a:solidFill>
                <a:latin typeface="+mj-lt"/>
                <a:ea typeface="Helvetica Neue"/>
                <a:cs typeface="Helvetica Neue"/>
                <a:sym typeface="Helvetica Neue"/>
              </a:rPr>
              <a:t>Parte 4</a:t>
            </a:r>
          </a:p>
          <a:p>
            <a:pPr lvl="0">
              <a:lnSpc>
                <a:spcPct val="90000"/>
              </a:lnSpc>
              <a:buClr>
                <a:srgbClr val="F0E4E4"/>
              </a:buClr>
              <a:buSzPts val="3600"/>
            </a:pPr>
            <a:r>
              <a:rPr lang="es-MX" sz="3200" dirty="0">
                <a:solidFill>
                  <a:schemeClr val="bg1"/>
                </a:solidFill>
                <a:latin typeface="+mj-lt"/>
                <a:ea typeface="Helvetica Neue"/>
                <a:cs typeface="Helvetica Neue"/>
                <a:sym typeface="Helvetica Neue"/>
              </a:rPr>
              <a:t>Librerías, escribir funciones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C520961-F1F4-1C4F-A0F8-6644EA5C5F6F}"/>
              </a:ext>
            </a:extLst>
          </p:cNvPr>
          <p:cNvSpPr/>
          <p:nvPr/>
        </p:nvSpPr>
        <p:spPr>
          <a:xfrm>
            <a:off x="8812696" y="6029739"/>
            <a:ext cx="2637181" cy="5830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8F89D4E-9AF5-6F4D-9794-F8CF014ADD47}"/>
              </a:ext>
            </a:extLst>
          </p:cNvPr>
          <p:cNvSpPr/>
          <p:nvPr/>
        </p:nvSpPr>
        <p:spPr>
          <a:xfrm>
            <a:off x="-85886" y="-79514"/>
            <a:ext cx="6981986" cy="693751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pic>
        <p:nvPicPr>
          <p:cNvPr id="14" name="Picture 2" descr="Resultado de imagen para tecnologico de monterrey">
            <a:extLst>
              <a:ext uri="{FF2B5EF4-FFF2-40B4-BE49-F238E27FC236}">
                <a16:creationId xmlns:a16="http://schemas.microsoft.com/office/drawing/2014/main" id="{2D07F2F7-CE1A-4142-BBF7-95EFE86A37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9762" y="6047820"/>
            <a:ext cx="2286000" cy="603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3">
            <a:extLst>
              <a:ext uri="{FF2B5EF4-FFF2-40B4-BE49-F238E27FC236}">
                <a16:creationId xmlns:a16="http://schemas.microsoft.com/office/drawing/2014/main" id="{61AC1B6B-F2D0-4FED-BCD4-F50B89D921DA}"/>
              </a:ext>
            </a:extLst>
          </p:cNvPr>
          <p:cNvSpPr txBox="1"/>
          <p:nvPr/>
        </p:nvSpPr>
        <p:spPr>
          <a:xfrm>
            <a:off x="7118440" y="3823882"/>
            <a:ext cx="240315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Dr. Edmundo Molina </a:t>
            </a:r>
          </a:p>
          <a:p>
            <a:r>
              <a:rPr lang="en-US" dirty="0"/>
              <a:t>@</a:t>
            </a:r>
            <a:r>
              <a:rPr lang="en-US" dirty="0" err="1"/>
              <a:t>EdmundoMolinaMx</a:t>
            </a:r>
            <a:endParaRPr lang="en-US" dirty="0"/>
          </a:p>
          <a:p>
            <a:r>
              <a:rPr lang="en-US" dirty="0"/>
              <a:t>edmundomolinamx.org</a:t>
            </a:r>
          </a:p>
          <a:p>
            <a:endParaRPr lang="en-US" dirty="0"/>
          </a:p>
          <a:p>
            <a:r>
              <a:rPr lang="en-US" dirty="0"/>
              <a:t>M.C. Víctor Espinoza</a:t>
            </a:r>
          </a:p>
          <a:p>
            <a:r>
              <a:rPr lang="en-US" dirty="0"/>
              <a:t>@VictorEMx</a:t>
            </a:r>
          </a:p>
          <a:p>
            <a:r>
              <a:rPr lang="en-US" dirty="0"/>
              <a:t>victor.espinoza@tec.mx</a:t>
            </a:r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4D0A26D0-F9E0-49CB-A20E-DC8BA1E643DD}"/>
              </a:ext>
            </a:extLst>
          </p:cNvPr>
          <p:cNvSpPr/>
          <p:nvPr/>
        </p:nvSpPr>
        <p:spPr>
          <a:xfrm>
            <a:off x="119269" y="517788"/>
            <a:ext cx="644378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6600" spc="300" dirty="0">
                <a:latin typeface="+mj-lt"/>
                <a:cs typeface="Arial Narrow" panose="020B0604020202020204" pitchFamily="34" charset="0"/>
              </a:rPr>
              <a:t>Introducción a R</a:t>
            </a:r>
          </a:p>
          <a:p>
            <a:endParaRPr lang="es-ES" sz="1600" b="1" dirty="0">
              <a:latin typeface="Arial Narrow" panose="020B0604020202020204" pitchFamily="34" charset="0"/>
              <a:cs typeface="Arial Narrow" panose="020B0604020202020204" pitchFamily="34" charset="0"/>
            </a:endParaRPr>
          </a:p>
          <a:p>
            <a:endParaRPr lang="es-ES" dirty="0"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1762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AA2E407-4813-2A44-B396-14030B14DA92}"/>
              </a:ext>
            </a:extLst>
          </p:cNvPr>
          <p:cNvSpPr/>
          <p:nvPr/>
        </p:nvSpPr>
        <p:spPr>
          <a:xfrm>
            <a:off x="-1" y="-1"/>
            <a:ext cx="12192001" cy="697064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35E3914-6775-DC40-B258-AD3ACA7E85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01B3ABD-E598-F546-BD59-C92128FB0E1B}"/>
              </a:ext>
            </a:extLst>
          </p:cNvPr>
          <p:cNvSpPr/>
          <p:nvPr/>
        </p:nvSpPr>
        <p:spPr>
          <a:xfrm>
            <a:off x="1761126" y="1153912"/>
            <a:ext cx="7433189" cy="44258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90000"/>
              </a:lnSpc>
              <a:buClr>
                <a:srgbClr val="F0E4E4"/>
              </a:buClr>
              <a:buSzPts val="3600"/>
            </a:pPr>
            <a:r>
              <a:rPr lang="es-MX" sz="4400" spc="600" dirty="0">
                <a:latin typeface="+mj-lt"/>
                <a:ea typeface="Helvetica Neue"/>
                <a:cs typeface="Helvetica Neue"/>
                <a:sym typeface="Helvetica Neue"/>
              </a:rPr>
              <a:t>GRACIAS</a:t>
            </a:r>
          </a:p>
          <a:p>
            <a:pPr lvl="0">
              <a:lnSpc>
                <a:spcPct val="90000"/>
              </a:lnSpc>
              <a:buClr>
                <a:srgbClr val="F0E4E4"/>
              </a:buClr>
              <a:buSzPts val="3600"/>
            </a:pPr>
            <a:endParaRPr lang="es-MX" sz="4400" spc="600" dirty="0">
              <a:latin typeface="+mj-lt"/>
              <a:ea typeface="Helvetica Neue"/>
              <a:cs typeface="Helvetica Neue"/>
              <a:sym typeface="Helvetica Neue"/>
            </a:endParaRPr>
          </a:p>
          <a:p>
            <a:pPr lvl="0">
              <a:lnSpc>
                <a:spcPct val="90000"/>
              </a:lnSpc>
              <a:buClr>
                <a:srgbClr val="F0E4E4"/>
              </a:buClr>
              <a:buSzPts val="3600"/>
            </a:pPr>
            <a:r>
              <a:rPr lang="es-MX" sz="4400" spc="600" dirty="0">
                <a:latin typeface="+mj-lt"/>
                <a:ea typeface="Helvetica Neue"/>
                <a:cs typeface="Helvetica Neue"/>
                <a:sym typeface="Helvetica Neue"/>
              </a:rPr>
              <a:t>@</a:t>
            </a:r>
            <a:r>
              <a:rPr lang="es-MX" sz="4400" spc="600" dirty="0" err="1">
                <a:latin typeface="+mj-lt"/>
                <a:ea typeface="Helvetica Neue"/>
                <a:cs typeface="Helvetica Neue"/>
                <a:sym typeface="Helvetica Neue"/>
              </a:rPr>
              <a:t>EdmundoMolinaMx</a:t>
            </a:r>
            <a:endParaRPr lang="es-MX" sz="4400" spc="600" dirty="0">
              <a:latin typeface="+mj-lt"/>
              <a:ea typeface="Helvetica Neue"/>
              <a:cs typeface="Helvetica Neue"/>
              <a:sym typeface="Helvetica Neue"/>
            </a:endParaRPr>
          </a:p>
          <a:p>
            <a:pPr lvl="0">
              <a:lnSpc>
                <a:spcPct val="90000"/>
              </a:lnSpc>
              <a:buClr>
                <a:srgbClr val="F0E4E4"/>
              </a:buClr>
              <a:buSzPts val="3600"/>
            </a:pPr>
            <a:r>
              <a:rPr lang="es-MX" sz="4400" spc="600" dirty="0">
                <a:latin typeface="+mj-lt"/>
                <a:ea typeface="Helvetica Neue"/>
                <a:cs typeface="Helvetica Neue"/>
                <a:sym typeface="Helvetica Neue"/>
              </a:rPr>
              <a:t>edmundomolinamx.org</a:t>
            </a:r>
          </a:p>
          <a:p>
            <a:pPr lvl="0">
              <a:lnSpc>
                <a:spcPct val="90000"/>
              </a:lnSpc>
              <a:buClr>
                <a:srgbClr val="F0E4E4"/>
              </a:buClr>
              <a:buSzPts val="3600"/>
            </a:pPr>
            <a:endParaRPr lang="es-MX" sz="4400" spc="600" dirty="0">
              <a:latin typeface="+mj-lt"/>
              <a:ea typeface="Helvetica Neue"/>
              <a:cs typeface="Helvetica Neue"/>
              <a:sym typeface="Helvetica Neue"/>
            </a:endParaRPr>
          </a:p>
          <a:p>
            <a:pPr lvl="0">
              <a:lnSpc>
                <a:spcPct val="90000"/>
              </a:lnSpc>
              <a:buClr>
                <a:srgbClr val="F0E4E4"/>
              </a:buClr>
              <a:buSzPts val="3600"/>
            </a:pPr>
            <a:r>
              <a:rPr lang="es-MX" sz="4400" spc="600" dirty="0">
                <a:latin typeface="+mj-lt"/>
                <a:ea typeface="Helvetica Neue"/>
                <a:cs typeface="Helvetica Neue"/>
                <a:sym typeface="Helvetica Neue"/>
              </a:rPr>
              <a:t>@VictorEMx</a:t>
            </a:r>
          </a:p>
          <a:p>
            <a:r>
              <a:rPr lang="en-US" sz="4400" spc="600" dirty="0">
                <a:latin typeface="+mj-lt"/>
              </a:rPr>
              <a:t>victor.espinoza@tec.mx</a:t>
            </a:r>
            <a:r>
              <a:rPr lang="es-MX" sz="4400" spc="600" dirty="0">
                <a:latin typeface="+mj-lt"/>
                <a:sym typeface="Helvetica Neue"/>
              </a:rPr>
              <a:t>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21699A4-7724-1F4E-AD93-58F108D1E949}"/>
              </a:ext>
            </a:extLst>
          </p:cNvPr>
          <p:cNvSpPr/>
          <p:nvPr/>
        </p:nvSpPr>
        <p:spPr>
          <a:xfrm>
            <a:off x="7540487" y="5539409"/>
            <a:ext cx="2729948" cy="96740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1C89FFA-C28D-F046-B63A-35C493EA8F8F}"/>
              </a:ext>
            </a:extLst>
          </p:cNvPr>
          <p:cNvSpPr/>
          <p:nvPr/>
        </p:nvSpPr>
        <p:spPr>
          <a:xfrm rot="16200000">
            <a:off x="10412943" y="4912981"/>
            <a:ext cx="1220206" cy="2446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90000"/>
              </a:lnSpc>
              <a:buClr>
                <a:srgbClr val="F0E4E4"/>
              </a:buClr>
              <a:buSzPts val="3600"/>
            </a:pPr>
            <a:r>
              <a:rPr lang="es-MX" sz="1100" spc="600" dirty="0">
                <a:latin typeface="+mj-lt"/>
                <a:ea typeface="Helvetica Neue"/>
                <a:cs typeface="Helvetica Neue"/>
                <a:sym typeface="Helvetica Neue"/>
              </a:rPr>
              <a:t>GRACIAS</a:t>
            </a:r>
            <a:endParaRPr lang="es-MX" sz="1000" b="1" i="0" u="none" strike="noStrike" cap="none" spc="600" dirty="0">
              <a:latin typeface="+mj-lt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id="{9A115435-0BB8-4677-9C0A-180361222B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1788" y="5684871"/>
            <a:ext cx="2659742" cy="82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441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Temas del curso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71550" lvl="1" indent="-514350">
              <a:buFont typeface="+mj-lt"/>
              <a:buAutoNum type="arabicPeriod"/>
            </a:pPr>
            <a:r>
              <a:rPr lang="es-ES" sz="3200" dirty="0"/>
              <a:t>Conceptos básicos, instalación </a:t>
            </a:r>
          </a:p>
          <a:p>
            <a:pPr marL="971550" lvl="1" indent="-514350">
              <a:buFont typeface="+mj-lt"/>
              <a:buAutoNum type="arabicPeriod"/>
            </a:pPr>
            <a:r>
              <a:rPr lang="es-ES" sz="3200" dirty="0"/>
              <a:t>Comandos básicos, gráficas, indexación de datos</a:t>
            </a:r>
          </a:p>
          <a:p>
            <a:pPr marL="971550" lvl="1" indent="-514350">
              <a:buFont typeface="+mj-lt"/>
              <a:buAutoNum type="arabicPeriod"/>
            </a:pPr>
            <a:r>
              <a:rPr lang="es-ES" sz="3200" dirty="0"/>
              <a:t>Carga de datos, resúmenes gráficos y numéricos adicionales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s-ES" sz="3200" dirty="0"/>
              <a:t>Librerías, escribir funciones</a:t>
            </a:r>
          </a:p>
          <a:p>
            <a:pPr marL="971550" lvl="1" indent="-514350">
              <a:buFont typeface="+mj-lt"/>
              <a:buAutoNum type="arabicPeriod"/>
            </a:pPr>
            <a:endParaRPr lang="es-ES" sz="3200" dirty="0"/>
          </a:p>
          <a:p>
            <a:pPr marL="971550" lvl="1" indent="-514350">
              <a:buFont typeface="+mj-lt"/>
              <a:buAutoNum type="arabicPeriod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31388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Dinámica del curso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s-ES" sz="3200" dirty="0"/>
              <a:t>Teoría de cada tema (30 minutos)</a:t>
            </a:r>
          </a:p>
          <a:p>
            <a:pPr lvl="1"/>
            <a:r>
              <a:rPr lang="es-ES" sz="3200" dirty="0"/>
              <a:t>Ejemplos y ejercicios de cada tema (20 minutos)</a:t>
            </a:r>
          </a:p>
          <a:p>
            <a:pPr lvl="1"/>
            <a:r>
              <a:rPr lang="es-ES" sz="3200" dirty="0"/>
              <a:t>Descanso entre temas (10 minutos)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54527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98A9D8B-530A-A74A-8DAC-A4837EC6D3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4682C61-6974-4347-8F69-EB20A79A0848}"/>
              </a:ext>
            </a:extLst>
          </p:cNvPr>
          <p:cNvSpPr/>
          <p:nvPr/>
        </p:nvSpPr>
        <p:spPr>
          <a:xfrm>
            <a:off x="7015368" y="692553"/>
            <a:ext cx="4940411" cy="142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90000"/>
              </a:lnSpc>
              <a:buClr>
                <a:srgbClr val="F0E4E4"/>
              </a:buClr>
              <a:buSzPts val="3600"/>
            </a:pPr>
            <a:r>
              <a:rPr lang="es-ES" sz="3200" dirty="0">
                <a:solidFill>
                  <a:schemeClr val="bg1"/>
                </a:solidFill>
                <a:latin typeface="+mj-lt"/>
                <a:ea typeface="Helvetica Neue"/>
                <a:cs typeface="Helvetica Neue"/>
                <a:sym typeface="Helvetica Neue"/>
              </a:rPr>
              <a:t>Parte 1</a:t>
            </a:r>
            <a:endParaRPr lang="es-ES" sz="3200" dirty="0">
              <a:solidFill>
                <a:schemeClr val="bg1"/>
              </a:solidFill>
              <a:latin typeface="+mj-lt"/>
              <a:sym typeface="Helvetica Neue"/>
            </a:endParaRPr>
          </a:p>
          <a:p>
            <a:pPr lvl="0">
              <a:lnSpc>
                <a:spcPct val="90000"/>
              </a:lnSpc>
              <a:buClr>
                <a:srgbClr val="F0E4E4"/>
              </a:buClr>
              <a:buSzPts val="3600"/>
            </a:pPr>
            <a:r>
              <a:rPr lang="es-ES" sz="3200" dirty="0">
                <a:solidFill>
                  <a:schemeClr val="bg1"/>
                </a:solidFill>
                <a:latin typeface="+mj-lt"/>
              </a:rPr>
              <a:t>Conceptos básicos, instalación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C520961-F1F4-1C4F-A0F8-6644EA5C5F6F}"/>
              </a:ext>
            </a:extLst>
          </p:cNvPr>
          <p:cNvSpPr/>
          <p:nvPr/>
        </p:nvSpPr>
        <p:spPr>
          <a:xfrm>
            <a:off x="8812696" y="6029739"/>
            <a:ext cx="2637181" cy="5830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8F89D4E-9AF5-6F4D-9794-F8CF014ADD47}"/>
              </a:ext>
            </a:extLst>
          </p:cNvPr>
          <p:cNvSpPr/>
          <p:nvPr/>
        </p:nvSpPr>
        <p:spPr>
          <a:xfrm>
            <a:off x="-85886" y="-79514"/>
            <a:ext cx="6981986" cy="693751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pic>
        <p:nvPicPr>
          <p:cNvPr id="14" name="Picture 2" descr="Resultado de imagen para tecnologico de monterrey">
            <a:extLst>
              <a:ext uri="{FF2B5EF4-FFF2-40B4-BE49-F238E27FC236}">
                <a16:creationId xmlns:a16="http://schemas.microsoft.com/office/drawing/2014/main" id="{2D07F2F7-CE1A-4142-BBF7-95EFE86A37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9762" y="6047820"/>
            <a:ext cx="2286000" cy="603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3">
            <a:extLst>
              <a:ext uri="{FF2B5EF4-FFF2-40B4-BE49-F238E27FC236}">
                <a16:creationId xmlns:a16="http://schemas.microsoft.com/office/drawing/2014/main" id="{F70DC2D2-A468-46BA-A43E-F521D79903B3}"/>
              </a:ext>
            </a:extLst>
          </p:cNvPr>
          <p:cNvSpPr txBox="1"/>
          <p:nvPr/>
        </p:nvSpPr>
        <p:spPr>
          <a:xfrm>
            <a:off x="7118440" y="3823882"/>
            <a:ext cx="240315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Dr. Edmundo Molina </a:t>
            </a:r>
          </a:p>
          <a:p>
            <a:r>
              <a:rPr lang="en-US" dirty="0"/>
              <a:t>@</a:t>
            </a:r>
            <a:r>
              <a:rPr lang="en-US" dirty="0" err="1"/>
              <a:t>EdmundoMolinaMx</a:t>
            </a:r>
            <a:endParaRPr lang="en-US" dirty="0"/>
          </a:p>
          <a:p>
            <a:r>
              <a:rPr lang="en-US" dirty="0"/>
              <a:t>edmundomolinamx.org</a:t>
            </a:r>
          </a:p>
          <a:p>
            <a:endParaRPr lang="en-US" dirty="0"/>
          </a:p>
          <a:p>
            <a:r>
              <a:rPr lang="en-US" dirty="0"/>
              <a:t>M.C. Víctor Espinoza</a:t>
            </a:r>
          </a:p>
          <a:p>
            <a:r>
              <a:rPr lang="en-US" dirty="0"/>
              <a:t>@VictorEMx</a:t>
            </a:r>
          </a:p>
          <a:p>
            <a:r>
              <a:rPr lang="en-US" dirty="0"/>
              <a:t>victor.espinoza@tec.mx</a:t>
            </a:r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EA479C0B-E864-4973-8F23-16EC4C575C14}"/>
              </a:ext>
            </a:extLst>
          </p:cNvPr>
          <p:cNvSpPr/>
          <p:nvPr/>
        </p:nvSpPr>
        <p:spPr>
          <a:xfrm>
            <a:off x="119269" y="517788"/>
            <a:ext cx="644378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6600" spc="300" dirty="0">
                <a:latin typeface="+mj-lt"/>
                <a:cs typeface="Arial Narrow" panose="020B0604020202020204" pitchFamily="34" charset="0"/>
              </a:rPr>
              <a:t>Introducción a R</a:t>
            </a:r>
          </a:p>
          <a:p>
            <a:endParaRPr lang="es-ES" sz="1600" b="1" dirty="0">
              <a:latin typeface="Arial Narrow" panose="020B0604020202020204" pitchFamily="34" charset="0"/>
              <a:cs typeface="Arial Narrow" panose="020B0604020202020204" pitchFamily="34" charset="0"/>
            </a:endParaRPr>
          </a:p>
          <a:p>
            <a:endParaRPr lang="es-ES" dirty="0"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4502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¿Por qué utilizar R?</a:t>
            </a:r>
            <a:endParaRPr lang="en-US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AEB20210-1B18-451D-95D2-FCB24D1CD3D5}"/>
              </a:ext>
            </a:extLst>
          </p:cNvPr>
          <p:cNvSpPr txBox="1"/>
          <p:nvPr/>
        </p:nvSpPr>
        <p:spPr>
          <a:xfrm>
            <a:off x="838201" y="1690688"/>
            <a:ext cx="10515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sz="2800" dirty="0"/>
              <a:t>Es gratuito y tiene miles de librerías disponibles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sz="2800" dirty="0"/>
              <a:t>Es un lenguaje de programación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sz="2800" dirty="0"/>
              <a:t>Se pueden generar excelentes gráficos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sz="2800" dirty="0"/>
              <a:t>Ofrece una gran cantidad de herramientas estadísticas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sz="2800" dirty="0"/>
              <a:t>Es sencillo para generar reportes reproducibles e integrar con otras herramientas de análisis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sz="2800" dirty="0"/>
              <a:t>Es un programa avalado por una sólida comunidad científica que provee excelente documentación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sz="2800" dirty="0"/>
              <a:t>Es compatible con equipos Mac, Windows y Linux</a:t>
            </a:r>
          </a:p>
        </p:txBody>
      </p:sp>
    </p:spTree>
    <p:extLst>
      <p:ext uri="{BB962C8B-B14F-4D97-AF65-F5344CB8AC3E}">
        <p14:creationId xmlns:p14="http://schemas.microsoft.com/office/powerpoint/2010/main" val="2193682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La consola de R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5E7B30-A579-4A75-A336-AEF154F31C4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27" t="26344" r="26651" b="5704"/>
          <a:stretch/>
        </p:blipFill>
        <p:spPr bwMode="auto">
          <a:xfrm>
            <a:off x="838200" y="1436599"/>
            <a:ext cx="7608427" cy="4900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D065F40E-B630-42DA-944C-1F7E983C2D92}"/>
              </a:ext>
            </a:extLst>
          </p:cNvPr>
          <p:cNvSpPr txBox="1"/>
          <p:nvPr/>
        </p:nvSpPr>
        <p:spPr>
          <a:xfrm>
            <a:off x="8446627" y="1436599"/>
            <a:ext cx="3351363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400" dirty="0"/>
              <a:t>Escribes comandos y R arrojará respuestas (o errores)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400" dirty="0"/>
              <a:t>Para simplificar la tarea de aprendizaje, utilizaremos </a:t>
            </a:r>
            <a:r>
              <a:rPr lang="es-MX" sz="2400" dirty="0" err="1"/>
              <a:t>Rstudio</a:t>
            </a:r>
            <a:r>
              <a:rPr lang="es-MX" sz="2400" dirty="0"/>
              <a:t>, un entorno de desarrollo integrado para el lenguaje de programación R, dedicado a la computación estadística y gráficos.</a:t>
            </a:r>
          </a:p>
        </p:txBody>
      </p:sp>
    </p:spTree>
    <p:extLst>
      <p:ext uri="{BB962C8B-B14F-4D97-AF65-F5344CB8AC3E}">
        <p14:creationId xmlns:p14="http://schemas.microsoft.com/office/powerpoint/2010/main" val="1934055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RStudio</a:t>
            </a:r>
            <a:endParaRPr lang="en-US" dirty="0"/>
          </a:p>
        </p:txBody>
      </p:sp>
      <p:pic>
        <p:nvPicPr>
          <p:cNvPr id="1026" name="Picture 2" descr="partes de la interfaz de rstudio">
            <a:extLst>
              <a:ext uri="{FF2B5EF4-FFF2-40B4-BE49-F238E27FC236}">
                <a16:creationId xmlns:a16="http://schemas.microsoft.com/office/drawing/2014/main" id="{522E5CC4-1583-472E-A119-47420DF404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877" y="1690688"/>
            <a:ext cx="7905750" cy="4248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FB1E57E9-81F8-44AD-8F70-2B6EE3BBA04F}"/>
              </a:ext>
            </a:extLst>
          </p:cNvPr>
          <p:cNvSpPr txBox="1"/>
          <p:nvPr/>
        </p:nvSpPr>
        <p:spPr>
          <a:xfrm>
            <a:off x="8446627" y="522777"/>
            <a:ext cx="3351363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s-MX" sz="2400" dirty="0"/>
              <a:t>Podemos hacer cálculos y operaciones matemáticas. </a:t>
            </a:r>
          </a:p>
          <a:p>
            <a:pPr marL="457200" indent="-457200">
              <a:buAutoNum type="arabicPeriod"/>
            </a:pPr>
            <a:r>
              <a:rPr lang="es-MX" sz="2400" dirty="0"/>
              <a:t>En este panel vamos a ver todas estas “cajas” que hayamos guardado.</a:t>
            </a:r>
          </a:p>
          <a:p>
            <a:pPr marL="457200" indent="-457200">
              <a:buAutoNum type="arabicPeriod"/>
            </a:pPr>
            <a:r>
              <a:rPr lang="es-MX" sz="2400" dirty="0"/>
              <a:t>En este panel se crean y modifican los scripts.</a:t>
            </a:r>
          </a:p>
          <a:p>
            <a:pPr marL="457200" indent="-457200">
              <a:buAutoNum type="arabicPeriod"/>
            </a:pPr>
            <a:r>
              <a:rPr lang="es-MX" sz="2400" dirty="0"/>
              <a:t>Archivos, gráficas, paquetes, ayuda y visualizador.</a:t>
            </a:r>
          </a:p>
          <a:p>
            <a:pPr marL="457200" indent="-457200">
              <a:buAutoNum type="arabicPeriod"/>
            </a:pPr>
            <a:r>
              <a:rPr lang="es-MX" sz="2400" dirty="0"/>
              <a:t>Herramientas de </a:t>
            </a:r>
            <a:r>
              <a:rPr lang="es-MX" sz="2400" dirty="0" err="1"/>
              <a:t>RStudio</a:t>
            </a:r>
            <a:endParaRPr lang="es-MX" sz="2400" dirty="0"/>
          </a:p>
        </p:txBody>
      </p:sp>
    </p:spTree>
    <p:extLst>
      <p:ext uri="{BB962C8B-B14F-4D97-AF65-F5344CB8AC3E}">
        <p14:creationId xmlns:p14="http://schemas.microsoft.com/office/powerpoint/2010/main" val="2210488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Tipo de datos en R</a:t>
            </a:r>
            <a:endParaRPr lang="en-US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F069DF2E-2104-4C36-B2E7-3A419FB43C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4320" y="1690688"/>
            <a:ext cx="8943359" cy="4197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085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Instalación de R y </a:t>
            </a:r>
            <a:r>
              <a:rPr lang="es-MX" dirty="0" err="1"/>
              <a:t>RStudio</a:t>
            </a:r>
            <a:endParaRPr lang="en-U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F984AE45-FF88-4564-9998-61216B4FF5EE}"/>
              </a:ext>
            </a:extLst>
          </p:cNvPr>
          <p:cNvSpPr txBox="1"/>
          <p:nvPr/>
        </p:nvSpPr>
        <p:spPr>
          <a:xfrm>
            <a:off x="838200" y="2125712"/>
            <a:ext cx="1051559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000" dirty="0"/>
              <a:t>R</a:t>
            </a:r>
          </a:p>
          <a:p>
            <a:pPr algn="ctr"/>
            <a:r>
              <a:rPr lang="es-MX" sz="4000" u="sng" dirty="0">
                <a:hlinkClick r:id="rId2"/>
              </a:rPr>
              <a:t>http://cran.r-project.org/</a:t>
            </a:r>
            <a:endParaRPr lang="es-MX" sz="4000" dirty="0"/>
          </a:p>
          <a:p>
            <a:pPr algn="ctr"/>
            <a:endParaRPr lang="es-MX" sz="4000" dirty="0"/>
          </a:p>
          <a:p>
            <a:pPr algn="ctr"/>
            <a:r>
              <a:rPr lang="es-MX" sz="4000" dirty="0" err="1"/>
              <a:t>Rstudio</a:t>
            </a:r>
            <a:endParaRPr lang="es-MX" sz="4000" dirty="0"/>
          </a:p>
          <a:p>
            <a:pPr algn="ctr"/>
            <a:r>
              <a:rPr lang="es-MX" sz="4000" dirty="0">
                <a:hlinkClick r:id="rId3"/>
              </a:rPr>
              <a:t>https://rstudio.com/products/rstudio/download/</a:t>
            </a:r>
            <a:endParaRPr lang="es-MX" sz="4000" dirty="0"/>
          </a:p>
        </p:txBody>
      </p:sp>
    </p:spTree>
    <p:extLst>
      <p:ext uri="{BB962C8B-B14F-4D97-AF65-F5344CB8AC3E}">
        <p14:creationId xmlns:p14="http://schemas.microsoft.com/office/powerpoint/2010/main" val="3424424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14303</TotalTime>
  <Words>452</Words>
  <Application>Microsoft Office PowerPoint</Application>
  <PresentationFormat>Panorámica</PresentationFormat>
  <Paragraphs>92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9" baseType="lpstr">
      <vt:lpstr>Arial</vt:lpstr>
      <vt:lpstr>Arial Narrow</vt:lpstr>
      <vt:lpstr>Calibri</vt:lpstr>
      <vt:lpstr>Calibri Light</vt:lpstr>
      <vt:lpstr>Office Theme</vt:lpstr>
      <vt:lpstr>Presentación de PowerPoint</vt:lpstr>
      <vt:lpstr>Temas del curso</vt:lpstr>
      <vt:lpstr>Dinámica del curso</vt:lpstr>
      <vt:lpstr>Presentación de PowerPoint</vt:lpstr>
      <vt:lpstr>¿Por qué utilizar R?</vt:lpstr>
      <vt:lpstr>La consola de R</vt:lpstr>
      <vt:lpstr>RStudio</vt:lpstr>
      <vt:lpstr>Tipo de datos en R</vt:lpstr>
      <vt:lpstr>Instalación de R y RStudio</vt:lpstr>
      <vt:lpstr>Presentación de PowerPoint</vt:lpstr>
      <vt:lpstr>A partir de aquí trabajaremos en RStudio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Francisco Javier Ocampo Sánchez</dc:creator>
  <cp:lastModifiedBy>Víctor Manuel Espinoza</cp:lastModifiedBy>
  <cp:revision>182</cp:revision>
  <dcterms:created xsi:type="dcterms:W3CDTF">2019-02-20T04:53:47Z</dcterms:created>
  <dcterms:modified xsi:type="dcterms:W3CDTF">2020-11-20T18:55:51Z</dcterms:modified>
</cp:coreProperties>
</file>