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9" r:id="rId8"/>
    <p:sldId id="264" r:id="rId9"/>
    <p:sldId id="265" r:id="rId10"/>
    <p:sldId id="270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260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6B734-598F-491F-A471-BCEFA4970754}" type="doc">
      <dgm:prSet loTypeId="urn:microsoft.com/office/officeart/2005/8/layout/cycle5" loCatId="cycle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l-GR"/>
        </a:p>
      </dgm:t>
    </dgm:pt>
    <dgm:pt modelId="{7A9032A0-3D3E-4C7C-8CCE-A5DBA0C945E0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Information receipt:</a:t>
          </a:r>
        </a:p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Update System Status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EBED0FF-3443-40C8-A0B1-E2DBF711D1B0}" type="parTrans" cxnId="{786F0279-F69F-4B48-BDE6-1D944EB14714}">
      <dgm:prSet/>
      <dgm:spPr/>
      <dgm:t>
        <a:bodyPr/>
        <a:lstStyle/>
        <a:p>
          <a:endParaRPr lang="el-GR"/>
        </a:p>
      </dgm:t>
    </dgm:pt>
    <dgm:pt modelId="{C72CC5F3-2CEC-440D-A2A6-AECE2E7F22EC}" type="sibTrans" cxnId="{786F0279-F69F-4B48-BDE6-1D944EB14714}">
      <dgm:prSet/>
      <dgm:spPr/>
      <dgm:t>
        <a:bodyPr/>
        <a:lstStyle/>
        <a:p>
          <a:endParaRPr lang="el-GR"/>
        </a:p>
      </dgm:t>
    </dgm:pt>
    <dgm:pt modelId="{EB0618A3-0314-486E-9516-492FAB2A27B2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Demand Analysis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36883D23-8D29-471C-8FE3-1388C60B968E}" type="parTrans" cxnId="{2F89BAFB-9ED1-4229-9EF5-20BA5ED1D960}">
      <dgm:prSet/>
      <dgm:spPr/>
      <dgm:t>
        <a:bodyPr/>
        <a:lstStyle/>
        <a:p>
          <a:endParaRPr lang="el-GR"/>
        </a:p>
      </dgm:t>
    </dgm:pt>
    <dgm:pt modelId="{D4D920FF-1113-4BA2-89B9-9A5CC2334A00}" type="sibTrans" cxnId="{2F89BAFB-9ED1-4229-9EF5-20BA5ED1D960}">
      <dgm:prSet/>
      <dgm:spPr/>
      <dgm:t>
        <a:bodyPr/>
        <a:lstStyle/>
        <a:p>
          <a:endParaRPr lang="el-GR"/>
        </a:p>
      </dgm:t>
    </dgm:pt>
    <dgm:pt modelId="{1AA30CE5-67F0-4B80-9212-C3B57956D0FB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Introduce uncertainty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5054CA3-DF9F-4882-B8A4-BC8642802D35}" type="parTrans" cxnId="{AD88335F-028D-44E6-A821-4EF74EABD777}">
      <dgm:prSet/>
      <dgm:spPr/>
      <dgm:t>
        <a:bodyPr/>
        <a:lstStyle/>
        <a:p>
          <a:endParaRPr lang="el-GR"/>
        </a:p>
      </dgm:t>
    </dgm:pt>
    <dgm:pt modelId="{600AF5F9-A807-49F3-8C7D-907213265412}" type="sibTrans" cxnId="{AD88335F-028D-44E6-A821-4EF74EABD777}">
      <dgm:prSet/>
      <dgm:spPr/>
      <dgm:t>
        <a:bodyPr/>
        <a:lstStyle/>
        <a:p>
          <a:endParaRPr lang="el-GR"/>
        </a:p>
      </dgm:t>
    </dgm:pt>
    <dgm:pt modelId="{239CB355-3FD5-49FD-80CD-205664CBE2C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Determine optimal routes and policy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9340358-7CBD-4AA5-BA20-01FB9777E789}" type="parTrans" cxnId="{95D7B2E1-E963-4AA4-AE99-5B7B520B53A1}">
      <dgm:prSet/>
      <dgm:spPr/>
      <dgm:t>
        <a:bodyPr/>
        <a:lstStyle/>
        <a:p>
          <a:endParaRPr lang="el-GR"/>
        </a:p>
      </dgm:t>
    </dgm:pt>
    <dgm:pt modelId="{AB7FC524-E48E-46FA-8338-C459CF79A571}" type="sibTrans" cxnId="{95D7B2E1-E963-4AA4-AE99-5B7B520B53A1}">
      <dgm:prSet/>
      <dgm:spPr/>
      <dgm:t>
        <a:bodyPr/>
        <a:lstStyle/>
        <a:p>
          <a:endParaRPr lang="el-GR"/>
        </a:p>
      </dgm:t>
    </dgm:pt>
    <dgm:pt modelId="{6574E43E-FDFD-4EB5-AD19-BDE775983B4B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Cambria" panose="02040503050406030204" pitchFamily="18" charset="0"/>
            </a:rPr>
            <a:t>Execute operational plan</a:t>
          </a:r>
          <a:endParaRPr lang="el-GR" sz="14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B13A0BDB-FECF-4E0B-8314-D708246742C7}" type="parTrans" cxnId="{C9D822AB-1EE4-4D9B-9BCD-027DD80D339F}">
      <dgm:prSet/>
      <dgm:spPr/>
      <dgm:t>
        <a:bodyPr/>
        <a:lstStyle/>
        <a:p>
          <a:endParaRPr lang="el-GR"/>
        </a:p>
      </dgm:t>
    </dgm:pt>
    <dgm:pt modelId="{1037A08B-F7CF-404A-AE3F-8228BF4FE630}" type="sibTrans" cxnId="{C9D822AB-1EE4-4D9B-9BCD-027DD80D339F}">
      <dgm:prSet/>
      <dgm:spPr/>
      <dgm:t>
        <a:bodyPr/>
        <a:lstStyle/>
        <a:p>
          <a:endParaRPr lang="el-GR"/>
        </a:p>
      </dgm:t>
    </dgm:pt>
    <dgm:pt modelId="{33087915-68B3-4169-80B3-CD81817D5858}" type="pres">
      <dgm:prSet presAssocID="{1C26B734-598F-491F-A471-BCEFA49707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08B619-290F-44B7-AD61-A2B8D5C5676F}" type="pres">
      <dgm:prSet presAssocID="{7A9032A0-3D3E-4C7C-8CCE-A5DBA0C945E0}" presName="node" presStyleLbl="node1" presStyleIdx="0" presStyleCnt="5" custScaleX="105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B2B67-0B84-4ED7-96B2-A1849E3B4DB1}" type="pres">
      <dgm:prSet presAssocID="{7A9032A0-3D3E-4C7C-8CCE-A5DBA0C945E0}" presName="spNode" presStyleCnt="0"/>
      <dgm:spPr/>
      <dgm:t>
        <a:bodyPr/>
        <a:lstStyle/>
        <a:p>
          <a:endParaRPr lang="en-US"/>
        </a:p>
      </dgm:t>
    </dgm:pt>
    <dgm:pt modelId="{E0C1CFA0-2C76-41AB-9EC1-E86F5C3443DB}" type="pres">
      <dgm:prSet presAssocID="{C72CC5F3-2CEC-440D-A2A6-AECE2E7F22E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A967B55-BC19-4A86-8236-C87B5761D644}" type="pres">
      <dgm:prSet presAssocID="{EB0618A3-0314-486E-9516-492FAB2A27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819D7-61F9-4A87-9AFB-32211076D325}" type="pres">
      <dgm:prSet presAssocID="{EB0618A3-0314-486E-9516-492FAB2A27B2}" presName="spNode" presStyleCnt="0"/>
      <dgm:spPr/>
      <dgm:t>
        <a:bodyPr/>
        <a:lstStyle/>
        <a:p>
          <a:endParaRPr lang="en-US"/>
        </a:p>
      </dgm:t>
    </dgm:pt>
    <dgm:pt modelId="{8B42D084-9B01-4C4B-B249-7ED6053885B8}" type="pres">
      <dgm:prSet presAssocID="{D4D920FF-1113-4BA2-89B9-9A5CC2334A00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E0092B2-48CF-4A5F-8318-1C76B3FA64EF}" type="pres">
      <dgm:prSet presAssocID="{1AA30CE5-67F0-4B80-9212-C3B57956D0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95855-701E-4157-98BD-E715F18F8E9A}" type="pres">
      <dgm:prSet presAssocID="{1AA30CE5-67F0-4B80-9212-C3B57956D0FB}" presName="spNode" presStyleCnt="0"/>
      <dgm:spPr/>
      <dgm:t>
        <a:bodyPr/>
        <a:lstStyle/>
        <a:p>
          <a:endParaRPr lang="en-US"/>
        </a:p>
      </dgm:t>
    </dgm:pt>
    <dgm:pt modelId="{3EB75AC5-45B6-475C-A532-2050CEF94967}" type="pres">
      <dgm:prSet presAssocID="{600AF5F9-A807-49F3-8C7D-90721326541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22E24BC-B6B5-4506-8490-DF36713FAE21}" type="pres">
      <dgm:prSet presAssocID="{239CB355-3FD5-49FD-80CD-205664CBE2C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31640-4B43-4542-AF3C-68ED5634F495}" type="pres">
      <dgm:prSet presAssocID="{239CB355-3FD5-49FD-80CD-205664CBE2C8}" presName="spNode" presStyleCnt="0"/>
      <dgm:spPr/>
      <dgm:t>
        <a:bodyPr/>
        <a:lstStyle/>
        <a:p>
          <a:endParaRPr lang="en-US"/>
        </a:p>
      </dgm:t>
    </dgm:pt>
    <dgm:pt modelId="{2B8F11A6-0C14-4269-BE7F-1AA07654567F}" type="pres">
      <dgm:prSet presAssocID="{AB7FC524-E48E-46FA-8338-C459CF79A57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18BFBF90-2DAB-4839-857A-5B417933945D}" type="pres">
      <dgm:prSet presAssocID="{6574E43E-FDFD-4EB5-AD19-BDE775983B4B}" presName="node" presStyleLbl="node1" presStyleIdx="4" presStyleCnt="5" custScaleX="114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2A23C-FA63-4C61-9A64-9FE140A35E5F}" type="pres">
      <dgm:prSet presAssocID="{6574E43E-FDFD-4EB5-AD19-BDE775983B4B}" presName="spNode" presStyleCnt="0"/>
      <dgm:spPr/>
      <dgm:t>
        <a:bodyPr/>
        <a:lstStyle/>
        <a:p>
          <a:endParaRPr lang="en-US"/>
        </a:p>
      </dgm:t>
    </dgm:pt>
    <dgm:pt modelId="{96CD18D4-F27E-4104-93BD-41E789820554}" type="pres">
      <dgm:prSet presAssocID="{1037A08B-F7CF-404A-AE3F-8228BF4FE63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C32BDDC4-AC4E-4684-8DDB-D429FF43CEF2}" type="presOf" srcId="{1C26B734-598F-491F-A471-BCEFA4970754}" destId="{33087915-68B3-4169-80B3-CD81817D5858}" srcOrd="0" destOrd="0" presId="urn:microsoft.com/office/officeart/2005/8/layout/cycle5"/>
    <dgm:cxn modelId="{B3F34908-4703-45A8-8242-BC32EA997DC8}" type="presOf" srcId="{C72CC5F3-2CEC-440D-A2A6-AECE2E7F22EC}" destId="{E0C1CFA0-2C76-41AB-9EC1-E86F5C3443DB}" srcOrd="0" destOrd="0" presId="urn:microsoft.com/office/officeart/2005/8/layout/cycle5"/>
    <dgm:cxn modelId="{C9D822AB-1EE4-4D9B-9BCD-027DD80D339F}" srcId="{1C26B734-598F-491F-A471-BCEFA4970754}" destId="{6574E43E-FDFD-4EB5-AD19-BDE775983B4B}" srcOrd="4" destOrd="0" parTransId="{B13A0BDB-FECF-4E0B-8314-D708246742C7}" sibTransId="{1037A08B-F7CF-404A-AE3F-8228BF4FE630}"/>
    <dgm:cxn modelId="{63788545-94A6-4022-8BD7-77DCAA01556B}" type="presOf" srcId="{600AF5F9-A807-49F3-8C7D-907213265412}" destId="{3EB75AC5-45B6-475C-A532-2050CEF94967}" srcOrd="0" destOrd="0" presId="urn:microsoft.com/office/officeart/2005/8/layout/cycle5"/>
    <dgm:cxn modelId="{2F89BAFB-9ED1-4229-9EF5-20BA5ED1D960}" srcId="{1C26B734-598F-491F-A471-BCEFA4970754}" destId="{EB0618A3-0314-486E-9516-492FAB2A27B2}" srcOrd="1" destOrd="0" parTransId="{36883D23-8D29-471C-8FE3-1388C60B968E}" sibTransId="{D4D920FF-1113-4BA2-89B9-9A5CC2334A00}"/>
    <dgm:cxn modelId="{95D7B2E1-E963-4AA4-AE99-5B7B520B53A1}" srcId="{1C26B734-598F-491F-A471-BCEFA4970754}" destId="{239CB355-3FD5-49FD-80CD-205664CBE2C8}" srcOrd="3" destOrd="0" parTransId="{19340358-7CBD-4AA5-BA20-01FB9777E789}" sibTransId="{AB7FC524-E48E-46FA-8338-C459CF79A571}"/>
    <dgm:cxn modelId="{69C0226D-EC2F-4F04-9FB1-26A6ECD85E24}" type="presOf" srcId="{D4D920FF-1113-4BA2-89B9-9A5CC2334A00}" destId="{8B42D084-9B01-4C4B-B249-7ED6053885B8}" srcOrd="0" destOrd="0" presId="urn:microsoft.com/office/officeart/2005/8/layout/cycle5"/>
    <dgm:cxn modelId="{AD88335F-028D-44E6-A821-4EF74EABD777}" srcId="{1C26B734-598F-491F-A471-BCEFA4970754}" destId="{1AA30CE5-67F0-4B80-9212-C3B57956D0FB}" srcOrd="2" destOrd="0" parTransId="{15054CA3-DF9F-4882-B8A4-BC8642802D35}" sibTransId="{600AF5F9-A807-49F3-8C7D-907213265412}"/>
    <dgm:cxn modelId="{893E962C-2080-4FAE-9F1E-BEDCE8287281}" type="presOf" srcId="{7A9032A0-3D3E-4C7C-8CCE-A5DBA0C945E0}" destId="{4908B619-290F-44B7-AD61-A2B8D5C5676F}" srcOrd="0" destOrd="0" presId="urn:microsoft.com/office/officeart/2005/8/layout/cycle5"/>
    <dgm:cxn modelId="{365E345D-CA76-4838-A40C-C81C9451A309}" type="presOf" srcId="{1037A08B-F7CF-404A-AE3F-8228BF4FE630}" destId="{96CD18D4-F27E-4104-93BD-41E789820554}" srcOrd="0" destOrd="0" presId="urn:microsoft.com/office/officeart/2005/8/layout/cycle5"/>
    <dgm:cxn modelId="{2CE76FE7-A8F5-4AB9-9213-1D3B28F3D187}" type="presOf" srcId="{239CB355-3FD5-49FD-80CD-205664CBE2C8}" destId="{F22E24BC-B6B5-4506-8490-DF36713FAE21}" srcOrd="0" destOrd="0" presId="urn:microsoft.com/office/officeart/2005/8/layout/cycle5"/>
    <dgm:cxn modelId="{786F0279-F69F-4B48-BDE6-1D944EB14714}" srcId="{1C26B734-598F-491F-A471-BCEFA4970754}" destId="{7A9032A0-3D3E-4C7C-8CCE-A5DBA0C945E0}" srcOrd="0" destOrd="0" parTransId="{1EBED0FF-3443-40C8-A0B1-E2DBF711D1B0}" sibTransId="{C72CC5F3-2CEC-440D-A2A6-AECE2E7F22EC}"/>
    <dgm:cxn modelId="{BEE06324-AC9C-4915-949C-71283E443286}" type="presOf" srcId="{6574E43E-FDFD-4EB5-AD19-BDE775983B4B}" destId="{18BFBF90-2DAB-4839-857A-5B417933945D}" srcOrd="0" destOrd="0" presId="urn:microsoft.com/office/officeart/2005/8/layout/cycle5"/>
    <dgm:cxn modelId="{71E6BC32-D859-40DA-A71A-49A2722161A6}" type="presOf" srcId="{AB7FC524-E48E-46FA-8338-C459CF79A571}" destId="{2B8F11A6-0C14-4269-BE7F-1AA07654567F}" srcOrd="0" destOrd="0" presId="urn:microsoft.com/office/officeart/2005/8/layout/cycle5"/>
    <dgm:cxn modelId="{A72F5ED1-6F0D-4A1F-AF77-F6732E3972B3}" type="presOf" srcId="{1AA30CE5-67F0-4B80-9212-C3B57956D0FB}" destId="{7E0092B2-48CF-4A5F-8318-1C76B3FA64EF}" srcOrd="0" destOrd="0" presId="urn:microsoft.com/office/officeart/2005/8/layout/cycle5"/>
    <dgm:cxn modelId="{DCF17E35-E058-4840-B3C2-EE4F6FEB9696}" type="presOf" srcId="{EB0618A3-0314-486E-9516-492FAB2A27B2}" destId="{1A967B55-BC19-4A86-8236-C87B5761D644}" srcOrd="0" destOrd="0" presId="urn:microsoft.com/office/officeart/2005/8/layout/cycle5"/>
    <dgm:cxn modelId="{8866B61A-CBD4-4FDE-A124-D97B0E6F4BDA}" type="presParOf" srcId="{33087915-68B3-4169-80B3-CD81817D5858}" destId="{4908B619-290F-44B7-AD61-A2B8D5C5676F}" srcOrd="0" destOrd="0" presId="urn:microsoft.com/office/officeart/2005/8/layout/cycle5"/>
    <dgm:cxn modelId="{661F6698-6C5C-4308-A3C2-5CA3CD69C990}" type="presParOf" srcId="{33087915-68B3-4169-80B3-CD81817D5858}" destId="{1ABB2B67-0B84-4ED7-96B2-A1849E3B4DB1}" srcOrd="1" destOrd="0" presId="urn:microsoft.com/office/officeart/2005/8/layout/cycle5"/>
    <dgm:cxn modelId="{211E7EE0-726D-423D-BA4F-C9D070E32B7B}" type="presParOf" srcId="{33087915-68B3-4169-80B3-CD81817D5858}" destId="{E0C1CFA0-2C76-41AB-9EC1-E86F5C3443DB}" srcOrd="2" destOrd="0" presId="urn:microsoft.com/office/officeart/2005/8/layout/cycle5"/>
    <dgm:cxn modelId="{FE268CDC-1D1D-43AC-A8D9-6A5CE6BBEE4F}" type="presParOf" srcId="{33087915-68B3-4169-80B3-CD81817D5858}" destId="{1A967B55-BC19-4A86-8236-C87B5761D644}" srcOrd="3" destOrd="0" presId="urn:microsoft.com/office/officeart/2005/8/layout/cycle5"/>
    <dgm:cxn modelId="{C3B52EC3-DF25-4E65-A90D-37FCCF0566B7}" type="presParOf" srcId="{33087915-68B3-4169-80B3-CD81817D5858}" destId="{BD1819D7-61F9-4A87-9AFB-32211076D325}" srcOrd="4" destOrd="0" presId="urn:microsoft.com/office/officeart/2005/8/layout/cycle5"/>
    <dgm:cxn modelId="{8C27DA58-AE91-4CA9-B617-BEE110488A4D}" type="presParOf" srcId="{33087915-68B3-4169-80B3-CD81817D5858}" destId="{8B42D084-9B01-4C4B-B249-7ED6053885B8}" srcOrd="5" destOrd="0" presId="urn:microsoft.com/office/officeart/2005/8/layout/cycle5"/>
    <dgm:cxn modelId="{E7727EDA-4324-4711-BD7F-5A99FD59EFCA}" type="presParOf" srcId="{33087915-68B3-4169-80B3-CD81817D5858}" destId="{7E0092B2-48CF-4A5F-8318-1C76B3FA64EF}" srcOrd="6" destOrd="0" presId="urn:microsoft.com/office/officeart/2005/8/layout/cycle5"/>
    <dgm:cxn modelId="{10763F8F-FC48-4D83-97F0-A27BCC92E059}" type="presParOf" srcId="{33087915-68B3-4169-80B3-CD81817D5858}" destId="{6AC95855-701E-4157-98BD-E715F18F8E9A}" srcOrd="7" destOrd="0" presId="urn:microsoft.com/office/officeart/2005/8/layout/cycle5"/>
    <dgm:cxn modelId="{263404F4-48E0-4829-B9FF-6978E4FA3FE6}" type="presParOf" srcId="{33087915-68B3-4169-80B3-CD81817D5858}" destId="{3EB75AC5-45B6-475C-A532-2050CEF94967}" srcOrd="8" destOrd="0" presId="urn:microsoft.com/office/officeart/2005/8/layout/cycle5"/>
    <dgm:cxn modelId="{49FC3D52-9713-44C1-8E7B-AEE0194CA3CF}" type="presParOf" srcId="{33087915-68B3-4169-80B3-CD81817D5858}" destId="{F22E24BC-B6B5-4506-8490-DF36713FAE21}" srcOrd="9" destOrd="0" presId="urn:microsoft.com/office/officeart/2005/8/layout/cycle5"/>
    <dgm:cxn modelId="{B2F85305-0233-4260-B296-B9390741B5AF}" type="presParOf" srcId="{33087915-68B3-4169-80B3-CD81817D5858}" destId="{86731640-4B43-4542-AF3C-68ED5634F495}" srcOrd="10" destOrd="0" presId="urn:microsoft.com/office/officeart/2005/8/layout/cycle5"/>
    <dgm:cxn modelId="{F74C39DF-648F-410E-8E9C-026C15695120}" type="presParOf" srcId="{33087915-68B3-4169-80B3-CD81817D5858}" destId="{2B8F11A6-0C14-4269-BE7F-1AA07654567F}" srcOrd="11" destOrd="0" presId="urn:microsoft.com/office/officeart/2005/8/layout/cycle5"/>
    <dgm:cxn modelId="{EC636861-FE3B-4187-9309-58318E4FECF1}" type="presParOf" srcId="{33087915-68B3-4169-80B3-CD81817D5858}" destId="{18BFBF90-2DAB-4839-857A-5B417933945D}" srcOrd="12" destOrd="0" presId="urn:microsoft.com/office/officeart/2005/8/layout/cycle5"/>
    <dgm:cxn modelId="{67D77438-0BEB-47E6-9BD8-9E81404900D7}" type="presParOf" srcId="{33087915-68B3-4169-80B3-CD81817D5858}" destId="{C6B2A23C-FA63-4C61-9A64-9FE140A35E5F}" srcOrd="13" destOrd="0" presId="urn:microsoft.com/office/officeart/2005/8/layout/cycle5"/>
    <dgm:cxn modelId="{CFDC3475-01AF-4458-8619-54A239BCF86D}" type="presParOf" srcId="{33087915-68B3-4169-80B3-CD81817D5858}" destId="{96CD18D4-F27E-4104-93BD-41E78982055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8B619-290F-44B7-AD61-A2B8D5C5676F}">
      <dsp:nvSpPr>
        <dsp:cNvPr id="0" name=""/>
        <dsp:cNvSpPr/>
      </dsp:nvSpPr>
      <dsp:spPr>
        <a:xfrm>
          <a:off x="3383450" y="736"/>
          <a:ext cx="1567540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Information receipt: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Update System Status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3430626" y="47912"/>
        <a:ext cx="1473188" cy="872063"/>
      </dsp:txXfrm>
    </dsp:sp>
    <dsp:sp modelId="{E0C1CFA0-2C76-41AB-9EC1-E86F5C3443DB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905007" y="263323"/>
              </a:moveTo>
              <a:arcTo wR="1931434" hR="1931434" stAng="18016169" swAng="1164106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67B55-BC19-4A86-8236-C87B5761D644}">
      <dsp:nvSpPr>
        <dsp:cNvPr id="0" name=""/>
        <dsp:cNvSpPr/>
      </dsp:nvSpPr>
      <dsp:spPr>
        <a:xfrm>
          <a:off x="5260727" y="1335324"/>
          <a:ext cx="1486792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Demand Analysis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307903" y="1382500"/>
        <a:ext cx="1392440" cy="872063"/>
      </dsp:txXfrm>
    </dsp:sp>
    <dsp:sp modelId="{8B42D084-9B01-4C4B-B249-7ED6053885B8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6350" cap="flat" cmpd="sng" algn="ctr">
          <a:solidFill>
            <a:schemeClr val="accent1">
              <a:shade val="90000"/>
              <a:hueOff val="87729"/>
              <a:satOff val="-804"/>
              <a:lumOff val="6938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092B2-48CF-4A5F-8318-1C76B3FA64EF}">
      <dsp:nvSpPr>
        <dsp:cNvPr id="0" name=""/>
        <dsp:cNvSpPr/>
      </dsp:nvSpPr>
      <dsp:spPr>
        <a:xfrm>
          <a:off x="4559092" y="3494733"/>
          <a:ext cx="1486792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Introduce uncertainty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4606268" y="3541909"/>
        <a:ext cx="1392440" cy="872063"/>
      </dsp:txXfrm>
    </dsp:sp>
    <dsp:sp modelId="{3EB75AC5-45B6-475C-A532-2050CEF94967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6350" cap="flat" cmpd="sng" algn="ctr">
          <a:solidFill>
            <a:schemeClr val="accent1">
              <a:shade val="90000"/>
              <a:hueOff val="175458"/>
              <a:satOff val="-1607"/>
              <a:lumOff val="13877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E24BC-B6B5-4506-8490-DF36713FAE21}">
      <dsp:nvSpPr>
        <dsp:cNvPr id="0" name=""/>
        <dsp:cNvSpPr/>
      </dsp:nvSpPr>
      <dsp:spPr>
        <a:xfrm>
          <a:off x="2288555" y="3494733"/>
          <a:ext cx="1486792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Determine optimal routes and policy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335731" y="3541909"/>
        <a:ext cx="1392440" cy="872063"/>
      </dsp:txXfrm>
    </dsp:sp>
    <dsp:sp modelId="{2B8F11A6-0C14-4269-BE7F-1AA07654567F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6350" cap="flat" cmpd="sng" algn="ctr">
          <a:solidFill>
            <a:schemeClr val="accent1">
              <a:shade val="90000"/>
              <a:hueOff val="263186"/>
              <a:satOff val="-2411"/>
              <a:lumOff val="20815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FBF90-2DAB-4839-857A-5B417933945D}">
      <dsp:nvSpPr>
        <dsp:cNvPr id="0" name=""/>
        <dsp:cNvSpPr/>
      </dsp:nvSpPr>
      <dsp:spPr>
        <a:xfrm>
          <a:off x="1482079" y="1335324"/>
          <a:ext cx="1696475" cy="9664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Cambria" panose="02040503050406030204" pitchFamily="18" charset="0"/>
            </a:rPr>
            <a:t>Execute operational plan</a:t>
          </a:r>
          <a:endParaRPr lang="el-GR" sz="14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1529255" y="1382500"/>
        <a:ext cx="1602123" cy="872063"/>
      </dsp:txXfrm>
    </dsp:sp>
    <dsp:sp modelId="{96CD18D4-F27E-4104-93BD-41E789820554}">
      <dsp:nvSpPr>
        <dsp:cNvPr id="0" name=""/>
        <dsp:cNvSpPr/>
      </dsp:nvSpPr>
      <dsp:spPr>
        <a:xfrm>
          <a:off x="2235786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59017" y="681463"/>
              </a:moveTo>
              <a:arcTo wR="1931434" hR="1931434" stAng="13219724" swAng="1164106"/>
            </a:path>
          </a:pathLst>
        </a:custGeom>
        <a:noFill/>
        <a:ln w="6350" cap="flat" cmpd="sng" algn="ctr">
          <a:solidFill>
            <a:schemeClr val="accent1">
              <a:shade val="90000"/>
              <a:hueOff val="350915"/>
              <a:satOff val="-3215"/>
              <a:lumOff val="2775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704CF-F86D-4F28-80AD-08E1225564C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5081-6A4D-4DCE-BBA8-29124713C5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01" y="0"/>
            <a:ext cx="12227201" cy="46879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425003"/>
            <a:ext cx="10668000" cy="3760631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s-ES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s-ES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s-ES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Barcelona </a:t>
            </a: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Graduate</a:t>
            </a: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School</a:t>
            </a: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of </a:t>
            </a: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Economics</a:t>
            </a: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(BGSE)</a:t>
            </a:r>
            <a:b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Master in Data Science </a:t>
            </a:r>
            <a:b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Stochastic</a:t>
            </a:r>
            <a:r>
              <a:rPr lang="es-ES" sz="31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Optimization</a:t>
            </a:r>
            <a:r>
              <a:rPr lang="es-ES" sz="33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s-ES" sz="33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s-ES" sz="3300" dirty="0" smtClean="0">
                <a:solidFill>
                  <a:schemeClr val="bg1"/>
                </a:solidFill>
                <a:latin typeface="Cambria" panose="02040503050406030204" pitchFamily="18" charset="0"/>
              </a:rPr>
              <a:t/>
            </a:r>
            <a:br>
              <a:rPr lang="es-ES" sz="3300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s-ES" sz="4900" dirty="0" smtClean="0">
                <a:solidFill>
                  <a:schemeClr val="bg1"/>
                </a:solidFill>
                <a:latin typeface="Cambria" panose="02040503050406030204" pitchFamily="18" charset="0"/>
              </a:rPr>
              <a:t/>
            </a:r>
            <a:br>
              <a:rPr lang="es-ES" sz="4900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s-ES" sz="67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Waste</a:t>
            </a:r>
            <a:r>
              <a:rPr lang="es-ES" sz="67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s-ES" sz="67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Collection</a:t>
            </a:r>
            <a:r>
              <a:rPr lang="es-ES" sz="6700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Management </a:t>
            </a:r>
            <a:r>
              <a:rPr lang="es-ES" sz="6700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935" y="504447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latin typeface="Cambria" panose="02040503050406030204" pitchFamily="18" charset="0"/>
              </a:rPr>
              <a:t>María Fernández</a:t>
            </a:r>
          </a:p>
          <a:p>
            <a:pPr algn="l"/>
            <a:r>
              <a:rPr lang="es-ES" dirty="0" err="1" smtClean="0">
                <a:latin typeface="Cambria" panose="02040503050406030204" pitchFamily="18" charset="0"/>
              </a:rPr>
              <a:t>Anestis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Papanikolaou</a:t>
            </a:r>
            <a:endParaRPr lang="es-ES" dirty="0" smtClean="0">
              <a:latin typeface="Cambria" panose="02040503050406030204" pitchFamily="18" charset="0"/>
            </a:endParaRPr>
          </a:p>
          <a:p>
            <a:pPr algn="l"/>
            <a:r>
              <a:rPr lang="es-ES" dirty="0" smtClean="0">
                <a:latin typeface="Cambria" panose="02040503050406030204" pitchFamily="18" charset="0"/>
              </a:rPr>
              <a:t>Jéssica Leal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60228" y="5573486"/>
            <a:ext cx="310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mbria" panose="02040503050406030204" pitchFamily="18" charset="0"/>
              </a:rPr>
              <a:t>18th </a:t>
            </a:r>
            <a:r>
              <a:rPr lang="es-ES" sz="2400" dirty="0" err="1">
                <a:latin typeface="Cambria" panose="02040503050406030204" pitchFamily="18" charset="0"/>
              </a:rPr>
              <a:t>March</a:t>
            </a:r>
            <a:r>
              <a:rPr lang="es-ES" sz="2400" dirty="0">
                <a:latin typeface="Cambria" panose="02040503050406030204" pitchFamily="18" charset="0"/>
              </a:rPr>
              <a:t> </a:t>
            </a:r>
            <a:r>
              <a:rPr lang="es-ES" sz="2400" dirty="0" smtClean="0">
                <a:latin typeface="Cambria" panose="02040503050406030204" pitchFamily="18" charset="0"/>
              </a:rPr>
              <a:t>2015</a:t>
            </a:r>
          </a:p>
          <a:p>
            <a:r>
              <a:rPr lang="es-ES" sz="2400" dirty="0" smtClean="0">
                <a:latin typeface="Cambria" panose="02040503050406030204" pitchFamily="18" charset="0"/>
              </a:rPr>
              <a:t>Barcelona</a:t>
            </a:r>
            <a:r>
              <a:rPr lang="es-ES" sz="2400" dirty="0">
                <a:latin typeface="Cambria" panose="02040503050406030204" pitchFamily="18" charset="0"/>
              </a:rPr>
              <a:t>, </a:t>
            </a:r>
            <a:r>
              <a:rPr lang="es-ES" sz="2400" dirty="0" err="1">
                <a:latin typeface="Cambria" panose="02040503050406030204" pitchFamily="18" charset="0"/>
              </a:rPr>
              <a:t>Spain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47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6147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7" y="1175924"/>
            <a:ext cx="4726955" cy="44045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u="sng" dirty="0">
                <a:solidFill>
                  <a:srgbClr val="FFC000"/>
                </a:solidFill>
                <a:latin typeface="Cambria" panose="02040503050406030204" pitchFamily="18" charset="0"/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2800" b="1" dirty="0" smtClean="0">
                <a:latin typeface="Cambria" panose="02040503050406030204" pitchFamily="18" charset="0"/>
              </a:rPr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sz="2000" dirty="0" smtClean="0">
                <a:latin typeface="Cambria" panose="02040503050406030204" pitchFamily="18" charset="0"/>
              </a:rPr>
              <a:t>Cluster </a:t>
            </a:r>
            <a:r>
              <a:rPr lang="en-US" sz="2000" dirty="0">
                <a:latin typeface="Cambria" panose="02040503050406030204" pitchFamily="18" charset="0"/>
              </a:rPr>
              <a:t>analysis of collection points above threshold</a:t>
            </a:r>
          </a:p>
          <a:p>
            <a:pPr algn="just"/>
            <a:r>
              <a:rPr lang="en-US" sz="2000" dirty="0" smtClean="0">
                <a:latin typeface="Cambria" panose="02040503050406030204" pitchFamily="18" charset="0"/>
              </a:rPr>
              <a:t>3. Solve </a:t>
            </a:r>
            <a:r>
              <a:rPr lang="en-US" sz="2000" dirty="0">
                <a:latin typeface="Cambria" panose="02040503050406030204" pitchFamily="18" charset="0"/>
              </a:rPr>
              <a:t>the TSP problem for constructing the “fixed path” per </a:t>
            </a:r>
            <a:r>
              <a:rPr lang="en-US" sz="2000" dirty="0" smtClean="0">
                <a:latin typeface="Cambria" panose="02040503050406030204" pitchFamily="18" charset="0"/>
              </a:rPr>
              <a:t>cluster</a:t>
            </a:r>
          </a:p>
          <a:p>
            <a:pPr algn="just"/>
            <a:r>
              <a:rPr lang="es-ES" sz="2000" dirty="0" err="1" smtClean="0">
                <a:latin typeface="Cambria" panose="02040503050406030204" pitchFamily="18" charset="0"/>
              </a:rPr>
              <a:t>We</a:t>
            </a:r>
            <a:r>
              <a:rPr lang="es-ES" sz="2000" dirty="0" smtClean="0">
                <a:latin typeface="Cambria" panose="02040503050406030204" pitchFamily="18" charset="0"/>
              </a:rPr>
              <a:t> </a:t>
            </a:r>
            <a:r>
              <a:rPr lang="es-ES" sz="2000" dirty="0" err="1" smtClean="0">
                <a:latin typeface="Cambria" panose="02040503050406030204" pitchFamily="18" charset="0"/>
              </a:rPr>
              <a:t>assume</a:t>
            </a:r>
            <a:r>
              <a:rPr lang="es-ES" sz="2000" dirty="0" smtClean="0">
                <a:latin typeface="Cambria" panose="02040503050406030204" pitchFamily="18" charset="0"/>
              </a:rPr>
              <a:t> </a:t>
            </a:r>
            <a:r>
              <a:rPr lang="es-ES" sz="2000" dirty="0" err="1" smtClean="0">
                <a:latin typeface="Cambria" panose="02040503050406030204" pitchFamily="18" charset="0"/>
              </a:rPr>
              <a:t>one</a:t>
            </a:r>
            <a:r>
              <a:rPr lang="es-ES" sz="2000" dirty="0" smtClean="0">
                <a:latin typeface="Cambria" panose="02040503050406030204" pitchFamily="18" charset="0"/>
              </a:rPr>
              <a:t> </a:t>
            </a:r>
            <a:r>
              <a:rPr lang="es-ES" sz="2000" dirty="0" err="1" smtClean="0">
                <a:latin typeface="Cambria" panose="02040503050406030204" pitchFamily="18" charset="0"/>
              </a:rPr>
              <a:t>truck</a:t>
            </a:r>
            <a:r>
              <a:rPr lang="es-ES" sz="2000" dirty="0" smtClean="0">
                <a:latin typeface="Cambria" panose="02040503050406030204" pitchFamily="18" charset="0"/>
              </a:rPr>
              <a:t> per </a:t>
            </a:r>
            <a:r>
              <a:rPr lang="es-ES" sz="2000" dirty="0" err="1" smtClean="0">
                <a:latin typeface="Cambria" panose="02040503050406030204" pitchFamily="18" charset="0"/>
              </a:rPr>
              <a:t>cluster</a:t>
            </a:r>
            <a:r>
              <a:rPr lang="es-ES" sz="2000" dirty="0" smtClean="0">
                <a:latin typeface="Cambria" panose="02040503050406030204" pitchFamily="18" charset="0"/>
              </a:rPr>
              <a:t> (no </a:t>
            </a:r>
            <a:r>
              <a:rPr lang="es-ES" sz="2000" dirty="0" err="1" smtClean="0">
                <a:latin typeface="Cambria" panose="02040503050406030204" pitchFamily="18" charset="0"/>
              </a:rPr>
              <a:t>capacity</a:t>
            </a:r>
            <a:r>
              <a:rPr lang="es-ES" sz="2000" dirty="0" smtClean="0">
                <a:latin typeface="Cambria" panose="02040503050406030204" pitchFamily="18" charset="0"/>
              </a:rPr>
              <a:t> </a:t>
            </a:r>
            <a:r>
              <a:rPr lang="es-ES" sz="2000" dirty="0" err="1" smtClean="0">
                <a:latin typeface="Cambria" panose="02040503050406030204" pitchFamily="18" charset="0"/>
              </a:rPr>
              <a:t>constraints</a:t>
            </a:r>
            <a:r>
              <a:rPr lang="es-ES" sz="2000" dirty="0" smtClean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s-ES" sz="2000" dirty="0" smtClean="0">
                <a:latin typeface="Cambria" panose="02040503050406030204" pitchFamily="18" charset="0"/>
              </a:rPr>
              <a:t>4. </a:t>
            </a:r>
            <a:r>
              <a:rPr lang="en-US" sz="2000" dirty="0" smtClean="0">
                <a:latin typeface="Cambria" panose="02040503050406030204" pitchFamily="18" charset="0"/>
              </a:rPr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sz="2000" dirty="0" smtClean="0">
                <a:latin typeface="Cambria" panose="02040503050406030204" pitchFamily="18" charset="0"/>
              </a:rPr>
              <a:t>Re-do the TSP with all bins to be visited</a:t>
            </a:r>
          </a:p>
          <a:p>
            <a:pPr algn="l">
              <a:lnSpc>
                <a:spcPct val="150000"/>
              </a:lnSpc>
            </a:pP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92" y="732529"/>
            <a:ext cx="5927837" cy="58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6147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7" y="929180"/>
            <a:ext cx="4814042" cy="4571733"/>
          </a:xfrm>
        </p:spPr>
        <p:txBody>
          <a:bodyPr>
            <a:normAutofit/>
          </a:bodyPr>
          <a:lstStyle/>
          <a:p>
            <a:pPr algn="just"/>
            <a:r>
              <a:rPr lang="en-US" u="sng" dirty="0">
                <a:solidFill>
                  <a:srgbClr val="FFC000"/>
                </a:solidFill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1700" dirty="0" smtClean="0"/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b="1" dirty="0" smtClean="0"/>
              <a:t>Cluster </a:t>
            </a:r>
            <a:r>
              <a:rPr lang="en-US" b="1" dirty="0"/>
              <a:t>analysis of collection points above threshold</a:t>
            </a:r>
          </a:p>
          <a:p>
            <a:pPr algn="just"/>
            <a:r>
              <a:rPr lang="en-US" sz="1700" dirty="0" smtClean="0"/>
              <a:t>3. Solve </a:t>
            </a:r>
            <a:r>
              <a:rPr lang="en-US" sz="1700" dirty="0"/>
              <a:t>the TSP problem for constructing the “fixed path” per </a:t>
            </a:r>
            <a:r>
              <a:rPr lang="en-US" sz="1700" dirty="0" smtClean="0"/>
              <a:t>cluster</a:t>
            </a:r>
          </a:p>
          <a:p>
            <a:pPr algn="just"/>
            <a:r>
              <a:rPr lang="es-ES" sz="1700" dirty="0" err="1" smtClean="0"/>
              <a:t>We</a:t>
            </a:r>
            <a:r>
              <a:rPr lang="es-ES" sz="1700" dirty="0" smtClean="0"/>
              <a:t> </a:t>
            </a:r>
            <a:r>
              <a:rPr lang="es-ES" sz="1700" dirty="0" err="1" smtClean="0"/>
              <a:t>assume</a:t>
            </a:r>
            <a:r>
              <a:rPr lang="es-ES" sz="1700" dirty="0" smtClean="0"/>
              <a:t> </a:t>
            </a:r>
            <a:r>
              <a:rPr lang="es-ES" sz="1700" dirty="0" err="1" smtClean="0"/>
              <a:t>one</a:t>
            </a:r>
            <a:r>
              <a:rPr lang="es-ES" sz="1700" dirty="0" smtClean="0"/>
              <a:t> </a:t>
            </a:r>
            <a:r>
              <a:rPr lang="es-ES" sz="1700" dirty="0" err="1" smtClean="0"/>
              <a:t>truck</a:t>
            </a:r>
            <a:r>
              <a:rPr lang="es-ES" sz="1700" dirty="0" smtClean="0"/>
              <a:t> per </a:t>
            </a:r>
            <a:r>
              <a:rPr lang="es-ES" sz="1700" dirty="0" err="1" smtClean="0"/>
              <a:t>cluster</a:t>
            </a:r>
            <a:r>
              <a:rPr lang="es-ES" sz="1700" dirty="0" smtClean="0"/>
              <a:t> (no </a:t>
            </a:r>
            <a:r>
              <a:rPr lang="es-ES" sz="1700" dirty="0" err="1" smtClean="0"/>
              <a:t>capacity</a:t>
            </a:r>
            <a:r>
              <a:rPr lang="es-ES" sz="1700" dirty="0" smtClean="0"/>
              <a:t> </a:t>
            </a:r>
            <a:r>
              <a:rPr lang="es-ES" sz="1700" dirty="0" err="1" smtClean="0"/>
              <a:t>constraints</a:t>
            </a:r>
            <a:r>
              <a:rPr lang="es-ES" sz="1700" dirty="0" smtClean="0"/>
              <a:t>) </a:t>
            </a:r>
          </a:p>
          <a:p>
            <a:pPr algn="just"/>
            <a:r>
              <a:rPr lang="es-ES" sz="1700" dirty="0" smtClean="0"/>
              <a:t>4. </a:t>
            </a:r>
            <a:r>
              <a:rPr lang="en-US" sz="1700" dirty="0" smtClean="0"/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sz="1700" dirty="0" smtClean="0"/>
              <a:t>Re-do the TSP with all bins to be visited</a:t>
            </a:r>
          </a:p>
          <a:p>
            <a:pPr algn="l">
              <a:lnSpc>
                <a:spcPct val="150000"/>
              </a:lnSpc>
            </a:pP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1" y="693892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5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14" y="1175924"/>
            <a:ext cx="4920343" cy="44045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u="sng" dirty="0">
                <a:solidFill>
                  <a:srgbClr val="FFC000"/>
                </a:solidFill>
                <a:latin typeface="Cambria" panose="02040503050406030204" pitchFamily="18" charset="0"/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Cluster </a:t>
            </a:r>
            <a:r>
              <a:rPr lang="en-US" sz="1700" dirty="0">
                <a:latin typeface="Cambria" panose="02040503050406030204" pitchFamily="18" charset="0"/>
              </a:rPr>
              <a:t>analysis of collection points above threshold</a:t>
            </a:r>
          </a:p>
          <a:p>
            <a:pPr algn="just"/>
            <a:r>
              <a:rPr lang="en-US" b="1" dirty="0" smtClean="0">
                <a:latin typeface="Cambria" panose="02040503050406030204" pitchFamily="18" charset="0"/>
              </a:rPr>
              <a:t>3. Solve </a:t>
            </a:r>
            <a:r>
              <a:rPr lang="en-US" b="1" dirty="0">
                <a:latin typeface="Cambria" panose="02040503050406030204" pitchFamily="18" charset="0"/>
              </a:rPr>
              <a:t>the TSP problem for constructing the “fixed path” per </a:t>
            </a:r>
            <a:r>
              <a:rPr lang="en-US" b="1" dirty="0" smtClean="0">
                <a:latin typeface="Cambria" panose="02040503050406030204" pitchFamily="18" charset="0"/>
              </a:rPr>
              <a:t>cluster</a:t>
            </a:r>
          </a:p>
          <a:p>
            <a:pPr algn="just"/>
            <a:r>
              <a:rPr lang="es-ES" dirty="0" err="1" smtClean="0">
                <a:latin typeface="Cambria" panose="02040503050406030204" pitchFamily="18" charset="0"/>
              </a:rPr>
              <a:t>We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assume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one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truck</a:t>
            </a:r>
            <a:r>
              <a:rPr lang="es-ES" dirty="0" smtClean="0">
                <a:latin typeface="Cambria" panose="02040503050406030204" pitchFamily="18" charset="0"/>
              </a:rPr>
              <a:t> per </a:t>
            </a:r>
            <a:r>
              <a:rPr lang="es-ES" dirty="0" err="1" smtClean="0">
                <a:latin typeface="Cambria" panose="02040503050406030204" pitchFamily="18" charset="0"/>
              </a:rPr>
              <a:t>cluster</a:t>
            </a:r>
            <a:r>
              <a:rPr lang="es-ES" dirty="0" smtClean="0">
                <a:latin typeface="Cambria" panose="02040503050406030204" pitchFamily="18" charset="0"/>
              </a:rPr>
              <a:t> (no </a:t>
            </a:r>
            <a:r>
              <a:rPr lang="es-ES" dirty="0" err="1" smtClean="0">
                <a:latin typeface="Cambria" panose="02040503050406030204" pitchFamily="18" charset="0"/>
              </a:rPr>
              <a:t>capacity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constraints</a:t>
            </a:r>
            <a:r>
              <a:rPr lang="es-ES" dirty="0" smtClean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s-ES" sz="1700" dirty="0" smtClean="0">
                <a:latin typeface="Cambria" panose="02040503050406030204" pitchFamily="18" charset="0"/>
              </a:rPr>
              <a:t>4. </a:t>
            </a:r>
            <a:r>
              <a:rPr lang="en-US" sz="1700" dirty="0" smtClean="0">
                <a:latin typeface="Cambria" panose="02040503050406030204" pitchFamily="18" charset="0"/>
              </a:rPr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sz="1700" dirty="0" smtClean="0">
                <a:latin typeface="Cambria" panose="02040503050406030204" pitchFamily="18" charset="0"/>
              </a:rPr>
              <a:t>Re-do the TSP with all bins to be visited</a:t>
            </a:r>
          </a:p>
          <a:p>
            <a:pPr algn="l">
              <a:lnSpc>
                <a:spcPct val="150000"/>
              </a:lnSpc>
            </a:pP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818039"/>
            <a:ext cx="5839853" cy="58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4114" y="1175923"/>
            <a:ext cx="5023272" cy="4794037"/>
          </a:xfrm>
        </p:spPr>
        <p:txBody>
          <a:bodyPr>
            <a:normAutofit/>
          </a:bodyPr>
          <a:lstStyle/>
          <a:p>
            <a:pPr algn="just"/>
            <a:r>
              <a:rPr lang="en-US" sz="1700" u="sng" dirty="0">
                <a:solidFill>
                  <a:srgbClr val="FFC000"/>
                </a:solidFill>
                <a:latin typeface="Cambria" panose="02040503050406030204" pitchFamily="18" charset="0"/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Cluster </a:t>
            </a:r>
            <a:r>
              <a:rPr lang="en-US" sz="1700" dirty="0">
                <a:latin typeface="Cambria" panose="02040503050406030204" pitchFamily="18" charset="0"/>
              </a:rPr>
              <a:t>analysis of collection points above threshold</a:t>
            </a:r>
          </a:p>
          <a:p>
            <a:pPr algn="just"/>
            <a:r>
              <a:rPr lang="en-US" sz="1700" dirty="0" smtClean="0">
                <a:latin typeface="Cambria" panose="02040503050406030204" pitchFamily="18" charset="0"/>
              </a:rPr>
              <a:t>3. Solve </a:t>
            </a:r>
            <a:r>
              <a:rPr lang="en-US" sz="1700" dirty="0">
                <a:latin typeface="Cambria" panose="02040503050406030204" pitchFamily="18" charset="0"/>
              </a:rPr>
              <a:t>the TSP problem for constructing the “fixed path” per </a:t>
            </a:r>
            <a:r>
              <a:rPr lang="en-US" sz="1700" dirty="0" smtClean="0">
                <a:latin typeface="Cambria" panose="02040503050406030204" pitchFamily="18" charset="0"/>
              </a:rPr>
              <a:t>cluster</a:t>
            </a:r>
          </a:p>
          <a:p>
            <a:pPr algn="just"/>
            <a:r>
              <a:rPr lang="es-ES" sz="1700" dirty="0" err="1" smtClean="0">
                <a:latin typeface="Cambria" panose="02040503050406030204" pitchFamily="18" charset="0"/>
              </a:rPr>
              <a:t>We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assume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one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truck</a:t>
            </a:r>
            <a:r>
              <a:rPr lang="es-ES" sz="1700" dirty="0" smtClean="0">
                <a:latin typeface="Cambria" panose="02040503050406030204" pitchFamily="18" charset="0"/>
              </a:rPr>
              <a:t> per </a:t>
            </a:r>
            <a:r>
              <a:rPr lang="es-ES" sz="1700" dirty="0" err="1" smtClean="0">
                <a:latin typeface="Cambria" panose="02040503050406030204" pitchFamily="18" charset="0"/>
              </a:rPr>
              <a:t>cluster</a:t>
            </a:r>
            <a:r>
              <a:rPr lang="es-ES" sz="1700" dirty="0" smtClean="0">
                <a:latin typeface="Cambria" panose="02040503050406030204" pitchFamily="18" charset="0"/>
              </a:rPr>
              <a:t> (no </a:t>
            </a:r>
            <a:r>
              <a:rPr lang="es-ES" sz="1700" dirty="0" err="1" smtClean="0">
                <a:latin typeface="Cambria" panose="02040503050406030204" pitchFamily="18" charset="0"/>
              </a:rPr>
              <a:t>capacity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constraints</a:t>
            </a:r>
            <a:r>
              <a:rPr lang="es-ES" sz="1700" dirty="0" smtClean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s-ES" b="1" dirty="0" smtClean="0">
                <a:latin typeface="Cambria" panose="02040503050406030204" pitchFamily="18" charset="0"/>
              </a:rPr>
              <a:t>4. </a:t>
            </a:r>
            <a:r>
              <a:rPr lang="en-US" b="1" dirty="0" smtClean="0">
                <a:latin typeface="Cambria" panose="02040503050406030204" pitchFamily="18" charset="0"/>
              </a:rPr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sz="1700" dirty="0" smtClean="0">
                <a:latin typeface="Cambria" panose="02040503050406030204" pitchFamily="18" charset="0"/>
              </a:rPr>
              <a:t>Re-do the TSP with all bins to be visited</a:t>
            </a: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6" y="811369"/>
            <a:ext cx="5883398" cy="58833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6" y="780909"/>
            <a:ext cx="6085268" cy="60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Methodology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8" y="1175924"/>
            <a:ext cx="5060784" cy="4404574"/>
          </a:xfrm>
        </p:spPr>
        <p:txBody>
          <a:bodyPr>
            <a:normAutofit/>
          </a:bodyPr>
          <a:lstStyle/>
          <a:p>
            <a:pPr algn="just"/>
            <a:r>
              <a:rPr lang="en-US" sz="1700" u="sng" dirty="0">
                <a:solidFill>
                  <a:srgbClr val="FFC000"/>
                </a:solidFill>
                <a:latin typeface="Cambria" panose="02040503050406030204" pitchFamily="18" charset="0"/>
              </a:rPr>
              <a:t>Steps of recursive process for optimal control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At time k, we consider the bins that are currently violated </a:t>
            </a:r>
          </a:p>
          <a:p>
            <a:pPr marL="457200" indent="-457200" algn="just">
              <a:buAutoNum type="arabicPeriod"/>
            </a:pPr>
            <a:r>
              <a:rPr lang="en-US" sz="1700" dirty="0" smtClean="0">
                <a:latin typeface="Cambria" panose="02040503050406030204" pitchFamily="18" charset="0"/>
              </a:rPr>
              <a:t>Cluster </a:t>
            </a:r>
            <a:r>
              <a:rPr lang="en-US" sz="1700" dirty="0">
                <a:latin typeface="Cambria" panose="02040503050406030204" pitchFamily="18" charset="0"/>
              </a:rPr>
              <a:t>analysis of collection points above threshold</a:t>
            </a:r>
          </a:p>
          <a:p>
            <a:pPr algn="just"/>
            <a:r>
              <a:rPr lang="en-US" sz="1700" dirty="0" smtClean="0">
                <a:latin typeface="Cambria" panose="02040503050406030204" pitchFamily="18" charset="0"/>
              </a:rPr>
              <a:t>3. Solve </a:t>
            </a:r>
            <a:r>
              <a:rPr lang="en-US" sz="1700" dirty="0">
                <a:latin typeface="Cambria" panose="02040503050406030204" pitchFamily="18" charset="0"/>
              </a:rPr>
              <a:t>the TSP problem for constructing the “fixed path” per </a:t>
            </a:r>
            <a:r>
              <a:rPr lang="en-US" sz="1700" dirty="0" smtClean="0">
                <a:latin typeface="Cambria" panose="02040503050406030204" pitchFamily="18" charset="0"/>
              </a:rPr>
              <a:t>cluster</a:t>
            </a:r>
          </a:p>
          <a:p>
            <a:pPr algn="just"/>
            <a:r>
              <a:rPr lang="es-ES" sz="1700" dirty="0" smtClean="0">
                <a:latin typeface="Cambria" panose="02040503050406030204" pitchFamily="18" charset="0"/>
              </a:rPr>
              <a:t>	</a:t>
            </a:r>
            <a:r>
              <a:rPr lang="es-ES" sz="1700" dirty="0" err="1" smtClean="0">
                <a:latin typeface="Cambria" panose="02040503050406030204" pitchFamily="18" charset="0"/>
              </a:rPr>
              <a:t>We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assume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one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truck</a:t>
            </a:r>
            <a:r>
              <a:rPr lang="es-ES" sz="1700" dirty="0" smtClean="0">
                <a:latin typeface="Cambria" panose="02040503050406030204" pitchFamily="18" charset="0"/>
              </a:rPr>
              <a:t> per </a:t>
            </a:r>
            <a:r>
              <a:rPr lang="es-ES" sz="1700" dirty="0" err="1" smtClean="0">
                <a:latin typeface="Cambria" panose="02040503050406030204" pitchFamily="18" charset="0"/>
              </a:rPr>
              <a:t>cluster</a:t>
            </a:r>
            <a:r>
              <a:rPr lang="es-ES" sz="1700" dirty="0" smtClean="0">
                <a:latin typeface="Cambria" panose="02040503050406030204" pitchFamily="18" charset="0"/>
              </a:rPr>
              <a:t> (no </a:t>
            </a:r>
            <a:r>
              <a:rPr lang="es-ES" sz="1700" dirty="0" err="1" smtClean="0">
                <a:latin typeface="Cambria" panose="02040503050406030204" pitchFamily="18" charset="0"/>
              </a:rPr>
              <a:t>capacity</a:t>
            </a:r>
            <a:r>
              <a:rPr lang="es-ES" sz="1700" dirty="0" smtClean="0">
                <a:latin typeface="Cambria" panose="02040503050406030204" pitchFamily="18" charset="0"/>
              </a:rPr>
              <a:t> </a:t>
            </a:r>
            <a:r>
              <a:rPr lang="es-ES" sz="1700" dirty="0" err="1" smtClean="0">
                <a:latin typeface="Cambria" panose="02040503050406030204" pitchFamily="18" charset="0"/>
              </a:rPr>
              <a:t>constraints</a:t>
            </a:r>
            <a:r>
              <a:rPr lang="es-ES" sz="1700" dirty="0" smtClean="0">
                <a:latin typeface="Cambria" panose="02040503050406030204" pitchFamily="18" charset="0"/>
              </a:rPr>
              <a:t>) </a:t>
            </a:r>
          </a:p>
          <a:p>
            <a:pPr algn="just"/>
            <a:r>
              <a:rPr lang="es-ES" sz="1700" dirty="0" smtClean="0">
                <a:latin typeface="Cambria" panose="02040503050406030204" pitchFamily="18" charset="0"/>
              </a:rPr>
              <a:t>4. </a:t>
            </a:r>
            <a:r>
              <a:rPr lang="en-US" sz="1700" dirty="0" smtClean="0">
                <a:latin typeface="Cambria" panose="02040503050406030204" pitchFamily="18" charset="0"/>
              </a:rPr>
              <a:t>Determine if it is worth to deviate for a truck in the cluster</a:t>
            </a:r>
          </a:p>
          <a:p>
            <a:pPr marL="457200" indent="-457200" algn="just">
              <a:buAutoNum type="arabicPeriod" startAt="5"/>
            </a:pPr>
            <a:r>
              <a:rPr lang="en-US" b="1" dirty="0" smtClean="0">
                <a:latin typeface="Cambria" panose="02040503050406030204" pitchFamily="18" charset="0"/>
              </a:rPr>
              <a:t>Re-do the TSP with all bins to be visited</a:t>
            </a:r>
          </a:p>
          <a:p>
            <a:pPr algn="l">
              <a:lnSpc>
                <a:spcPct val="150000"/>
              </a:lnSpc>
            </a:pPr>
            <a:endParaRPr lang="en-US" i="1" dirty="0" smtClean="0"/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54" y="972457"/>
            <a:ext cx="5334000" cy="533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80571" y="5312229"/>
            <a:ext cx="518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The decisions of visiting will affect the rubbish in the cans of next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day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55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Conclusions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8" y="1175924"/>
            <a:ext cx="5060784" cy="44045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i="1" dirty="0" smtClean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15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Conclusions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8" y="1175924"/>
            <a:ext cx="5060784" cy="44045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i="1" dirty="0" smtClean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4" y="1097725"/>
            <a:ext cx="5950039" cy="49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7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Extensions</a:t>
            </a:r>
            <a:endParaRPr lang="es-E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1388" y="1175924"/>
            <a:ext cx="5060784" cy="44045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s-ES" i="1" dirty="0" err="1" smtClean="0">
                <a:latin typeface="Cambria" panose="02040503050406030204" pitchFamily="18" charset="0"/>
              </a:rPr>
              <a:t>Further</a:t>
            </a:r>
            <a:r>
              <a:rPr lang="es-ES" i="1" dirty="0" smtClean="0">
                <a:latin typeface="Cambria" panose="02040503050406030204" pitchFamily="18" charset="0"/>
              </a:rPr>
              <a:t> </a:t>
            </a:r>
            <a:r>
              <a:rPr lang="es-ES" i="1" dirty="0" err="1" smtClean="0">
                <a:latin typeface="Cambria" panose="02040503050406030204" pitchFamily="18" charset="0"/>
              </a:rPr>
              <a:t>trucks</a:t>
            </a:r>
            <a:r>
              <a:rPr lang="es-ES" i="1" dirty="0" smtClean="0">
                <a:latin typeface="Cambria" panose="02040503050406030204" pitchFamily="18" charset="0"/>
              </a:rPr>
              <a:t>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i="1" dirty="0" smtClean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2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6857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/>
            <a:endParaRPr lang="en-US" sz="4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9144000" cy="4404574"/>
          </a:xfrm>
        </p:spPr>
        <p:txBody>
          <a:bodyPr>
            <a:normAutofit/>
          </a:bodyPr>
          <a:lstStyle/>
          <a:p>
            <a:pPr lvl="1" algn="l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15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Notes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40924" y="1339403"/>
            <a:ext cx="9491730" cy="440457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Description of the process</a:t>
            </a:r>
          </a:p>
          <a:p>
            <a:pPr algn="l"/>
            <a:r>
              <a:rPr lang="en-US" dirty="0">
                <a:latin typeface="Cambria" panose="02040503050406030204" pitchFamily="18" charset="0"/>
              </a:rPr>
              <a:t>Post-decision state (Powel 2011)</a:t>
            </a:r>
          </a:p>
          <a:p>
            <a:pPr algn="l"/>
            <a:r>
              <a:rPr lang="en-US" dirty="0">
                <a:latin typeface="Cambria" panose="02040503050406030204" pitchFamily="18" charset="0"/>
              </a:rPr>
              <a:t>Information arrives at time t and planning is set up for time t’ (t’&gt;t) but before new information arrives </a:t>
            </a:r>
          </a:p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2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7259392" cy="732195"/>
          </a:xfrm>
        </p:spPr>
        <p:txBody>
          <a:bodyPr>
            <a:noAutofit/>
          </a:bodyPr>
          <a:lstStyle/>
          <a:p>
            <a:pPr algn="l"/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Structure</a:t>
            </a:r>
            <a:endParaRPr lang="en-US"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6118" y="1133341"/>
            <a:ext cx="10066986" cy="472312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</a:rPr>
              <a:t>Quick view of the Waste Management Industry (</a:t>
            </a:r>
            <a:r>
              <a:rPr lang="en-US" b="1" dirty="0" smtClean="0">
                <a:latin typeface="Cambria" panose="02040503050406030204" pitchFamily="18" charset="0"/>
              </a:rPr>
              <a:t>WMI</a:t>
            </a:r>
            <a:r>
              <a:rPr lang="en-US" dirty="0" smtClean="0">
                <a:latin typeface="Cambria" panose="02040503050406030204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b="1" dirty="0" err="1" smtClean="0">
                <a:latin typeface="Cambria" panose="02040503050406030204" pitchFamily="18" charset="0"/>
              </a:rPr>
              <a:t>Motivation</a:t>
            </a:r>
            <a:r>
              <a:rPr lang="es-ES" dirty="0" smtClean="0">
                <a:latin typeface="Cambria" panose="02040503050406030204" pitchFamily="18" charset="0"/>
              </a:rPr>
              <a:t> and </a:t>
            </a:r>
            <a:r>
              <a:rPr lang="es-ES" dirty="0" err="1" smtClean="0">
                <a:latin typeface="Cambria" panose="02040503050406030204" pitchFamily="18" charset="0"/>
              </a:rPr>
              <a:t>overall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objective</a:t>
            </a:r>
            <a:endParaRPr lang="es-ES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s-ES" b="1" dirty="0" smtClean="0">
                <a:latin typeface="Cambria" panose="02040503050406030204" pitchFamily="18" charset="0"/>
              </a:rPr>
              <a:t>Business case</a:t>
            </a:r>
          </a:p>
          <a:p>
            <a:pPr algn="l">
              <a:lnSpc>
                <a:spcPct val="150000"/>
              </a:lnSpc>
            </a:pPr>
            <a:r>
              <a:rPr lang="es-ES" b="1" dirty="0" smtClean="0">
                <a:latin typeface="Cambria" panose="02040503050406030204" pitchFamily="18" charset="0"/>
              </a:rPr>
              <a:t>Framework</a:t>
            </a:r>
          </a:p>
          <a:p>
            <a:pPr algn="l">
              <a:lnSpc>
                <a:spcPct val="150000"/>
              </a:lnSpc>
            </a:pPr>
            <a:r>
              <a:rPr lang="es-ES" b="1" dirty="0" err="1" smtClean="0">
                <a:latin typeface="Cambria" panose="02040503050406030204" pitchFamily="18" charset="0"/>
              </a:rPr>
              <a:t>Modelling</a:t>
            </a:r>
            <a:r>
              <a:rPr lang="es-ES" dirty="0" smtClean="0">
                <a:latin typeface="Cambria" panose="02040503050406030204" pitchFamily="18" charset="0"/>
              </a:rPr>
              <a:t> the DP case</a:t>
            </a:r>
          </a:p>
          <a:p>
            <a:pPr algn="l">
              <a:lnSpc>
                <a:spcPct val="150000"/>
              </a:lnSpc>
            </a:pPr>
            <a:r>
              <a:rPr lang="es-ES" b="1" dirty="0" err="1" smtClean="0">
                <a:latin typeface="Cambria" panose="02040503050406030204" pitchFamily="18" charset="0"/>
              </a:rPr>
              <a:t>Methodology</a:t>
            </a:r>
            <a:r>
              <a:rPr lang="es-ES" dirty="0" smtClean="0">
                <a:latin typeface="Cambria" panose="02040503050406030204" pitchFamily="18" charset="0"/>
              </a:rPr>
              <a:t> and </a:t>
            </a:r>
            <a:r>
              <a:rPr lang="es-ES" b="1" dirty="0" err="1" smtClean="0">
                <a:latin typeface="Cambria" panose="02040503050406030204" pitchFamily="18" charset="0"/>
              </a:rPr>
              <a:t>results</a:t>
            </a:r>
            <a:endParaRPr lang="es-ES" b="1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s-ES" dirty="0" err="1" smtClean="0">
                <a:latin typeface="Cambria" panose="02040503050406030204" pitchFamily="18" charset="0"/>
              </a:rPr>
              <a:t>Conclusions</a:t>
            </a:r>
            <a:r>
              <a:rPr lang="es-ES" dirty="0" smtClean="0">
                <a:latin typeface="Cambria" panose="02040503050406030204" pitchFamily="18" charset="0"/>
              </a:rPr>
              <a:t>: </a:t>
            </a:r>
            <a:r>
              <a:rPr lang="en-US" b="1" dirty="0" smtClean="0">
                <a:latin typeface="Cambria" panose="02040503050406030204" pitchFamily="18" charset="0"/>
              </a:rPr>
              <a:t>Costs</a:t>
            </a:r>
            <a:r>
              <a:rPr lang="en-US" dirty="0" smtClean="0">
                <a:latin typeface="Cambria" panose="02040503050406030204" pitchFamily="18" charset="0"/>
              </a:rPr>
              <a:t> comparison and the “value of information”</a:t>
            </a:r>
          </a:p>
          <a:p>
            <a:pPr algn="l">
              <a:lnSpc>
                <a:spcPct val="150000"/>
              </a:lnSpc>
            </a:pPr>
            <a:r>
              <a:rPr lang="es-ES" b="1" dirty="0" err="1" smtClean="0">
                <a:latin typeface="Cambria" panose="02040503050406030204" pitchFamily="18" charset="0"/>
              </a:rPr>
              <a:t>Extensions</a:t>
            </a:r>
            <a:r>
              <a:rPr lang="es-ES" dirty="0" smtClean="0">
                <a:latin typeface="Cambria" panose="02040503050406030204" pitchFamily="18" charset="0"/>
              </a:rPr>
              <a:t>: </a:t>
            </a:r>
            <a:r>
              <a:rPr lang="es-ES" dirty="0" err="1" smtClean="0">
                <a:latin typeface="Cambria" panose="02040503050406030204" pitchFamily="18" charset="0"/>
              </a:rPr>
              <a:t>future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directions</a:t>
            </a:r>
            <a:endParaRPr lang="es-ES" dirty="0" smtClean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79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IV. </a:t>
            </a: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Modelling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26524" y="1339403"/>
                <a:ext cx="10406130" cy="4404574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i="1" dirty="0"/>
                  <a:t>minimize E</a:t>
                </a:r>
                <a:r>
                  <a:rPr lang="en-US" i="1" baseline="-25000" dirty="0"/>
                  <a:t>w1,…,</a:t>
                </a:r>
                <a:r>
                  <a:rPr lang="en-US" i="1" baseline="-25000" dirty="0" err="1" smtClean="0"/>
                  <a:t>wN</a:t>
                </a:r>
                <a:r>
                  <a:rPr lang="en-US" i="1" baseline="-25000" dirty="0" smtClean="0"/>
                  <a:t>  </a:t>
                </a:r>
                <a:r>
                  <a:rPr lang="en-US" i="1" dirty="0" smtClean="0"/>
                  <a:t>[</a:t>
                </a:r>
                <a:r>
                  <a:rPr lang="en-US" i="1" dirty="0" err="1"/>
                  <a:t>g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(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i="1" baseline="30000" dirty="0" err="1"/>
                  <a:t>c</a:t>
                </a:r>
                <a:r>
                  <a:rPr lang="en-US" i="1" dirty="0"/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i="1" dirty="0" err="1"/>
                  <a:t>g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k</a:t>
                </a:r>
                <a:r>
                  <a:rPr lang="en-US" i="1" baseline="30000" dirty="0"/>
                  <a:t>c</a:t>
                </a:r>
                <a:r>
                  <a:rPr lang="en-US" i="1" dirty="0"/>
                  <a:t>,U</a:t>
                </a:r>
                <a:r>
                  <a:rPr lang="en-US" i="1" baseline="-25000" dirty="0"/>
                  <a:t>k</a:t>
                </a:r>
                <a:r>
                  <a:rPr lang="en-US" i="1" baseline="30000" dirty="0"/>
                  <a:t>c</a:t>
                </a:r>
                <a:r>
                  <a:rPr lang="en-US" i="1" dirty="0"/>
                  <a:t>,W</a:t>
                </a:r>
                <a:r>
                  <a:rPr lang="en-US" i="1" baseline="-25000" dirty="0"/>
                  <a:t>k+1</a:t>
                </a:r>
                <a:r>
                  <a:rPr lang="en-US" i="1" baseline="30000" dirty="0"/>
                  <a:t>c</a:t>
                </a:r>
                <a:r>
                  <a:rPr lang="en-US" i="1" dirty="0" smtClean="0"/>
                  <a:t>)]  =&gt; 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minimize costs over time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US" i="1" dirty="0"/>
                  <a:t>{u</a:t>
                </a:r>
                <a:r>
                  <a:rPr lang="en-US" i="1" baseline="-25000" dirty="0"/>
                  <a:t>0</a:t>
                </a:r>
                <a:r>
                  <a:rPr lang="en-US" i="1" baseline="30000" dirty="0"/>
                  <a:t>c</a:t>
                </a:r>
                <a:r>
                  <a:rPr lang="en-US" i="1" dirty="0"/>
                  <a:t>,…,u</a:t>
                </a:r>
                <a:r>
                  <a:rPr lang="en-US" i="1" baseline="-25000" dirty="0"/>
                  <a:t>N-1</a:t>
                </a:r>
                <a:r>
                  <a:rPr lang="en-US" i="1" baseline="30000" dirty="0"/>
                  <a:t>c</a:t>
                </a:r>
                <a:r>
                  <a:rPr lang="en-US" i="1" dirty="0" smtClean="0"/>
                  <a:t>}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i="1" dirty="0"/>
                  <a:t>	</a:t>
                </a:r>
                <a:r>
                  <a:rPr lang="en-US" i="1" dirty="0" err="1" smtClean="0"/>
                  <a:t>s.t</a:t>
                </a:r>
                <a:r>
                  <a:rPr lang="en-US" i="1" dirty="0" err="1"/>
                  <a:t>.</a:t>
                </a:r>
                <a:r>
                  <a:rPr lang="en-US" i="1" dirty="0"/>
                  <a:t> </a:t>
                </a:r>
                <a:r>
                  <a:rPr lang="en-US" i="1" dirty="0" smtClean="0"/>
                  <a:t>	X</a:t>
                </a:r>
                <a:r>
                  <a:rPr lang="en-US" i="1" baseline="-25000" dirty="0" smtClean="0"/>
                  <a:t>k+1</a:t>
                </a:r>
                <a:r>
                  <a:rPr lang="en-US" i="1" baseline="30000" dirty="0" smtClean="0"/>
                  <a:t>c</a:t>
                </a:r>
                <a:r>
                  <a:rPr lang="en-US" i="1" dirty="0"/>
                  <a:t>=(1-U</a:t>
                </a:r>
                <a:r>
                  <a:rPr lang="en-US" i="1" baseline="-25000" dirty="0"/>
                  <a:t>k</a:t>
                </a:r>
                <a:r>
                  <a:rPr lang="en-US" i="1" baseline="30000" dirty="0"/>
                  <a:t>c</a:t>
                </a:r>
                <a:r>
                  <a:rPr lang="en-US" i="1" dirty="0"/>
                  <a:t>)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c</a:t>
                </a:r>
                <a:r>
                  <a:rPr lang="en-US" i="1" dirty="0" err="1"/>
                  <a:t>+E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[W</a:t>
                </a:r>
                <a:r>
                  <a:rPr lang="en-US" i="1" baseline="-25000" dirty="0"/>
                  <a:t>k+1</a:t>
                </a:r>
                <a:r>
                  <a:rPr lang="en-US" i="1" baseline="30000" dirty="0"/>
                  <a:t>c</a:t>
                </a:r>
                <a:r>
                  <a:rPr lang="en-US" i="1" dirty="0" smtClean="0"/>
                  <a:t>] =&gt;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dynamics of bins’ fullness (%) </a:t>
                </a:r>
                <a:r>
                  <a:rPr lang="en-US" i="1" dirty="0">
                    <a:solidFill>
                      <a:srgbClr val="FF0000"/>
                    </a:solidFill>
                  </a:rPr>
                  <a:t>	</a:t>
                </a:r>
                <a:r>
                  <a:rPr lang="en-US" i="1" dirty="0"/>
                  <a:t>	</a:t>
                </a:r>
                <a:r>
                  <a:rPr lang="en-US" i="1" dirty="0" err="1" smtClean="0"/>
                  <a:t>U</a:t>
                </a:r>
                <a:r>
                  <a:rPr lang="en-US" i="1" baseline="-25000" dirty="0" err="1" smtClean="0"/>
                  <a:t>k</a:t>
                </a:r>
                <a:r>
                  <a:rPr lang="en-US" i="1" baseline="30000" dirty="0" err="1" smtClean="0"/>
                  <a:t>c</a:t>
                </a:r>
                <a:r>
                  <a:rPr lang="en-US" i="1" baseline="30000" dirty="0" smtClean="0"/>
                  <a:t>  </a:t>
                </a:r>
                <a:r>
                  <a:rPr lang="en-US" i="1" dirty="0"/>
                  <a:t>ϵ </a:t>
                </a:r>
                <a:r>
                  <a:rPr lang="en-US" i="1" dirty="0" smtClean="0"/>
                  <a:t>{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not-</a:t>
                </a:r>
                <a:r>
                  <a:rPr lang="en-US" i="1" dirty="0" err="1" smtClean="0">
                    <a:solidFill>
                      <a:srgbClr val="FF0000"/>
                    </a:solidFill>
                  </a:rPr>
                  <a:t>visit,visit</a:t>
                </a:r>
                <a:r>
                  <a:rPr lang="en-US" i="1" dirty="0" smtClean="0"/>
                  <a:t>} </a:t>
                </a:r>
              </a:p>
              <a:p>
                <a:pPr algn="l"/>
                <a:r>
                  <a:rPr lang="en-US" i="1" dirty="0" smtClean="0"/>
                  <a:t> 		</a:t>
                </a:r>
                <a:r>
                  <a:rPr lang="en-US" i="1" dirty="0" err="1" smtClean="0"/>
                  <a:t>U</a:t>
                </a:r>
                <a:r>
                  <a:rPr lang="en-US" i="1" baseline="-25000" dirty="0" err="1" smtClean="0"/>
                  <a:t>k</a:t>
                </a:r>
                <a:r>
                  <a:rPr lang="en-US" i="1" baseline="30000" dirty="0" err="1" smtClean="0"/>
                  <a:t>c</a:t>
                </a:r>
                <a:r>
                  <a:rPr lang="en-US" i="1" baseline="30000" dirty="0" smtClean="0"/>
                  <a:t> </a:t>
                </a:r>
                <a:r>
                  <a:rPr lang="en-US" i="1" baseline="30000" dirty="0"/>
                  <a:t>=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v</a:t>
                </a:r>
                <a:r>
                  <a:rPr lang="en-US" i="1" dirty="0"/>
                  <a:t> +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baseline="30000" dirty="0"/>
                  <a:t> </a:t>
                </a:r>
                <a:r>
                  <a:rPr lang="en-US" i="1" dirty="0"/>
                  <a:t>(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) </a:t>
                </a:r>
                <a:r>
                  <a:rPr lang="en-US" i="1" dirty="0" smtClean="0"/>
                  <a:t>            where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v</a:t>
                </a:r>
                <a:r>
                  <a:rPr lang="en-US" i="1" dirty="0"/>
                  <a:t>=1 for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k</a:t>
                </a:r>
                <a:r>
                  <a:rPr lang="en-US" i="1" baseline="30000" dirty="0" err="1" smtClean="0"/>
                  <a:t>v</a:t>
                </a:r>
                <a:r>
                  <a:rPr lang="en-US" i="1" dirty="0" smtClean="0"/>
                  <a:t>&gt;0.9</a:t>
                </a:r>
              </a:p>
              <a:p>
                <a:endParaRPr lang="es-ES" dirty="0">
                  <a:latin typeface="Cambria" panose="02040503050406030204" pitchFamily="18" charset="0"/>
                </a:endParaRPr>
              </a:p>
              <a:p>
                <a:r>
                  <a:rPr lang="en-US" i="1" dirty="0" err="1" smtClean="0"/>
                  <a:t>g</a:t>
                </a:r>
                <a:r>
                  <a:rPr lang="en-US" i="1" baseline="-25000" dirty="0" err="1" smtClean="0"/>
                  <a:t>k</a:t>
                </a:r>
                <a:r>
                  <a:rPr lang="en-US" i="1" dirty="0" smtClean="0"/>
                  <a:t>(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k</a:t>
                </a:r>
                <a:r>
                  <a:rPr lang="en-US" i="1" dirty="0" err="1" smtClean="0"/>
                  <a:t>,U</a:t>
                </a:r>
                <a:r>
                  <a:rPr lang="en-US" i="1" baseline="-25000" dirty="0" err="1" smtClean="0"/>
                  <a:t>k</a:t>
                </a:r>
                <a:r>
                  <a:rPr lang="en-US" i="1" dirty="0" err="1" smtClean="0"/>
                  <a:t>,W</a:t>
                </a:r>
                <a:r>
                  <a:rPr lang="en-US" i="1" baseline="-25000" dirty="0" err="1" smtClean="0"/>
                  <a:t>k</a:t>
                </a:r>
                <a:r>
                  <a:rPr lang="en-US" i="1" dirty="0"/>
                  <a:t>)=(1- </a:t>
                </a:r>
                <a:r>
                  <a:rPr lang="en-US" i="1" dirty="0" err="1" smtClean="0"/>
                  <a:t>U</a:t>
                </a:r>
                <a:r>
                  <a:rPr lang="en-US" i="1" baseline="-25000" dirty="0" err="1" smtClean="0"/>
                  <a:t>k</a:t>
                </a:r>
                <a:r>
                  <a:rPr lang="en-US" i="1" baseline="30000" dirty="0" err="1" smtClean="0"/>
                  <a:t>nv</a:t>
                </a:r>
                <a:r>
                  <a:rPr lang="en-US" i="1" dirty="0" smtClean="0"/>
                  <a:t>)P(X</a:t>
                </a:r>
                <a:r>
                  <a:rPr lang="en-US" i="1" baseline="-25000" dirty="0" smtClean="0"/>
                  <a:t>k+1</a:t>
                </a:r>
                <a:r>
                  <a:rPr lang="en-US" i="1" baseline="30000" dirty="0" smtClean="0"/>
                  <a:t>nv</a:t>
                </a:r>
                <a:r>
                  <a:rPr lang="en-US" i="1" dirty="0" smtClean="0"/>
                  <a:t>&gt;1 </a:t>
                </a:r>
                <a:r>
                  <a:rPr lang="en-US" i="1" dirty="0"/>
                  <a:t>|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dirty="0"/>
                  <a:t>=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dirty="0"/>
                  <a:t>)F 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dirty="0"/>
                  <a:t>(</a:t>
                </a:r>
                <a:r>
                  <a:rPr lang="en-US" i="1" dirty="0" err="1"/>
                  <a:t>Ddev</a:t>
                </a:r>
                <a:r>
                  <a:rPr lang="en-US" i="1" dirty="0"/>
                  <a:t> + SC) + </a:t>
                </a:r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v</a:t>
                </a:r>
                <a:r>
                  <a:rPr lang="en-US" i="1" dirty="0"/>
                  <a:t> (TD+SC)</a:t>
                </a:r>
                <a:endParaRPr lang="en-US" dirty="0"/>
              </a:p>
              <a:p>
                <a:pPr algn="l"/>
                <a:r>
                  <a:rPr lang="en-US" i="1" dirty="0" err="1"/>
                  <a:t>U</a:t>
                </a:r>
                <a:r>
                  <a:rPr lang="en-US" i="1" baseline="-25000" dirty="0" err="1"/>
                  <a:t>k</a:t>
                </a:r>
                <a:r>
                  <a:rPr lang="en-US" i="1" baseline="30000" dirty="0" err="1"/>
                  <a:t>nv</a:t>
                </a:r>
                <a:r>
                  <a:rPr lang="en-US" i="1" baseline="30000" dirty="0"/>
                  <a:t> </a:t>
                </a:r>
                <a:r>
                  <a:rPr lang="en-US" i="1" dirty="0"/>
                  <a:t>(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)=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𝑈𝑘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(·)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</m:e>
                              </m:d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𝐷𝑑𝑒𝑣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26524" y="1339403"/>
                <a:ext cx="10406130" cy="4404574"/>
              </a:xfrm>
              <a:blipFill rotWithShape="0">
                <a:blip r:embed="rId3"/>
                <a:stretch>
                  <a:fillRect l="-937"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1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Quick view of the waste management industry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9144000" cy="440457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s-ES" dirty="0" err="1" smtClean="0">
                <a:latin typeface="Cambria" panose="02040503050406030204" pitchFamily="18" charset="0"/>
              </a:rPr>
              <a:t>Huge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industry</a:t>
            </a:r>
            <a:r>
              <a:rPr lang="es-ES" dirty="0" smtClean="0">
                <a:latin typeface="Cambria" panose="02040503050406030204" pitchFamily="18" charset="0"/>
              </a:rPr>
              <a:t> in </a:t>
            </a:r>
            <a:r>
              <a:rPr lang="es-ES" dirty="0" err="1" smtClean="0">
                <a:latin typeface="Cambria" panose="02040503050406030204" pitchFamily="18" charset="0"/>
              </a:rPr>
              <a:t>progress</a:t>
            </a:r>
            <a:r>
              <a:rPr lang="es-ES" dirty="0" smtClean="0">
                <a:latin typeface="Cambria" panose="02040503050406030204" pitchFamily="18" charset="0"/>
              </a:rPr>
              <a:t>: </a:t>
            </a:r>
            <a:r>
              <a:rPr lang="es-ES" dirty="0" err="1" smtClean="0">
                <a:latin typeface="Cambria" panose="02040503050406030204" pitchFamily="18" charset="0"/>
              </a:rPr>
              <a:t>Economics</a:t>
            </a:r>
            <a:r>
              <a:rPr lang="es-ES" dirty="0" smtClean="0">
                <a:latin typeface="Cambria" panose="02040503050406030204" pitchFamily="18" charset="0"/>
              </a:rPr>
              <a:t> of the </a:t>
            </a:r>
            <a:r>
              <a:rPr lang="es-ES" dirty="0" err="1" smtClean="0">
                <a:latin typeface="Cambria" panose="02040503050406030204" pitchFamily="18" charset="0"/>
              </a:rPr>
              <a:t>Waste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Cycle</a:t>
            </a:r>
            <a:r>
              <a:rPr lang="en-US" dirty="0">
                <a:latin typeface="Cambria" panose="02040503050406030204" pitchFamily="18" charset="0"/>
              </a:rPr>
              <a:t>	</a:t>
            </a:r>
            <a:endParaRPr lang="en-US" dirty="0" smtClean="0">
              <a:latin typeface="Cambria" panose="02040503050406030204" pitchFamily="18" charset="0"/>
            </a:endParaRPr>
          </a:p>
          <a:p>
            <a:pPr lvl="1"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41218"/>
              </p:ext>
            </p:extLst>
          </p:nvPr>
        </p:nvGraphicFramePr>
        <p:xfrm>
          <a:off x="1352281" y="2210038"/>
          <a:ext cx="9103932" cy="3134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47753"/>
                <a:gridCol w="2321535"/>
                <a:gridCol w="3034644"/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mbria" panose="02040503050406030204" pitchFamily="18" charset="0"/>
                        </a:rPr>
                        <a:t>Country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Group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2010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Cost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2025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Cost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Low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Countries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$1.5</a:t>
                      </a:r>
                      <a:r>
                        <a:rPr lang="es-ES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$ 7.7</a:t>
                      </a:r>
                      <a:r>
                        <a:rPr lang="es-ES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mbria" panose="02040503050406030204" pitchFamily="18" charset="0"/>
                        </a:rPr>
                        <a:t>Lower Middle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Countries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$20.1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$84.1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mbria" panose="02040503050406030204" pitchFamily="18" charset="0"/>
                        </a:rPr>
                        <a:t>Upper Middle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Countries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$24.5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$63.5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Cambria" panose="02040503050406030204" pitchFamily="18" charset="0"/>
                        </a:rPr>
                        <a:t>High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Income</a:t>
                      </a:r>
                      <a:r>
                        <a:rPr lang="es-E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dirty="0" err="1" smtClean="0">
                          <a:latin typeface="Cambria" panose="02040503050406030204" pitchFamily="18" charset="0"/>
                        </a:rPr>
                        <a:t>Countries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$159.3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Cambria" panose="02040503050406030204" pitchFamily="18" charset="0"/>
                        </a:rPr>
                        <a:t>$220.2 </a:t>
                      </a:r>
                      <a:r>
                        <a:rPr lang="es-ES" baseline="0" dirty="0" err="1" smtClean="0"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Total Global </a:t>
                      </a:r>
                      <a:r>
                        <a:rPr lang="es-ES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Cost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 (US$)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$205.4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$375</a:t>
                      </a:r>
                      <a:r>
                        <a:rPr lang="es-ES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s-ES" baseline="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</a:rPr>
                        <a:t>billion</a:t>
                      </a:r>
                      <a:endParaRPr 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s-ES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Source</a:t>
                      </a:r>
                      <a:r>
                        <a:rPr lang="es-ES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: World Bank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http://web.worldbank.org/WBSITE/EXTERNAL/TOPICS/EXTURBANDEVELOPMENT/0,,contentMDK:23172887~pagePK:210058~piPK:210062~theSitePK:337178,00.html</a:t>
                      </a:r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5146438" y="3438251"/>
            <a:ext cx="4833870" cy="1532586"/>
          </a:xfrm>
          <a:prstGeom prst="ellipse">
            <a:avLst/>
          </a:prstGeom>
          <a:noFill/>
          <a:ln w="76200"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6517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Quick view of the waste management industry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9144000" cy="440457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</a:rPr>
              <a:t>Different approaches and optimization objectives</a:t>
            </a:r>
          </a:p>
          <a:p>
            <a:pPr marL="342900" indent="-342900" algn="l">
              <a:buFontTx/>
              <a:buChar char="-"/>
            </a:pPr>
            <a:endParaRPr lang="en-US" dirty="0" smtClean="0">
              <a:latin typeface="Cambria" panose="02040503050406030204" pitchFamily="18" charset="0"/>
            </a:endParaRPr>
          </a:p>
          <a:p>
            <a:pPr algn="l"/>
            <a:r>
              <a:rPr lang="en-US" dirty="0" smtClean="0">
                <a:latin typeface="Cambria" panose="02040503050406030204" pitchFamily="18" charset="0"/>
              </a:rPr>
              <a:t>- Waste collection: Family of Vehicle Routing Problems (VRP)</a:t>
            </a:r>
          </a:p>
          <a:p>
            <a:pPr lvl="1"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/>
          <p:nvPr/>
        </p:nvSpPr>
        <p:spPr>
          <a:xfrm>
            <a:off x="1814286" y="3595180"/>
            <a:ext cx="32535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FROM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STATIC AND DETERMINISTIC APPROACH</a:t>
            </a:r>
            <a:endParaRPr lang="el-GR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Right Arrow 5"/>
          <p:cNvSpPr/>
          <p:nvPr/>
        </p:nvSpPr>
        <p:spPr>
          <a:xfrm>
            <a:off x="5415566" y="3770157"/>
            <a:ext cx="838200" cy="59123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7"/>
          <p:cNvSpPr txBox="1"/>
          <p:nvPr/>
        </p:nvSpPr>
        <p:spPr>
          <a:xfrm>
            <a:off x="6827948" y="3541690"/>
            <a:ext cx="41303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TO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DYNAMIC AND DEMAND-RESPONSIVE</a:t>
            </a:r>
          </a:p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APPROACH</a:t>
            </a:r>
            <a:endParaRPr lang="el-GR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0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Motivations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and </a:t>
            </a: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overall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s-ES" sz="4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objective</a:t>
            </a:r>
            <a:endParaRPr lang="es-ES" sz="4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6499538" cy="440457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</a:rPr>
              <a:t>Use of IT tools to reduce operational costs</a:t>
            </a:r>
          </a:p>
          <a:p>
            <a:pPr marL="342900" indent="-342900" algn="l">
              <a:buFontTx/>
              <a:buChar char="-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</a:rPr>
              <a:t>WCM Information Systems  (WSI)</a:t>
            </a:r>
          </a:p>
          <a:p>
            <a:pPr marL="342900" indent="-342900" algn="l">
              <a:buFontTx/>
              <a:buChar char="-"/>
            </a:pPr>
            <a:endParaRPr lang="en-US" dirty="0" smtClean="0">
              <a:latin typeface="Cambria" panose="020405030504060302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Cambria" panose="02040503050406030204" pitchFamily="18" charset="0"/>
              </a:rPr>
              <a:t>Feasibility study of introducing a waste management information system</a:t>
            </a:r>
          </a:p>
          <a:p>
            <a:pPr lvl="1"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-media-cache-ak0.pinimg.com/originals/ad/2f/cc/ad2fccc827efc80577627eace333f96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4" y="1339404"/>
            <a:ext cx="4250623" cy="45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1796603" y="4326847"/>
            <a:ext cx="5604456" cy="15696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Which is the “value of information” from introducing a WCMIS ?</a:t>
            </a:r>
            <a:endParaRPr lang="el-GR" sz="3200" b="1" i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Business case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5966" y="1339403"/>
            <a:ext cx="10736688" cy="4404574"/>
          </a:xfrm>
        </p:spPr>
        <p:txBody>
          <a:bodyPr>
            <a:normAutofit fontScale="92500" lnSpcReduction="10000"/>
          </a:bodyPr>
          <a:lstStyle/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s-ES" sz="2400" b="1" dirty="0" err="1" smtClean="0">
                <a:latin typeface="Cambria" panose="02040503050406030204" pitchFamily="18" charset="0"/>
              </a:rPr>
              <a:t>Current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method</a:t>
            </a:r>
            <a:r>
              <a:rPr lang="es-ES" sz="2400" b="1" dirty="0" smtClean="0">
                <a:latin typeface="Cambria" panose="02040503050406030204" pitchFamily="18" charset="0"/>
              </a:rPr>
              <a:t>: </a:t>
            </a:r>
            <a:r>
              <a:rPr lang="es-ES" sz="2400" b="1" dirty="0" err="1" smtClean="0">
                <a:latin typeface="Cambria" panose="02040503050406030204" pitchFamily="18" charset="0"/>
              </a:rPr>
              <a:t>send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fixed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trucks</a:t>
            </a:r>
            <a:r>
              <a:rPr lang="es-ES" sz="2400" b="1" dirty="0" smtClean="0">
                <a:latin typeface="Cambria" panose="02040503050406030204" pitchFamily="18" charset="0"/>
              </a:rPr>
              <a:t> to </a:t>
            </a:r>
            <a:r>
              <a:rPr lang="es-ES" sz="2400" b="1" dirty="0" err="1" smtClean="0">
                <a:latin typeface="Cambria" panose="02040503050406030204" pitchFamily="18" charset="0"/>
              </a:rPr>
              <a:t>each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zone</a:t>
            </a:r>
            <a:r>
              <a:rPr lang="es-ES" sz="2400" b="1" dirty="0" smtClean="0">
                <a:latin typeface="Cambria" panose="02040503050406030204" pitchFamily="18" charset="0"/>
              </a:rPr>
              <a:t> to </a:t>
            </a:r>
            <a:r>
              <a:rPr lang="es-ES" sz="2400" b="1" dirty="0" err="1" smtClean="0">
                <a:latin typeface="Cambria" panose="02040503050406030204" pitchFamily="18" charset="0"/>
              </a:rPr>
              <a:t>collect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waste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  <a:r>
              <a:rPr lang="es-ES" sz="2400" b="1" dirty="0" err="1" smtClean="0">
                <a:latin typeface="Cambria" panose="02040503050406030204" pitchFamily="18" charset="0"/>
              </a:rPr>
              <a:t>from</a:t>
            </a:r>
            <a:r>
              <a:rPr lang="es-ES" sz="2400" b="1" dirty="0" smtClean="0">
                <a:latin typeface="Cambria" panose="02040503050406030204" pitchFamily="18" charset="0"/>
              </a:rPr>
              <a:t> ALL </a:t>
            </a:r>
            <a:r>
              <a:rPr lang="es-ES" sz="2400" b="1" dirty="0" err="1" smtClean="0">
                <a:latin typeface="Cambria" panose="02040503050406030204" pitchFamily="18" charset="0"/>
              </a:rPr>
              <a:t>bins</a:t>
            </a:r>
            <a:r>
              <a:rPr lang="es-ES" sz="2400" b="1" dirty="0" smtClean="0">
                <a:latin typeface="Cambria" panose="02040503050406030204" pitchFamily="18" charset="0"/>
              </a:rPr>
              <a:t> 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1.316 collection points (bins) =&gt; 606 if we aggregate them by location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s-ES" sz="2400" dirty="0" err="1" smtClean="0">
                <a:latin typeface="Cambria" panose="02040503050406030204" pitchFamily="18" charset="0"/>
              </a:rPr>
              <a:t>Three</a:t>
            </a:r>
            <a:r>
              <a:rPr lang="es-ES" sz="2400" dirty="0" smtClean="0">
                <a:latin typeface="Cambria" panose="02040503050406030204" pitchFamily="18" charset="0"/>
              </a:rPr>
              <a:t> </a:t>
            </a:r>
            <a:r>
              <a:rPr lang="es-ES" sz="2400" dirty="0" err="1" smtClean="0">
                <a:latin typeface="Cambria" panose="02040503050406030204" pitchFamily="18" charset="0"/>
              </a:rPr>
              <a:t>different</a:t>
            </a:r>
            <a:r>
              <a:rPr lang="es-ES" sz="2400" dirty="0">
                <a:latin typeface="Cambria" panose="02040503050406030204" pitchFamily="18" charset="0"/>
              </a:rPr>
              <a:t> </a:t>
            </a:r>
            <a:r>
              <a:rPr lang="es-ES" sz="2400" dirty="0" err="1" smtClean="0">
                <a:latin typeface="Cambria" panose="02040503050406030204" pitchFamily="18" charset="0"/>
              </a:rPr>
              <a:t>zones</a:t>
            </a:r>
            <a:r>
              <a:rPr lang="es-ES" sz="2400" dirty="0" smtClean="0">
                <a:latin typeface="Cambria" panose="02040503050406030204" pitchFamily="18" charset="0"/>
              </a:rPr>
              <a:t> </a:t>
            </a:r>
            <a:r>
              <a:rPr lang="es-ES" sz="2400" dirty="0" err="1" smtClean="0">
                <a:latin typeface="Cambria" panose="02040503050406030204" pitchFamily="18" charset="0"/>
              </a:rPr>
              <a:t>depending</a:t>
            </a:r>
            <a:r>
              <a:rPr lang="es-ES" sz="2400" dirty="0" smtClean="0">
                <a:latin typeface="Cambria" panose="02040503050406030204" pitchFamily="18" charset="0"/>
              </a:rPr>
              <a:t>: </a:t>
            </a:r>
            <a:r>
              <a:rPr lang="es-ES" sz="2400" dirty="0" err="1" smtClean="0">
                <a:latin typeface="Cambria" panose="02040503050406030204" pitchFamily="18" charset="0"/>
              </a:rPr>
              <a:t>market</a:t>
            </a:r>
            <a:r>
              <a:rPr lang="es-ES" sz="2400" dirty="0" smtClean="0">
                <a:latin typeface="Cambria" panose="02040503050406030204" pitchFamily="18" charset="0"/>
              </a:rPr>
              <a:t>, </a:t>
            </a:r>
            <a:r>
              <a:rPr lang="es-ES" sz="2400" dirty="0" err="1" smtClean="0">
                <a:latin typeface="Cambria" panose="02040503050406030204" pitchFamily="18" charset="0"/>
              </a:rPr>
              <a:t>small</a:t>
            </a:r>
            <a:r>
              <a:rPr lang="es-ES" sz="2400" dirty="0" smtClean="0">
                <a:latin typeface="Cambria" panose="02040503050406030204" pitchFamily="18" charset="0"/>
              </a:rPr>
              <a:t> and </a:t>
            </a:r>
            <a:r>
              <a:rPr lang="es-ES" sz="2400" dirty="0" err="1" smtClean="0">
                <a:latin typeface="Cambria" panose="02040503050406030204" pitchFamily="18" charset="0"/>
              </a:rPr>
              <a:t>big</a:t>
            </a:r>
            <a:r>
              <a:rPr lang="es-ES" sz="2400" dirty="0" smtClean="0">
                <a:latin typeface="Cambria" panose="02040503050406030204" pitchFamily="18" charset="0"/>
              </a:rPr>
              <a:t> </a:t>
            </a:r>
            <a:r>
              <a:rPr lang="es-ES" sz="2400" dirty="0" err="1" smtClean="0">
                <a:latin typeface="Cambria" panose="02040503050406030204" pitchFamily="18" charset="0"/>
              </a:rPr>
              <a:t>roads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Single depot and disposal location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s-ES" sz="2400" dirty="0" err="1" smtClean="0">
                <a:latin typeface="Cambria" panose="02040503050406030204" pitchFamily="18" charset="0"/>
              </a:rPr>
              <a:t>Heterogen</a:t>
            </a:r>
            <a:r>
              <a:rPr lang="en-US" sz="2400" dirty="0" err="1" smtClean="0">
                <a:latin typeface="Cambria" panose="02040503050406030204" pitchFamily="18" charset="0"/>
              </a:rPr>
              <a:t>eous</a:t>
            </a:r>
            <a:r>
              <a:rPr lang="en-US" sz="2400" dirty="0" smtClean="0">
                <a:latin typeface="Cambria" panose="02040503050406030204" pitchFamily="18" charset="0"/>
              </a:rPr>
              <a:t> capacity of bins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Stochastic rate generation of waste </a:t>
            </a:r>
          </a:p>
          <a:p>
            <a:pPr marL="914400" lvl="1" indent="-457200" algn="l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Fleet of trucks with homogeneous size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4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Framework</a:t>
            </a: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529120"/>
              </p:ext>
            </p:extLst>
          </p:nvPr>
        </p:nvGraphicFramePr>
        <p:xfrm>
          <a:off x="1952172" y="100511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4182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>
                <a:solidFill>
                  <a:schemeClr val="bg1"/>
                </a:solidFill>
                <a:latin typeface="Cambria" panose="02040503050406030204" pitchFamily="18" charset="0"/>
              </a:rPr>
              <a:t>Modelling</a:t>
            </a:r>
            <a:r>
              <a:rPr lang="es-ES" sz="4000" dirty="0">
                <a:solidFill>
                  <a:schemeClr val="bg1"/>
                </a:solidFill>
                <a:latin typeface="Cambria" panose="02040503050406030204" pitchFamily="18" charset="0"/>
              </a:rPr>
              <a:t> the DP 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case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6524" y="1339403"/>
            <a:ext cx="10406130" cy="440457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</a:rPr>
              <a:t>- Objective: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minimize operational costs of WC operator over time by introducing a WIS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Cambria" panose="02040503050406030204" pitchFamily="18" charset="0"/>
              </a:rPr>
              <a:t>Assumptions</a:t>
            </a:r>
            <a:r>
              <a:rPr lang="es-ES" i="1" dirty="0" smtClean="0">
                <a:latin typeface="Cambria" panose="02040503050406030204" pitchFamily="18" charset="0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Cambria" panose="02040503050406030204" pitchFamily="18" charset="0"/>
              </a:rPr>
              <a:t>Smart </a:t>
            </a:r>
            <a:r>
              <a:rPr lang="es-ES" dirty="0" err="1" smtClean="0">
                <a:latin typeface="Cambria" panose="02040503050406030204" pitchFamily="18" charset="0"/>
              </a:rPr>
              <a:t>cans</a:t>
            </a:r>
            <a:endParaRPr lang="es-ES" dirty="0" smtClean="0">
              <a:latin typeface="Cambria" panose="02040503050406030204" pitchFamily="18" charset="0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Cambria" panose="02040503050406030204" pitchFamily="18" charset="0"/>
              </a:rPr>
              <a:t>Poisson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distributed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throwing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trash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rate</a:t>
            </a:r>
            <a:endParaRPr lang="es-ES" dirty="0">
              <a:latin typeface="Cambria" panose="02040503050406030204" pitchFamily="18" charset="0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Cambria" panose="02040503050406030204" pitchFamily="18" charset="0"/>
              </a:rPr>
              <a:t>Penalty</a:t>
            </a:r>
            <a:r>
              <a:rPr lang="es-ES" dirty="0" smtClean="0">
                <a:latin typeface="Cambria" panose="02040503050406030204" pitchFamily="18" charset="0"/>
              </a:rPr>
              <a:t> and </a:t>
            </a:r>
            <a:r>
              <a:rPr lang="es-ES" dirty="0" err="1" smtClean="0">
                <a:latin typeface="Cambria" panose="02040503050406030204" pitchFamily="18" charset="0"/>
              </a:rPr>
              <a:t>fixed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operational</a:t>
            </a:r>
            <a:r>
              <a:rPr lang="es-ES" dirty="0" smtClean="0">
                <a:latin typeface="Cambria" panose="02040503050406030204" pitchFamily="18" charset="0"/>
              </a:rPr>
              <a:t> </a:t>
            </a:r>
            <a:r>
              <a:rPr lang="es-ES" dirty="0" err="1" smtClean="0">
                <a:latin typeface="Cambria" panose="02040503050406030204" pitchFamily="18" charset="0"/>
              </a:rPr>
              <a:t>costs</a:t>
            </a:r>
            <a:endParaRPr lang="es-ES" dirty="0" smtClean="0">
              <a:latin typeface="Cambria" panose="02040503050406030204" pitchFamily="18" charset="0"/>
            </a:endParaRPr>
          </a:p>
          <a:p>
            <a:pPr algn="l"/>
            <a:endParaRPr lang="en-US" i="1" dirty="0" smtClean="0"/>
          </a:p>
          <a:p>
            <a:pPr algn="l"/>
            <a:endParaRPr lang="en-US" dirty="0"/>
          </a:p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9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"/>
            <a:ext cx="12192000" cy="7723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118" y="-38303"/>
            <a:ext cx="11408536" cy="7321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4000" dirty="0" err="1">
                <a:solidFill>
                  <a:schemeClr val="bg1"/>
                </a:solidFill>
                <a:latin typeface="Cambria" panose="02040503050406030204" pitchFamily="18" charset="0"/>
              </a:rPr>
              <a:t>Modelling</a:t>
            </a:r>
            <a:r>
              <a:rPr lang="es-ES" sz="4000" dirty="0">
                <a:solidFill>
                  <a:schemeClr val="bg1"/>
                </a:solidFill>
                <a:latin typeface="Cambria" panose="02040503050406030204" pitchFamily="18" charset="0"/>
              </a:rPr>
              <a:t> the DP </a:t>
            </a:r>
            <a:r>
              <a:rPr lang="es-ES" sz="4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case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1429" y="1339403"/>
            <a:ext cx="10281225" cy="440457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- Decision variable: </a:t>
            </a:r>
            <a:r>
              <a:rPr lang="en-US" dirty="0" err="1">
                <a:latin typeface="Cambria" panose="02040503050406030204" pitchFamily="18" charset="0"/>
              </a:rPr>
              <a:t>U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latin typeface="Cambria" panose="02040503050406030204" pitchFamily="18" charset="0"/>
              </a:rPr>
              <a:t>c</a:t>
            </a:r>
            <a:r>
              <a:rPr lang="en-US" baseline="30000" dirty="0">
                <a:latin typeface="Cambria" panose="020405030504060302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</a:rPr>
              <a:t>ϵ {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not-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visit,visit</a:t>
            </a:r>
            <a:r>
              <a:rPr lang="en-US" dirty="0">
                <a:latin typeface="Cambria" panose="02040503050406030204" pitchFamily="18" charset="0"/>
              </a:rPr>
              <a:t>} 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latin typeface="Cambria" panose="02040503050406030204" pitchFamily="18" charset="0"/>
              </a:rPr>
              <a:t>- </a:t>
            </a:r>
            <a:r>
              <a:rPr lang="es-ES" dirty="0" err="1">
                <a:latin typeface="Cambria" panose="02040503050406030204" pitchFamily="18" charset="0"/>
              </a:rPr>
              <a:t>State</a:t>
            </a:r>
            <a:r>
              <a:rPr lang="es-ES" dirty="0">
                <a:latin typeface="Cambria" panose="02040503050406030204" pitchFamily="18" charset="0"/>
              </a:rPr>
              <a:t> variable: </a:t>
            </a:r>
            <a:r>
              <a:rPr lang="en-US" dirty="0" err="1">
                <a:latin typeface="Cambria" panose="02040503050406030204" pitchFamily="18" charset="0"/>
              </a:rPr>
              <a:t>X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latin typeface="Cambria" panose="02040503050406030204" pitchFamily="18" charset="0"/>
              </a:rPr>
              <a:t>c</a:t>
            </a:r>
            <a:r>
              <a:rPr lang="en-US" baseline="30000" dirty="0">
                <a:latin typeface="Cambria" panose="02040503050406030204" pitchFamily="18" charset="0"/>
              </a:rPr>
              <a:t> </a:t>
            </a:r>
            <a:r>
              <a:rPr lang="es-ES" dirty="0">
                <a:latin typeface="Cambria" panose="02040503050406030204" pitchFamily="18" charset="0"/>
              </a:rPr>
              <a:t> ( </a:t>
            </a:r>
            <a:r>
              <a:rPr lang="es-ES" dirty="0" err="1">
                <a:latin typeface="Cambria" panose="02040503050406030204" pitchFamily="18" charset="0"/>
              </a:rPr>
              <a:t>current</a:t>
            </a:r>
            <a:r>
              <a:rPr lang="es-ES" dirty="0">
                <a:latin typeface="Cambria" panose="02040503050406030204" pitchFamily="18" charset="0"/>
              </a:rPr>
              <a:t> % </a:t>
            </a:r>
            <a:r>
              <a:rPr lang="es-ES" dirty="0" err="1">
                <a:latin typeface="Cambria" panose="02040503050406030204" pitchFamily="18" charset="0"/>
              </a:rPr>
              <a:t>fulness</a:t>
            </a:r>
            <a:r>
              <a:rPr lang="es-ES" dirty="0">
                <a:latin typeface="Cambria" panose="02040503050406030204" pitchFamily="18" charset="0"/>
              </a:rPr>
              <a:t> of </a:t>
            </a:r>
            <a:r>
              <a:rPr lang="es-ES" dirty="0" err="1">
                <a:latin typeface="Cambria" panose="02040503050406030204" pitchFamily="18" charset="0"/>
              </a:rPr>
              <a:t>bins</a:t>
            </a:r>
            <a:r>
              <a:rPr lang="es-ES" dirty="0">
                <a:latin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s-ES" dirty="0">
                <a:latin typeface="Cambria" panose="02040503050406030204" pitchFamily="18" charset="0"/>
              </a:rPr>
              <a:t>- Dynamics of </a:t>
            </a:r>
            <a:r>
              <a:rPr lang="es-ES" dirty="0" err="1">
                <a:latin typeface="Cambria" panose="02040503050406030204" pitchFamily="18" charset="0"/>
              </a:rPr>
              <a:t>bins</a:t>
            </a:r>
            <a:r>
              <a:rPr lang="es-ES" dirty="0">
                <a:latin typeface="Cambria" panose="02040503050406030204" pitchFamily="18" charset="0"/>
              </a:rPr>
              <a:t>’ </a:t>
            </a:r>
            <a:r>
              <a:rPr lang="es-ES" dirty="0" err="1">
                <a:latin typeface="Cambria" panose="02040503050406030204" pitchFamily="18" charset="0"/>
              </a:rPr>
              <a:t>fulness</a:t>
            </a:r>
            <a:r>
              <a:rPr lang="es-ES" dirty="0">
                <a:latin typeface="Cambria" panose="02040503050406030204" pitchFamily="18" charset="0"/>
              </a:rPr>
              <a:t> (%): </a:t>
            </a:r>
            <a:r>
              <a:rPr lang="es-ES" dirty="0" err="1">
                <a:latin typeface="Cambria" panose="02040503050406030204" pitchFamily="18" charset="0"/>
              </a:rPr>
              <a:t>depends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on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latin typeface="Cambria" panose="02040503050406030204" pitchFamily="18" charset="0"/>
              </a:rPr>
              <a:t>c</a:t>
            </a:r>
            <a:r>
              <a:rPr lang="en-US" baseline="30000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X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latin typeface="Cambria" panose="02040503050406030204" pitchFamily="18" charset="0"/>
              </a:rPr>
              <a:t>c</a:t>
            </a:r>
            <a:r>
              <a:rPr lang="en-US" baseline="30000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</a:t>
            </a:r>
            <a:r>
              <a:rPr lang="en-US" dirty="0" err="1">
                <a:latin typeface="Cambria" panose="02040503050406030204" pitchFamily="18" charset="0"/>
              </a:rPr>
              <a:t>E</a:t>
            </a:r>
            <a:r>
              <a:rPr lang="en-US" baseline="-25000" dirty="0" err="1">
                <a:latin typeface="Cambria" panose="02040503050406030204" pitchFamily="18" charset="0"/>
              </a:rPr>
              <a:t>k</a:t>
            </a:r>
            <a:r>
              <a:rPr lang="en-US" dirty="0">
                <a:latin typeface="Cambria" panose="02040503050406030204" pitchFamily="18" charset="0"/>
              </a:rPr>
              <a:t>[W</a:t>
            </a:r>
            <a:r>
              <a:rPr lang="en-US" baseline="-25000" dirty="0">
                <a:latin typeface="Cambria" panose="02040503050406030204" pitchFamily="18" charset="0"/>
              </a:rPr>
              <a:t>k+1</a:t>
            </a:r>
            <a:r>
              <a:rPr lang="en-US" baseline="30000" dirty="0">
                <a:latin typeface="Cambria" panose="02040503050406030204" pitchFamily="18" charset="0"/>
              </a:rPr>
              <a:t>c</a:t>
            </a:r>
            <a:r>
              <a:rPr lang="en-US" dirty="0">
                <a:latin typeface="Cambria" panose="02040503050406030204" pitchFamily="18" charset="0"/>
              </a:rPr>
              <a:t>] 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latin typeface="Cambria" panose="02040503050406030204" pitchFamily="18" charset="0"/>
              </a:rPr>
              <a:t>- </a:t>
            </a:r>
            <a:r>
              <a:rPr lang="es-ES" dirty="0" err="1">
                <a:latin typeface="Cambria" panose="02040503050406030204" pitchFamily="18" charset="0"/>
              </a:rPr>
              <a:t>We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visit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if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X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k</a:t>
            </a:r>
            <a:r>
              <a:rPr lang="en-US" baseline="30000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c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&gt;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threshold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s-ES" dirty="0">
                <a:latin typeface="Cambria" panose="02040503050406030204" pitchFamily="18" charset="0"/>
              </a:rPr>
              <a:t>(90%)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latin typeface="Cambria" panose="02040503050406030204" pitchFamily="18" charset="0"/>
              </a:rPr>
              <a:t>- The </a:t>
            </a:r>
            <a:r>
              <a:rPr lang="es-ES" dirty="0" err="1">
                <a:latin typeface="Cambria" panose="02040503050406030204" pitchFamily="18" charset="0"/>
              </a:rPr>
              <a:t>violated-bins</a:t>
            </a:r>
            <a:r>
              <a:rPr lang="es-ES" dirty="0">
                <a:latin typeface="Cambria" panose="02040503050406030204" pitchFamily="18" charset="0"/>
              </a:rPr>
              <a:t> determine the </a:t>
            </a:r>
            <a:r>
              <a:rPr lang="es-ES" dirty="0" err="1">
                <a:latin typeface="Cambria" panose="02040503050406030204" pitchFamily="18" charset="0"/>
              </a:rPr>
              <a:t>optimal</a:t>
            </a:r>
            <a:r>
              <a:rPr lang="es-ES" dirty="0">
                <a:latin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</a:rPr>
              <a:t>path</a:t>
            </a:r>
            <a:endParaRPr lang="es-ES" dirty="0">
              <a:latin typeface="Cambria" panose="02040503050406030204" pitchFamily="18" charset="0"/>
            </a:endParaRPr>
          </a:p>
          <a:p>
            <a:pPr algn="l"/>
            <a:r>
              <a:rPr lang="en-US" dirty="0" smtClean="0">
                <a:latin typeface="Cambria" panose="02040503050406030204" pitchFamily="18" charset="0"/>
              </a:rPr>
              <a:t>- We visit all violated cans</a:t>
            </a:r>
          </a:p>
          <a:p>
            <a:pPr algn="l"/>
            <a:r>
              <a:rPr lang="en-US" dirty="0" smtClean="0">
                <a:latin typeface="Cambria" panose="02040503050406030204" pitchFamily="18" charset="0"/>
              </a:rPr>
              <a:t>- Non-violated cans might be visited depending on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comparing costs and benefits</a:t>
            </a:r>
            <a:r>
              <a:rPr lang="en-US" dirty="0" smtClean="0">
                <a:latin typeface="Cambria" panose="02040503050406030204" pitchFamily="18" charset="0"/>
              </a:rPr>
              <a:t>: additional distance if we deviate (C) vs. the risk of paying a fine</a:t>
            </a:r>
          </a:p>
        </p:txBody>
      </p:sp>
      <p:pic>
        <p:nvPicPr>
          <p:cNvPr id="1028" name="Picture 4" descr="http://4.bp.blogspot.com/-sVxjLXoGLsU/T-Q6Icoc49I/AAAAAAAAAIg/E3uSWVIRMgU/s1600/bgse+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1371"/>
            <a:ext cx="3953814" cy="7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07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832</Words>
  <Application>Microsoft Office PowerPoint</Application>
  <PresentationFormat>Panorámica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Times New Roman</vt:lpstr>
      <vt:lpstr>Tema de Office</vt:lpstr>
      <vt:lpstr>   Barcelona Graduate School of Economics (BGSE) Master in Data Science  Stochastic Optimization   Waste Collection and Management problem</vt:lpstr>
      <vt:lpstr>Structure</vt:lpstr>
      <vt:lpstr>Quick view of the waste management industry</vt:lpstr>
      <vt:lpstr>Quick view of the waste management industry</vt:lpstr>
      <vt:lpstr>Motivations and overall objective</vt:lpstr>
      <vt:lpstr>Business case</vt:lpstr>
      <vt:lpstr>Framework</vt:lpstr>
      <vt:lpstr>Modelling the DP case</vt:lpstr>
      <vt:lpstr>Modelling the DP case </vt:lpstr>
      <vt:lpstr>Methodology</vt:lpstr>
      <vt:lpstr>Methodology</vt:lpstr>
      <vt:lpstr>Methodology</vt:lpstr>
      <vt:lpstr>Methodology</vt:lpstr>
      <vt:lpstr>Methodology</vt:lpstr>
      <vt:lpstr>Conclusions</vt:lpstr>
      <vt:lpstr>Conclusions</vt:lpstr>
      <vt:lpstr>Extensions</vt:lpstr>
      <vt:lpstr>Presentación de PowerPoint</vt:lpstr>
      <vt:lpstr>Notes</vt:lpstr>
      <vt:lpstr>IV. Modelling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 problem</dc:title>
  <dc:creator>J LB</dc:creator>
  <cp:lastModifiedBy>J LB</cp:lastModifiedBy>
  <cp:revision>28</cp:revision>
  <dcterms:created xsi:type="dcterms:W3CDTF">2015-03-17T11:14:05Z</dcterms:created>
  <dcterms:modified xsi:type="dcterms:W3CDTF">2015-03-17T20:16:14Z</dcterms:modified>
</cp:coreProperties>
</file>