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B21"/>
    <a:srgbClr val="8F0B28"/>
    <a:srgbClr val="8F0714"/>
    <a:srgbClr val="8F1D0E"/>
    <a:srgbClr val="080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riagranada/Downloads/DATA%20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riagranada/Downloads/DATA%20D-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Mon-Thu </a:t>
            </a:r>
          </a:p>
        </c:rich>
      </c:tx>
      <c:layout>
        <c:manualLayout>
          <c:xMode val="edge"/>
          <c:yMode val="edge"/>
          <c:x val="0.38092587192033089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974800989382499"/>
          <c:y val="0.10132557754604998"/>
          <c:w val="0.54519247594050746"/>
          <c:h val="0.75296660834062412"/>
        </c:manualLayout>
      </c:layout>
      <c:scatterChart>
        <c:scatterStyle val="smoothMarker"/>
        <c:varyColors val="0"/>
        <c:ser>
          <c:idx val="1"/>
          <c:order val="0"/>
          <c:tx>
            <c:v>Monday AVG </c:v>
          </c:tx>
          <c:marker>
            <c:symbol val="none"/>
          </c:marker>
          <c:xVal>
            <c:numRef>
              <c:f>Sheet1!$C$3:$C$20</c:f>
              <c:numCache>
                <c:formatCode>General</c:formatCode>
                <c:ptCount val="18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numCache>
            </c:numRef>
          </c:xVal>
          <c:yVal>
            <c:numRef>
              <c:f>Sheet1!$E$3:$E$20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3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CDA-764B-8D00-E170BCE772FA}"/>
            </c:ext>
          </c:extLst>
        </c:ser>
        <c:ser>
          <c:idx val="0"/>
          <c:order val="1"/>
          <c:tx>
            <c:v>Tuesday AVG</c:v>
          </c:tx>
          <c:marker>
            <c:symbol val="none"/>
          </c:marker>
          <c:xVal>
            <c:numRef>
              <c:f>Sheet1!$C$3:$C$20</c:f>
              <c:numCache>
                <c:formatCode>General</c:formatCode>
                <c:ptCount val="18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numCache>
            </c:numRef>
          </c:xVal>
          <c:yVal>
            <c:numRef>
              <c:f>Sheet1!$F$3:$F$20</c:f>
              <c:numCache>
                <c:formatCode>General</c:formatCode>
                <c:ptCount val="18"/>
                <c:pt idx="0">
                  <c:v>5</c:v>
                </c:pt>
                <c:pt idx="1">
                  <c:v>5</c:v>
                </c:pt>
                <c:pt idx="2">
                  <c:v>7</c:v>
                </c:pt>
                <c:pt idx="3">
                  <c:v>6</c:v>
                </c:pt>
                <c:pt idx="4">
                  <c:v>8</c:v>
                </c:pt>
                <c:pt idx="5">
                  <c:v>9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5</c:v>
                </c:pt>
                <c:pt idx="11">
                  <c:v>8</c:v>
                </c:pt>
                <c:pt idx="12">
                  <c:v>9</c:v>
                </c:pt>
                <c:pt idx="13">
                  <c:v>6</c:v>
                </c:pt>
                <c:pt idx="14">
                  <c:v>6</c:v>
                </c:pt>
                <c:pt idx="15">
                  <c:v>8</c:v>
                </c:pt>
                <c:pt idx="16">
                  <c:v>5</c:v>
                </c:pt>
                <c:pt idx="17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CDA-764B-8D00-E170BCE772FA}"/>
            </c:ext>
          </c:extLst>
        </c:ser>
        <c:ser>
          <c:idx val="2"/>
          <c:order val="2"/>
          <c:tx>
            <c:v>Wednesday AVG</c:v>
          </c:tx>
          <c:marker>
            <c:symbol val="none"/>
          </c:marker>
          <c:xVal>
            <c:numRef>
              <c:f>Sheet1!$C$3:$C$20</c:f>
              <c:numCache>
                <c:formatCode>General</c:formatCode>
                <c:ptCount val="18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numCache>
            </c:numRef>
          </c:xVal>
          <c:yVal>
            <c:numRef>
              <c:f>Sheet1!$G$3:$G$20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13</c:v>
                </c:pt>
                <c:pt idx="3">
                  <c:v>15</c:v>
                </c:pt>
                <c:pt idx="4">
                  <c:v>12</c:v>
                </c:pt>
                <c:pt idx="5">
                  <c:v>15</c:v>
                </c:pt>
                <c:pt idx="6">
                  <c:v>14</c:v>
                </c:pt>
                <c:pt idx="7">
                  <c:v>12</c:v>
                </c:pt>
                <c:pt idx="8">
                  <c:v>10</c:v>
                </c:pt>
                <c:pt idx="9">
                  <c:v>10</c:v>
                </c:pt>
                <c:pt idx="10">
                  <c:v>12</c:v>
                </c:pt>
                <c:pt idx="11">
                  <c:v>13</c:v>
                </c:pt>
                <c:pt idx="12">
                  <c:v>15</c:v>
                </c:pt>
                <c:pt idx="13">
                  <c:v>14</c:v>
                </c:pt>
                <c:pt idx="14">
                  <c:v>12</c:v>
                </c:pt>
                <c:pt idx="15">
                  <c:v>10</c:v>
                </c:pt>
                <c:pt idx="16">
                  <c:v>11</c:v>
                </c:pt>
                <c:pt idx="17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CDA-764B-8D00-E170BCE772FA}"/>
            </c:ext>
          </c:extLst>
        </c:ser>
        <c:ser>
          <c:idx val="3"/>
          <c:order val="3"/>
          <c:tx>
            <c:v>Thursday AVG</c:v>
          </c:tx>
          <c:marker>
            <c:symbol val="none"/>
          </c:marker>
          <c:xVal>
            <c:numRef>
              <c:f>Sheet1!$C$3:$C$20</c:f>
              <c:numCache>
                <c:formatCode>General</c:formatCode>
                <c:ptCount val="18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numCache>
            </c:numRef>
          </c:xVal>
          <c:yVal>
            <c:numRef>
              <c:f>Sheet1!$H$3:$H$20</c:f>
              <c:numCache>
                <c:formatCode>General</c:formatCode>
                <c:ptCount val="18"/>
                <c:pt idx="0">
                  <c:v>15</c:v>
                </c:pt>
                <c:pt idx="1">
                  <c:v>17</c:v>
                </c:pt>
                <c:pt idx="2">
                  <c:v>16</c:v>
                </c:pt>
                <c:pt idx="3">
                  <c:v>19</c:v>
                </c:pt>
                <c:pt idx="4">
                  <c:v>17</c:v>
                </c:pt>
                <c:pt idx="5">
                  <c:v>19</c:v>
                </c:pt>
                <c:pt idx="6">
                  <c:v>20</c:v>
                </c:pt>
                <c:pt idx="7">
                  <c:v>17</c:v>
                </c:pt>
                <c:pt idx="8">
                  <c:v>19</c:v>
                </c:pt>
                <c:pt idx="9">
                  <c:v>18</c:v>
                </c:pt>
                <c:pt idx="10">
                  <c:v>19</c:v>
                </c:pt>
                <c:pt idx="11">
                  <c:v>17</c:v>
                </c:pt>
                <c:pt idx="12">
                  <c:v>16</c:v>
                </c:pt>
                <c:pt idx="13">
                  <c:v>16</c:v>
                </c:pt>
                <c:pt idx="14">
                  <c:v>20</c:v>
                </c:pt>
                <c:pt idx="15">
                  <c:v>20</c:v>
                </c:pt>
                <c:pt idx="16">
                  <c:v>20</c:v>
                </c:pt>
                <c:pt idx="17">
                  <c:v>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CDA-764B-8D00-E170BCE772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099072"/>
        <c:axId val="44097536"/>
      </c:scatterChart>
      <c:valAx>
        <c:axId val="44099072"/>
        <c:scaling>
          <c:orientation val="minMax"/>
          <c:max val="10"/>
          <c:min val="6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Open Hours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4097536"/>
        <c:crosses val="autoZero"/>
        <c:crossBetween val="midCat"/>
      </c:valAx>
      <c:valAx>
        <c:axId val="44097536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/>
                  <a:t>AVG Participatns</a:t>
                </a:r>
                <a:endParaRPr lang="en-US" baseline="0"/>
              </a:p>
            </c:rich>
          </c:tx>
          <c:layout>
            <c:manualLayout>
              <c:xMode val="edge"/>
              <c:yMode val="edge"/>
              <c:x val="2.684949387499537E-2"/>
              <c:y val="0.149214095985749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409907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048675187924361"/>
          <c:y val="0.43722399564919251"/>
          <c:w val="0.26149721774315715"/>
          <c:h val="0.28961623040363199"/>
        </c:manualLayout>
      </c:layout>
      <c:overlay val="0"/>
    </c:legend>
    <c:plotVisOnly val="1"/>
    <c:dispBlanksAs val="gap"/>
    <c:showDLblsOverMax val="0"/>
  </c:chart>
  <c:spPr>
    <a:solidFill>
      <a:schemeClr val="bg1">
        <a:lumMod val="95000"/>
      </a:schemeClr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SUNDAY AVG</c:v>
          </c:tx>
          <c:marker>
            <c:symbol val="none"/>
          </c:marker>
          <c:xVal>
            <c:numRef>
              <c:f>Sheet1!$G$22:$G$27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Sheet1!$H$22:$H$27</c:f>
              <c:numCache>
                <c:formatCode>General</c:formatCode>
                <c:ptCount val="6"/>
                <c:pt idx="0">
                  <c:v>5</c:v>
                </c:pt>
                <c:pt idx="1">
                  <c:v>7</c:v>
                </c:pt>
                <c:pt idx="2">
                  <c:v>13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665-BA40-A592-F0AD57AFC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613248"/>
        <c:axId val="496491520"/>
      </c:scatterChart>
      <c:valAx>
        <c:axId val="496613248"/>
        <c:scaling>
          <c:orientation val="minMax"/>
          <c:max val="5"/>
          <c:min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Open</a:t>
                </a:r>
                <a:r>
                  <a:rPr lang="en-US" baseline="0"/>
                  <a:t> hours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96491520"/>
        <c:crosses val="autoZero"/>
        <c:crossBetween val="midCat"/>
      </c:valAx>
      <c:valAx>
        <c:axId val="496491520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/>
                  <a:t>#o</a:t>
                </a:r>
                <a:r>
                  <a:rPr lang="en-US" baseline="0"/>
                  <a:t>f people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96613248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effectLst>
      <a:outerShdw blurRad="50800" dist="38100" dir="5400000" algn="t" rotWithShape="0">
        <a:prstClr val="black">
          <a:alpha val="40000"/>
        </a:prstClr>
      </a:outerShdw>
    </a:effectLst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3DF6A9-116A-AE45-B394-C107C4805D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811BC-E250-2042-998F-3656F8B555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F6CA9-DD25-FB42-920E-D4A307DD8E21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26D8D-29B1-1C48-A262-DFF6C9139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3036C-2862-E94B-B454-D2066573C3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373CC-4AB3-574A-A972-C458085C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38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E7DFA-30A8-9F4B-8FC3-C52F37AEDE4B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CE126-5E31-794E-A645-DFAC59BD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249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2.wav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BF0DE9-B064-3943-A0C0-48344F01BA91}"/>
              </a:ext>
            </a:extLst>
          </p:cNvPr>
          <p:cNvSpPr/>
          <p:nvPr userDrawn="1"/>
        </p:nvSpPr>
        <p:spPr>
          <a:xfrm>
            <a:off x="0" y="318052"/>
            <a:ext cx="12192000" cy="4638261"/>
          </a:xfrm>
          <a:prstGeom prst="rect">
            <a:avLst/>
          </a:prstGeom>
          <a:solidFill>
            <a:srgbClr val="8F0B21"/>
          </a:solidFill>
          <a:ln>
            <a:solidFill>
              <a:srgbClr val="080B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0ECBD-17BB-2444-8FE0-7D2623AD6F7E}"/>
              </a:ext>
            </a:extLst>
          </p:cNvPr>
          <p:cNvSpPr txBox="1"/>
          <p:nvPr userDrawn="1"/>
        </p:nvSpPr>
        <p:spPr>
          <a:xfrm>
            <a:off x="649356" y="649357"/>
            <a:ext cx="544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Participation Tracking</a:t>
            </a:r>
          </a:p>
        </p:txBody>
      </p:sp>
      <p:sp>
        <p:nvSpPr>
          <p:cNvPr id="11" name="Rounded Rectangle 10">
            <a:hlinkClick r:id="" action="ppaction://hlinkshowjump?jump=nextslide" highlightClick="1">
              <a:snd r:embed="rId2" name="arrow.wav"/>
            </a:hlinkClick>
            <a:extLst>
              <a:ext uri="{FF2B5EF4-FFF2-40B4-BE49-F238E27FC236}">
                <a16:creationId xmlns:a16="http://schemas.microsoft.com/office/drawing/2014/main" id="{3D1A4F85-D340-7E47-A57C-A9223593A3E8}"/>
              </a:ext>
            </a:extLst>
          </p:cNvPr>
          <p:cNvSpPr/>
          <p:nvPr userDrawn="1"/>
        </p:nvSpPr>
        <p:spPr>
          <a:xfrm>
            <a:off x="1478455" y="2478157"/>
            <a:ext cx="2597426" cy="2809461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Graphic 12" descr="Paper">
            <a:hlinkClick r:id="rId3" action="ppaction://hlinksldjump"/>
            <a:extLst>
              <a:ext uri="{FF2B5EF4-FFF2-40B4-BE49-F238E27FC236}">
                <a16:creationId xmlns:a16="http://schemas.microsoft.com/office/drawing/2014/main" id="{650F4A90-BFFD-074C-A7C9-5FB439E9D0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5159" y="3329834"/>
            <a:ext cx="914400" cy="914400"/>
          </a:xfrm>
          <a:prstGeom prst="rect">
            <a:avLst/>
          </a:prstGeom>
        </p:spPr>
      </p:pic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797147623"/>
              </p:ext>
            </p:extLst>
          </p:nvPr>
        </p:nvGraphicFramePr>
        <p:xfrm>
          <a:off x="6057461" y="2201121"/>
          <a:ext cx="5308600" cy="3171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1881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269B-BF94-804D-B54A-DF6856F8D3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Saturday, April 18,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3F91-D130-5C43-943C-211327F916C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3903135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dirty="0"/>
              <a:t>Currently:</a:t>
            </a:r>
          </a:p>
          <a:p>
            <a:pPr lvl="0"/>
            <a:r>
              <a:rPr lang="en-US" dirty="0"/>
              <a:t>Time 4:04:12</a:t>
            </a:r>
          </a:p>
          <a:p>
            <a:pPr lvl="0"/>
            <a:r>
              <a:rPr lang="en-US" dirty="0"/>
              <a:t>Participants:23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A9A78-D8E0-9946-9416-A1684351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365125"/>
            <a:ext cx="2743200" cy="365125"/>
          </a:xfrm>
          <a:prstGeom prst="rect">
            <a:avLst/>
          </a:prstGeom>
        </p:spPr>
        <p:txBody>
          <a:bodyPr/>
          <a:lstStyle/>
          <a:p>
            <a:fld id="{E4672DFB-0699-8743-8AB8-4508BAE4E37F}" type="datetime1">
              <a:rPr lang="en-US" smtClean="0"/>
              <a:t>4/18/20</a:t>
            </a:fld>
            <a:endParaRPr lang="en-US" dirty="0"/>
          </a:p>
        </p:txBody>
      </p:sp>
      <p:sp>
        <p:nvSpPr>
          <p:cNvPr id="7" name="Rounded Rectangle 6">
            <a:hlinkClick r:id="" action="ppaction://hlinkshowjump?jump=nextslide" highlightClick="1">
              <a:snd r:embed="rId2" name="click.wav"/>
            </a:hlinkClick>
            <a:extLst>
              <a:ext uri="{FF2B5EF4-FFF2-40B4-BE49-F238E27FC236}">
                <a16:creationId xmlns:a16="http://schemas.microsoft.com/office/drawing/2014/main" id="{324BA7D2-3C02-BC44-AD1D-C803D12F083A}"/>
              </a:ext>
            </a:extLst>
          </p:cNvPr>
          <p:cNvSpPr/>
          <p:nvPr userDrawn="1"/>
        </p:nvSpPr>
        <p:spPr>
          <a:xfrm>
            <a:off x="5367867" y="2139950"/>
            <a:ext cx="2794000" cy="3414183"/>
          </a:xfrm>
          <a:prstGeom prst="roundRect">
            <a:avLst/>
          </a:prstGeom>
          <a:solidFill>
            <a:srgbClr val="8F0B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Participation All Day</a:t>
            </a:r>
          </a:p>
          <a:p>
            <a:pPr algn="ctr"/>
            <a:r>
              <a:rPr lang="en-US" sz="2400" dirty="0">
                <a:sym typeface="Wingdings" pitchFamily="2" charset="2"/>
              </a:rPr>
              <a:t></a:t>
            </a:r>
            <a:endParaRPr lang="en-US" sz="2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403DDE-17B6-1745-86BC-66069E46F086}"/>
              </a:ext>
            </a:extLst>
          </p:cNvPr>
          <p:cNvSpPr/>
          <p:nvPr userDrawn="1"/>
        </p:nvSpPr>
        <p:spPr>
          <a:xfrm>
            <a:off x="8788400" y="2139949"/>
            <a:ext cx="2794000" cy="3414183"/>
          </a:xfrm>
          <a:prstGeom prst="roundRect">
            <a:avLst/>
          </a:prstGeom>
          <a:solidFill>
            <a:srgbClr val="8F0B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Participation this Week</a:t>
            </a:r>
          </a:p>
          <a:p>
            <a:pPr algn="ctr"/>
            <a:r>
              <a:rPr lang="en-US" sz="2800" dirty="0">
                <a:sym typeface="Wingdings" pitchFamily="2" charset="2"/>
              </a:rPr>
              <a:t></a:t>
            </a:r>
            <a:endParaRPr lang="en-US" sz="2800" dirty="0"/>
          </a:p>
        </p:txBody>
      </p:sp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EA0C6883-D5E9-C44E-B20C-32541DA1D4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7667" y="2323571"/>
            <a:ext cx="914400" cy="914400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BE1A2F2D-75D1-6D44-A594-92C3F8C1D1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8200" y="23825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5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0C63-275A-C142-9225-63CFE59012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Day’s Report</a:t>
            </a:r>
          </a:p>
        </p:txBody>
      </p:sp>
    </p:spTree>
    <p:extLst>
      <p:ext uri="{BB962C8B-B14F-4D97-AF65-F5344CB8AC3E}">
        <p14:creationId xmlns:p14="http://schemas.microsoft.com/office/powerpoint/2010/main" val="387039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11" Type="http://schemas.openxmlformats.org/officeDocument/2006/relationships/slide" Target="../slides/slide4.xml"/><Relationship Id="rId5" Type="http://schemas.openxmlformats.org/officeDocument/2006/relationships/slide" Target="../slides/slide1.xml"/><Relationship Id="rId15" Type="http://schemas.openxmlformats.org/officeDocument/2006/relationships/image" Target="../media/image7.png"/><Relationship Id="rId10" Type="http://schemas.openxmlformats.org/officeDocument/2006/relationships/image" Target="../media/image4.svg"/><Relationship Id="rId4" Type="http://schemas.openxmlformats.org/officeDocument/2006/relationships/theme" Target="../theme/theme1.xml"/><Relationship Id="rId9" Type="http://schemas.openxmlformats.org/officeDocument/2006/relationships/image" Target="../media/image3.png"/><Relationship Id="rId14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375BAB-B4EB-8A43-9C0F-D725D9AA9BDF}"/>
              </a:ext>
            </a:extLst>
          </p:cNvPr>
          <p:cNvSpPr/>
          <p:nvPr userDrawn="1"/>
        </p:nvSpPr>
        <p:spPr>
          <a:xfrm>
            <a:off x="0" y="5675586"/>
            <a:ext cx="12192000" cy="1182414"/>
          </a:xfrm>
          <a:prstGeom prst="rect">
            <a:avLst/>
          </a:prstGeom>
          <a:solidFill>
            <a:srgbClr val="8F0B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Paper">
            <a:hlinkClick r:id="rId5" action="ppaction://hlinksldjump" highlightClick="1">
              <a:snd r:embed="rId6" name="arrow.wav"/>
            </a:hlinkClick>
            <a:extLst>
              <a:ext uri="{FF2B5EF4-FFF2-40B4-BE49-F238E27FC236}">
                <a16:creationId xmlns:a16="http://schemas.microsoft.com/office/drawing/2014/main" id="{47F14D47-BF1E-984D-8EF8-B7035670506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1269" y="5809593"/>
            <a:ext cx="914400" cy="914400"/>
          </a:xfrm>
          <a:prstGeom prst="rect">
            <a:avLst/>
          </a:prstGeom>
        </p:spPr>
      </p:pic>
      <p:pic>
        <p:nvPicPr>
          <p:cNvPr id="11" name="Graphic 10" descr="Flip calendar">
            <a:extLst>
              <a:ext uri="{FF2B5EF4-FFF2-40B4-BE49-F238E27FC236}">
                <a16:creationId xmlns:a16="http://schemas.microsoft.com/office/drawing/2014/main" id="{BC8997D2-DBF4-AC48-9FED-54D21AB5C4E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0676" y="5809593"/>
            <a:ext cx="914400" cy="914400"/>
          </a:xfrm>
          <a:prstGeom prst="rect">
            <a:avLst/>
          </a:prstGeom>
        </p:spPr>
      </p:pic>
      <p:pic>
        <p:nvPicPr>
          <p:cNvPr id="13" name="Graphic 12" descr="Gears">
            <a:hlinkClick r:id="rId11" action="ppaction://hlinksldjump" highlightClick="1">
              <a:snd r:embed="rId12" name="click.wav"/>
            </a:hlinkClick>
            <a:extLst>
              <a:ext uri="{FF2B5EF4-FFF2-40B4-BE49-F238E27FC236}">
                <a16:creationId xmlns:a16="http://schemas.microsoft.com/office/drawing/2014/main" id="{BA7A27D3-844E-DF48-AF43-384A268D0C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94124" y="5809593"/>
            <a:ext cx="914400" cy="914400"/>
          </a:xfrm>
          <a:prstGeom prst="rect">
            <a:avLst/>
          </a:prstGeom>
        </p:spPr>
      </p:pic>
      <p:pic>
        <p:nvPicPr>
          <p:cNvPr id="15" name="Graphic 14" descr="Skate">
            <a:extLst>
              <a:ext uri="{FF2B5EF4-FFF2-40B4-BE49-F238E27FC236}">
                <a16:creationId xmlns:a16="http://schemas.microsoft.com/office/drawing/2014/main" id="{F93BB404-1137-C042-8FEB-FE899C16707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13531" y="57938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6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F14C653-6B9B-304A-81CC-52EC24CEB535}"/>
              </a:ext>
            </a:extLst>
          </p:cNvPr>
          <p:cNvSpPr txBox="1"/>
          <p:nvPr/>
        </p:nvSpPr>
        <p:spPr>
          <a:xfrm>
            <a:off x="2222938" y="46035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6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BD5071-982E-4143-AC51-104D831181B0}"/>
              </a:ext>
            </a:extLst>
          </p:cNvPr>
          <p:cNvSpPr txBox="1"/>
          <p:nvPr/>
        </p:nvSpPr>
        <p:spPr>
          <a:xfrm>
            <a:off x="882869" y="1639614"/>
            <a:ext cx="367336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Currently:</a:t>
            </a:r>
          </a:p>
          <a:p>
            <a:endParaRPr lang="en-US" sz="2400" dirty="0"/>
          </a:p>
          <a:p>
            <a:r>
              <a:rPr lang="en-US" sz="2400" dirty="0"/>
              <a:t>10:42:11 PM</a:t>
            </a:r>
          </a:p>
          <a:p>
            <a:r>
              <a:rPr lang="en-US" sz="2400" dirty="0"/>
              <a:t>Number of Participants:23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483A8-AFC0-F24D-90CD-94BE45DF2B64}"/>
              </a:ext>
            </a:extLst>
          </p:cNvPr>
          <p:cNvSpPr txBox="1"/>
          <p:nvPr/>
        </p:nvSpPr>
        <p:spPr>
          <a:xfrm>
            <a:off x="882869" y="540182"/>
            <a:ext cx="10421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Saturday, April 18, 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40BE02-0052-4F48-8CB9-BD38B12B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6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81F8-1B98-E74C-A7CB-1ABA1A29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Day’s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20D41-9344-8343-B147-66500F8C46D2}"/>
              </a:ext>
            </a:extLst>
          </p:cNvPr>
          <p:cNvSpPr txBox="1"/>
          <p:nvPr/>
        </p:nvSpPr>
        <p:spPr>
          <a:xfrm>
            <a:off x="838200" y="1560785"/>
            <a:ext cx="42067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of Participants All day: 78</a:t>
            </a:r>
          </a:p>
          <a:p>
            <a:r>
              <a:rPr lang="en-US" sz="2000" dirty="0"/>
              <a:t>Most Busy Hour</a:t>
            </a:r>
            <a:r>
              <a:rPr lang="en-US" sz="2000"/>
              <a:t>: 5 pm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701326"/>
              </p:ext>
            </p:extLst>
          </p:nvPr>
        </p:nvGraphicFramePr>
        <p:xfrm>
          <a:off x="5738648" y="1292772"/>
          <a:ext cx="5551652" cy="301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649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1DEC-328A-1F4C-8C0F-AA75E9E7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D4B1FB-7590-DC45-A674-2088675A2888}"/>
              </a:ext>
            </a:extLst>
          </p:cNvPr>
          <p:cNvSpPr txBox="1"/>
          <p:nvPr/>
        </p:nvSpPr>
        <p:spPr>
          <a:xfrm>
            <a:off x="980090" y="1529255"/>
            <a:ext cx="545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 242080</a:t>
            </a:r>
          </a:p>
          <a:p>
            <a:endParaRPr lang="en-US" dirty="0"/>
          </a:p>
          <a:p>
            <a:r>
              <a:rPr lang="en-US" dirty="0"/>
              <a:t>Member since:4/18/20 11:11:42 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5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48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Day’s Report</vt:lpstr>
      <vt:lpstr>User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 Granada</dc:creator>
  <cp:lastModifiedBy>Maria D Granada</cp:lastModifiedBy>
  <cp:revision>12</cp:revision>
  <dcterms:created xsi:type="dcterms:W3CDTF">2020-04-19T02:21:44Z</dcterms:created>
  <dcterms:modified xsi:type="dcterms:W3CDTF">2020-04-19T04:47:59Z</dcterms:modified>
</cp:coreProperties>
</file>