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8" r:id="rId4"/>
    <p:sldId id="269" r:id="rId5"/>
    <p:sldId id="270" r:id="rId6"/>
    <p:sldId id="271" r:id="rId7"/>
    <p:sldId id="272" r:id="rId8"/>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382"/>
    <a:srgbClr val="3D4165"/>
    <a:srgbClr val="2F324D"/>
    <a:srgbClr val="008EA6"/>
    <a:srgbClr val="404468"/>
    <a:srgbClr val="FBBC1D"/>
    <a:srgbClr val="FBC029"/>
    <a:srgbClr val="89B749"/>
    <a:srgbClr val="48BB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3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38C18-FC3D-4952-90AC-F5A4F1E1A6A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VE"/>
          </a:p>
        </p:txBody>
      </p:sp>
      <p:sp>
        <p:nvSpPr>
          <p:cNvPr id="3" name="Subtítulo 2">
            <a:extLst>
              <a:ext uri="{FF2B5EF4-FFF2-40B4-BE49-F238E27FC236}">
                <a16:creationId xmlns:a16="http://schemas.microsoft.com/office/drawing/2014/main" id="{B94A5343-AC88-4DAD-8CC7-BF80D6D1D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VE"/>
          </a:p>
        </p:txBody>
      </p:sp>
      <p:sp>
        <p:nvSpPr>
          <p:cNvPr id="4" name="Marcador de fecha 3">
            <a:extLst>
              <a:ext uri="{FF2B5EF4-FFF2-40B4-BE49-F238E27FC236}">
                <a16:creationId xmlns:a16="http://schemas.microsoft.com/office/drawing/2014/main" id="{9F4D03D5-53C9-485C-B8D6-416107CD96B0}"/>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4250847A-7218-4714-98EC-0CB78CBC0892}"/>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53539139-4CEC-4B92-A424-2CCF1DDE6A72}"/>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257933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FC0A7-A13F-4FFF-9629-81AFA7131732}"/>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A1630791-DC8F-40A7-AE42-B818DBB3FB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5A2BCB1C-9867-4ADA-B9FD-1333AE192DF4}"/>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C537FF4F-46EE-4494-9857-D1CAB621D594}"/>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7758A901-D20B-49B9-ACFC-FC0F8B44A109}"/>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46645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DF16C0-847D-4C1B-8661-D0C55861729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B5AFE85D-5EA3-46F6-A7DF-B5D6ACD8F15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0CFFEA40-C074-47D3-AF61-8D32A69072AB}"/>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B24DE750-8212-4BC3-9200-A641F3DF557B}"/>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ACC1D642-4D4A-4628-890D-AB0CE090B328}"/>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339925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DD64A-3C19-4EA3-A32E-6918C2E58115}"/>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6217D8F5-18B0-42EB-B025-2F481DA534D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F7913CEB-CEF5-4BC2-AE0D-571EA4E88A45}"/>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8F831948-C53D-4A8A-A1B5-F8D58C6A5C77}"/>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8854DBF9-EB12-4067-BAFB-EC3A488D87C8}"/>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331309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FCC8E-9ACD-4758-8E56-5822B25C613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323C295C-6113-4E0D-BC13-C27562897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BFAE9D-D950-4E8D-B68E-8BD77908DACD}"/>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CB9D107B-E550-447D-BD65-01751C00E37C}"/>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587268C0-D2BE-45BB-BDB1-5217E0253865}"/>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67615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5DC3A-1CC0-407D-B45F-D14E84ED9B37}"/>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1758FB03-5584-42B9-83F7-2A2828CC4D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contenido 3">
            <a:extLst>
              <a:ext uri="{FF2B5EF4-FFF2-40B4-BE49-F238E27FC236}">
                <a16:creationId xmlns:a16="http://schemas.microsoft.com/office/drawing/2014/main" id="{3BA3C70D-4605-49F5-83B2-F42713B32C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fecha 4">
            <a:extLst>
              <a:ext uri="{FF2B5EF4-FFF2-40B4-BE49-F238E27FC236}">
                <a16:creationId xmlns:a16="http://schemas.microsoft.com/office/drawing/2014/main" id="{50F03E82-2C84-4A35-96DB-722614B8AAD3}"/>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6" name="Marcador de pie de página 5">
            <a:extLst>
              <a:ext uri="{FF2B5EF4-FFF2-40B4-BE49-F238E27FC236}">
                <a16:creationId xmlns:a16="http://schemas.microsoft.com/office/drawing/2014/main" id="{018FCD35-B68F-4236-9FF3-4A45C07D50BE}"/>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193482FD-4A3C-4466-BD01-F0A05090002C}"/>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67984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2DC84-EFBD-497A-80E6-C04B52394D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352804AD-B716-4F90-9D06-228242548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0DEEBA7-1064-42E4-B8B2-561B6D0E04C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texto 4">
            <a:extLst>
              <a:ext uri="{FF2B5EF4-FFF2-40B4-BE49-F238E27FC236}">
                <a16:creationId xmlns:a16="http://schemas.microsoft.com/office/drawing/2014/main" id="{B4AB0177-B9A0-4891-9CBF-38B726DD1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7F34F4-F992-4D73-8900-6372C4CB2FC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Marcador de fecha 6">
            <a:extLst>
              <a:ext uri="{FF2B5EF4-FFF2-40B4-BE49-F238E27FC236}">
                <a16:creationId xmlns:a16="http://schemas.microsoft.com/office/drawing/2014/main" id="{9EE24EE1-DA46-4C21-9330-155920E94D56}"/>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8" name="Marcador de pie de página 7">
            <a:extLst>
              <a:ext uri="{FF2B5EF4-FFF2-40B4-BE49-F238E27FC236}">
                <a16:creationId xmlns:a16="http://schemas.microsoft.com/office/drawing/2014/main" id="{ACE84FD8-BB73-4E3B-970A-4B6E32743BFF}"/>
              </a:ext>
            </a:extLst>
          </p:cNvPr>
          <p:cNvSpPr>
            <a:spLocks noGrp="1"/>
          </p:cNvSpPr>
          <p:nvPr>
            <p:ph type="ftr" sz="quarter" idx="11"/>
          </p:nvPr>
        </p:nvSpPr>
        <p:spPr/>
        <p:txBody>
          <a:bodyPr/>
          <a:lstStyle/>
          <a:p>
            <a:endParaRPr lang="es-VE"/>
          </a:p>
        </p:txBody>
      </p:sp>
      <p:sp>
        <p:nvSpPr>
          <p:cNvPr id="9" name="Marcador de número de diapositiva 8">
            <a:extLst>
              <a:ext uri="{FF2B5EF4-FFF2-40B4-BE49-F238E27FC236}">
                <a16:creationId xmlns:a16="http://schemas.microsoft.com/office/drawing/2014/main" id="{2989B0CA-077C-4C9E-8E4A-8CCD159EC605}"/>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56011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8A5C8-037E-4E87-BFCC-D41D7D565D77}"/>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fecha 2">
            <a:extLst>
              <a:ext uri="{FF2B5EF4-FFF2-40B4-BE49-F238E27FC236}">
                <a16:creationId xmlns:a16="http://schemas.microsoft.com/office/drawing/2014/main" id="{462C57F4-5363-4CDF-9B97-D6BFEB451AA7}"/>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4" name="Marcador de pie de página 3">
            <a:extLst>
              <a:ext uri="{FF2B5EF4-FFF2-40B4-BE49-F238E27FC236}">
                <a16:creationId xmlns:a16="http://schemas.microsoft.com/office/drawing/2014/main" id="{0B4E4CCB-1038-4056-AE04-4F7EF27D8D3D}"/>
              </a:ext>
            </a:extLst>
          </p:cNvPr>
          <p:cNvSpPr>
            <a:spLocks noGrp="1"/>
          </p:cNvSpPr>
          <p:nvPr>
            <p:ph type="ftr" sz="quarter" idx="11"/>
          </p:nvPr>
        </p:nvSpPr>
        <p:spPr/>
        <p:txBody>
          <a:bodyPr/>
          <a:lstStyle/>
          <a:p>
            <a:endParaRPr lang="es-VE"/>
          </a:p>
        </p:txBody>
      </p:sp>
      <p:sp>
        <p:nvSpPr>
          <p:cNvPr id="5" name="Marcador de número de diapositiva 4">
            <a:extLst>
              <a:ext uri="{FF2B5EF4-FFF2-40B4-BE49-F238E27FC236}">
                <a16:creationId xmlns:a16="http://schemas.microsoft.com/office/drawing/2014/main" id="{66AA5273-2555-4F21-912F-A36B39A20EAF}"/>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450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7E0CCB-6ADF-4286-9124-0A107EC79333}"/>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3" name="Marcador de pie de página 2">
            <a:extLst>
              <a:ext uri="{FF2B5EF4-FFF2-40B4-BE49-F238E27FC236}">
                <a16:creationId xmlns:a16="http://schemas.microsoft.com/office/drawing/2014/main" id="{E66A552B-5F29-4C42-A3B2-A589E79DEC47}"/>
              </a:ext>
            </a:extLst>
          </p:cNvPr>
          <p:cNvSpPr>
            <a:spLocks noGrp="1"/>
          </p:cNvSpPr>
          <p:nvPr>
            <p:ph type="ftr" sz="quarter" idx="11"/>
          </p:nvPr>
        </p:nvSpPr>
        <p:spPr/>
        <p:txBody>
          <a:bodyPr/>
          <a:lstStyle/>
          <a:p>
            <a:endParaRPr lang="es-VE"/>
          </a:p>
        </p:txBody>
      </p:sp>
      <p:sp>
        <p:nvSpPr>
          <p:cNvPr id="4" name="Marcador de número de diapositiva 3">
            <a:extLst>
              <a:ext uri="{FF2B5EF4-FFF2-40B4-BE49-F238E27FC236}">
                <a16:creationId xmlns:a16="http://schemas.microsoft.com/office/drawing/2014/main" id="{773A88BE-4B6A-4091-8758-14BD081796B2}"/>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40823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D9712-032D-43B3-B239-0475C120CC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5BF52CCD-2AC4-4C1A-A007-482EB5E02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texto 3">
            <a:extLst>
              <a:ext uri="{FF2B5EF4-FFF2-40B4-BE49-F238E27FC236}">
                <a16:creationId xmlns:a16="http://schemas.microsoft.com/office/drawing/2014/main" id="{AD23569A-DD03-4038-BC8F-84DC6065E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C96796B-053E-4157-8588-73A7E5C0A684}"/>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6" name="Marcador de pie de página 5">
            <a:extLst>
              <a:ext uri="{FF2B5EF4-FFF2-40B4-BE49-F238E27FC236}">
                <a16:creationId xmlns:a16="http://schemas.microsoft.com/office/drawing/2014/main" id="{F633C495-AE06-4CC8-8C14-A9F2663F4D0E}"/>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7E503B23-3339-48BF-8B6C-A4B9442F6106}"/>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44309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136B9-D5B5-48C9-982A-74A8174D0F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posición de imagen 2">
            <a:extLst>
              <a:ext uri="{FF2B5EF4-FFF2-40B4-BE49-F238E27FC236}">
                <a16:creationId xmlns:a16="http://schemas.microsoft.com/office/drawing/2014/main" id="{E7D00ADE-6520-498C-9DED-27D57F21D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a:extLst>
              <a:ext uri="{FF2B5EF4-FFF2-40B4-BE49-F238E27FC236}">
                <a16:creationId xmlns:a16="http://schemas.microsoft.com/office/drawing/2014/main" id="{B4F92E0C-11AA-4835-841F-28CE0C646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183238-AFDC-4228-8813-62E374AF38AB}"/>
              </a:ext>
            </a:extLst>
          </p:cNvPr>
          <p:cNvSpPr>
            <a:spLocks noGrp="1"/>
          </p:cNvSpPr>
          <p:nvPr>
            <p:ph type="dt" sz="half" idx="10"/>
          </p:nvPr>
        </p:nvSpPr>
        <p:spPr/>
        <p:txBody>
          <a:bodyPr/>
          <a:lstStyle/>
          <a:p>
            <a:fld id="{63DB08A7-E14D-4E17-A96E-B1EF6418FE5F}" type="datetimeFigureOut">
              <a:rPr lang="es-VE" smtClean="0"/>
              <a:t>24/11/2024</a:t>
            </a:fld>
            <a:endParaRPr lang="es-VE"/>
          </a:p>
        </p:txBody>
      </p:sp>
      <p:sp>
        <p:nvSpPr>
          <p:cNvPr id="6" name="Marcador de pie de página 5">
            <a:extLst>
              <a:ext uri="{FF2B5EF4-FFF2-40B4-BE49-F238E27FC236}">
                <a16:creationId xmlns:a16="http://schemas.microsoft.com/office/drawing/2014/main" id="{1432D09C-088E-4552-9758-F228C94294C6}"/>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E661642A-361C-4BDA-8557-27268D77F8D5}"/>
              </a:ext>
            </a:extLst>
          </p:cNvPr>
          <p:cNvSpPr>
            <a:spLocks noGrp="1"/>
          </p:cNvSpPr>
          <p:nvPr>
            <p:ph type="sldNum" sz="quarter" idx="12"/>
          </p:nvPr>
        </p:nvSpPr>
        <p:spPr/>
        <p:txBody>
          <a:bodyPr/>
          <a:lstStyle/>
          <a:p>
            <a:fld id="{E91E3C99-671E-401D-AE9A-C99881AE0446}" type="slidenum">
              <a:rPr lang="es-VE" smtClean="0"/>
              <a:t>‹Nº›</a:t>
            </a:fld>
            <a:endParaRPr lang="es-VE"/>
          </a:p>
        </p:txBody>
      </p:sp>
    </p:spTree>
    <p:extLst>
      <p:ext uri="{BB962C8B-B14F-4D97-AF65-F5344CB8AC3E}">
        <p14:creationId xmlns:p14="http://schemas.microsoft.com/office/powerpoint/2010/main" val="12600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B4635C-1EF0-42CE-B92A-A310AEC6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3D49E049-5DE9-4AFE-9065-577514916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605AD870-F4FC-4581-8884-C6D657E73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B08A7-E14D-4E17-A96E-B1EF6418FE5F}" type="datetimeFigureOut">
              <a:rPr lang="es-VE" smtClean="0"/>
              <a:t>24/11/2024</a:t>
            </a:fld>
            <a:endParaRPr lang="es-VE"/>
          </a:p>
        </p:txBody>
      </p:sp>
      <p:sp>
        <p:nvSpPr>
          <p:cNvPr id="5" name="Marcador de pie de página 4">
            <a:extLst>
              <a:ext uri="{FF2B5EF4-FFF2-40B4-BE49-F238E27FC236}">
                <a16:creationId xmlns:a16="http://schemas.microsoft.com/office/drawing/2014/main" id="{C857F279-D02C-468C-82AC-242DEDD51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a:extLst>
              <a:ext uri="{FF2B5EF4-FFF2-40B4-BE49-F238E27FC236}">
                <a16:creationId xmlns:a16="http://schemas.microsoft.com/office/drawing/2014/main" id="{79F459BA-D1C6-433A-BF9A-1351ED013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E3C99-671E-401D-AE9A-C99881AE0446}" type="slidenum">
              <a:rPr lang="es-VE" smtClean="0"/>
              <a:t>‹Nº›</a:t>
            </a:fld>
            <a:endParaRPr lang="es-VE"/>
          </a:p>
        </p:txBody>
      </p:sp>
    </p:spTree>
    <p:extLst>
      <p:ext uri="{BB962C8B-B14F-4D97-AF65-F5344CB8AC3E}">
        <p14:creationId xmlns:p14="http://schemas.microsoft.com/office/powerpoint/2010/main" val="188472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9.pn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3.png"/><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7654534" y="0"/>
            <a:ext cx="12248826" cy="6858000"/>
            <a:chOff x="1" y="0"/>
            <a:chExt cx="12248826" cy="6858000"/>
          </a:xfrm>
        </p:grpSpPr>
        <p:sp>
          <p:nvSpPr>
            <p:cNvPr id="39" name="Rectángulo 38">
              <a:extLst>
                <a:ext uri="{FF2B5EF4-FFF2-40B4-BE49-F238E27FC236}">
                  <a16:creationId xmlns:a16="http://schemas.microsoft.com/office/drawing/2014/main" id="{83A05726-1832-429A-83FB-1625A7BDF8A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0904021" y="3058625"/>
              <a:ext cx="779313" cy="740747"/>
            </a:xfrm>
            <a:prstGeom prst="rect">
              <a:avLst/>
            </a:prstGeom>
            <a:noFill/>
            <a:ln>
              <a:noFill/>
            </a:ln>
            <a:effectLst/>
          </p:spPr>
        </p:pic>
      </p:grpSp>
      <p:grpSp>
        <p:nvGrpSpPr>
          <p:cNvPr id="52" name="Grupo 51">
            <a:extLst>
              <a:ext uri="{FF2B5EF4-FFF2-40B4-BE49-F238E27FC236}">
                <a16:creationId xmlns:a16="http://schemas.microsoft.com/office/drawing/2014/main" id="{09C61C35-A584-4D74-B83B-DE2257A2591D}"/>
              </a:ext>
            </a:extLst>
          </p:cNvPr>
          <p:cNvGrpSpPr/>
          <p:nvPr/>
        </p:nvGrpSpPr>
        <p:grpSpPr>
          <a:xfrm>
            <a:off x="-8029931" y="0"/>
            <a:ext cx="12248826" cy="6858000"/>
            <a:chOff x="1" y="0"/>
            <a:chExt cx="12248826" cy="6858000"/>
          </a:xfrm>
        </p:grpSpPr>
        <p:sp>
          <p:nvSpPr>
            <p:cNvPr id="53" name="Rectángulo 52">
              <a:extLst>
                <a:ext uri="{FF2B5EF4-FFF2-40B4-BE49-F238E27FC236}">
                  <a16:creationId xmlns:a16="http://schemas.microsoft.com/office/drawing/2014/main" id="{AD6BABD9-924E-405C-9941-D1825CC4552F}"/>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54" name="Forma libre: forma 53">
              <a:extLst>
                <a:ext uri="{FF2B5EF4-FFF2-40B4-BE49-F238E27FC236}">
                  <a16:creationId xmlns:a16="http://schemas.microsoft.com/office/drawing/2014/main" id="{BD82D867-1B52-4DD9-83E3-E8AAA29BB3C0}"/>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55" name="CuadroTexto 54">
              <a:extLst>
                <a:ext uri="{FF2B5EF4-FFF2-40B4-BE49-F238E27FC236}">
                  <a16:creationId xmlns:a16="http://schemas.microsoft.com/office/drawing/2014/main" id="{4373974E-2A16-4110-8E96-425AD4C90E38}"/>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56" name="Imagen 55">
              <a:extLst>
                <a:ext uri="{FF2B5EF4-FFF2-40B4-BE49-F238E27FC236}">
                  <a16:creationId xmlns:a16="http://schemas.microsoft.com/office/drawing/2014/main" id="{C051D5BE-EB79-4A9E-918E-504661B9218A}"/>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66" name="Grupo 65">
            <a:extLst>
              <a:ext uri="{FF2B5EF4-FFF2-40B4-BE49-F238E27FC236}">
                <a16:creationId xmlns:a16="http://schemas.microsoft.com/office/drawing/2014/main" id="{4265092C-D78F-4466-A25B-E7C1AECB1114}"/>
              </a:ext>
            </a:extLst>
          </p:cNvPr>
          <p:cNvGrpSpPr/>
          <p:nvPr/>
        </p:nvGrpSpPr>
        <p:grpSpPr>
          <a:xfrm>
            <a:off x="-8439085" y="23811"/>
            <a:ext cx="12248826" cy="6858000"/>
            <a:chOff x="-903999" y="0"/>
            <a:chExt cx="12248826" cy="6858000"/>
          </a:xfrm>
        </p:grpSpPr>
        <p:sp>
          <p:nvSpPr>
            <p:cNvPr id="58" name="Rectángulo 57">
              <a:extLst>
                <a:ext uri="{FF2B5EF4-FFF2-40B4-BE49-F238E27FC236}">
                  <a16:creationId xmlns:a16="http://schemas.microsoft.com/office/drawing/2014/main" id="{EB2CFB86-D562-4C8B-9F02-8462C7C61880}"/>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59" name="Forma libre: forma 58">
              <a:extLst>
                <a:ext uri="{FF2B5EF4-FFF2-40B4-BE49-F238E27FC236}">
                  <a16:creationId xmlns:a16="http://schemas.microsoft.com/office/drawing/2014/main" id="{96F5F8D4-96BC-435C-A452-1C41354FACEB}"/>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60" name="CuadroTexto 59">
              <a:extLst>
                <a:ext uri="{FF2B5EF4-FFF2-40B4-BE49-F238E27FC236}">
                  <a16:creationId xmlns:a16="http://schemas.microsoft.com/office/drawing/2014/main" id="{1040326E-3DBA-4F50-B5D3-245851DB83A6}"/>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61" name="Imagen 60">
              <a:extLst>
                <a:ext uri="{FF2B5EF4-FFF2-40B4-BE49-F238E27FC236}">
                  <a16:creationId xmlns:a16="http://schemas.microsoft.com/office/drawing/2014/main" id="{BF8D940E-46D0-4992-8250-FE04F17B4917}"/>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67" name="Grupo 66">
            <a:extLst>
              <a:ext uri="{FF2B5EF4-FFF2-40B4-BE49-F238E27FC236}">
                <a16:creationId xmlns:a16="http://schemas.microsoft.com/office/drawing/2014/main" id="{EE150F36-4749-462F-A19F-5619E8FB165F}"/>
              </a:ext>
            </a:extLst>
          </p:cNvPr>
          <p:cNvGrpSpPr/>
          <p:nvPr/>
        </p:nvGrpSpPr>
        <p:grpSpPr>
          <a:xfrm>
            <a:off x="-8739356" y="-47622"/>
            <a:ext cx="12192000" cy="6858000"/>
            <a:chOff x="57461" y="-87734"/>
            <a:chExt cx="12192000" cy="6858000"/>
          </a:xfrm>
        </p:grpSpPr>
        <p:sp>
          <p:nvSpPr>
            <p:cNvPr id="68" name="Rectángulo 67">
              <a:extLst>
                <a:ext uri="{FF2B5EF4-FFF2-40B4-BE49-F238E27FC236}">
                  <a16:creationId xmlns:a16="http://schemas.microsoft.com/office/drawing/2014/main" id="{3B8AE04D-E9B7-4C2F-B77B-3E03D8EC4A61}"/>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69" name="Forma libre: forma 68">
              <a:extLst>
                <a:ext uri="{FF2B5EF4-FFF2-40B4-BE49-F238E27FC236}">
                  <a16:creationId xmlns:a16="http://schemas.microsoft.com/office/drawing/2014/main" id="{284C8AAC-660F-45BB-B2F1-234BACF0F553}"/>
                </a:ext>
              </a:extLst>
            </p:cNvPr>
            <p:cNvSpPr/>
            <p:nvPr/>
          </p:nvSpPr>
          <p:spPr>
            <a:xfrm>
              <a:off x="10823086" y="2192985"/>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70" name="CuadroTexto 69">
              <a:extLst>
                <a:ext uri="{FF2B5EF4-FFF2-40B4-BE49-F238E27FC236}">
                  <a16:creationId xmlns:a16="http://schemas.microsoft.com/office/drawing/2014/main" id="{2EB9B434-C5C9-480E-BEA3-F830B19DC304}"/>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71" name="Imagen 70">
              <a:extLst>
                <a:ext uri="{FF2B5EF4-FFF2-40B4-BE49-F238E27FC236}">
                  <a16:creationId xmlns:a16="http://schemas.microsoft.com/office/drawing/2014/main" id="{A9CC42D5-BA71-47B4-9443-CBBB03AED2DA}"/>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73" name="Grupo 72">
            <a:extLst>
              <a:ext uri="{FF2B5EF4-FFF2-40B4-BE49-F238E27FC236}">
                <a16:creationId xmlns:a16="http://schemas.microsoft.com/office/drawing/2014/main" id="{54129CE7-9E61-4277-85BA-CD8E5B7B2E1A}"/>
              </a:ext>
            </a:extLst>
          </p:cNvPr>
          <p:cNvGrpSpPr/>
          <p:nvPr/>
        </p:nvGrpSpPr>
        <p:grpSpPr>
          <a:xfrm>
            <a:off x="-9130007" y="-47016"/>
            <a:ext cx="12271470" cy="6858000"/>
            <a:chOff x="87314" y="115442"/>
            <a:chExt cx="12271470" cy="6858000"/>
          </a:xfrm>
        </p:grpSpPr>
        <p:sp>
          <p:nvSpPr>
            <p:cNvPr id="74" name="Rectángulo 73">
              <a:extLst>
                <a:ext uri="{FF2B5EF4-FFF2-40B4-BE49-F238E27FC236}">
                  <a16:creationId xmlns:a16="http://schemas.microsoft.com/office/drawing/2014/main" id="{1636A93D-4E40-4D02-82B9-82595587F2C1}"/>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75" name="Forma libre: forma 74">
              <a:extLst>
                <a:ext uri="{FF2B5EF4-FFF2-40B4-BE49-F238E27FC236}">
                  <a16:creationId xmlns:a16="http://schemas.microsoft.com/office/drawing/2014/main" id="{52EF72F4-56EB-410B-ADF6-C01FEA0B917F}"/>
                </a:ext>
              </a:extLst>
            </p:cNvPr>
            <p:cNvSpPr/>
            <p:nvPr/>
          </p:nvSpPr>
          <p:spPr>
            <a:xfrm>
              <a:off x="10939936" y="2388609"/>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76" name="CuadroTexto 75">
              <a:extLst>
                <a:ext uri="{FF2B5EF4-FFF2-40B4-BE49-F238E27FC236}">
                  <a16:creationId xmlns:a16="http://schemas.microsoft.com/office/drawing/2014/main" id="{43864D21-A54F-4D97-9B38-3EB549C78559}"/>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77" name="Imagen 76">
              <a:extLst>
                <a:ext uri="{FF2B5EF4-FFF2-40B4-BE49-F238E27FC236}">
                  <a16:creationId xmlns:a16="http://schemas.microsoft.com/office/drawing/2014/main" id="{E6322D83-8049-448A-8683-1B2FA172252D}"/>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78" name="Grupo 77">
            <a:extLst>
              <a:ext uri="{FF2B5EF4-FFF2-40B4-BE49-F238E27FC236}">
                <a16:creationId xmlns:a16="http://schemas.microsoft.com/office/drawing/2014/main" id="{D051D457-DDAD-400A-BF36-1001634FC4D8}"/>
              </a:ext>
            </a:extLst>
          </p:cNvPr>
          <p:cNvGrpSpPr/>
          <p:nvPr/>
        </p:nvGrpSpPr>
        <p:grpSpPr>
          <a:xfrm>
            <a:off x="-9565431" y="-23811"/>
            <a:ext cx="12192000" cy="6858000"/>
            <a:chOff x="53678" y="-304120"/>
            <a:chExt cx="12192000" cy="6858000"/>
          </a:xfrm>
        </p:grpSpPr>
        <p:sp>
          <p:nvSpPr>
            <p:cNvPr id="79" name="Rectángulo 78">
              <a:extLst>
                <a:ext uri="{FF2B5EF4-FFF2-40B4-BE49-F238E27FC236}">
                  <a16:creationId xmlns:a16="http://schemas.microsoft.com/office/drawing/2014/main" id="{15BF0E08-5F5C-4851-BDDF-395696A73AE9}"/>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80" name="Forma libre: forma 79">
              <a:extLst>
                <a:ext uri="{FF2B5EF4-FFF2-40B4-BE49-F238E27FC236}">
                  <a16:creationId xmlns:a16="http://schemas.microsoft.com/office/drawing/2014/main" id="{91A72C7A-A20D-4DA0-82E2-67F24809F42F}"/>
                </a:ext>
              </a:extLst>
            </p:cNvPr>
            <p:cNvSpPr/>
            <p:nvPr/>
          </p:nvSpPr>
          <p:spPr>
            <a:xfrm>
              <a:off x="10821811" y="198062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81" name="CuadroTexto 80">
              <a:extLst>
                <a:ext uri="{FF2B5EF4-FFF2-40B4-BE49-F238E27FC236}">
                  <a16:creationId xmlns:a16="http://schemas.microsoft.com/office/drawing/2014/main" id="{8BC49436-F793-422B-9D89-96D65C7377A3}"/>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82" name="Imagen 81">
              <a:extLst>
                <a:ext uri="{FF2B5EF4-FFF2-40B4-BE49-F238E27FC236}">
                  <a16:creationId xmlns:a16="http://schemas.microsoft.com/office/drawing/2014/main" id="{8C15D6F4-8C20-4665-992C-AE5D482A407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sp>
        <p:nvSpPr>
          <p:cNvPr id="114" name="CuadroTexto 113">
            <a:extLst>
              <a:ext uri="{FF2B5EF4-FFF2-40B4-BE49-F238E27FC236}">
                <a16:creationId xmlns:a16="http://schemas.microsoft.com/office/drawing/2014/main" id="{91319E29-155A-4E31-86D6-122597ECE3F0}"/>
              </a:ext>
            </a:extLst>
          </p:cNvPr>
          <p:cNvSpPr txBox="1"/>
          <p:nvPr/>
        </p:nvSpPr>
        <p:spPr>
          <a:xfrm>
            <a:off x="5430351" y="2503521"/>
            <a:ext cx="5059716" cy="646331"/>
          </a:xfrm>
          <a:prstGeom prst="rect">
            <a:avLst/>
          </a:prstGeom>
          <a:noFill/>
        </p:spPr>
        <p:txBody>
          <a:bodyPr wrap="square" rtlCol="0">
            <a:spAutoFit/>
          </a:bodyPr>
          <a:lstStyle/>
          <a:p>
            <a:r>
              <a:rPr lang="es-VE" sz="3600" b="1" i="1" dirty="0">
                <a:solidFill>
                  <a:srgbClr val="E97D4D"/>
                </a:solidFill>
                <a:effectLst/>
                <a:latin typeface="Segoe UI" panose="020B0502040204020203" pitchFamily="34" charset="0"/>
              </a:rPr>
              <a:t>Análisis del usuario 96</a:t>
            </a:r>
            <a:endParaRPr lang="es-VE" sz="3600" dirty="0"/>
          </a:p>
        </p:txBody>
      </p:sp>
      <p:pic>
        <p:nvPicPr>
          <p:cNvPr id="116" name="Imagen 115">
            <a:extLst>
              <a:ext uri="{FF2B5EF4-FFF2-40B4-BE49-F238E27FC236}">
                <a16:creationId xmlns:a16="http://schemas.microsoft.com/office/drawing/2014/main" id="{370FF23D-9B71-446C-B59E-A44485B73D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0225" y="6052105"/>
            <a:ext cx="1905000" cy="342900"/>
          </a:xfrm>
          <a:prstGeom prst="rect">
            <a:avLst/>
          </a:prstGeom>
        </p:spPr>
      </p:pic>
      <p:pic>
        <p:nvPicPr>
          <p:cNvPr id="118" name="Imagen 117">
            <a:extLst>
              <a:ext uri="{FF2B5EF4-FFF2-40B4-BE49-F238E27FC236}">
                <a16:creationId xmlns:a16="http://schemas.microsoft.com/office/drawing/2014/main" id="{2A164DD7-8B5B-4D68-A570-0A45F7E97B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91260" y="5909228"/>
            <a:ext cx="1687433" cy="485777"/>
          </a:xfrm>
          <a:prstGeom prst="rect">
            <a:avLst/>
          </a:prstGeom>
        </p:spPr>
      </p:pic>
      <p:sp>
        <p:nvSpPr>
          <p:cNvPr id="120" name="CuadroTexto 119">
            <a:extLst>
              <a:ext uri="{FF2B5EF4-FFF2-40B4-BE49-F238E27FC236}">
                <a16:creationId xmlns:a16="http://schemas.microsoft.com/office/drawing/2014/main" id="{A7EE827C-4160-4F28-BC06-D46952E809C1}"/>
              </a:ext>
            </a:extLst>
          </p:cNvPr>
          <p:cNvSpPr txBox="1"/>
          <p:nvPr/>
        </p:nvSpPr>
        <p:spPr>
          <a:xfrm>
            <a:off x="5668830" y="3359148"/>
            <a:ext cx="4311782" cy="400110"/>
          </a:xfrm>
          <a:prstGeom prst="rect">
            <a:avLst/>
          </a:prstGeom>
          <a:noFill/>
        </p:spPr>
        <p:txBody>
          <a:bodyPr wrap="square" rtlCol="0">
            <a:spAutoFit/>
          </a:bodyPr>
          <a:lstStyle/>
          <a:p>
            <a:pPr algn="ctr"/>
            <a:r>
              <a:rPr lang="es-ES" sz="2000" b="1" dirty="0">
                <a:solidFill>
                  <a:schemeClr val="bg1"/>
                </a:solidFill>
                <a:ea typeface="Calibri" panose="020F0502020204030204" pitchFamily="34" charset="0"/>
                <a:cs typeface="Times New Roman" panose="02020603050405020304" pitchFamily="18" charset="0"/>
              </a:rPr>
              <a:t>Sprint</a:t>
            </a:r>
            <a:r>
              <a:rPr lang="es-ES" sz="2000" b="1" dirty="0"/>
              <a:t> </a:t>
            </a:r>
            <a:r>
              <a:rPr lang="es-ES" sz="2000" b="1" dirty="0">
                <a:solidFill>
                  <a:schemeClr val="bg1"/>
                </a:solidFill>
                <a:ea typeface="Calibri" panose="020F0502020204030204" pitchFamily="34" charset="0"/>
                <a:cs typeface="Times New Roman" panose="02020603050405020304" pitchFamily="18" charset="0"/>
              </a:rPr>
              <a:t>6 – Nivel 3</a:t>
            </a:r>
            <a:endParaRPr lang="es-VE" sz="2000" b="1"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85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250"/>
                                        <p:tgtEl>
                                          <p:spTgt spid="120"/>
                                        </p:tgtEl>
                                      </p:cBhvr>
                                    </p:animEffect>
                                    <p:anim calcmode="lin" valueType="num">
                                      <p:cBhvr>
                                        <p:cTn id="14" dur="250" fill="hold"/>
                                        <p:tgtEl>
                                          <p:spTgt spid="120"/>
                                        </p:tgtEl>
                                        <p:attrNameLst>
                                          <p:attrName>ppt_x</p:attrName>
                                        </p:attrNameLst>
                                      </p:cBhvr>
                                      <p:tavLst>
                                        <p:tav tm="0">
                                          <p:val>
                                            <p:strVal val="#ppt_x"/>
                                          </p:val>
                                        </p:tav>
                                        <p:tav tm="100000">
                                          <p:val>
                                            <p:strVal val="#ppt_x"/>
                                          </p:val>
                                        </p:tav>
                                      </p:tavLst>
                                    </p:anim>
                                    <p:anim calcmode="lin" valueType="num">
                                      <p:cBhvr>
                                        <p:cTn id="15" dur="250" fill="hold"/>
                                        <p:tgtEl>
                                          <p:spTgt spid="120"/>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250"/>
                                        <p:tgtEl>
                                          <p:spTgt spid="118"/>
                                        </p:tgtEl>
                                      </p:cBhvr>
                                    </p:animEffect>
                                    <p:anim calcmode="lin" valueType="num">
                                      <p:cBhvr>
                                        <p:cTn id="20" dur="250" fill="hold"/>
                                        <p:tgtEl>
                                          <p:spTgt spid="118"/>
                                        </p:tgtEl>
                                        <p:attrNameLst>
                                          <p:attrName>ppt_x</p:attrName>
                                        </p:attrNameLst>
                                      </p:cBhvr>
                                      <p:tavLst>
                                        <p:tav tm="0">
                                          <p:val>
                                            <p:strVal val="#ppt_x"/>
                                          </p:val>
                                        </p:tav>
                                        <p:tav tm="100000">
                                          <p:val>
                                            <p:strVal val="#ppt_x"/>
                                          </p:val>
                                        </p:tav>
                                      </p:tavLst>
                                    </p:anim>
                                    <p:anim calcmode="lin" valueType="num">
                                      <p:cBhvr>
                                        <p:cTn id="21" dur="250" fill="hold"/>
                                        <p:tgtEl>
                                          <p:spTgt spid="118"/>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fade">
                                      <p:cBhvr>
                                        <p:cTn id="25" dur="250"/>
                                        <p:tgtEl>
                                          <p:spTgt spid="116"/>
                                        </p:tgtEl>
                                      </p:cBhvr>
                                    </p:animEffect>
                                    <p:anim calcmode="lin" valueType="num">
                                      <p:cBhvr>
                                        <p:cTn id="26" dur="250" fill="hold"/>
                                        <p:tgtEl>
                                          <p:spTgt spid="116"/>
                                        </p:tgtEl>
                                        <p:attrNameLst>
                                          <p:attrName>ppt_x</p:attrName>
                                        </p:attrNameLst>
                                      </p:cBhvr>
                                      <p:tavLst>
                                        <p:tav tm="0">
                                          <p:val>
                                            <p:strVal val="#ppt_x"/>
                                          </p:val>
                                        </p:tav>
                                        <p:tav tm="100000">
                                          <p:val>
                                            <p:strVal val="#ppt_x"/>
                                          </p:val>
                                        </p:tav>
                                      </p:tavLst>
                                    </p:anim>
                                    <p:anim calcmode="lin" valueType="num">
                                      <p:cBhvr>
                                        <p:cTn id="27" dur="25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0" y="-23811"/>
            <a:ext cx="12192000" cy="6858000"/>
            <a:chOff x="129324" y="-18359"/>
            <a:chExt cx="12192000"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02475" y="225266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pic>
        <p:nvPicPr>
          <p:cNvPr id="32" name="Imagen 31">
            <a:extLst>
              <a:ext uri="{FF2B5EF4-FFF2-40B4-BE49-F238E27FC236}">
                <a16:creationId xmlns:a16="http://schemas.microsoft.com/office/drawing/2014/main" id="{AA0C729B-EB17-40F1-B6B4-6A521963E93B}"/>
              </a:ext>
            </a:extLst>
          </p:cNvPr>
          <p:cNvPicPr>
            <a:picLocks noChangeAspect="1"/>
          </p:cNvPicPr>
          <p:nvPr/>
        </p:nvPicPr>
        <p:blipFill>
          <a:blip r:embed="rId4"/>
          <a:stretch>
            <a:fillRect/>
          </a:stretch>
        </p:blipFill>
        <p:spPr>
          <a:xfrm>
            <a:off x="9707427" y="4629146"/>
            <a:ext cx="2053284" cy="2077948"/>
          </a:xfrm>
          <a:prstGeom prst="rect">
            <a:avLst/>
          </a:prstGeom>
        </p:spPr>
      </p:pic>
      <p:sp>
        <p:nvSpPr>
          <p:cNvPr id="40" name="CuadroTexto 39">
            <a:extLst>
              <a:ext uri="{FF2B5EF4-FFF2-40B4-BE49-F238E27FC236}">
                <a16:creationId xmlns:a16="http://schemas.microsoft.com/office/drawing/2014/main" id="{00F7F1A9-6CAB-43D6-A181-E1DAEAFC3139}"/>
              </a:ext>
            </a:extLst>
          </p:cNvPr>
          <p:cNvSpPr txBox="1"/>
          <p:nvPr/>
        </p:nvSpPr>
        <p:spPr>
          <a:xfrm>
            <a:off x="4759595" y="1364211"/>
            <a:ext cx="6220430" cy="671915"/>
          </a:xfrm>
          <a:prstGeom prst="rect">
            <a:avLst/>
          </a:prstGeom>
          <a:noFill/>
        </p:spPr>
        <p:txBody>
          <a:bodyPr wrap="square">
            <a:spAutoFit/>
          </a:bodyPr>
          <a:lstStyle/>
          <a:p>
            <a:pPr algn="just">
              <a:lnSpc>
                <a:spcPct val="107000"/>
              </a:lnSpc>
              <a:spcAft>
                <a:spcPts val="800"/>
              </a:spcAf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Brennan es un usuario cuyo comportamiento de compra ha mostrado cambios significativos entre 2021 y 2022.</a:t>
            </a:r>
          </a:p>
        </p:txBody>
      </p:sp>
      <p:grpSp>
        <p:nvGrpSpPr>
          <p:cNvPr id="95" name="Grupo 94">
            <a:extLst>
              <a:ext uri="{FF2B5EF4-FFF2-40B4-BE49-F238E27FC236}">
                <a16:creationId xmlns:a16="http://schemas.microsoft.com/office/drawing/2014/main" id="{63915B61-19D8-49EE-A7AD-340B5DEAC5E0}"/>
              </a:ext>
            </a:extLst>
          </p:cNvPr>
          <p:cNvGrpSpPr/>
          <p:nvPr/>
        </p:nvGrpSpPr>
        <p:grpSpPr>
          <a:xfrm>
            <a:off x="-8029931" y="0"/>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8439085" y="23811"/>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8739356" y="-47622"/>
            <a:ext cx="12197073" cy="6858000"/>
            <a:chOff x="57461" y="-87734"/>
            <a:chExt cx="12197073"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35686" y="2177768"/>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9130007" y="-47016"/>
            <a:ext cx="12203143" cy="6858000"/>
            <a:chOff x="87314" y="115442"/>
            <a:chExt cx="12203143"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871609" y="2388065"/>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9565431" y="-23811"/>
            <a:ext cx="12199152" cy="6858000"/>
            <a:chOff x="53678" y="-304120"/>
            <a:chExt cx="12199152"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33982" y="198062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sp>
        <p:nvSpPr>
          <p:cNvPr id="6" name="CuadroTexto 5">
            <a:extLst>
              <a:ext uri="{FF2B5EF4-FFF2-40B4-BE49-F238E27FC236}">
                <a16:creationId xmlns:a16="http://schemas.microsoft.com/office/drawing/2014/main" id="{821FB42A-979C-48EF-B2BF-2B1C261E2B30}"/>
              </a:ext>
            </a:extLst>
          </p:cNvPr>
          <p:cNvSpPr txBox="1"/>
          <p:nvPr/>
        </p:nvSpPr>
        <p:spPr>
          <a:xfrm>
            <a:off x="4741523" y="2149664"/>
            <a:ext cx="2374273" cy="968278"/>
          </a:xfrm>
          <a:prstGeom prst="rect">
            <a:avLst/>
          </a:prstGeom>
          <a:noFill/>
        </p:spPr>
        <p:txBody>
          <a:bodyPr wrap="square" rtlCol="0">
            <a:spAutoFit/>
          </a:bodyPr>
          <a:lstStyle/>
          <a:p>
            <a:pPr algn="just">
              <a:lnSpc>
                <a:spcPct val="107000"/>
              </a:lnSpc>
              <a:spcAft>
                <a:spcPts val="800"/>
              </a:spcAf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Mientras que en 2021 superó ampliamente las metas establecidas</a:t>
            </a:r>
          </a:p>
        </p:txBody>
      </p:sp>
      <p:sp>
        <p:nvSpPr>
          <p:cNvPr id="7" name="CuadroTexto 6">
            <a:extLst>
              <a:ext uri="{FF2B5EF4-FFF2-40B4-BE49-F238E27FC236}">
                <a16:creationId xmlns:a16="http://schemas.microsoft.com/office/drawing/2014/main" id="{9342796B-2CB5-4114-9628-2C8018AF98B2}"/>
              </a:ext>
            </a:extLst>
          </p:cNvPr>
          <p:cNvSpPr txBox="1"/>
          <p:nvPr/>
        </p:nvSpPr>
        <p:spPr>
          <a:xfrm>
            <a:off x="7365200" y="2767900"/>
            <a:ext cx="2599694" cy="968278"/>
          </a:xfrm>
          <a:prstGeom prst="rect">
            <a:avLst/>
          </a:prstGeom>
          <a:noFill/>
        </p:spPr>
        <p:txBody>
          <a:bodyPr wrap="square" rtlCol="0">
            <a:spAutoFit/>
          </a:bodyPr>
          <a:lstStyle/>
          <a:p>
            <a:pPr algn="just">
              <a:lnSpc>
                <a:spcPct val="107000"/>
              </a:lnSpc>
              <a:spcAft>
                <a:spcPts val="800"/>
              </a:spcAf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 actividad en 2022 disminuyó tanto en el número como en el valor. </a:t>
            </a:r>
          </a:p>
        </p:txBody>
      </p:sp>
      <p:sp>
        <p:nvSpPr>
          <p:cNvPr id="8" name="CuadroTexto 7">
            <a:extLst>
              <a:ext uri="{FF2B5EF4-FFF2-40B4-BE49-F238E27FC236}">
                <a16:creationId xmlns:a16="http://schemas.microsoft.com/office/drawing/2014/main" id="{304FCB3D-242A-4179-851E-B6F5FF4B4928}"/>
              </a:ext>
            </a:extLst>
          </p:cNvPr>
          <p:cNvSpPr txBox="1"/>
          <p:nvPr/>
        </p:nvSpPr>
        <p:spPr>
          <a:xfrm>
            <a:off x="4800945" y="3814437"/>
            <a:ext cx="5048690" cy="968278"/>
          </a:xfrm>
          <a:prstGeom prst="rect">
            <a:avLst/>
          </a:prstGeom>
          <a:noFill/>
        </p:spPr>
        <p:txBody>
          <a:bodyPr wrap="square" rtlCol="0">
            <a:spAutoFit/>
          </a:bodyPr>
          <a:lstStyle/>
          <a:p>
            <a:pPr algn="just">
              <a:lnSpc>
                <a:spcPct val="107000"/>
              </a:lnSpc>
              <a:spcAft>
                <a:spcPts val="800"/>
              </a:spcAf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Sin embargo, su historial sin transacciones declinadas refleja un proceso de compra eficiente y bien gestionado.</a:t>
            </a:r>
          </a:p>
        </p:txBody>
      </p:sp>
      <p:sp>
        <p:nvSpPr>
          <p:cNvPr id="9" name="CuadroTexto 8">
            <a:extLst>
              <a:ext uri="{FF2B5EF4-FFF2-40B4-BE49-F238E27FC236}">
                <a16:creationId xmlns:a16="http://schemas.microsoft.com/office/drawing/2014/main" id="{C5CB9B20-7099-46EF-A66A-A3CF4F089FAE}"/>
              </a:ext>
            </a:extLst>
          </p:cNvPr>
          <p:cNvSpPr txBox="1"/>
          <p:nvPr/>
        </p:nvSpPr>
        <p:spPr>
          <a:xfrm>
            <a:off x="4759595" y="5185952"/>
            <a:ext cx="4741038" cy="1477328"/>
          </a:xfrm>
          <a:prstGeom prst="rect">
            <a:avLst/>
          </a:prstGeom>
          <a:noFill/>
        </p:spPr>
        <p:txBody>
          <a:bodyPr wrap="square" rtlCol="0">
            <a:spAutoFit/>
          </a:bodyPr>
          <a:lstStyle/>
          <a:p>
            <a:pPr algn="just"/>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Ubicado en Lewiston, Estados Unidos, este usuario representa una oportunidad clave para diseñar estrategias específicas que reactiven su participación comercial.</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VE" dirty="0"/>
          </a:p>
        </p:txBody>
      </p:sp>
      <p:pic>
        <p:nvPicPr>
          <p:cNvPr id="11" name="Imagen 10">
            <a:extLst>
              <a:ext uri="{FF2B5EF4-FFF2-40B4-BE49-F238E27FC236}">
                <a16:creationId xmlns:a16="http://schemas.microsoft.com/office/drawing/2014/main" id="{76CACEE0-ACA5-423B-AA54-88C743940212}"/>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8832358">
            <a:off x="6956756" y="2180090"/>
            <a:ext cx="695575" cy="695575"/>
          </a:xfrm>
          <a:prstGeom prst="rect">
            <a:avLst/>
          </a:prstGeom>
        </p:spPr>
      </p:pic>
      <p:pic>
        <p:nvPicPr>
          <p:cNvPr id="15" name="Imagen 14">
            <a:extLst>
              <a:ext uri="{FF2B5EF4-FFF2-40B4-BE49-F238E27FC236}">
                <a16:creationId xmlns:a16="http://schemas.microsoft.com/office/drawing/2014/main" id="{302B623A-9EBF-4AB9-9A3D-197843F0E035}"/>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49634" y="2957706"/>
            <a:ext cx="713937" cy="713937"/>
          </a:xfrm>
          <a:prstGeom prst="rect">
            <a:avLst/>
          </a:prstGeom>
        </p:spPr>
      </p:pic>
      <p:pic>
        <p:nvPicPr>
          <p:cNvPr id="10" name="Imagen 9">
            <a:extLst>
              <a:ext uri="{FF2B5EF4-FFF2-40B4-BE49-F238E27FC236}">
                <a16:creationId xmlns:a16="http://schemas.microsoft.com/office/drawing/2014/main" id="{1A1559FA-205D-4275-ADC9-2317F64CA723}"/>
              </a:ext>
            </a:extLst>
          </p:cNvPr>
          <p:cNvPicPr>
            <a:picLocks noChangeAspect="1"/>
          </p:cNvPicPr>
          <p:nvPr/>
        </p:nvPicPr>
        <p:blipFill>
          <a:blip r:embed="rId12"/>
          <a:stretch>
            <a:fillRect/>
          </a:stretch>
        </p:blipFill>
        <p:spPr>
          <a:xfrm>
            <a:off x="4759594" y="262414"/>
            <a:ext cx="6596231" cy="698559"/>
          </a:xfrm>
          <a:prstGeom prst="rect">
            <a:avLst/>
          </a:prstGeom>
        </p:spPr>
      </p:pic>
    </p:spTree>
    <p:extLst>
      <p:ext uri="{BB962C8B-B14F-4D97-AF65-F5344CB8AC3E}">
        <p14:creationId xmlns:p14="http://schemas.microsoft.com/office/powerpoint/2010/main" val="123297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anim calcmode="lin" valueType="num">
                                      <p:cBhvr>
                                        <p:cTn id="41" dur="500" fill="hold"/>
                                        <p:tgtEl>
                                          <p:spTgt spid="15"/>
                                        </p:tgtEl>
                                        <p:attrNameLst>
                                          <p:attrName>ppt_x</p:attrName>
                                        </p:attrNameLst>
                                      </p:cBhvr>
                                      <p:tavLst>
                                        <p:tav tm="0">
                                          <p:val>
                                            <p:strVal val="#ppt_x"/>
                                          </p:val>
                                        </p:tav>
                                        <p:tav tm="100000">
                                          <p:val>
                                            <p:strVal val="#ppt_x"/>
                                          </p:val>
                                        </p:tav>
                                      </p:tavLst>
                                    </p:anim>
                                    <p:anim calcmode="lin" valueType="num">
                                      <p:cBhvr>
                                        <p:cTn id="4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Effect transition="in" filter="fade">
                                      <p:cBhvr>
                                        <p:cTn id="56" dur="500"/>
                                        <p:tgtEl>
                                          <p:spTgt spid="9"/>
                                        </p:tgtEl>
                                      </p:cBhvr>
                                    </p:animEffect>
                                  </p:childTnLst>
                                </p:cTn>
                              </p:par>
                            </p:childTnLst>
                          </p:cTn>
                        </p:par>
                        <p:par>
                          <p:cTn id="57" fill="hold">
                            <p:stCondLst>
                              <p:cond delay="500"/>
                            </p:stCondLst>
                            <p:childTnLst>
                              <p:par>
                                <p:cTn id="58" presetID="31" presetClass="entr" presetSubtype="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250" fill="hold"/>
                                        <p:tgtEl>
                                          <p:spTgt spid="32"/>
                                        </p:tgtEl>
                                        <p:attrNameLst>
                                          <p:attrName>ppt_w</p:attrName>
                                        </p:attrNameLst>
                                      </p:cBhvr>
                                      <p:tavLst>
                                        <p:tav tm="0">
                                          <p:val>
                                            <p:fltVal val="0"/>
                                          </p:val>
                                        </p:tav>
                                        <p:tav tm="100000">
                                          <p:val>
                                            <p:strVal val="#ppt_w"/>
                                          </p:val>
                                        </p:tav>
                                      </p:tavLst>
                                    </p:anim>
                                    <p:anim calcmode="lin" valueType="num">
                                      <p:cBhvr>
                                        <p:cTn id="61" dur="250" fill="hold"/>
                                        <p:tgtEl>
                                          <p:spTgt spid="32"/>
                                        </p:tgtEl>
                                        <p:attrNameLst>
                                          <p:attrName>ppt_h</p:attrName>
                                        </p:attrNameLst>
                                      </p:cBhvr>
                                      <p:tavLst>
                                        <p:tav tm="0">
                                          <p:val>
                                            <p:fltVal val="0"/>
                                          </p:val>
                                        </p:tav>
                                        <p:tav tm="100000">
                                          <p:val>
                                            <p:strVal val="#ppt_h"/>
                                          </p:val>
                                        </p:tav>
                                      </p:tavLst>
                                    </p:anim>
                                    <p:anim calcmode="lin" valueType="num">
                                      <p:cBhvr>
                                        <p:cTn id="62" dur="250" fill="hold"/>
                                        <p:tgtEl>
                                          <p:spTgt spid="32"/>
                                        </p:tgtEl>
                                        <p:attrNameLst>
                                          <p:attrName>style.rotation</p:attrName>
                                        </p:attrNameLst>
                                      </p:cBhvr>
                                      <p:tavLst>
                                        <p:tav tm="0">
                                          <p:val>
                                            <p:fltVal val="90"/>
                                          </p:val>
                                        </p:tav>
                                        <p:tav tm="100000">
                                          <p:val>
                                            <p:fltVal val="0"/>
                                          </p:val>
                                        </p:tav>
                                      </p:tavLst>
                                    </p:anim>
                                    <p:animEffect transition="in" filter="fade">
                                      <p:cBhvr>
                                        <p:cTn id="63"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0" y="-23811"/>
            <a:ext cx="12195901" cy="6858000"/>
            <a:chOff x="129324" y="-18359"/>
            <a:chExt cx="12195901"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06377" y="225266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grpSp>
        <p:nvGrpSpPr>
          <p:cNvPr id="95" name="Grupo 94">
            <a:extLst>
              <a:ext uri="{FF2B5EF4-FFF2-40B4-BE49-F238E27FC236}">
                <a16:creationId xmlns:a16="http://schemas.microsoft.com/office/drawing/2014/main" id="{63915B61-19D8-49EE-A7AD-340B5DEAC5E0}"/>
              </a:ext>
            </a:extLst>
          </p:cNvPr>
          <p:cNvGrpSpPr/>
          <p:nvPr/>
        </p:nvGrpSpPr>
        <p:grpSpPr>
          <a:xfrm>
            <a:off x="-457508" y="8272"/>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8439085" y="23811"/>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8739356" y="-47622"/>
            <a:ext cx="12192000" cy="6858000"/>
            <a:chOff x="57461" y="-87734"/>
            <a:chExt cx="12192000"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28791" y="2185433"/>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9130007" y="-47016"/>
            <a:ext cx="12271470" cy="6858000"/>
            <a:chOff x="87314" y="115442"/>
            <a:chExt cx="12271470"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939936" y="2388609"/>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9565431" y="-23811"/>
            <a:ext cx="12192212" cy="6858000"/>
            <a:chOff x="53678" y="-304120"/>
            <a:chExt cx="12192212"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27042" y="1989218"/>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pic>
        <p:nvPicPr>
          <p:cNvPr id="37" name="Imagen 36">
            <a:extLst>
              <a:ext uri="{FF2B5EF4-FFF2-40B4-BE49-F238E27FC236}">
                <a16:creationId xmlns:a16="http://schemas.microsoft.com/office/drawing/2014/main" id="{C98B0F93-702C-4C3A-89CE-DF0B7CCA06F9}"/>
              </a:ext>
            </a:extLst>
          </p:cNvPr>
          <p:cNvPicPr>
            <a:picLocks noChangeAspect="1"/>
          </p:cNvPicPr>
          <p:nvPr/>
        </p:nvPicPr>
        <p:blipFill rotWithShape="1">
          <a:blip r:embed="rId9"/>
          <a:srcRect t="33972"/>
          <a:stretch/>
        </p:blipFill>
        <p:spPr>
          <a:xfrm>
            <a:off x="7446867" y="946809"/>
            <a:ext cx="2520120" cy="841354"/>
          </a:xfrm>
          <a:prstGeom prst="rect">
            <a:avLst/>
          </a:prstGeom>
        </p:spPr>
      </p:pic>
      <p:pic>
        <p:nvPicPr>
          <p:cNvPr id="38" name="Imagen 37">
            <a:extLst>
              <a:ext uri="{FF2B5EF4-FFF2-40B4-BE49-F238E27FC236}">
                <a16:creationId xmlns:a16="http://schemas.microsoft.com/office/drawing/2014/main" id="{40B57135-6F70-4575-971B-D1F761AA9F6C}"/>
              </a:ext>
            </a:extLst>
          </p:cNvPr>
          <p:cNvPicPr>
            <a:picLocks noChangeAspect="1"/>
          </p:cNvPicPr>
          <p:nvPr/>
        </p:nvPicPr>
        <p:blipFill rotWithShape="1">
          <a:blip r:embed="rId10"/>
          <a:srcRect t="36294"/>
          <a:stretch/>
        </p:blipFill>
        <p:spPr>
          <a:xfrm>
            <a:off x="4423152" y="946809"/>
            <a:ext cx="2445979" cy="841354"/>
          </a:xfrm>
          <a:prstGeom prst="rect">
            <a:avLst/>
          </a:prstGeom>
        </p:spPr>
      </p:pic>
      <p:sp>
        <p:nvSpPr>
          <p:cNvPr id="50" name="Forma libre: forma 49">
            <a:extLst>
              <a:ext uri="{FF2B5EF4-FFF2-40B4-BE49-F238E27FC236}">
                <a16:creationId xmlns:a16="http://schemas.microsoft.com/office/drawing/2014/main" id="{8F033BD8-33D0-41CA-AA14-7DEF3FDC8817}"/>
              </a:ext>
            </a:extLst>
          </p:cNvPr>
          <p:cNvSpPr/>
          <p:nvPr/>
        </p:nvSpPr>
        <p:spPr>
          <a:xfrm flipV="1">
            <a:off x="7446867" y="1545454"/>
            <a:ext cx="2520120" cy="2800787"/>
          </a:xfrm>
          <a:custGeom>
            <a:avLst/>
            <a:gdLst>
              <a:gd name="connsiteX0" fmla="*/ 0 w 2794514"/>
              <a:gd name="connsiteY0" fmla="*/ 3140626 h 3140626"/>
              <a:gd name="connsiteX1" fmla="*/ 816044 w 2794514"/>
              <a:gd name="connsiteY1" fmla="*/ 3140626 h 3140626"/>
              <a:gd name="connsiteX2" fmla="*/ 867854 w 2794514"/>
              <a:gd name="connsiteY2" fmla="*/ 3089326 h 3140626"/>
              <a:gd name="connsiteX3" fmla="*/ 1438455 w 2794514"/>
              <a:gd name="connsiteY3" fmla="*/ 2866692 h 3140626"/>
              <a:gd name="connsiteX4" fmla="*/ 2009057 w 2794514"/>
              <a:gd name="connsiteY4" fmla="*/ 3089326 h 3140626"/>
              <a:gd name="connsiteX5" fmla="*/ 2060868 w 2794514"/>
              <a:gd name="connsiteY5" fmla="*/ 3140626 h 3140626"/>
              <a:gd name="connsiteX6" fmla="*/ 2794514 w 2794514"/>
              <a:gd name="connsiteY6" fmla="*/ 3140626 h 3140626"/>
              <a:gd name="connsiteX7" fmla="*/ 2794514 w 2794514"/>
              <a:gd name="connsiteY7" fmla="*/ 598563 h 3140626"/>
              <a:gd name="connsiteX8" fmla="*/ 2332004 w 2794514"/>
              <a:gd name="connsiteY8" fmla="*/ 0 h 3140626"/>
              <a:gd name="connsiteX9" fmla="*/ 462510 w 2794514"/>
              <a:gd name="connsiteY9" fmla="*/ 0 h 3140626"/>
              <a:gd name="connsiteX10" fmla="*/ 0 w 2794514"/>
              <a:gd name="connsiteY10" fmla="*/ 598563 h 31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514" h="3140626">
                <a:moveTo>
                  <a:pt x="0" y="3140626"/>
                </a:moveTo>
                <a:lnTo>
                  <a:pt x="816044" y="3140626"/>
                </a:lnTo>
                <a:lnTo>
                  <a:pt x="867854" y="3089326"/>
                </a:lnTo>
                <a:cubicBezTo>
                  <a:pt x="1024979" y="2949868"/>
                  <a:pt x="1223117" y="2866692"/>
                  <a:pt x="1438455" y="2866692"/>
                </a:cubicBezTo>
                <a:cubicBezTo>
                  <a:pt x="1653795" y="2866692"/>
                  <a:pt x="1851932" y="2949868"/>
                  <a:pt x="2009057" y="3089326"/>
                </a:cubicBezTo>
                <a:lnTo>
                  <a:pt x="2060868" y="3140626"/>
                </a:lnTo>
                <a:lnTo>
                  <a:pt x="2794514" y="3140626"/>
                </a:lnTo>
                <a:lnTo>
                  <a:pt x="2794514" y="598563"/>
                </a:lnTo>
                <a:cubicBezTo>
                  <a:pt x="2794514" y="267986"/>
                  <a:pt x="2587441" y="0"/>
                  <a:pt x="2332004" y="0"/>
                </a:cubicBezTo>
                <a:lnTo>
                  <a:pt x="462510" y="0"/>
                </a:lnTo>
                <a:cubicBezTo>
                  <a:pt x="207073" y="0"/>
                  <a:pt x="0" y="267986"/>
                  <a:pt x="0" y="598563"/>
                </a:cubicBezTo>
                <a:close/>
              </a:path>
            </a:pathLst>
          </a:custGeom>
          <a:solidFill>
            <a:srgbClr val="404468"/>
          </a:solidFill>
          <a:ln>
            <a:noFill/>
          </a:ln>
          <a:effectLst>
            <a:outerShdw blurRad="127000" sx="107000" sy="107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p>
        </p:txBody>
      </p:sp>
      <p:sp>
        <p:nvSpPr>
          <p:cNvPr id="52" name="Forma libre: forma 51">
            <a:extLst>
              <a:ext uri="{FF2B5EF4-FFF2-40B4-BE49-F238E27FC236}">
                <a16:creationId xmlns:a16="http://schemas.microsoft.com/office/drawing/2014/main" id="{48FDAEE9-7C8E-4FF9-8C69-71088BA5DA1E}"/>
              </a:ext>
            </a:extLst>
          </p:cNvPr>
          <p:cNvSpPr/>
          <p:nvPr/>
        </p:nvSpPr>
        <p:spPr>
          <a:xfrm flipV="1">
            <a:off x="4423152" y="1545454"/>
            <a:ext cx="2445979" cy="2800786"/>
          </a:xfrm>
          <a:custGeom>
            <a:avLst/>
            <a:gdLst>
              <a:gd name="connsiteX0" fmla="*/ 0 w 2794514"/>
              <a:gd name="connsiteY0" fmla="*/ 3140626 h 3140626"/>
              <a:gd name="connsiteX1" fmla="*/ 816044 w 2794514"/>
              <a:gd name="connsiteY1" fmla="*/ 3140626 h 3140626"/>
              <a:gd name="connsiteX2" fmla="*/ 867854 w 2794514"/>
              <a:gd name="connsiteY2" fmla="*/ 3089326 h 3140626"/>
              <a:gd name="connsiteX3" fmla="*/ 1438455 w 2794514"/>
              <a:gd name="connsiteY3" fmla="*/ 2866692 h 3140626"/>
              <a:gd name="connsiteX4" fmla="*/ 2009057 w 2794514"/>
              <a:gd name="connsiteY4" fmla="*/ 3089326 h 3140626"/>
              <a:gd name="connsiteX5" fmla="*/ 2060868 w 2794514"/>
              <a:gd name="connsiteY5" fmla="*/ 3140626 h 3140626"/>
              <a:gd name="connsiteX6" fmla="*/ 2794514 w 2794514"/>
              <a:gd name="connsiteY6" fmla="*/ 3140626 h 3140626"/>
              <a:gd name="connsiteX7" fmla="*/ 2794514 w 2794514"/>
              <a:gd name="connsiteY7" fmla="*/ 598563 h 3140626"/>
              <a:gd name="connsiteX8" fmla="*/ 2332004 w 2794514"/>
              <a:gd name="connsiteY8" fmla="*/ 0 h 3140626"/>
              <a:gd name="connsiteX9" fmla="*/ 462510 w 2794514"/>
              <a:gd name="connsiteY9" fmla="*/ 0 h 3140626"/>
              <a:gd name="connsiteX10" fmla="*/ 0 w 2794514"/>
              <a:gd name="connsiteY10" fmla="*/ 598563 h 31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514" h="3140626">
                <a:moveTo>
                  <a:pt x="0" y="3140626"/>
                </a:moveTo>
                <a:lnTo>
                  <a:pt x="816044" y="3140626"/>
                </a:lnTo>
                <a:lnTo>
                  <a:pt x="867854" y="3089326"/>
                </a:lnTo>
                <a:cubicBezTo>
                  <a:pt x="1024979" y="2949868"/>
                  <a:pt x="1223117" y="2866692"/>
                  <a:pt x="1438455" y="2866692"/>
                </a:cubicBezTo>
                <a:cubicBezTo>
                  <a:pt x="1653795" y="2866692"/>
                  <a:pt x="1851932" y="2949868"/>
                  <a:pt x="2009057" y="3089326"/>
                </a:cubicBezTo>
                <a:lnTo>
                  <a:pt x="2060868" y="3140626"/>
                </a:lnTo>
                <a:lnTo>
                  <a:pt x="2794514" y="3140626"/>
                </a:lnTo>
                <a:lnTo>
                  <a:pt x="2794514" y="598563"/>
                </a:lnTo>
                <a:cubicBezTo>
                  <a:pt x="2794514" y="267986"/>
                  <a:pt x="2587441" y="0"/>
                  <a:pt x="2332004" y="0"/>
                </a:cubicBezTo>
                <a:lnTo>
                  <a:pt x="462510" y="0"/>
                </a:lnTo>
                <a:cubicBezTo>
                  <a:pt x="207073" y="0"/>
                  <a:pt x="0" y="267986"/>
                  <a:pt x="0" y="598563"/>
                </a:cubicBezTo>
                <a:close/>
              </a:path>
            </a:pathLst>
          </a:custGeom>
          <a:solidFill>
            <a:srgbClr val="404468"/>
          </a:solidFill>
          <a:ln>
            <a:noFill/>
          </a:ln>
          <a:effectLst>
            <a:outerShdw blurRad="127000" sx="107000" sy="107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p>
        </p:txBody>
      </p:sp>
      <p:sp>
        <p:nvSpPr>
          <p:cNvPr id="2" name="CuadroTexto 1">
            <a:extLst>
              <a:ext uri="{FF2B5EF4-FFF2-40B4-BE49-F238E27FC236}">
                <a16:creationId xmlns:a16="http://schemas.microsoft.com/office/drawing/2014/main" id="{657253BA-974E-4A57-A6C8-F4E555A60EE3}"/>
              </a:ext>
            </a:extLst>
          </p:cNvPr>
          <p:cNvSpPr txBox="1"/>
          <p:nvPr/>
        </p:nvSpPr>
        <p:spPr>
          <a:xfrm>
            <a:off x="4582888" y="2003766"/>
            <a:ext cx="2160898" cy="1569660"/>
          </a:xfrm>
          <a:prstGeom prst="rect">
            <a:avLst/>
          </a:prstGeom>
          <a:noFill/>
        </p:spPr>
        <p:txBody>
          <a:bodyPr wrap="square" rtlCol="0">
            <a:spAutoFit/>
          </a:bodyPr>
          <a:lstStyle/>
          <a:p>
            <a:pPr algn="just"/>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2021, el rendimiento fue significativamente mejor con 22 transacciones realizadas, superando la meta en un 120%. </a:t>
            </a:r>
            <a:endParaRPr lang="es-VE" sz="1600" dirty="0"/>
          </a:p>
        </p:txBody>
      </p:sp>
      <p:sp>
        <p:nvSpPr>
          <p:cNvPr id="41" name="CuadroTexto 40">
            <a:extLst>
              <a:ext uri="{FF2B5EF4-FFF2-40B4-BE49-F238E27FC236}">
                <a16:creationId xmlns:a16="http://schemas.microsoft.com/office/drawing/2014/main" id="{DDB099E6-7DF3-47B6-9D7E-443A9CB84C73}"/>
              </a:ext>
            </a:extLst>
          </p:cNvPr>
          <p:cNvSpPr txBox="1"/>
          <p:nvPr/>
        </p:nvSpPr>
        <p:spPr>
          <a:xfrm>
            <a:off x="7590354" y="1788163"/>
            <a:ext cx="2330876" cy="2308324"/>
          </a:xfrm>
          <a:prstGeom prst="rect">
            <a:avLst/>
          </a:prstGeom>
          <a:noFill/>
        </p:spPr>
        <p:txBody>
          <a:bodyPr wrap="square" rtlCol="0">
            <a:spAutoFit/>
          </a:bodyPr>
          <a:lstStyle/>
          <a:p>
            <a:pPr algn="just"/>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2022 el usuario tiene un bajo número de transacciones realizadas en comparación con la meta mínima establecida, solo 3 transacciones frente a una meta de 10, lo que representa un 70% por debajo del objetivo.</a:t>
            </a:r>
            <a:endParaRPr lang="es-V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AB5897BA-8FC2-48DD-A346-F3A6B2326483}"/>
              </a:ext>
            </a:extLst>
          </p:cNvPr>
          <p:cNvSpPr txBox="1"/>
          <p:nvPr/>
        </p:nvSpPr>
        <p:spPr>
          <a:xfrm>
            <a:off x="4233663" y="4726674"/>
            <a:ext cx="5974085" cy="1477328"/>
          </a:xfrm>
          <a:prstGeom prst="rect">
            <a:avLst/>
          </a:prstGeom>
          <a:noFill/>
        </p:spPr>
        <p:txBody>
          <a:bodyPr wrap="square" rtlCol="0">
            <a:spAutoFit/>
          </a:bodyPr>
          <a:lstStyle/>
          <a:p>
            <a:pPr algn="just"/>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Esto evidencia una caída importante en la actividad de 2022, aún tomando en cuenta que en el año 2021 se contó con mas meses operativos que en el año 2022, el promedio por mes sigue siendo superior a lo obtenido en el primer trimestre del año 2022.</a:t>
            </a:r>
            <a:endParaRPr lang="es-VE" dirty="0"/>
          </a:p>
        </p:txBody>
      </p:sp>
    </p:spTree>
    <p:extLst>
      <p:ext uri="{BB962C8B-B14F-4D97-AF65-F5344CB8AC3E}">
        <p14:creationId xmlns:p14="http://schemas.microsoft.com/office/powerpoint/2010/main" val="1913373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anim calcmode="lin" valueType="num">
                                      <p:cBhvr>
                                        <p:cTn id="8" dur="500" fill="hold"/>
                                        <p:tgtEl>
                                          <p:spTgt spid="52"/>
                                        </p:tgtEl>
                                        <p:attrNameLst>
                                          <p:attrName>ppt_x</p:attrName>
                                        </p:attrNameLst>
                                      </p:cBhvr>
                                      <p:tavLst>
                                        <p:tav tm="0">
                                          <p:val>
                                            <p:strVal val="#ppt_x"/>
                                          </p:val>
                                        </p:tav>
                                        <p:tav tm="100000">
                                          <p:val>
                                            <p:strVal val="#ppt_x"/>
                                          </p:val>
                                        </p:tav>
                                      </p:tavLst>
                                    </p:anim>
                                    <p:anim calcmode="lin" valueType="num">
                                      <p:cBhvr>
                                        <p:cTn id="9" dur="50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anim calcmode="lin" valueType="num">
                                      <p:cBhvr>
                                        <p:cTn id="14" dur="500" fill="hold"/>
                                        <p:tgtEl>
                                          <p:spTgt spid="38"/>
                                        </p:tgtEl>
                                        <p:attrNameLst>
                                          <p:attrName>ppt_x</p:attrName>
                                        </p:attrNameLst>
                                      </p:cBhvr>
                                      <p:tavLst>
                                        <p:tav tm="0">
                                          <p:val>
                                            <p:strVal val="#ppt_x"/>
                                          </p:val>
                                        </p:tav>
                                        <p:tav tm="100000">
                                          <p:val>
                                            <p:strVal val="#ppt_x"/>
                                          </p:val>
                                        </p:tav>
                                      </p:tavLst>
                                    </p:anim>
                                    <p:anim calcmode="lin" valueType="num">
                                      <p:cBhvr>
                                        <p:cTn id="15" dur="5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anim calcmode="lin" valueType="num">
                                      <p:cBhvr>
                                        <p:cTn id="33" dur="500" fill="hold"/>
                                        <p:tgtEl>
                                          <p:spTgt spid="37"/>
                                        </p:tgtEl>
                                        <p:attrNameLst>
                                          <p:attrName>ppt_x</p:attrName>
                                        </p:attrNameLst>
                                      </p:cBhvr>
                                      <p:tavLst>
                                        <p:tav tm="0">
                                          <p:val>
                                            <p:strVal val="#ppt_x"/>
                                          </p:val>
                                        </p:tav>
                                        <p:tav tm="100000">
                                          <p:val>
                                            <p:strVal val="#ppt_x"/>
                                          </p:val>
                                        </p:tav>
                                      </p:tavLst>
                                    </p:anim>
                                    <p:anim calcmode="lin" valueType="num">
                                      <p:cBhvr>
                                        <p:cTn id="34" dur="500" fill="hold"/>
                                        <p:tgtEl>
                                          <p:spTgt spid="37"/>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2" grpId="0"/>
      <p:bldP spid="41"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0" y="-23811"/>
            <a:ext cx="12226836" cy="6858000"/>
            <a:chOff x="129324" y="-18359"/>
            <a:chExt cx="12226836"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37312" y="225266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1106017" y="3233802"/>
              <a:ext cx="195681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grpSp>
        <p:nvGrpSpPr>
          <p:cNvPr id="95" name="Grupo 94">
            <a:extLst>
              <a:ext uri="{FF2B5EF4-FFF2-40B4-BE49-F238E27FC236}">
                <a16:creationId xmlns:a16="http://schemas.microsoft.com/office/drawing/2014/main" id="{63915B61-19D8-49EE-A7AD-340B5DEAC5E0}"/>
              </a:ext>
            </a:extLst>
          </p:cNvPr>
          <p:cNvGrpSpPr/>
          <p:nvPr/>
        </p:nvGrpSpPr>
        <p:grpSpPr>
          <a:xfrm>
            <a:off x="-457508" y="8272"/>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882901" y="-7769"/>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8739356" y="-47622"/>
            <a:ext cx="12192000" cy="6858000"/>
            <a:chOff x="57461" y="-87734"/>
            <a:chExt cx="12192000"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23013" y="2177768"/>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9130007" y="-47016"/>
            <a:ext cx="12271470" cy="6858000"/>
            <a:chOff x="87314" y="115442"/>
            <a:chExt cx="12271470"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939936" y="2388609"/>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9565431" y="-23811"/>
            <a:ext cx="12192000" cy="6858000"/>
            <a:chOff x="53678" y="-304120"/>
            <a:chExt cx="12192000"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19582" y="198062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pic>
        <p:nvPicPr>
          <p:cNvPr id="44" name="Imagen 43">
            <a:extLst>
              <a:ext uri="{FF2B5EF4-FFF2-40B4-BE49-F238E27FC236}">
                <a16:creationId xmlns:a16="http://schemas.microsoft.com/office/drawing/2014/main" id="{EFF68FD2-3009-4062-A2A9-E906F898AB13}"/>
              </a:ext>
            </a:extLst>
          </p:cNvPr>
          <p:cNvPicPr>
            <a:picLocks noChangeAspect="1"/>
          </p:cNvPicPr>
          <p:nvPr/>
        </p:nvPicPr>
        <p:blipFill>
          <a:blip r:embed="rId9"/>
          <a:stretch>
            <a:fillRect/>
          </a:stretch>
        </p:blipFill>
        <p:spPr>
          <a:xfrm>
            <a:off x="3851427" y="1021473"/>
            <a:ext cx="2876951" cy="1114581"/>
          </a:xfrm>
          <a:prstGeom prst="rect">
            <a:avLst/>
          </a:prstGeom>
          <a:effectLst>
            <a:outerShdw blurRad="127000" sx="107000" sy="107000" algn="ctr" rotWithShape="0">
              <a:srgbClr val="000000">
                <a:alpha val="23000"/>
              </a:srgbClr>
            </a:outerShdw>
          </a:effectLst>
        </p:spPr>
      </p:pic>
      <p:pic>
        <p:nvPicPr>
          <p:cNvPr id="45" name="Imagen 44">
            <a:extLst>
              <a:ext uri="{FF2B5EF4-FFF2-40B4-BE49-F238E27FC236}">
                <a16:creationId xmlns:a16="http://schemas.microsoft.com/office/drawing/2014/main" id="{A3A4E6C7-AF9D-4CE4-A5F9-C9BCFA23D6F0}"/>
              </a:ext>
            </a:extLst>
          </p:cNvPr>
          <p:cNvPicPr>
            <a:picLocks noChangeAspect="1"/>
          </p:cNvPicPr>
          <p:nvPr/>
        </p:nvPicPr>
        <p:blipFill>
          <a:blip r:embed="rId10"/>
          <a:stretch>
            <a:fillRect/>
          </a:stretch>
        </p:blipFill>
        <p:spPr>
          <a:xfrm>
            <a:off x="7513379" y="1021473"/>
            <a:ext cx="2818226" cy="1114581"/>
          </a:xfrm>
          <a:prstGeom prst="rect">
            <a:avLst/>
          </a:prstGeom>
          <a:effectLst>
            <a:outerShdw blurRad="127000" sx="107000" sy="107000" algn="ctr" rotWithShape="0">
              <a:srgbClr val="000000">
                <a:alpha val="23000"/>
              </a:srgbClr>
            </a:outerShdw>
          </a:effectLst>
        </p:spPr>
      </p:pic>
      <p:sp>
        <p:nvSpPr>
          <p:cNvPr id="46" name="CuadroTexto 45">
            <a:extLst>
              <a:ext uri="{FF2B5EF4-FFF2-40B4-BE49-F238E27FC236}">
                <a16:creationId xmlns:a16="http://schemas.microsoft.com/office/drawing/2014/main" id="{496D35D9-3E12-49B9-86EA-7F050C5FC201}"/>
              </a:ext>
            </a:extLst>
          </p:cNvPr>
          <p:cNvSpPr txBox="1"/>
          <p:nvPr/>
        </p:nvSpPr>
        <p:spPr>
          <a:xfrm>
            <a:off x="4335433" y="2743447"/>
            <a:ext cx="5242438" cy="2246769"/>
          </a:xfrm>
          <a:prstGeom prst="rect">
            <a:avLst/>
          </a:prstGeom>
          <a:noFill/>
        </p:spPr>
        <p:txBody>
          <a:bodyPr wrap="square" rtlCol="0">
            <a:spAutoFit/>
          </a:bodyPr>
          <a:lstStyle/>
          <a:p>
            <a:pPr algn="just"/>
            <a:r>
              <a:rPr lang="es-E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 se registraron transacciones declinadas en el año 2021 ni en el año 2022, lo que indica un manejo efectivo de sus operaciones o validaciones para este usuario.</a:t>
            </a:r>
            <a:endParaRPr lang="es-VE" sz="2800" dirty="0"/>
          </a:p>
        </p:txBody>
      </p:sp>
    </p:spTree>
    <p:extLst>
      <p:ext uri="{BB962C8B-B14F-4D97-AF65-F5344CB8AC3E}">
        <p14:creationId xmlns:p14="http://schemas.microsoft.com/office/powerpoint/2010/main" val="585922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0" y="-23811"/>
            <a:ext cx="12192000" cy="6858000"/>
            <a:chOff x="129324" y="-18359"/>
            <a:chExt cx="12192000"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02475" y="225952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grpSp>
        <p:nvGrpSpPr>
          <p:cNvPr id="95" name="Grupo 94">
            <a:extLst>
              <a:ext uri="{FF2B5EF4-FFF2-40B4-BE49-F238E27FC236}">
                <a16:creationId xmlns:a16="http://schemas.microsoft.com/office/drawing/2014/main" id="{63915B61-19D8-49EE-A7AD-340B5DEAC5E0}"/>
              </a:ext>
            </a:extLst>
          </p:cNvPr>
          <p:cNvGrpSpPr/>
          <p:nvPr/>
        </p:nvGrpSpPr>
        <p:grpSpPr>
          <a:xfrm>
            <a:off x="-492250" y="8272"/>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962781" y="-19977"/>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1272908" y="-19977"/>
            <a:ext cx="12192000" cy="6858000"/>
            <a:chOff x="57461" y="-87734"/>
            <a:chExt cx="12192000"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21041" y="218631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9130007" y="-47016"/>
            <a:ext cx="12192001" cy="6858000"/>
            <a:chOff x="87314" y="115442"/>
            <a:chExt cx="12192001"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860467" y="2391309"/>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9565431" y="-23811"/>
            <a:ext cx="12200820" cy="6858000"/>
            <a:chOff x="53678" y="-304120"/>
            <a:chExt cx="12200820"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35650" y="198062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pic>
        <p:nvPicPr>
          <p:cNvPr id="44" name="Imagen 43">
            <a:extLst>
              <a:ext uri="{FF2B5EF4-FFF2-40B4-BE49-F238E27FC236}">
                <a16:creationId xmlns:a16="http://schemas.microsoft.com/office/drawing/2014/main" id="{E4BF4FB2-070E-4021-8452-6571A5C524D6}"/>
              </a:ext>
            </a:extLst>
          </p:cNvPr>
          <p:cNvPicPr>
            <a:picLocks noChangeAspect="1"/>
          </p:cNvPicPr>
          <p:nvPr/>
        </p:nvPicPr>
        <p:blipFill rotWithShape="1">
          <a:blip r:embed="rId9"/>
          <a:srcRect l="72329" b="4129"/>
          <a:stretch/>
        </p:blipFill>
        <p:spPr>
          <a:xfrm>
            <a:off x="3783325" y="2959654"/>
            <a:ext cx="1631688" cy="821970"/>
          </a:xfrm>
          <a:prstGeom prst="rect">
            <a:avLst/>
          </a:prstGeom>
          <a:effectLst>
            <a:outerShdw blurRad="127000" sx="107000" sy="107000" algn="ctr" rotWithShape="0">
              <a:srgbClr val="000000">
                <a:alpha val="23000"/>
              </a:srgbClr>
            </a:outerShdw>
          </a:effectLst>
        </p:spPr>
      </p:pic>
      <p:pic>
        <p:nvPicPr>
          <p:cNvPr id="45" name="Imagen 44">
            <a:extLst>
              <a:ext uri="{FF2B5EF4-FFF2-40B4-BE49-F238E27FC236}">
                <a16:creationId xmlns:a16="http://schemas.microsoft.com/office/drawing/2014/main" id="{878A89D7-DEC0-4575-BAA5-172C3D350C62}"/>
              </a:ext>
            </a:extLst>
          </p:cNvPr>
          <p:cNvPicPr>
            <a:picLocks noChangeAspect="1"/>
          </p:cNvPicPr>
          <p:nvPr/>
        </p:nvPicPr>
        <p:blipFill rotWithShape="1">
          <a:blip r:embed="rId10"/>
          <a:srcRect l="-347" t="18205" r="2172" b="14585"/>
          <a:stretch/>
        </p:blipFill>
        <p:spPr>
          <a:xfrm>
            <a:off x="3273238" y="2323468"/>
            <a:ext cx="2924583" cy="454592"/>
          </a:xfrm>
          <a:prstGeom prst="rect">
            <a:avLst/>
          </a:prstGeom>
          <a:effectLst>
            <a:outerShdw blurRad="127000" sx="107000" sy="107000" algn="ctr" rotWithShape="0">
              <a:srgbClr val="000000">
                <a:alpha val="23000"/>
              </a:srgbClr>
            </a:outerShdw>
          </a:effectLst>
        </p:spPr>
      </p:pic>
      <p:pic>
        <p:nvPicPr>
          <p:cNvPr id="46" name="Imagen 45">
            <a:extLst>
              <a:ext uri="{FF2B5EF4-FFF2-40B4-BE49-F238E27FC236}">
                <a16:creationId xmlns:a16="http://schemas.microsoft.com/office/drawing/2014/main" id="{A646409D-92D9-4006-83B6-1142814D80C2}"/>
              </a:ext>
            </a:extLst>
          </p:cNvPr>
          <p:cNvPicPr>
            <a:picLocks noChangeAspect="1"/>
          </p:cNvPicPr>
          <p:nvPr/>
        </p:nvPicPr>
        <p:blipFill rotWithShape="1">
          <a:blip r:embed="rId11"/>
          <a:srcRect l="2274" t="7367" r="-1616" b="16455"/>
          <a:stretch/>
        </p:blipFill>
        <p:spPr>
          <a:xfrm>
            <a:off x="6536258" y="3083093"/>
            <a:ext cx="2754666" cy="457200"/>
          </a:xfrm>
          <a:prstGeom prst="rect">
            <a:avLst/>
          </a:prstGeom>
          <a:effectLst>
            <a:outerShdw blurRad="127000" sx="107000" sy="107000" algn="ctr" rotWithShape="0">
              <a:srgbClr val="000000">
                <a:alpha val="23000"/>
              </a:srgbClr>
            </a:outerShdw>
          </a:effectLst>
        </p:spPr>
      </p:pic>
      <p:pic>
        <p:nvPicPr>
          <p:cNvPr id="48" name="Imagen 47">
            <a:extLst>
              <a:ext uri="{FF2B5EF4-FFF2-40B4-BE49-F238E27FC236}">
                <a16:creationId xmlns:a16="http://schemas.microsoft.com/office/drawing/2014/main" id="{E35E5584-068B-4856-B731-4D0E998E8EFE}"/>
              </a:ext>
            </a:extLst>
          </p:cNvPr>
          <p:cNvPicPr>
            <a:picLocks noChangeAspect="1"/>
          </p:cNvPicPr>
          <p:nvPr/>
        </p:nvPicPr>
        <p:blipFill rotWithShape="1">
          <a:blip r:embed="rId12"/>
          <a:srcRect l="72587" b="6832"/>
          <a:stretch/>
        </p:blipFill>
        <p:spPr>
          <a:xfrm>
            <a:off x="7153127" y="3696177"/>
            <a:ext cx="1660880" cy="896426"/>
          </a:xfrm>
          <a:prstGeom prst="rect">
            <a:avLst/>
          </a:prstGeom>
          <a:effectLst>
            <a:outerShdw blurRad="127000" sx="107000" sy="107000" algn="ctr" rotWithShape="0">
              <a:srgbClr val="000000">
                <a:alpha val="23000"/>
              </a:srgbClr>
            </a:outerShdw>
          </a:effectLst>
        </p:spPr>
      </p:pic>
      <p:sp>
        <p:nvSpPr>
          <p:cNvPr id="49" name="CuadroTexto 48">
            <a:extLst>
              <a:ext uri="{FF2B5EF4-FFF2-40B4-BE49-F238E27FC236}">
                <a16:creationId xmlns:a16="http://schemas.microsoft.com/office/drawing/2014/main" id="{A54EDC58-C861-4A08-A55F-E3155C2EFA35}"/>
              </a:ext>
            </a:extLst>
          </p:cNvPr>
          <p:cNvSpPr txBox="1"/>
          <p:nvPr/>
        </p:nvSpPr>
        <p:spPr>
          <a:xfrm>
            <a:off x="3706423" y="731662"/>
            <a:ext cx="6548913" cy="646331"/>
          </a:xfrm>
          <a:prstGeom prst="rect">
            <a:avLst/>
          </a:prstGeom>
          <a:noFill/>
        </p:spPr>
        <p:txBody>
          <a:bodyPr wrap="square" rtlCol="0">
            <a:spAutoFit/>
          </a:bodyPr>
          <a:lstStyle/>
          <a:p>
            <a:pPr algn="just"/>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el monto total de transacciones, hay una notable diferencia entre los años:</a:t>
            </a:r>
            <a:endParaRPr lang="es-VE" dirty="0">
              <a:solidFill>
                <a:schemeClr val="bg1"/>
              </a:solidFill>
            </a:endParaRPr>
          </a:p>
        </p:txBody>
      </p:sp>
      <p:sp>
        <p:nvSpPr>
          <p:cNvPr id="2" name="CuadroTexto 1">
            <a:extLst>
              <a:ext uri="{FF2B5EF4-FFF2-40B4-BE49-F238E27FC236}">
                <a16:creationId xmlns:a16="http://schemas.microsoft.com/office/drawing/2014/main" id="{4A6175B9-7615-4744-992F-5E989ED58D0C}"/>
              </a:ext>
            </a:extLst>
          </p:cNvPr>
          <p:cNvSpPr txBox="1"/>
          <p:nvPr/>
        </p:nvSpPr>
        <p:spPr>
          <a:xfrm>
            <a:off x="3607025" y="4918515"/>
            <a:ext cx="6548914" cy="1200329"/>
          </a:xfrm>
          <a:prstGeom prst="rect">
            <a:avLst/>
          </a:prstGeom>
          <a:noFill/>
        </p:spPr>
        <p:txBody>
          <a:bodyPr wrap="square" rtlCol="0">
            <a:spAutoFit/>
          </a:bodyPr>
          <a:lstStyle/>
          <a:p>
            <a:pPr algn="just"/>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L</a:t>
            </a: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que reafirma la disminución en actividad económica. Esto, aún teniendo en cuenta el facto tiempo, ya que podemos observar que la media por </a:t>
            </a: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mes para el año 2021 fue de 577,645 € y para el año 2022 fue de 279,8 €.</a:t>
            </a:r>
            <a:endParaRPr lang="es-VE" dirty="0"/>
          </a:p>
        </p:txBody>
      </p:sp>
    </p:spTree>
    <p:extLst>
      <p:ext uri="{BB962C8B-B14F-4D97-AF65-F5344CB8AC3E}">
        <p14:creationId xmlns:p14="http://schemas.microsoft.com/office/powerpoint/2010/main" val="2544498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750"/>
                                        <p:tgtEl>
                                          <p:spTgt spid="44"/>
                                        </p:tgtEl>
                                      </p:cBhvr>
                                    </p:animEffect>
                                    <p:anim calcmode="lin" valueType="num">
                                      <p:cBhvr>
                                        <p:cTn id="21" dur="750" fill="hold"/>
                                        <p:tgtEl>
                                          <p:spTgt spid="44"/>
                                        </p:tgtEl>
                                        <p:attrNameLst>
                                          <p:attrName>ppt_x</p:attrName>
                                        </p:attrNameLst>
                                      </p:cBhvr>
                                      <p:tavLst>
                                        <p:tav tm="0">
                                          <p:val>
                                            <p:strVal val="#ppt_x"/>
                                          </p:val>
                                        </p:tav>
                                        <p:tav tm="100000">
                                          <p:val>
                                            <p:strVal val="#ppt_x"/>
                                          </p:val>
                                        </p:tav>
                                      </p:tavLst>
                                    </p:anim>
                                    <p:anim calcmode="lin" valueType="num">
                                      <p:cBhvr>
                                        <p:cTn id="22" dur="7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anim calcmode="lin" valueType="num">
                                      <p:cBhvr>
                                        <p:cTn id="34" dur="750" fill="hold"/>
                                        <p:tgtEl>
                                          <p:spTgt spid="48"/>
                                        </p:tgtEl>
                                        <p:attrNameLst>
                                          <p:attrName>ppt_x</p:attrName>
                                        </p:attrNameLst>
                                      </p:cBhvr>
                                      <p:tavLst>
                                        <p:tav tm="0">
                                          <p:val>
                                            <p:strVal val="#ppt_x"/>
                                          </p:val>
                                        </p:tav>
                                        <p:tav tm="100000">
                                          <p:val>
                                            <p:strVal val="#ppt_x"/>
                                          </p:val>
                                        </p:tav>
                                      </p:tavLst>
                                    </p:anim>
                                    <p:anim calcmode="lin" valueType="num">
                                      <p:cBhvr>
                                        <p:cTn id="35" dur="75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0" y="-23811"/>
            <a:ext cx="12192000" cy="6858000"/>
            <a:chOff x="129324" y="-18359"/>
            <a:chExt cx="12192000"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02476" y="225821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grpSp>
        <p:nvGrpSpPr>
          <p:cNvPr id="95" name="Grupo 94">
            <a:extLst>
              <a:ext uri="{FF2B5EF4-FFF2-40B4-BE49-F238E27FC236}">
                <a16:creationId xmlns:a16="http://schemas.microsoft.com/office/drawing/2014/main" id="{63915B61-19D8-49EE-A7AD-340B5DEAC5E0}"/>
              </a:ext>
            </a:extLst>
          </p:cNvPr>
          <p:cNvGrpSpPr/>
          <p:nvPr/>
        </p:nvGrpSpPr>
        <p:grpSpPr>
          <a:xfrm>
            <a:off x="-497872" y="8272"/>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882093" y="-19977"/>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1272908" y="-19977"/>
            <a:ext cx="12192000" cy="6858000"/>
            <a:chOff x="57461" y="-87734"/>
            <a:chExt cx="12192000"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28004" y="217865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1860696" y="-27645"/>
            <a:ext cx="12198199" cy="6858000"/>
            <a:chOff x="87314" y="115442"/>
            <a:chExt cx="12198199"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866665" y="237577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9565431" y="-23811"/>
            <a:ext cx="12200820" cy="6858000"/>
            <a:chOff x="53678" y="-304120"/>
            <a:chExt cx="12200820"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35650" y="1991724"/>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sp>
        <p:nvSpPr>
          <p:cNvPr id="6" name="Rectángulo: esquinas redondeadas 5">
            <a:extLst>
              <a:ext uri="{FF2B5EF4-FFF2-40B4-BE49-F238E27FC236}">
                <a16:creationId xmlns:a16="http://schemas.microsoft.com/office/drawing/2014/main" id="{807131E0-BDAC-45AB-A11F-0DE74035D6DA}"/>
              </a:ext>
            </a:extLst>
          </p:cNvPr>
          <p:cNvSpPr/>
          <p:nvPr/>
        </p:nvSpPr>
        <p:spPr>
          <a:xfrm>
            <a:off x="3054436" y="767083"/>
            <a:ext cx="2747631" cy="1504950"/>
          </a:xfrm>
          <a:prstGeom prst="roundRect">
            <a:avLst>
              <a:gd name="adj" fmla="val 26794"/>
            </a:avLst>
          </a:prstGeom>
          <a:solidFill>
            <a:srgbClr val="4E53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4EB61E36-4FAF-4DFB-BB10-9D3ED0EAA0C0}"/>
              </a:ext>
            </a:extLst>
          </p:cNvPr>
          <p:cNvSpPr txBox="1"/>
          <p:nvPr/>
        </p:nvSpPr>
        <p:spPr>
          <a:xfrm>
            <a:off x="3149572" y="929151"/>
            <a:ext cx="2562225" cy="646331"/>
          </a:xfrm>
          <a:prstGeom prst="rect">
            <a:avLst/>
          </a:prstGeom>
          <a:noFill/>
        </p:spPr>
        <p:txBody>
          <a:bodyPr wrap="square" rtlCol="0">
            <a:spAutoFit/>
          </a:bodyPr>
          <a:lstStyle/>
          <a:p>
            <a:pPr algn="ctr"/>
            <a:r>
              <a:rPr lang="es-ES" b="1" i="1" dirty="0">
                <a:solidFill>
                  <a:srgbClr val="E97D4D"/>
                </a:solidFill>
                <a:latin typeface="Segoe UI" panose="020B0502040204020203" pitchFamily="34" charset="0"/>
              </a:rPr>
              <a:t>Disminución de Actividad</a:t>
            </a:r>
            <a:endParaRPr lang="es-VE" b="1" i="1" dirty="0">
              <a:solidFill>
                <a:srgbClr val="E97D4D"/>
              </a:solidFill>
              <a:latin typeface="Segoe UI" panose="020B0502040204020203" pitchFamily="34" charset="0"/>
            </a:endParaRPr>
          </a:p>
        </p:txBody>
      </p:sp>
      <p:sp>
        <p:nvSpPr>
          <p:cNvPr id="52" name="Forma libre: forma 51">
            <a:extLst>
              <a:ext uri="{FF2B5EF4-FFF2-40B4-BE49-F238E27FC236}">
                <a16:creationId xmlns:a16="http://schemas.microsoft.com/office/drawing/2014/main" id="{652EF787-FA1F-4A04-95E1-7A723863FB0E}"/>
              </a:ext>
            </a:extLst>
          </p:cNvPr>
          <p:cNvSpPr/>
          <p:nvPr/>
        </p:nvSpPr>
        <p:spPr>
          <a:xfrm flipV="1">
            <a:off x="2960624" y="1607565"/>
            <a:ext cx="2869856" cy="4374134"/>
          </a:xfrm>
          <a:custGeom>
            <a:avLst/>
            <a:gdLst>
              <a:gd name="connsiteX0" fmla="*/ 0 w 2794514"/>
              <a:gd name="connsiteY0" fmla="*/ 3140626 h 3140626"/>
              <a:gd name="connsiteX1" fmla="*/ 816044 w 2794514"/>
              <a:gd name="connsiteY1" fmla="*/ 3140626 h 3140626"/>
              <a:gd name="connsiteX2" fmla="*/ 867854 w 2794514"/>
              <a:gd name="connsiteY2" fmla="*/ 3089326 h 3140626"/>
              <a:gd name="connsiteX3" fmla="*/ 1438455 w 2794514"/>
              <a:gd name="connsiteY3" fmla="*/ 2866692 h 3140626"/>
              <a:gd name="connsiteX4" fmla="*/ 2009057 w 2794514"/>
              <a:gd name="connsiteY4" fmla="*/ 3089326 h 3140626"/>
              <a:gd name="connsiteX5" fmla="*/ 2060868 w 2794514"/>
              <a:gd name="connsiteY5" fmla="*/ 3140626 h 3140626"/>
              <a:gd name="connsiteX6" fmla="*/ 2794514 w 2794514"/>
              <a:gd name="connsiteY6" fmla="*/ 3140626 h 3140626"/>
              <a:gd name="connsiteX7" fmla="*/ 2794514 w 2794514"/>
              <a:gd name="connsiteY7" fmla="*/ 598563 h 3140626"/>
              <a:gd name="connsiteX8" fmla="*/ 2332004 w 2794514"/>
              <a:gd name="connsiteY8" fmla="*/ 0 h 3140626"/>
              <a:gd name="connsiteX9" fmla="*/ 462510 w 2794514"/>
              <a:gd name="connsiteY9" fmla="*/ 0 h 3140626"/>
              <a:gd name="connsiteX10" fmla="*/ 0 w 2794514"/>
              <a:gd name="connsiteY10" fmla="*/ 598563 h 31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514" h="3140626">
                <a:moveTo>
                  <a:pt x="0" y="3140626"/>
                </a:moveTo>
                <a:lnTo>
                  <a:pt x="816044" y="3140626"/>
                </a:lnTo>
                <a:lnTo>
                  <a:pt x="867854" y="3089326"/>
                </a:lnTo>
                <a:cubicBezTo>
                  <a:pt x="1024979" y="2949868"/>
                  <a:pt x="1223117" y="2866692"/>
                  <a:pt x="1438455" y="2866692"/>
                </a:cubicBezTo>
                <a:cubicBezTo>
                  <a:pt x="1653795" y="2866692"/>
                  <a:pt x="1851932" y="2949868"/>
                  <a:pt x="2009057" y="3089326"/>
                </a:cubicBezTo>
                <a:lnTo>
                  <a:pt x="2060868" y="3140626"/>
                </a:lnTo>
                <a:lnTo>
                  <a:pt x="2794514" y="3140626"/>
                </a:lnTo>
                <a:lnTo>
                  <a:pt x="2794514" y="598563"/>
                </a:lnTo>
                <a:cubicBezTo>
                  <a:pt x="2794514" y="267986"/>
                  <a:pt x="2587441" y="0"/>
                  <a:pt x="2332004" y="0"/>
                </a:cubicBezTo>
                <a:lnTo>
                  <a:pt x="462510" y="0"/>
                </a:lnTo>
                <a:cubicBezTo>
                  <a:pt x="207073" y="0"/>
                  <a:pt x="0" y="267986"/>
                  <a:pt x="0" y="598563"/>
                </a:cubicBezTo>
                <a:close/>
              </a:path>
            </a:pathLst>
          </a:custGeom>
          <a:solidFill>
            <a:srgbClr val="404468"/>
          </a:solidFill>
          <a:ln>
            <a:noFill/>
          </a:ln>
          <a:effectLst>
            <a:outerShdw blurRad="127000" sx="107000" sy="107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p>
        </p:txBody>
      </p:sp>
      <p:sp>
        <p:nvSpPr>
          <p:cNvPr id="54" name="Rectángulo: esquinas redondeadas 53">
            <a:extLst>
              <a:ext uri="{FF2B5EF4-FFF2-40B4-BE49-F238E27FC236}">
                <a16:creationId xmlns:a16="http://schemas.microsoft.com/office/drawing/2014/main" id="{0E649534-3D37-4446-8598-AA0C425DA25A}"/>
              </a:ext>
            </a:extLst>
          </p:cNvPr>
          <p:cNvSpPr/>
          <p:nvPr/>
        </p:nvSpPr>
        <p:spPr>
          <a:xfrm>
            <a:off x="6065370" y="767083"/>
            <a:ext cx="2805647" cy="1504950"/>
          </a:xfrm>
          <a:prstGeom prst="roundRect">
            <a:avLst>
              <a:gd name="adj" fmla="val 26794"/>
            </a:avLst>
          </a:prstGeom>
          <a:solidFill>
            <a:srgbClr val="4E53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3" name="Forma libre: forma 52">
            <a:extLst>
              <a:ext uri="{FF2B5EF4-FFF2-40B4-BE49-F238E27FC236}">
                <a16:creationId xmlns:a16="http://schemas.microsoft.com/office/drawing/2014/main" id="{4D36B0EA-33E8-4D78-858A-012A40EA1D48}"/>
              </a:ext>
            </a:extLst>
          </p:cNvPr>
          <p:cNvSpPr/>
          <p:nvPr/>
        </p:nvSpPr>
        <p:spPr>
          <a:xfrm flipV="1">
            <a:off x="6060031" y="1615421"/>
            <a:ext cx="2810986" cy="4374134"/>
          </a:xfrm>
          <a:custGeom>
            <a:avLst/>
            <a:gdLst>
              <a:gd name="connsiteX0" fmla="*/ 0 w 2794514"/>
              <a:gd name="connsiteY0" fmla="*/ 3140626 h 3140626"/>
              <a:gd name="connsiteX1" fmla="*/ 816044 w 2794514"/>
              <a:gd name="connsiteY1" fmla="*/ 3140626 h 3140626"/>
              <a:gd name="connsiteX2" fmla="*/ 867854 w 2794514"/>
              <a:gd name="connsiteY2" fmla="*/ 3089326 h 3140626"/>
              <a:gd name="connsiteX3" fmla="*/ 1438455 w 2794514"/>
              <a:gd name="connsiteY3" fmla="*/ 2866692 h 3140626"/>
              <a:gd name="connsiteX4" fmla="*/ 2009057 w 2794514"/>
              <a:gd name="connsiteY4" fmla="*/ 3089326 h 3140626"/>
              <a:gd name="connsiteX5" fmla="*/ 2060868 w 2794514"/>
              <a:gd name="connsiteY5" fmla="*/ 3140626 h 3140626"/>
              <a:gd name="connsiteX6" fmla="*/ 2794514 w 2794514"/>
              <a:gd name="connsiteY6" fmla="*/ 3140626 h 3140626"/>
              <a:gd name="connsiteX7" fmla="*/ 2794514 w 2794514"/>
              <a:gd name="connsiteY7" fmla="*/ 598563 h 3140626"/>
              <a:gd name="connsiteX8" fmla="*/ 2332004 w 2794514"/>
              <a:gd name="connsiteY8" fmla="*/ 0 h 3140626"/>
              <a:gd name="connsiteX9" fmla="*/ 462510 w 2794514"/>
              <a:gd name="connsiteY9" fmla="*/ 0 h 3140626"/>
              <a:gd name="connsiteX10" fmla="*/ 0 w 2794514"/>
              <a:gd name="connsiteY10" fmla="*/ 598563 h 31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514" h="3140626">
                <a:moveTo>
                  <a:pt x="0" y="3140626"/>
                </a:moveTo>
                <a:lnTo>
                  <a:pt x="816044" y="3140626"/>
                </a:lnTo>
                <a:lnTo>
                  <a:pt x="867854" y="3089326"/>
                </a:lnTo>
                <a:cubicBezTo>
                  <a:pt x="1024979" y="2949868"/>
                  <a:pt x="1223117" y="2866692"/>
                  <a:pt x="1438455" y="2866692"/>
                </a:cubicBezTo>
                <a:cubicBezTo>
                  <a:pt x="1653795" y="2866692"/>
                  <a:pt x="1851932" y="2949868"/>
                  <a:pt x="2009057" y="3089326"/>
                </a:cubicBezTo>
                <a:lnTo>
                  <a:pt x="2060868" y="3140626"/>
                </a:lnTo>
                <a:lnTo>
                  <a:pt x="2794514" y="3140626"/>
                </a:lnTo>
                <a:lnTo>
                  <a:pt x="2794514" y="598563"/>
                </a:lnTo>
                <a:cubicBezTo>
                  <a:pt x="2794514" y="267986"/>
                  <a:pt x="2587441" y="0"/>
                  <a:pt x="2332004" y="0"/>
                </a:cubicBezTo>
                <a:lnTo>
                  <a:pt x="462510" y="0"/>
                </a:lnTo>
                <a:cubicBezTo>
                  <a:pt x="207073" y="0"/>
                  <a:pt x="0" y="267986"/>
                  <a:pt x="0" y="598563"/>
                </a:cubicBezTo>
                <a:close/>
              </a:path>
            </a:pathLst>
          </a:custGeom>
          <a:solidFill>
            <a:srgbClr val="404468"/>
          </a:solidFill>
          <a:ln>
            <a:noFill/>
          </a:ln>
          <a:effectLst>
            <a:outerShdw blurRad="127000" sx="107000" sy="107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p>
        </p:txBody>
      </p:sp>
      <p:sp>
        <p:nvSpPr>
          <p:cNvPr id="3" name="CuadroTexto 2">
            <a:extLst>
              <a:ext uri="{FF2B5EF4-FFF2-40B4-BE49-F238E27FC236}">
                <a16:creationId xmlns:a16="http://schemas.microsoft.com/office/drawing/2014/main" id="{D6165CA0-2706-4465-BB3F-EE65AA673B27}"/>
              </a:ext>
            </a:extLst>
          </p:cNvPr>
          <p:cNvSpPr txBox="1"/>
          <p:nvPr/>
        </p:nvSpPr>
        <p:spPr>
          <a:xfrm>
            <a:off x="6366150" y="2260933"/>
            <a:ext cx="2261710" cy="2862322"/>
          </a:xfrm>
          <a:prstGeom prst="rect">
            <a:avLst/>
          </a:prstGeom>
          <a:noFill/>
        </p:spPr>
        <p:txBody>
          <a:bodyPr wrap="square" rtlCol="0">
            <a:spAutoFit/>
          </a:bodyPr>
          <a:lstStyle/>
          <a:p>
            <a:pPr algn="just"/>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ausencia de transacciones declinadas sugiere un buen manejo del proceso de compra, lo cual es positivo, pero no parece ser suficiente para mantener al usuario activo.</a:t>
            </a:r>
            <a:endParaRPr lang="es-VE" dirty="0"/>
          </a:p>
        </p:txBody>
      </p:sp>
      <p:sp>
        <p:nvSpPr>
          <p:cNvPr id="50" name="CuadroTexto 49">
            <a:extLst>
              <a:ext uri="{FF2B5EF4-FFF2-40B4-BE49-F238E27FC236}">
                <a16:creationId xmlns:a16="http://schemas.microsoft.com/office/drawing/2014/main" id="{2B8CF0A1-233E-42E6-A6A2-92C332F11105}"/>
              </a:ext>
            </a:extLst>
          </p:cNvPr>
          <p:cNvSpPr txBox="1"/>
          <p:nvPr/>
        </p:nvSpPr>
        <p:spPr>
          <a:xfrm>
            <a:off x="3055967" y="2246409"/>
            <a:ext cx="2655830" cy="3293209"/>
          </a:xfrm>
          <a:prstGeom prst="rect">
            <a:avLst/>
          </a:prstGeom>
          <a:noFill/>
        </p:spPr>
        <p:txBody>
          <a:bodyPr wrap="square" rtlCol="0">
            <a:spAutoFit/>
          </a:bodyPr>
          <a:lstStyle/>
          <a:p>
            <a:pPr algn="just"/>
            <a:r>
              <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actividad del usuario ha caído considerablemente de 2021 a 2022 tanto en número de transacciones como en el monto total. Es importante investigar las causas detrás de esta disminución. Podría deberse a un cambio en las preferencias del usuario, condiciones económicas o del mercado o la falta de incentivos para continuar realizando compras.</a:t>
            </a:r>
            <a:endParaRPr lang="es-VE" sz="1600" dirty="0"/>
          </a:p>
        </p:txBody>
      </p:sp>
      <p:sp>
        <p:nvSpPr>
          <p:cNvPr id="5" name="CuadroTexto 4">
            <a:extLst>
              <a:ext uri="{FF2B5EF4-FFF2-40B4-BE49-F238E27FC236}">
                <a16:creationId xmlns:a16="http://schemas.microsoft.com/office/drawing/2014/main" id="{60D3EDA1-1628-42E5-B321-DC67670AE822}"/>
              </a:ext>
            </a:extLst>
          </p:cNvPr>
          <p:cNvSpPr txBox="1"/>
          <p:nvPr/>
        </p:nvSpPr>
        <p:spPr>
          <a:xfrm>
            <a:off x="6388735" y="912031"/>
            <a:ext cx="2339099" cy="646331"/>
          </a:xfrm>
          <a:prstGeom prst="rect">
            <a:avLst/>
          </a:prstGeom>
          <a:noFill/>
        </p:spPr>
        <p:txBody>
          <a:bodyPr wrap="square" rtlCol="0">
            <a:spAutoFit/>
          </a:bodyPr>
          <a:lstStyle/>
          <a:p>
            <a:pPr algn="ctr"/>
            <a:r>
              <a:rPr lang="es-ES" b="1" i="1" dirty="0">
                <a:solidFill>
                  <a:srgbClr val="E97D4D"/>
                </a:solidFill>
                <a:latin typeface="Segoe UI" panose="020B0502040204020203" pitchFamily="34" charset="0"/>
              </a:rPr>
              <a:t>Buen manejo de las transacciones</a:t>
            </a:r>
            <a:endParaRPr lang="es-VE" b="1" i="1" dirty="0">
              <a:solidFill>
                <a:srgbClr val="E97D4D"/>
              </a:solidFill>
              <a:latin typeface="Segoe UI" panose="020B0502040204020203" pitchFamily="34" charset="0"/>
            </a:endParaRPr>
          </a:p>
        </p:txBody>
      </p:sp>
    </p:spTree>
    <p:extLst>
      <p:ext uri="{BB962C8B-B14F-4D97-AF65-F5344CB8AC3E}">
        <p14:creationId xmlns:p14="http://schemas.microsoft.com/office/powerpoint/2010/main" val="4245013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anim calcmode="lin" valueType="num">
                                      <p:cBhvr>
                                        <p:cTn id="8" dur="500" fill="hold"/>
                                        <p:tgtEl>
                                          <p:spTgt spid="52"/>
                                        </p:tgtEl>
                                        <p:attrNameLst>
                                          <p:attrName>ppt_x</p:attrName>
                                        </p:attrNameLst>
                                      </p:cBhvr>
                                      <p:tavLst>
                                        <p:tav tm="0">
                                          <p:val>
                                            <p:strVal val="#ppt_x"/>
                                          </p:val>
                                        </p:tav>
                                        <p:tav tm="100000">
                                          <p:val>
                                            <p:strVal val="#ppt_x"/>
                                          </p:val>
                                        </p:tav>
                                      </p:tavLst>
                                    </p:anim>
                                    <p:anim calcmode="lin" valueType="num">
                                      <p:cBhvr>
                                        <p:cTn id="9" dur="500" fill="hold"/>
                                        <p:tgtEl>
                                          <p:spTgt spid="5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250" fill="hold"/>
                                        <p:tgtEl>
                                          <p:spTgt spid="4"/>
                                        </p:tgtEl>
                                        <p:attrNameLst>
                                          <p:attrName>ppt_w</p:attrName>
                                        </p:attrNameLst>
                                      </p:cBhvr>
                                      <p:tavLst>
                                        <p:tav tm="0">
                                          <p:val>
                                            <p:fltVal val="0"/>
                                          </p:val>
                                        </p:tav>
                                        <p:tav tm="100000">
                                          <p:val>
                                            <p:strVal val="#ppt_w"/>
                                          </p:val>
                                        </p:tav>
                                      </p:tavLst>
                                    </p:anim>
                                    <p:anim calcmode="lin" valueType="num">
                                      <p:cBhvr>
                                        <p:cTn id="20" dur="250" fill="hold"/>
                                        <p:tgtEl>
                                          <p:spTgt spid="4"/>
                                        </p:tgtEl>
                                        <p:attrNameLst>
                                          <p:attrName>ppt_h</p:attrName>
                                        </p:attrNameLst>
                                      </p:cBhvr>
                                      <p:tavLst>
                                        <p:tav tm="0">
                                          <p:val>
                                            <p:fltVal val="0"/>
                                          </p:val>
                                        </p:tav>
                                        <p:tav tm="100000">
                                          <p:val>
                                            <p:strVal val="#ppt_h"/>
                                          </p:val>
                                        </p:tav>
                                      </p:tavLst>
                                    </p:anim>
                                    <p:animEffect transition="in" filter="fade">
                                      <p:cBhvr>
                                        <p:cTn id="21" dur="250"/>
                                        <p:tgtEl>
                                          <p:spTgt spid="4"/>
                                        </p:tgtEl>
                                      </p:cBhvr>
                                    </p:animEffect>
                                  </p:childTnLst>
                                </p:cTn>
                              </p:par>
                            </p:childTnLst>
                          </p:cTn>
                        </p:par>
                        <p:par>
                          <p:cTn id="22" fill="hold">
                            <p:stCondLst>
                              <p:cond delay="1250"/>
                            </p:stCondLst>
                            <p:childTnLst>
                              <p:par>
                                <p:cTn id="23" presetID="53" presetClass="entr" presetSubtype="16"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anim calcmode="lin" valueType="num">
                                      <p:cBhvr>
                                        <p:cTn id="33" dur="1000" fill="hold"/>
                                        <p:tgtEl>
                                          <p:spTgt spid="53"/>
                                        </p:tgtEl>
                                        <p:attrNameLst>
                                          <p:attrName>ppt_x</p:attrName>
                                        </p:attrNameLst>
                                      </p:cBhvr>
                                      <p:tavLst>
                                        <p:tav tm="0">
                                          <p:val>
                                            <p:strVal val="#ppt_x"/>
                                          </p:val>
                                        </p:tav>
                                        <p:tav tm="100000">
                                          <p:val>
                                            <p:strVal val="#ppt_x"/>
                                          </p:val>
                                        </p:tav>
                                      </p:tavLst>
                                    </p:anim>
                                    <p:anim calcmode="lin" valueType="num">
                                      <p:cBhvr>
                                        <p:cTn id="34" dur="1000" fill="hold"/>
                                        <p:tgtEl>
                                          <p:spTgt spid="53"/>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250" fill="hold"/>
                                        <p:tgtEl>
                                          <p:spTgt spid="5"/>
                                        </p:tgtEl>
                                        <p:attrNameLst>
                                          <p:attrName>ppt_w</p:attrName>
                                        </p:attrNameLst>
                                      </p:cBhvr>
                                      <p:tavLst>
                                        <p:tav tm="0">
                                          <p:val>
                                            <p:fltVal val="0"/>
                                          </p:val>
                                        </p:tav>
                                        <p:tav tm="100000">
                                          <p:val>
                                            <p:strVal val="#ppt_w"/>
                                          </p:val>
                                        </p:tav>
                                      </p:tavLst>
                                    </p:anim>
                                    <p:anim calcmode="lin" valueType="num">
                                      <p:cBhvr>
                                        <p:cTn id="39" dur="250" fill="hold"/>
                                        <p:tgtEl>
                                          <p:spTgt spid="5"/>
                                        </p:tgtEl>
                                        <p:attrNameLst>
                                          <p:attrName>ppt_h</p:attrName>
                                        </p:attrNameLst>
                                      </p:cBhvr>
                                      <p:tavLst>
                                        <p:tav tm="0">
                                          <p:val>
                                            <p:fltVal val="0"/>
                                          </p:val>
                                        </p:tav>
                                        <p:tav tm="100000">
                                          <p:val>
                                            <p:strVal val="#ppt_h"/>
                                          </p:val>
                                        </p:tav>
                                      </p:tavLst>
                                    </p:anim>
                                    <p:animEffect transition="in" filter="fade">
                                      <p:cBhvr>
                                        <p:cTn id="40" dur="250"/>
                                        <p:tgtEl>
                                          <p:spTgt spid="5"/>
                                        </p:tgtEl>
                                      </p:cBhvr>
                                    </p:animEffect>
                                  </p:childTnLst>
                                </p:cTn>
                              </p:par>
                            </p:childTnLst>
                          </p:cTn>
                        </p:par>
                        <p:par>
                          <p:cTn id="41" fill="hold">
                            <p:stCondLst>
                              <p:cond delay="125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anim calcmode="lin" valueType="num">
                                      <p:cBhvr>
                                        <p:cTn id="45" dur="500" fill="hold"/>
                                        <p:tgtEl>
                                          <p:spTgt spid="54"/>
                                        </p:tgtEl>
                                        <p:attrNameLst>
                                          <p:attrName>ppt_x</p:attrName>
                                        </p:attrNameLst>
                                      </p:cBhvr>
                                      <p:tavLst>
                                        <p:tav tm="0">
                                          <p:val>
                                            <p:strVal val="#ppt_x"/>
                                          </p:val>
                                        </p:tav>
                                        <p:tav tm="100000">
                                          <p:val>
                                            <p:strVal val="#ppt_x"/>
                                          </p:val>
                                        </p:tav>
                                      </p:tavLst>
                                    </p:anim>
                                    <p:anim calcmode="lin" valueType="num">
                                      <p:cBhvr>
                                        <p:cTn id="46" dur="5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1750"/>
                            </p:stCondLst>
                            <p:childTnLst>
                              <p:par>
                                <p:cTn id="48" presetID="53" presetClass="entr" presetSubtype="16"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ppt_w</p:attrName>
                                        </p:attrNameLst>
                                      </p:cBhvr>
                                      <p:tavLst>
                                        <p:tav tm="0">
                                          <p:val>
                                            <p:fltVal val="0"/>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2" grpId="0" animBg="1"/>
      <p:bldP spid="54" grpId="0" animBg="1"/>
      <p:bldP spid="53" grpId="0" animBg="1"/>
      <p:bldP spid="3" grpId="0"/>
      <p:bldP spid="50"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324D"/>
        </a:solidFill>
        <a:effectLst/>
      </p:bgPr>
    </p:bg>
    <p:spTree>
      <p:nvGrpSpPr>
        <p:cNvPr id="1" name=""/>
        <p:cNvGrpSpPr/>
        <p:nvPr/>
      </p:nvGrpSpPr>
      <p:grpSpPr>
        <a:xfrm>
          <a:off x="0" y="0"/>
          <a:ext cx="0" cy="0"/>
          <a:chOff x="0" y="0"/>
          <a:chExt cx="0" cy="0"/>
        </a:xfrm>
      </p:grpSpPr>
      <p:grpSp>
        <p:nvGrpSpPr>
          <p:cNvPr id="51" name="Grupo 50">
            <a:extLst>
              <a:ext uri="{FF2B5EF4-FFF2-40B4-BE49-F238E27FC236}">
                <a16:creationId xmlns:a16="http://schemas.microsoft.com/office/drawing/2014/main" id="{9F35B5FC-CAAB-4B0A-9491-F5BA47B66BED}"/>
              </a:ext>
            </a:extLst>
          </p:cNvPr>
          <p:cNvGrpSpPr/>
          <p:nvPr/>
        </p:nvGrpSpPr>
        <p:grpSpPr>
          <a:xfrm>
            <a:off x="-27818" y="-19977"/>
            <a:ext cx="12226836" cy="6858000"/>
            <a:chOff x="129324" y="-18359"/>
            <a:chExt cx="12226836" cy="6858000"/>
          </a:xfrm>
          <a:effectLst>
            <a:outerShdw blurRad="50800" dist="50800" dir="5400000" algn="ctr" rotWithShape="0">
              <a:srgbClr val="2F324D"/>
            </a:outerShdw>
          </a:effectLst>
        </p:grpSpPr>
        <p:sp>
          <p:nvSpPr>
            <p:cNvPr id="39" name="Rectángulo 38">
              <a:extLst>
                <a:ext uri="{FF2B5EF4-FFF2-40B4-BE49-F238E27FC236}">
                  <a16:creationId xmlns:a16="http://schemas.microsoft.com/office/drawing/2014/main" id="{83A05726-1832-429A-83FB-1625A7BDF8A4}"/>
                </a:ext>
              </a:extLst>
            </p:cNvPr>
            <p:cNvSpPr/>
            <p:nvPr/>
          </p:nvSpPr>
          <p:spPr>
            <a:xfrm>
              <a:off x="129324" y="-18359"/>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orma libre: forma 41">
              <a:extLst>
                <a:ext uri="{FF2B5EF4-FFF2-40B4-BE49-F238E27FC236}">
                  <a16:creationId xmlns:a16="http://schemas.microsoft.com/office/drawing/2014/main" id="{7DD51B8B-C21B-4977-9597-C4A8C945AF14}"/>
                </a:ext>
              </a:extLst>
            </p:cNvPr>
            <p:cNvSpPr/>
            <p:nvPr/>
          </p:nvSpPr>
          <p:spPr>
            <a:xfrm>
              <a:off x="10937312" y="2252661"/>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43" name="CuadroTexto 42">
              <a:extLst>
                <a:ext uri="{FF2B5EF4-FFF2-40B4-BE49-F238E27FC236}">
                  <a16:creationId xmlns:a16="http://schemas.microsoft.com/office/drawing/2014/main" id="{7D22E89C-8294-453D-939C-585A6474F03D}"/>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Usuario 96</a:t>
              </a:r>
              <a:endParaRPr lang="es-VE" sz="2800" b="1" dirty="0">
                <a:solidFill>
                  <a:schemeClr val="bg1">
                    <a:lumMod val="85000"/>
                  </a:schemeClr>
                </a:solidFill>
                <a:latin typeface="Tw Cen MT" panose="020B0602020104020603" pitchFamily="34" charset="0"/>
              </a:endParaRPr>
            </a:p>
          </p:txBody>
        </p:sp>
        <p:pic>
          <p:nvPicPr>
            <p:cNvPr id="47" name="Imagen 46">
              <a:extLst>
                <a:ext uri="{FF2B5EF4-FFF2-40B4-BE49-F238E27FC236}">
                  <a16:creationId xmlns:a16="http://schemas.microsoft.com/office/drawing/2014/main" id="{A9F7A7CE-7160-4FCD-B6C2-8FBA26ABC387}"/>
                </a:ext>
              </a:extLst>
            </p:cNvPr>
            <p:cNvPicPr>
              <a:picLocks noChangeAspect="1"/>
            </p:cNvPicPr>
            <p:nvPr/>
          </p:nvPicPr>
          <p:blipFill>
            <a:blip r:embed="rId2">
              <a:alphaModFix/>
              <a:lum bright="70000" contrast="-70000"/>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6200000">
              <a:off x="11007206" y="3058625"/>
              <a:ext cx="779313" cy="740747"/>
            </a:xfrm>
            <a:prstGeom prst="rect">
              <a:avLst/>
            </a:prstGeom>
            <a:noFill/>
            <a:ln>
              <a:noFill/>
            </a:ln>
            <a:effectLst/>
          </p:spPr>
        </p:pic>
      </p:grpSp>
      <p:grpSp>
        <p:nvGrpSpPr>
          <p:cNvPr id="95" name="Grupo 94">
            <a:extLst>
              <a:ext uri="{FF2B5EF4-FFF2-40B4-BE49-F238E27FC236}">
                <a16:creationId xmlns:a16="http://schemas.microsoft.com/office/drawing/2014/main" id="{63915B61-19D8-49EE-A7AD-340B5DEAC5E0}"/>
              </a:ext>
            </a:extLst>
          </p:cNvPr>
          <p:cNvGrpSpPr/>
          <p:nvPr/>
        </p:nvGrpSpPr>
        <p:grpSpPr>
          <a:xfrm>
            <a:off x="-457508" y="8272"/>
            <a:ext cx="12248826" cy="6858000"/>
            <a:chOff x="1" y="0"/>
            <a:chExt cx="12248826" cy="6858000"/>
          </a:xfrm>
        </p:grpSpPr>
        <p:sp>
          <p:nvSpPr>
            <p:cNvPr id="96" name="Rectángulo 95">
              <a:extLst>
                <a:ext uri="{FF2B5EF4-FFF2-40B4-BE49-F238E27FC236}">
                  <a16:creationId xmlns:a16="http://schemas.microsoft.com/office/drawing/2014/main" id="{CBABF023-5899-4436-978E-E99320AC4D84}"/>
                </a:ext>
              </a:extLst>
            </p:cNvPr>
            <p:cNvSpPr/>
            <p:nvPr/>
          </p:nvSpPr>
          <p:spPr>
            <a:xfrm>
              <a:off x="1"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97" name="Forma libre: forma 96">
              <a:extLst>
                <a:ext uri="{FF2B5EF4-FFF2-40B4-BE49-F238E27FC236}">
                  <a16:creationId xmlns:a16="http://schemas.microsoft.com/office/drawing/2014/main" id="{3F1759C7-735D-406C-A1F3-6FB952C01064}"/>
                </a:ext>
              </a:extLst>
            </p:cNvPr>
            <p:cNvSpPr/>
            <p:nvPr/>
          </p:nvSpPr>
          <p:spPr>
            <a:xfrm>
              <a:off x="10773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48BBB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98" name="CuadroTexto 97">
              <a:extLst>
                <a:ext uri="{FF2B5EF4-FFF2-40B4-BE49-F238E27FC236}">
                  <a16:creationId xmlns:a16="http://schemas.microsoft.com/office/drawing/2014/main" id="{B8BF8BE6-AFA2-43C5-92B5-29E39F6559DC}"/>
                </a:ext>
              </a:extLst>
            </p:cNvPr>
            <p:cNvSpPr txBox="1"/>
            <p:nvPr/>
          </p:nvSpPr>
          <p:spPr>
            <a:xfrm rot="16200000">
              <a:off x="10810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Transacciones</a:t>
              </a:r>
              <a:endParaRPr lang="es-VE" sz="2800" b="1" dirty="0">
                <a:solidFill>
                  <a:schemeClr val="bg1">
                    <a:lumMod val="85000"/>
                  </a:schemeClr>
                </a:solidFill>
                <a:latin typeface="Tw Cen MT" panose="020B0602020104020603" pitchFamily="34" charset="0"/>
              </a:endParaRPr>
            </a:p>
          </p:txBody>
        </p:sp>
        <p:pic>
          <p:nvPicPr>
            <p:cNvPr id="99" name="Imagen 98">
              <a:extLst>
                <a:ext uri="{FF2B5EF4-FFF2-40B4-BE49-F238E27FC236}">
                  <a16:creationId xmlns:a16="http://schemas.microsoft.com/office/drawing/2014/main" id="{08407E5C-6DC9-45F1-BF42-57D024F3070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11065939" y="3127578"/>
              <a:ext cx="602842" cy="602842"/>
            </a:xfrm>
            <a:prstGeom prst="rect">
              <a:avLst/>
            </a:prstGeom>
          </p:spPr>
        </p:pic>
      </p:grpSp>
      <p:grpSp>
        <p:nvGrpSpPr>
          <p:cNvPr id="100" name="Grupo 99">
            <a:extLst>
              <a:ext uri="{FF2B5EF4-FFF2-40B4-BE49-F238E27FC236}">
                <a16:creationId xmlns:a16="http://schemas.microsoft.com/office/drawing/2014/main" id="{A0477C2C-1FEB-4E30-B164-F12B5CFBD4AE}"/>
              </a:ext>
            </a:extLst>
          </p:cNvPr>
          <p:cNvGrpSpPr/>
          <p:nvPr/>
        </p:nvGrpSpPr>
        <p:grpSpPr>
          <a:xfrm>
            <a:off x="-922034" y="-35389"/>
            <a:ext cx="12248826" cy="6858000"/>
            <a:chOff x="-903999" y="0"/>
            <a:chExt cx="12248826" cy="6858000"/>
          </a:xfrm>
        </p:grpSpPr>
        <p:sp>
          <p:nvSpPr>
            <p:cNvPr id="101" name="Rectángulo 100">
              <a:extLst>
                <a:ext uri="{FF2B5EF4-FFF2-40B4-BE49-F238E27FC236}">
                  <a16:creationId xmlns:a16="http://schemas.microsoft.com/office/drawing/2014/main" id="{F899C15A-2AFE-4554-B7E8-FA3BFB65F7C9}"/>
                </a:ext>
              </a:extLst>
            </p:cNvPr>
            <p:cNvSpPr/>
            <p:nvPr/>
          </p:nvSpPr>
          <p:spPr>
            <a:xfrm>
              <a:off x="-903999" y="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2" name="Forma libre: forma 101">
              <a:extLst>
                <a:ext uri="{FF2B5EF4-FFF2-40B4-BE49-F238E27FC236}">
                  <a16:creationId xmlns:a16="http://schemas.microsoft.com/office/drawing/2014/main" id="{C1055D9A-0642-4040-BEFD-1D437F353B21}"/>
                </a:ext>
              </a:extLst>
            </p:cNvPr>
            <p:cNvSpPr/>
            <p:nvPr/>
          </p:nvSpPr>
          <p:spPr>
            <a:xfrm>
              <a:off x="9869152" y="225266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3" name="CuadroTexto 102">
              <a:extLst>
                <a:ext uri="{FF2B5EF4-FFF2-40B4-BE49-F238E27FC236}">
                  <a16:creationId xmlns:a16="http://schemas.microsoft.com/office/drawing/2014/main" id="{EBF483A8-0C22-4EB9-A632-35EDE1ABB77D}"/>
                </a:ext>
              </a:extLst>
            </p:cNvPr>
            <p:cNvSpPr txBox="1"/>
            <p:nvPr/>
          </p:nvSpPr>
          <p:spPr>
            <a:xfrm rot="16200000">
              <a:off x="9906879" y="3167389"/>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Denegadas</a:t>
              </a:r>
              <a:endParaRPr lang="es-VE" sz="2800" b="1" dirty="0">
                <a:solidFill>
                  <a:schemeClr val="bg1">
                    <a:lumMod val="85000"/>
                  </a:schemeClr>
                </a:solidFill>
                <a:latin typeface="Tw Cen MT" panose="020B0602020104020603" pitchFamily="34" charset="0"/>
              </a:endParaRPr>
            </a:p>
          </p:txBody>
        </p:sp>
        <p:pic>
          <p:nvPicPr>
            <p:cNvPr id="104" name="Imagen 103">
              <a:extLst>
                <a:ext uri="{FF2B5EF4-FFF2-40B4-BE49-F238E27FC236}">
                  <a16:creationId xmlns:a16="http://schemas.microsoft.com/office/drawing/2014/main" id="{98600C15-749A-4592-84E3-0EDA827E9371}"/>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rot="5400000" flipV="1">
              <a:off x="10010385" y="2983397"/>
              <a:ext cx="891204" cy="891204"/>
            </a:xfrm>
            <a:prstGeom prst="rect">
              <a:avLst/>
            </a:prstGeom>
          </p:spPr>
        </p:pic>
      </p:grpSp>
      <p:grpSp>
        <p:nvGrpSpPr>
          <p:cNvPr id="105" name="Grupo 104">
            <a:extLst>
              <a:ext uri="{FF2B5EF4-FFF2-40B4-BE49-F238E27FC236}">
                <a16:creationId xmlns:a16="http://schemas.microsoft.com/office/drawing/2014/main" id="{2E3014DD-5573-4FF8-AFB3-98C305C14702}"/>
              </a:ext>
            </a:extLst>
          </p:cNvPr>
          <p:cNvGrpSpPr/>
          <p:nvPr/>
        </p:nvGrpSpPr>
        <p:grpSpPr>
          <a:xfrm>
            <a:off x="-1289235" y="-19977"/>
            <a:ext cx="12195416" cy="6858000"/>
            <a:chOff x="57461" y="-87734"/>
            <a:chExt cx="12195416" cy="6858000"/>
          </a:xfrm>
        </p:grpSpPr>
        <p:sp>
          <p:nvSpPr>
            <p:cNvPr id="106" name="Rectángulo 105">
              <a:extLst>
                <a:ext uri="{FF2B5EF4-FFF2-40B4-BE49-F238E27FC236}">
                  <a16:creationId xmlns:a16="http://schemas.microsoft.com/office/drawing/2014/main" id="{190CB4F1-2BE7-46CE-942E-23E3DC07928E}"/>
                </a:ext>
              </a:extLst>
            </p:cNvPr>
            <p:cNvSpPr/>
            <p:nvPr/>
          </p:nvSpPr>
          <p:spPr>
            <a:xfrm>
              <a:off x="57461" y="-87734"/>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07" name="Forma libre: forma 106">
              <a:extLst>
                <a:ext uri="{FF2B5EF4-FFF2-40B4-BE49-F238E27FC236}">
                  <a16:creationId xmlns:a16="http://schemas.microsoft.com/office/drawing/2014/main" id="{99E57C73-835D-41C7-B0B5-FBDD1FCBE121}"/>
                </a:ext>
              </a:extLst>
            </p:cNvPr>
            <p:cNvSpPr/>
            <p:nvPr/>
          </p:nvSpPr>
          <p:spPr>
            <a:xfrm>
              <a:off x="10834029" y="2136288"/>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89B7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08" name="CuadroTexto 107">
              <a:extLst>
                <a:ext uri="{FF2B5EF4-FFF2-40B4-BE49-F238E27FC236}">
                  <a16:creationId xmlns:a16="http://schemas.microsoft.com/office/drawing/2014/main" id="{DBBF94C3-5F8C-463F-8E84-C3D76F1EE41A}"/>
                </a:ext>
              </a:extLst>
            </p:cNvPr>
            <p:cNvSpPr txBox="1"/>
            <p:nvPr/>
          </p:nvSpPr>
          <p:spPr>
            <a:xfrm rot="16200000">
              <a:off x="11010743" y="2953104"/>
              <a:ext cx="1924105"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Montos</a:t>
              </a:r>
              <a:endParaRPr lang="es-VE" sz="2800" b="1" dirty="0">
                <a:solidFill>
                  <a:schemeClr val="bg1">
                    <a:lumMod val="85000"/>
                  </a:schemeClr>
                </a:solidFill>
                <a:latin typeface="Tw Cen MT" panose="020B0602020104020603" pitchFamily="34" charset="0"/>
              </a:endParaRPr>
            </a:p>
          </p:txBody>
        </p:sp>
        <p:pic>
          <p:nvPicPr>
            <p:cNvPr id="109" name="Imagen 108">
              <a:extLst>
                <a:ext uri="{FF2B5EF4-FFF2-40B4-BE49-F238E27FC236}">
                  <a16:creationId xmlns:a16="http://schemas.microsoft.com/office/drawing/2014/main" id="{3DFBC6AF-5B18-4A66-BC50-6823EB4FAA2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11025536" y="3109741"/>
              <a:ext cx="638515" cy="638515"/>
            </a:xfrm>
            <a:prstGeom prst="rect">
              <a:avLst/>
            </a:prstGeom>
          </p:spPr>
        </p:pic>
      </p:grpSp>
      <p:grpSp>
        <p:nvGrpSpPr>
          <p:cNvPr id="110" name="Grupo 109">
            <a:extLst>
              <a:ext uri="{FF2B5EF4-FFF2-40B4-BE49-F238E27FC236}">
                <a16:creationId xmlns:a16="http://schemas.microsoft.com/office/drawing/2014/main" id="{492C3828-C6FC-4CBA-987F-C3FDE52CBC85}"/>
              </a:ext>
            </a:extLst>
          </p:cNvPr>
          <p:cNvGrpSpPr/>
          <p:nvPr/>
        </p:nvGrpSpPr>
        <p:grpSpPr>
          <a:xfrm>
            <a:off x="-1862133" y="-27645"/>
            <a:ext cx="12192243" cy="6858000"/>
            <a:chOff x="87314" y="115442"/>
            <a:chExt cx="12192243" cy="6858000"/>
          </a:xfrm>
        </p:grpSpPr>
        <p:sp>
          <p:nvSpPr>
            <p:cNvPr id="111" name="Rectángulo 110">
              <a:extLst>
                <a:ext uri="{FF2B5EF4-FFF2-40B4-BE49-F238E27FC236}">
                  <a16:creationId xmlns:a16="http://schemas.microsoft.com/office/drawing/2014/main" id="{4CA06887-D704-4F8B-B85D-575FD8FED8D7}"/>
                </a:ext>
              </a:extLst>
            </p:cNvPr>
            <p:cNvSpPr/>
            <p:nvPr/>
          </p:nvSpPr>
          <p:spPr>
            <a:xfrm>
              <a:off x="87314" y="115442"/>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2" name="Forma libre: forma 111">
              <a:extLst>
                <a:ext uri="{FF2B5EF4-FFF2-40B4-BE49-F238E27FC236}">
                  <a16:creationId xmlns:a16="http://schemas.microsoft.com/office/drawing/2014/main" id="{6AB16049-59DC-4D54-A79C-D4BACC014C2D}"/>
                </a:ext>
              </a:extLst>
            </p:cNvPr>
            <p:cNvSpPr/>
            <p:nvPr/>
          </p:nvSpPr>
          <p:spPr>
            <a:xfrm>
              <a:off x="10860709" y="2395749"/>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008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a:p>
          </p:txBody>
        </p:sp>
        <p:sp>
          <p:nvSpPr>
            <p:cNvPr id="113" name="CuadroTexto 112">
              <a:extLst>
                <a:ext uri="{FF2B5EF4-FFF2-40B4-BE49-F238E27FC236}">
                  <a16:creationId xmlns:a16="http://schemas.microsoft.com/office/drawing/2014/main" id="{37559747-D6CB-4C0E-AF1C-54774C86847F}"/>
                </a:ext>
              </a:extLst>
            </p:cNvPr>
            <p:cNvSpPr txBox="1"/>
            <p:nvPr/>
          </p:nvSpPr>
          <p:spPr>
            <a:xfrm rot="16200000">
              <a:off x="10867592" y="3373714"/>
              <a:ext cx="2264944"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Conclusiones</a:t>
              </a:r>
              <a:endParaRPr lang="es-VE" sz="2800" b="1" dirty="0">
                <a:solidFill>
                  <a:schemeClr val="bg1">
                    <a:lumMod val="85000"/>
                  </a:schemeClr>
                </a:solidFill>
                <a:latin typeface="Tw Cen MT" panose="020B0602020104020603" pitchFamily="34" charset="0"/>
              </a:endParaRPr>
            </a:p>
          </p:txBody>
        </p:sp>
        <p:pic>
          <p:nvPicPr>
            <p:cNvPr id="114" name="Imagen 113">
              <a:extLst>
                <a:ext uri="{FF2B5EF4-FFF2-40B4-BE49-F238E27FC236}">
                  <a16:creationId xmlns:a16="http://schemas.microsoft.com/office/drawing/2014/main" id="{ABFFBD70-181D-4C13-9B88-E680A97CA353}"/>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rot="16200000">
              <a:off x="11055010" y="3122113"/>
              <a:ext cx="613771" cy="613771"/>
            </a:xfrm>
            <a:prstGeom prst="rect">
              <a:avLst/>
            </a:prstGeom>
          </p:spPr>
        </p:pic>
      </p:grpSp>
      <p:grpSp>
        <p:nvGrpSpPr>
          <p:cNvPr id="115" name="Grupo 114">
            <a:extLst>
              <a:ext uri="{FF2B5EF4-FFF2-40B4-BE49-F238E27FC236}">
                <a16:creationId xmlns:a16="http://schemas.microsoft.com/office/drawing/2014/main" id="{E7188966-F328-4543-911D-0056F2F2B62A}"/>
              </a:ext>
            </a:extLst>
          </p:cNvPr>
          <p:cNvGrpSpPr/>
          <p:nvPr/>
        </p:nvGrpSpPr>
        <p:grpSpPr>
          <a:xfrm>
            <a:off x="-2308967" y="4438"/>
            <a:ext cx="12196731" cy="6858000"/>
            <a:chOff x="53678" y="-304120"/>
            <a:chExt cx="12196731" cy="6858000"/>
          </a:xfrm>
        </p:grpSpPr>
        <p:sp>
          <p:nvSpPr>
            <p:cNvPr id="116" name="Rectángulo 115">
              <a:extLst>
                <a:ext uri="{FF2B5EF4-FFF2-40B4-BE49-F238E27FC236}">
                  <a16:creationId xmlns:a16="http://schemas.microsoft.com/office/drawing/2014/main" id="{0B33020C-B5DB-43F2-B39A-2B541DF25503}"/>
                </a:ext>
              </a:extLst>
            </p:cNvPr>
            <p:cNvSpPr/>
            <p:nvPr/>
          </p:nvSpPr>
          <p:spPr>
            <a:xfrm>
              <a:off x="53678" y="-304120"/>
              <a:ext cx="12192000" cy="6858000"/>
            </a:xfrm>
            <a:prstGeom prst="rect">
              <a:avLst/>
            </a:prstGeom>
            <a:solidFill>
              <a:srgbClr val="2F324D"/>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17" name="Forma libre: forma 116">
              <a:extLst>
                <a:ext uri="{FF2B5EF4-FFF2-40B4-BE49-F238E27FC236}">
                  <a16:creationId xmlns:a16="http://schemas.microsoft.com/office/drawing/2014/main" id="{C18B9FA6-A010-48D8-A5B9-05809454B5A8}"/>
                </a:ext>
              </a:extLst>
            </p:cNvPr>
            <p:cNvSpPr/>
            <p:nvPr/>
          </p:nvSpPr>
          <p:spPr>
            <a:xfrm>
              <a:off x="10831561" y="1982272"/>
              <a:ext cx="1418848" cy="2352676"/>
            </a:xfrm>
            <a:custGeom>
              <a:avLst/>
              <a:gdLst>
                <a:gd name="connsiteX0" fmla="*/ 1204912 w 1204912"/>
                <a:gd name="connsiteY0" fmla="*/ 0 h 2352676"/>
                <a:gd name="connsiteX1" fmla="*/ 1204912 w 1204912"/>
                <a:gd name="connsiteY1" fmla="*/ 2352676 h 2352676"/>
                <a:gd name="connsiteX2" fmla="*/ 1081718 w 1204912"/>
                <a:gd name="connsiteY2" fmla="*/ 2346603 h 2352676"/>
                <a:gd name="connsiteX3" fmla="*/ 0 w 1204912"/>
                <a:gd name="connsiteY3" fmla="*/ 1176338 h 2352676"/>
                <a:gd name="connsiteX4" fmla="*/ 1081718 w 1204912"/>
                <a:gd name="connsiteY4" fmla="*/ 6073 h 235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912" h="2352676">
                  <a:moveTo>
                    <a:pt x="1204912" y="0"/>
                  </a:moveTo>
                  <a:lnTo>
                    <a:pt x="1204912" y="2352676"/>
                  </a:lnTo>
                  <a:lnTo>
                    <a:pt x="1081718" y="2346603"/>
                  </a:lnTo>
                  <a:cubicBezTo>
                    <a:pt x="474133" y="2286363"/>
                    <a:pt x="0" y="1785407"/>
                    <a:pt x="0" y="1176338"/>
                  </a:cubicBezTo>
                  <a:cubicBezTo>
                    <a:pt x="0" y="567269"/>
                    <a:pt x="474133" y="66314"/>
                    <a:pt x="1081718" y="607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VE" dirty="0">
                <a:highlight>
                  <a:srgbClr val="FBC029"/>
                </a:highlight>
              </a:endParaRPr>
            </a:p>
          </p:txBody>
        </p:sp>
        <p:sp>
          <p:nvSpPr>
            <p:cNvPr id="118" name="CuadroTexto 117">
              <a:extLst>
                <a:ext uri="{FF2B5EF4-FFF2-40B4-BE49-F238E27FC236}">
                  <a16:creationId xmlns:a16="http://schemas.microsoft.com/office/drawing/2014/main" id="{91A42C51-4ACA-450F-BA96-0CBD91C134F8}"/>
                </a:ext>
              </a:extLst>
            </p:cNvPr>
            <p:cNvSpPr txBox="1"/>
            <p:nvPr/>
          </p:nvSpPr>
          <p:spPr>
            <a:xfrm rot="16200000">
              <a:off x="10793550" y="2897000"/>
              <a:ext cx="2352676" cy="523220"/>
            </a:xfrm>
            <a:prstGeom prst="rect">
              <a:avLst/>
            </a:prstGeom>
            <a:noFill/>
          </p:spPr>
          <p:txBody>
            <a:bodyPr wrap="square" rtlCol="0">
              <a:spAutoFit/>
            </a:bodyPr>
            <a:lstStyle/>
            <a:p>
              <a:pPr algn="ctr"/>
              <a:r>
                <a:rPr lang="es-ES" sz="2800" b="1" dirty="0">
                  <a:solidFill>
                    <a:schemeClr val="bg1">
                      <a:lumMod val="85000"/>
                    </a:schemeClr>
                  </a:solidFill>
                  <a:latin typeface="Tw Cen MT" panose="020B0602020104020603" pitchFamily="34" charset="0"/>
                </a:rPr>
                <a:t>Sugerencias</a:t>
              </a:r>
              <a:endParaRPr lang="es-VE" sz="2800" b="1" dirty="0">
                <a:solidFill>
                  <a:schemeClr val="bg1">
                    <a:lumMod val="85000"/>
                  </a:schemeClr>
                </a:solidFill>
                <a:latin typeface="Tw Cen MT" panose="020B0602020104020603" pitchFamily="34" charset="0"/>
              </a:endParaRPr>
            </a:p>
          </p:txBody>
        </p:sp>
        <p:pic>
          <p:nvPicPr>
            <p:cNvPr id="119" name="Imagen 118">
              <a:extLst>
                <a:ext uri="{FF2B5EF4-FFF2-40B4-BE49-F238E27FC236}">
                  <a16:creationId xmlns:a16="http://schemas.microsoft.com/office/drawing/2014/main" id="{91FECD75-DBE5-4297-B8CE-38F5983F5FDF}"/>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rot="16200000">
              <a:off x="11034056" y="2777370"/>
              <a:ext cx="695019" cy="695019"/>
            </a:xfrm>
            <a:prstGeom prst="rect">
              <a:avLst/>
            </a:prstGeom>
          </p:spPr>
        </p:pic>
      </p:grpSp>
      <p:sp>
        <p:nvSpPr>
          <p:cNvPr id="44" name="CuadroTexto 43">
            <a:extLst>
              <a:ext uri="{FF2B5EF4-FFF2-40B4-BE49-F238E27FC236}">
                <a16:creationId xmlns:a16="http://schemas.microsoft.com/office/drawing/2014/main" id="{484FF8C4-833E-477A-85BC-BDCD948F91FA}"/>
              </a:ext>
            </a:extLst>
          </p:cNvPr>
          <p:cNvSpPr txBox="1"/>
          <p:nvPr/>
        </p:nvSpPr>
        <p:spPr>
          <a:xfrm>
            <a:off x="978578" y="558913"/>
            <a:ext cx="6425159" cy="1367234"/>
          </a:xfrm>
          <a:prstGeom prst="rect">
            <a:avLst/>
          </a:prstGeom>
          <a:noFill/>
        </p:spPr>
        <p:txBody>
          <a:bodyPr wrap="square" rtlCol="0">
            <a:spAutoFit/>
          </a:bodyPr>
          <a:lstStyle/>
          <a:p>
            <a:pPr lvl="0" indent="-342900" algn="just">
              <a:lnSpc>
                <a:spcPct val="107000"/>
              </a:lnSpc>
              <a:spcAft>
                <a:spcPts val="800"/>
              </a:spcAft>
              <a:buFont typeface="+mj-lt"/>
              <a:buAutoNum type="arabicPeriod"/>
              <a:tabLst>
                <a:tab pos="457200" algn="l"/>
              </a:tabLst>
            </a:pP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Reactivación del Usuario:</a:t>
            </a:r>
            <a:endParaRPr lang="es-V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lvl="1" indent="-285750" algn="just">
              <a:lnSpc>
                <a:spcPct val="107000"/>
              </a:lnSpc>
              <a:spcAft>
                <a:spcPts val="800"/>
              </a:spcAft>
              <a:buSzPts val="1000"/>
              <a:buFont typeface="Symbol" panose="05050102010706020507" pitchFamily="18" charset="2"/>
              <a:buChar char=""/>
              <a:tabLst>
                <a:tab pos="914400" algn="l"/>
              </a:tabLst>
            </a:pP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Ofrecer incentivos como descuentos o promociones personalizadas para aumentar la cantidad de transacciones realizadas.</a:t>
            </a:r>
            <a:endParaRPr lang="es-VE"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5" name="CuadroTexto 44">
            <a:extLst>
              <a:ext uri="{FF2B5EF4-FFF2-40B4-BE49-F238E27FC236}">
                <a16:creationId xmlns:a16="http://schemas.microsoft.com/office/drawing/2014/main" id="{041B798E-963A-40D9-8736-7B8607268FDC}"/>
              </a:ext>
            </a:extLst>
          </p:cNvPr>
          <p:cNvSpPr txBox="1"/>
          <p:nvPr/>
        </p:nvSpPr>
        <p:spPr>
          <a:xfrm>
            <a:off x="1182943" y="2450672"/>
            <a:ext cx="6411316" cy="1663597"/>
          </a:xfrm>
          <a:prstGeom prst="rect">
            <a:avLst/>
          </a:prstGeom>
          <a:noFill/>
        </p:spPr>
        <p:txBody>
          <a:bodyPr wrap="square" rtlCol="0">
            <a:spAutoFit/>
          </a:bodyPr>
          <a:lstStyle/>
          <a:p>
            <a:pPr lvl="0" algn="just">
              <a:lnSpc>
                <a:spcPct val="107000"/>
              </a:lnSpc>
              <a:spcAft>
                <a:spcPts val="800"/>
              </a:spcAft>
              <a:tabLst>
                <a:tab pos="457200" algn="l"/>
              </a:tabLst>
            </a:pP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Análisis Comparativo:</a:t>
            </a:r>
            <a:endParaRPr lang="es-V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Comparar el comportamiento de este usuario con otros en su misma ubicación o categoría para identificar si esta tendencia es específica de él o un reflejo de un problema más amplio.</a:t>
            </a:r>
            <a:endParaRPr lang="es-V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CuadroTexto 45">
            <a:extLst>
              <a:ext uri="{FF2B5EF4-FFF2-40B4-BE49-F238E27FC236}">
                <a16:creationId xmlns:a16="http://schemas.microsoft.com/office/drawing/2014/main" id="{26A62CAE-3B35-4545-9515-945174F36F90}"/>
              </a:ext>
            </a:extLst>
          </p:cNvPr>
          <p:cNvSpPr txBox="1"/>
          <p:nvPr/>
        </p:nvSpPr>
        <p:spPr>
          <a:xfrm>
            <a:off x="2041739" y="4638794"/>
            <a:ext cx="5883197" cy="1367234"/>
          </a:xfrm>
          <a:prstGeom prst="rect">
            <a:avLst/>
          </a:prstGeom>
          <a:noFill/>
        </p:spPr>
        <p:txBody>
          <a:bodyPr wrap="square" rtlCol="0">
            <a:spAutoFit/>
          </a:bodyPr>
          <a:lstStyle/>
          <a:p>
            <a:pPr lvl="0" algn="just">
              <a:lnSpc>
                <a:spcPct val="107000"/>
              </a:lnSpc>
              <a:spcAft>
                <a:spcPts val="800"/>
              </a:spcAft>
              <a:tabLst>
                <a:tab pos="457200" algn="l"/>
              </a:tabLst>
            </a:pP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3</a:t>
            </a: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Campañas locales:</a:t>
            </a:r>
            <a:endParaRPr lang="es-VE"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Aprovechar la concentración geográfica para implementar estrategias específicas en Lewiston, como promociones exclusivas para esa ciudad.</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F3E01019-7891-41E0-8172-8EDB8F49DE58}"/>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0" y="852538"/>
            <a:ext cx="719445" cy="719445"/>
          </a:xfrm>
          <a:prstGeom prst="rect">
            <a:avLst/>
          </a:prstGeom>
        </p:spPr>
      </p:pic>
      <p:pic>
        <p:nvPicPr>
          <p:cNvPr id="5" name="Imagen 4">
            <a:extLst>
              <a:ext uri="{FF2B5EF4-FFF2-40B4-BE49-F238E27FC236}">
                <a16:creationId xmlns:a16="http://schemas.microsoft.com/office/drawing/2014/main" id="{29CD6DFE-5A3B-4499-9306-F636700F9BEA}"/>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12256" y="2828176"/>
            <a:ext cx="924786" cy="924786"/>
          </a:xfrm>
          <a:prstGeom prst="rect">
            <a:avLst/>
          </a:prstGeom>
        </p:spPr>
      </p:pic>
      <p:pic>
        <p:nvPicPr>
          <p:cNvPr id="7" name="Imagen 6">
            <a:extLst>
              <a:ext uri="{FF2B5EF4-FFF2-40B4-BE49-F238E27FC236}">
                <a16:creationId xmlns:a16="http://schemas.microsoft.com/office/drawing/2014/main" id="{64E7E345-A922-4948-9378-55415588E0DE}"/>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1260838" y="5092032"/>
            <a:ext cx="752815" cy="752815"/>
          </a:xfrm>
          <a:prstGeom prst="rect">
            <a:avLst/>
          </a:prstGeom>
        </p:spPr>
      </p:pic>
    </p:spTree>
    <p:extLst>
      <p:ext uri="{BB962C8B-B14F-4D97-AF65-F5344CB8AC3E}">
        <p14:creationId xmlns:p14="http://schemas.microsoft.com/office/powerpoint/2010/main" val="1225206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50"/>
                                        <p:tgtEl>
                                          <p:spTgt spid="5"/>
                                        </p:tgtEl>
                                      </p:cBhvr>
                                    </p:animEffect>
                                    <p:anim calcmode="lin" valueType="num">
                                      <p:cBhvr>
                                        <p:cTn id="21" dur="250" fill="hold"/>
                                        <p:tgtEl>
                                          <p:spTgt spid="5"/>
                                        </p:tgtEl>
                                        <p:attrNameLst>
                                          <p:attrName>ppt_x</p:attrName>
                                        </p:attrNameLst>
                                      </p:cBhvr>
                                      <p:tavLst>
                                        <p:tav tm="0">
                                          <p:val>
                                            <p:strVal val="#ppt_x"/>
                                          </p:val>
                                        </p:tav>
                                        <p:tav tm="100000">
                                          <p:val>
                                            <p:strVal val="#ppt_x"/>
                                          </p:val>
                                        </p:tav>
                                      </p:tavLst>
                                    </p:anim>
                                    <p:anim calcmode="lin" valueType="num">
                                      <p:cBhvr>
                                        <p:cTn id="22" dur="25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50"/>
                            </p:stCondLst>
                            <p:childTnLst>
                              <p:par>
                                <p:cTn id="24" presetID="53" presetClass="entr" presetSubtype="16"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250"/>
                                        <p:tgtEl>
                                          <p:spTgt spid="7"/>
                                        </p:tgtEl>
                                      </p:cBhvr>
                                    </p:animEffect>
                                    <p:anim calcmode="lin" valueType="num">
                                      <p:cBhvr>
                                        <p:cTn id="34" dur="250" fill="hold"/>
                                        <p:tgtEl>
                                          <p:spTgt spid="7"/>
                                        </p:tgtEl>
                                        <p:attrNameLst>
                                          <p:attrName>ppt_x</p:attrName>
                                        </p:attrNameLst>
                                      </p:cBhvr>
                                      <p:tavLst>
                                        <p:tav tm="0">
                                          <p:val>
                                            <p:strVal val="#ppt_x"/>
                                          </p:val>
                                        </p:tav>
                                        <p:tav tm="100000">
                                          <p:val>
                                            <p:strVal val="#ppt_x"/>
                                          </p:val>
                                        </p:tav>
                                      </p:tavLst>
                                    </p:anim>
                                    <p:anim calcmode="lin" valueType="num">
                                      <p:cBhvr>
                                        <p:cTn id="35" dur="25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250"/>
                            </p:stCondLst>
                            <p:childTnLst>
                              <p:par>
                                <p:cTn id="37" presetID="53" presetClass="entr" presetSubtype="16"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fltVal val="0"/>
                                          </p:val>
                                        </p:tav>
                                        <p:tav tm="100000">
                                          <p:val>
                                            <p:strVal val="#ppt_w"/>
                                          </p:val>
                                        </p:tav>
                                      </p:tavLst>
                                    </p:anim>
                                    <p:anim calcmode="lin" valueType="num">
                                      <p:cBhvr>
                                        <p:cTn id="40" dur="500" fill="hold"/>
                                        <p:tgtEl>
                                          <p:spTgt spid="46"/>
                                        </p:tgtEl>
                                        <p:attrNameLst>
                                          <p:attrName>ppt_h</p:attrName>
                                        </p:attrNameLst>
                                      </p:cBhvr>
                                      <p:tavLst>
                                        <p:tav tm="0">
                                          <p:val>
                                            <p:fltVal val="0"/>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515</Words>
  <Application>Microsoft Office PowerPoint</Application>
  <PresentationFormat>Panorámica</PresentationFormat>
  <Paragraphs>65</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Segoe UI</vt:lpstr>
      <vt:lpstr>Symbol</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José Pacheco</dc:creator>
  <cp:lastModifiedBy>María José Pacheco</cp:lastModifiedBy>
  <cp:revision>56</cp:revision>
  <dcterms:created xsi:type="dcterms:W3CDTF">2024-11-13T18:29:10Z</dcterms:created>
  <dcterms:modified xsi:type="dcterms:W3CDTF">2024-11-24T11:23:44Z</dcterms:modified>
</cp:coreProperties>
</file>