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B0604020202020204" charset="0"/>
      <p:regular r:id="rId13"/>
      <p:bold r:id="rId14"/>
      <p:italic r:id="rId15"/>
      <p:boldItalic r:id="rId16"/>
    </p:embeddedFont>
    <p:embeddedFont>
      <p:font typeface="Raleway"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75" y="49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ca054e9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ca054e9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c9af56f05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c9af56f0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c9af56f0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c9af56f0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c8efb2d7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c8efb2d7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c8efb2d7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c8efb2d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c8efb2d7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c8efb2d7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ce5dab16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ce5dab16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ce5dab16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ce5dab16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c9af56f0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c9af56f0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rgbClr val="6FA8D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s://www.pavoterservices.pa.gov/Pages/PurchasePAFULLVoterExport.aspx"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 Voters Analysis</a:t>
            </a:r>
            <a:endParaRPr/>
          </a:p>
        </p:txBody>
      </p:sp>
      <p:sp>
        <p:nvSpPr>
          <p:cNvPr id="73" name="Google Shape;73;p13"/>
          <p:cNvSpPr txBox="1">
            <a:spLocks noGrp="1"/>
          </p:cNvSpPr>
          <p:nvPr>
            <p:ph type="subTitle" idx="1"/>
          </p:nvPr>
        </p:nvSpPr>
        <p:spPr>
          <a:xfrm>
            <a:off x="762275" y="3863175"/>
            <a:ext cx="7959900" cy="61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2400"/>
          </a:p>
          <a:p>
            <a:pPr marL="0" lvl="0" indent="0" algn="l" rtl="0">
              <a:spcBef>
                <a:spcPts val="0"/>
              </a:spcBef>
              <a:spcAft>
                <a:spcPts val="0"/>
              </a:spcAft>
              <a:buNone/>
            </a:pPr>
            <a:r>
              <a:rPr lang="en" sz="2400"/>
              <a:t>Team Members:</a:t>
            </a:r>
            <a:endParaRPr sz="2400"/>
          </a:p>
          <a:p>
            <a:pPr marL="0" lvl="0" indent="0" algn="l" rtl="0">
              <a:spcBef>
                <a:spcPts val="0"/>
              </a:spcBef>
              <a:spcAft>
                <a:spcPts val="0"/>
              </a:spcAft>
              <a:buNone/>
            </a:pPr>
            <a:r>
              <a:rPr lang="en" sz="2400"/>
              <a:t>Rajinder Gill, Maria Javier , Julia Nalyvaiko, Maggie Obryk</a:t>
            </a:r>
            <a:endParaRPr sz="2400" b="1"/>
          </a:p>
        </p:txBody>
      </p:sp>
      <p:pic>
        <p:nvPicPr>
          <p:cNvPr id="74" name="Google Shape;74;p13"/>
          <p:cNvPicPr preferRelativeResize="0"/>
          <p:nvPr/>
        </p:nvPicPr>
        <p:blipFill>
          <a:blip r:embed="rId3">
            <a:alphaModFix/>
          </a:blip>
          <a:stretch>
            <a:fillRect/>
          </a:stretch>
        </p:blipFill>
        <p:spPr>
          <a:xfrm>
            <a:off x="152400" y="152400"/>
            <a:ext cx="2066925" cy="2066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idx="4294967295"/>
          </p:nvPr>
        </p:nvSpPr>
        <p:spPr>
          <a:xfrm>
            <a:off x="535775" y="712150"/>
            <a:ext cx="8530200" cy="861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0000"/>
                </a:solidFill>
              </a:rPr>
              <a:t>Q &amp; A </a:t>
            </a:r>
            <a:endParaRPr sz="2400">
              <a:solidFill>
                <a:srgbClr val="000000"/>
              </a:solidFill>
            </a:endParaRPr>
          </a:p>
        </p:txBody>
      </p:sp>
      <p:sp>
        <p:nvSpPr>
          <p:cNvPr id="134" name="Google Shape;134;p22"/>
          <p:cNvSpPr txBox="1"/>
          <p:nvPr/>
        </p:nvSpPr>
        <p:spPr>
          <a:xfrm>
            <a:off x="791875" y="1753975"/>
            <a:ext cx="6645900" cy="281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9600" b="1">
                <a:solidFill>
                  <a:schemeClr val="dk2"/>
                </a:solidFill>
                <a:latin typeface="Raleway"/>
                <a:ea typeface="Raleway"/>
                <a:cs typeface="Raleway"/>
                <a:sym typeface="Raleway"/>
              </a:rPr>
              <a:t>?</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idx="4294967295"/>
          </p:nvPr>
        </p:nvSpPr>
        <p:spPr>
          <a:xfrm>
            <a:off x="303425" y="421850"/>
            <a:ext cx="7171500" cy="3963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3600" u="sng"/>
              <a:t>Project Overview </a:t>
            </a:r>
            <a:endParaRPr sz="3600" u="sng"/>
          </a:p>
          <a:p>
            <a:pPr marL="0" lvl="0" indent="0" algn="l" rtl="0">
              <a:lnSpc>
                <a:spcPct val="115000"/>
              </a:lnSpc>
              <a:spcBef>
                <a:spcPts val="0"/>
              </a:spcBef>
              <a:spcAft>
                <a:spcPts val="0"/>
              </a:spcAft>
              <a:buClr>
                <a:schemeClr val="dk2"/>
              </a:buClr>
              <a:buSzPts val="1100"/>
              <a:buFont typeface="Arial"/>
              <a:buNone/>
            </a:pPr>
            <a:r>
              <a:rPr lang="en"/>
              <a:t>Why did we choose this topic?</a:t>
            </a:r>
            <a:endParaRPr/>
          </a:p>
          <a:p>
            <a:pPr marL="0" lvl="0" indent="0" algn="l" rtl="0">
              <a:lnSpc>
                <a:spcPct val="115000"/>
              </a:lnSpc>
              <a:spcBef>
                <a:spcPts val="0"/>
              </a:spcBef>
              <a:spcAft>
                <a:spcPts val="0"/>
              </a:spcAft>
              <a:buClr>
                <a:schemeClr val="dk2"/>
              </a:buClr>
              <a:buSzPts val="1100"/>
              <a:buFont typeface="Arial"/>
              <a:buNone/>
            </a:pPr>
            <a:r>
              <a:rPr lang="en" sz="1700" b="0">
                <a:latin typeface="Lato"/>
                <a:ea typeface="Lato"/>
                <a:cs typeface="Lato"/>
                <a:sym typeface="Lato"/>
              </a:rPr>
              <a:t>Voting is such a hot topic recently. Pennsylvania is generally considered a battleground state. The presidential campaign 2020 has already started,  so the team thought this would be a good topic to look at.</a:t>
            </a:r>
            <a:endParaRPr sz="1700" b="0">
              <a:latin typeface="Lato"/>
              <a:ea typeface="Lato"/>
              <a:cs typeface="Lato"/>
              <a:sym typeface="Lato"/>
            </a:endParaRPr>
          </a:p>
          <a:p>
            <a:pPr marL="0" lvl="0" indent="0" algn="l" rtl="0">
              <a:lnSpc>
                <a:spcPct val="115000"/>
              </a:lnSpc>
              <a:spcBef>
                <a:spcPts val="0"/>
              </a:spcBef>
              <a:spcAft>
                <a:spcPts val="0"/>
              </a:spcAft>
              <a:buNone/>
            </a:pPr>
            <a:endParaRPr sz="1700" b="0">
              <a:latin typeface="Lato"/>
              <a:ea typeface="Lato"/>
              <a:cs typeface="Lato"/>
              <a:sym typeface="Lato"/>
            </a:endParaRPr>
          </a:p>
          <a:p>
            <a:pPr marL="0" lvl="0" indent="0" algn="l" rtl="0">
              <a:spcBef>
                <a:spcPts val="0"/>
              </a:spcBef>
              <a:spcAft>
                <a:spcPts val="0"/>
              </a:spcAft>
              <a:buNone/>
            </a:pPr>
            <a:r>
              <a:rPr lang="en" sz="2400"/>
              <a:t>What questions do we want to answer?</a:t>
            </a:r>
            <a:endParaRPr sz="2400" b="0">
              <a:latin typeface="Lato"/>
              <a:ea typeface="Lato"/>
              <a:cs typeface="Lato"/>
              <a:sym typeface="Lato"/>
            </a:endParaRPr>
          </a:p>
          <a:p>
            <a:pPr marL="457200" lvl="0" indent="-336550" algn="l" rtl="0">
              <a:lnSpc>
                <a:spcPct val="115000"/>
              </a:lnSpc>
              <a:spcBef>
                <a:spcPts val="1600"/>
              </a:spcBef>
              <a:spcAft>
                <a:spcPts val="0"/>
              </a:spcAft>
              <a:buSzPts val="1700"/>
              <a:buFont typeface="Lato"/>
              <a:buChar char="●"/>
            </a:pPr>
            <a:r>
              <a:rPr lang="en" sz="1700" b="0">
                <a:latin typeface="Lato"/>
                <a:ea typeface="Lato"/>
                <a:cs typeface="Lato"/>
                <a:sym typeface="Lato"/>
              </a:rPr>
              <a:t>What voter groups are most active in the analyzed counties?</a:t>
            </a:r>
            <a:endParaRPr sz="1700" b="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b="0">
                <a:latin typeface="Lato"/>
                <a:ea typeface="Lato"/>
                <a:cs typeface="Lato"/>
                <a:sym typeface="Lato"/>
              </a:rPr>
              <a:t>How does the active voting population break down according to gender, parties, and the age groups?</a:t>
            </a:r>
            <a:endParaRPr sz="1700" b="0">
              <a:latin typeface="Lato"/>
              <a:ea typeface="Lato"/>
              <a:cs typeface="Lato"/>
              <a:sym typeface="Lato"/>
            </a:endParaRPr>
          </a:p>
          <a:p>
            <a:pPr marL="0" lvl="0" indent="0" algn="l" rtl="0">
              <a:lnSpc>
                <a:spcPct val="115000"/>
              </a:lnSpc>
              <a:spcBef>
                <a:spcPts val="0"/>
              </a:spcBef>
              <a:spcAft>
                <a:spcPts val="0"/>
              </a:spcAft>
              <a:buClr>
                <a:schemeClr val="dk2"/>
              </a:buClr>
              <a:buSzPts val="1100"/>
              <a:buFont typeface="Arial"/>
              <a:buNone/>
            </a:pPr>
            <a:endParaRPr sz="1700" b="0">
              <a:latin typeface="Lato"/>
              <a:ea typeface="Lato"/>
              <a:cs typeface="Lato"/>
              <a:sym typeface="Lato"/>
            </a:endParaRPr>
          </a:p>
          <a:p>
            <a:pPr marL="0" lvl="0" indent="0" algn="l" rtl="0">
              <a:lnSpc>
                <a:spcPct val="115000"/>
              </a:lnSpc>
              <a:spcBef>
                <a:spcPts val="0"/>
              </a:spcBef>
              <a:spcAft>
                <a:spcPts val="1600"/>
              </a:spcAft>
              <a:buNone/>
            </a:pPr>
            <a:r>
              <a:rPr lang="en" sz="1200" b="0">
                <a:solidFill>
                  <a:srgbClr val="000000"/>
                </a:solidFill>
                <a:latin typeface="Lato"/>
                <a:ea typeface="Lato"/>
                <a:cs typeface="Lato"/>
                <a:sym typeface="Lato"/>
              </a:rPr>
              <a:t>Data Source: </a:t>
            </a:r>
            <a:r>
              <a:rPr lang="en" sz="1200" b="0" u="sng">
                <a:solidFill>
                  <a:schemeClr val="hlink"/>
                </a:solidFill>
                <a:latin typeface="Lato"/>
                <a:ea typeface="Lato"/>
                <a:cs typeface="Lato"/>
                <a:sym typeface="Lato"/>
                <a:hlinkClick r:id="rId3"/>
              </a:rPr>
              <a:t>https://www.pavoterservices.pa.gov/Pages/PurchasePAFULLVoterExport.aspx</a:t>
            </a:r>
            <a:r>
              <a:rPr lang="en" sz="1200" b="0">
                <a:solidFill>
                  <a:srgbClr val="000000"/>
                </a:solidFill>
                <a:latin typeface="Lato"/>
                <a:ea typeface="Lato"/>
                <a:cs typeface="Lato"/>
                <a:sym typeface="Lato"/>
              </a:rPr>
              <a:t> </a:t>
            </a:r>
            <a:endParaRPr sz="1700">
              <a:latin typeface="Lato"/>
              <a:ea typeface="Lato"/>
              <a:cs typeface="Lato"/>
              <a:sym typeface="Lato"/>
            </a:endParaRPr>
          </a:p>
        </p:txBody>
      </p:sp>
      <p:pic>
        <p:nvPicPr>
          <p:cNvPr id="80" name="Google Shape;80;p14"/>
          <p:cNvPicPr preferRelativeResize="0"/>
          <p:nvPr/>
        </p:nvPicPr>
        <p:blipFill>
          <a:blip r:embed="rId4">
            <a:alphaModFix/>
          </a:blip>
          <a:stretch>
            <a:fillRect/>
          </a:stretch>
        </p:blipFill>
        <p:spPr>
          <a:xfrm>
            <a:off x="6913275" y="3019425"/>
            <a:ext cx="2152650" cy="2124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000000"/>
                </a:solidFill>
              </a:rPr>
              <a:t>Challenges</a:t>
            </a:r>
            <a:endParaRPr sz="2400">
              <a:solidFill>
                <a:srgbClr val="000000"/>
              </a:solidFill>
            </a:endParaRPr>
          </a:p>
        </p:txBody>
      </p:sp>
      <p:sp>
        <p:nvSpPr>
          <p:cNvPr id="86" name="Google Shape;86;p15"/>
          <p:cNvSpPr txBox="1">
            <a:spLocks noGrp="1"/>
          </p:cNvSpPr>
          <p:nvPr>
            <p:ph type="title" idx="4294967295"/>
          </p:nvPr>
        </p:nvSpPr>
        <p:spPr>
          <a:xfrm>
            <a:off x="535775" y="1480150"/>
            <a:ext cx="5961900" cy="32310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Font typeface="Lato"/>
              <a:buChar char="●"/>
            </a:pPr>
            <a:r>
              <a:rPr lang="en" sz="1700">
                <a:latin typeface="Lato"/>
                <a:ea typeface="Lato"/>
                <a:cs typeface="Lato"/>
                <a:sym typeface="Lato"/>
              </a:rPr>
              <a:t>There are 67 counties in the state of Pennsylvania.</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a:latin typeface="Lato"/>
                <a:ea typeface="Lato"/>
                <a:cs typeface="Lato"/>
                <a:sym typeface="Lato"/>
              </a:rPr>
              <a:t>Due to the overwhelmingly large data sets, (from 1919 up to 2018), the team decided to analyze the less populated counties rather than the top 5 dense populations in PA.</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a:latin typeface="Lato"/>
                <a:ea typeface="Lato"/>
                <a:cs typeface="Lato"/>
                <a:sym typeface="Lato"/>
              </a:rPr>
              <a:t>Limited access to broader data sets.</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a:latin typeface="Lato"/>
                <a:ea typeface="Lato"/>
                <a:cs typeface="Lato"/>
                <a:sym typeface="Lato"/>
              </a:rPr>
              <a:t>Personally Identifiable Information (PII) had to be removed, e.g. names, address</a:t>
            </a:r>
            <a:endParaRPr sz="170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a:latin typeface="Lato"/>
                <a:ea typeface="Lato"/>
                <a:cs typeface="Lato"/>
                <a:sym typeface="Lato"/>
              </a:rPr>
              <a:t>Reports contain many blanks and useless columns</a:t>
            </a:r>
            <a:endParaRPr sz="1700">
              <a:latin typeface="Lato"/>
              <a:ea typeface="Lato"/>
              <a:cs typeface="Lato"/>
              <a:sym typeface="Lato"/>
            </a:endParaRPr>
          </a:p>
          <a:p>
            <a:pPr marL="457200" lvl="0" indent="0" algn="l" rtl="0">
              <a:lnSpc>
                <a:spcPct val="115000"/>
              </a:lnSpc>
              <a:spcBef>
                <a:spcPts val="0"/>
              </a:spcBef>
              <a:spcAft>
                <a:spcPts val="1600"/>
              </a:spcAft>
              <a:buNone/>
            </a:pPr>
            <a:endParaRPr sz="17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251625" y="1617625"/>
            <a:ext cx="3966900" cy="322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Font typeface="Arial"/>
              <a:buNone/>
            </a:pPr>
            <a:r>
              <a:rPr lang="en" sz="1800" b="0">
                <a:solidFill>
                  <a:schemeClr val="dk2"/>
                </a:solidFill>
                <a:latin typeface="Arial"/>
                <a:ea typeface="Arial"/>
                <a:cs typeface="Arial"/>
                <a:sym typeface="Arial"/>
              </a:rPr>
              <a:t>The percentage of total voters by gender clearly shows that there is an equal proportion of Female, (45.7%), vs Male, (44.8%), voters, which totals about 90.5% followed by unidentified gender at 9.5%.</a:t>
            </a:r>
            <a:endParaRPr sz="1800" b="0">
              <a:solidFill>
                <a:schemeClr val="dk2"/>
              </a:solidFill>
              <a:latin typeface="Arial"/>
              <a:ea typeface="Arial"/>
              <a:cs typeface="Arial"/>
              <a:sym typeface="Arial"/>
            </a:endParaRPr>
          </a:p>
          <a:p>
            <a:pPr marL="0" lvl="0" indent="0" algn="l" rtl="0">
              <a:spcBef>
                <a:spcPts val="0"/>
              </a:spcBef>
              <a:spcAft>
                <a:spcPts val="0"/>
              </a:spcAft>
              <a:buNone/>
            </a:pPr>
            <a:endParaRPr sz="1200"/>
          </a:p>
        </p:txBody>
      </p:sp>
      <p:sp>
        <p:nvSpPr>
          <p:cNvPr id="92" name="Google Shape;92;p16"/>
          <p:cNvSpPr txBox="1">
            <a:spLocks noGrp="1"/>
          </p:cNvSpPr>
          <p:nvPr>
            <p:ph type="title"/>
          </p:nvPr>
        </p:nvSpPr>
        <p:spPr>
          <a:xfrm>
            <a:off x="535775" y="712150"/>
            <a:ext cx="7138800" cy="856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600" dirty="0">
                <a:solidFill>
                  <a:srgbClr val="000000"/>
                </a:solidFill>
              </a:rPr>
              <a:t>Voters by Gender</a:t>
            </a:r>
            <a:endParaRPr sz="2400" dirty="0">
              <a:solidFill>
                <a:srgbClr val="000000"/>
              </a:solidFill>
            </a:endParaRPr>
          </a:p>
        </p:txBody>
      </p:sp>
      <p:pic>
        <p:nvPicPr>
          <p:cNvPr id="93" name="Google Shape;93;p16"/>
          <p:cNvPicPr preferRelativeResize="0"/>
          <p:nvPr/>
        </p:nvPicPr>
        <p:blipFill>
          <a:blip r:embed="rId3">
            <a:alphaModFix/>
          </a:blip>
          <a:stretch>
            <a:fillRect/>
          </a:stretch>
        </p:blipFill>
        <p:spPr>
          <a:xfrm>
            <a:off x="4359025" y="1617625"/>
            <a:ext cx="4323700" cy="3111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73825" y="1536250"/>
            <a:ext cx="3670800" cy="309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Font typeface="Arial"/>
              <a:buNone/>
            </a:pPr>
            <a:r>
              <a:rPr lang="en" sz="1200" b="0">
                <a:solidFill>
                  <a:schemeClr val="dk2"/>
                </a:solidFill>
                <a:latin typeface="Arial"/>
                <a:ea typeface="Arial"/>
                <a:cs typeface="Arial"/>
                <a:sym typeface="Arial"/>
              </a:rPr>
              <a:t>The majority of voters appear to be Republicans (55.8%), followed by Democrats (33.5%), Non-Affiliated (7.4%) and Others (3.4%).</a:t>
            </a:r>
            <a:endParaRPr sz="1200" b="0">
              <a:solidFill>
                <a:schemeClr val="dk2"/>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sz="1200" b="0">
              <a:solidFill>
                <a:schemeClr val="dk2"/>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r>
              <a:rPr lang="en" sz="1200" b="0">
                <a:solidFill>
                  <a:schemeClr val="dk2"/>
                </a:solidFill>
                <a:latin typeface="Arial"/>
                <a:ea typeface="Arial"/>
                <a:cs typeface="Arial"/>
                <a:sym typeface="Arial"/>
              </a:rPr>
              <a:t>Difficulty: Declared party lines were blurred, vague or too varied.</a:t>
            </a:r>
            <a:endParaRPr sz="1200" b="0">
              <a:solidFill>
                <a:schemeClr val="dk2"/>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sz="1200" b="0">
              <a:solidFill>
                <a:schemeClr val="dk2"/>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r>
              <a:rPr lang="en" sz="1200" b="0">
                <a:solidFill>
                  <a:schemeClr val="dk2"/>
                </a:solidFill>
                <a:latin typeface="Arial"/>
                <a:ea typeface="Arial"/>
                <a:cs typeface="Arial"/>
                <a:sym typeface="Arial"/>
              </a:rPr>
              <a:t>Just a few examples include:</a:t>
            </a:r>
            <a:endParaRPr sz="1200" b="0">
              <a:solidFill>
                <a:schemeClr val="dk2"/>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sz="1200" b="0">
              <a:solidFill>
                <a:schemeClr val="dk2"/>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r>
              <a:rPr lang="en" sz="1200" b="0">
                <a:solidFill>
                  <a:schemeClr val="dk2"/>
                </a:solidFill>
                <a:latin typeface="Arial"/>
                <a:ea typeface="Arial"/>
                <a:cs typeface="Arial"/>
                <a:sym typeface="Arial"/>
              </a:rPr>
              <a:t>“non-partisan”, “no party”, “no”, “non party”, “not sure”, “none”, “other”.</a:t>
            </a:r>
            <a:endParaRPr sz="1200" b="0">
              <a:solidFill>
                <a:schemeClr val="dk2"/>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sz="1200" b="0">
              <a:solidFill>
                <a:schemeClr val="dk2"/>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r>
              <a:rPr lang="en" sz="1200" b="0">
                <a:solidFill>
                  <a:schemeClr val="dk2"/>
                </a:solidFill>
                <a:latin typeface="Arial"/>
                <a:ea typeface="Arial"/>
                <a:cs typeface="Arial"/>
                <a:sym typeface="Arial"/>
              </a:rPr>
              <a:t>“Socialist Democrat”, “Socialist”, “Republican Democrat”, “Republican Democratic No Affiliation”</a:t>
            </a:r>
            <a:endParaRPr sz="1200" b="0">
              <a:solidFill>
                <a:schemeClr val="dk2"/>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sz="1200" b="0">
              <a:solidFill>
                <a:schemeClr val="dk2"/>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r>
              <a:rPr lang="en" sz="1200" b="0">
                <a:solidFill>
                  <a:schemeClr val="dk2"/>
                </a:solidFill>
                <a:latin typeface="Arial"/>
                <a:ea typeface="Arial"/>
                <a:cs typeface="Arial"/>
                <a:sym typeface="Arial"/>
              </a:rPr>
              <a:t>“Spaghetti”, “Squirrel Reform”, “Pirate”, “Pro-Life”</a:t>
            </a:r>
            <a:r>
              <a:rPr lang="en" sz="1800" b="0">
                <a:solidFill>
                  <a:schemeClr val="dk2"/>
                </a:solidFill>
                <a:latin typeface="Arial"/>
                <a:ea typeface="Arial"/>
                <a:cs typeface="Arial"/>
                <a:sym typeface="Arial"/>
              </a:rPr>
              <a:t> </a:t>
            </a:r>
            <a:endParaRPr sz="1800">
              <a:solidFill>
                <a:schemeClr val="dk2"/>
              </a:solidFill>
              <a:latin typeface="Arial"/>
              <a:ea typeface="Arial"/>
              <a:cs typeface="Arial"/>
              <a:sym typeface="Arial"/>
            </a:endParaRPr>
          </a:p>
          <a:p>
            <a:pPr marL="0" lvl="0" indent="0" algn="l" rtl="0">
              <a:spcBef>
                <a:spcPts val="0"/>
              </a:spcBef>
              <a:spcAft>
                <a:spcPts val="0"/>
              </a:spcAft>
              <a:buNone/>
            </a:pPr>
            <a:endParaRPr sz="1200"/>
          </a:p>
        </p:txBody>
      </p:sp>
      <p:sp>
        <p:nvSpPr>
          <p:cNvPr id="99" name="Google Shape;99;p17"/>
          <p:cNvSpPr txBox="1">
            <a:spLocks noGrp="1"/>
          </p:cNvSpPr>
          <p:nvPr>
            <p:ph type="title"/>
          </p:nvPr>
        </p:nvSpPr>
        <p:spPr>
          <a:xfrm>
            <a:off x="516922" y="570748"/>
            <a:ext cx="80343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600" dirty="0">
                <a:solidFill>
                  <a:srgbClr val="000000"/>
                </a:solidFill>
              </a:rPr>
              <a:t>Voters by Parties</a:t>
            </a:r>
            <a:endParaRPr sz="2400" dirty="0">
              <a:solidFill>
                <a:srgbClr val="000000"/>
              </a:solidFill>
            </a:endParaRPr>
          </a:p>
        </p:txBody>
      </p:sp>
      <p:pic>
        <p:nvPicPr>
          <p:cNvPr id="100" name="Google Shape;100;p17"/>
          <p:cNvPicPr preferRelativeResize="0"/>
          <p:nvPr/>
        </p:nvPicPr>
        <p:blipFill>
          <a:blip r:embed="rId3">
            <a:alphaModFix/>
          </a:blip>
          <a:stretch>
            <a:fillRect/>
          </a:stretch>
        </p:blipFill>
        <p:spPr>
          <a:xfrm>
            <a:off x="4067666" y="1319753"/>
            <a:ext cx="4657784" cy="33983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238700" y="1517050"/>
            <a:ext cx="3780000" cy="32766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2"/>
              </a:buClr>
              <a:buSzPts val="1100"/>
              <a:buFont typeface="Arial"/>
              <a:buNone/>
            </a:pPr>
            <a:r>
              <a:rPr lang="en" sz="1800" b="0">
                <a:solidFill>
                  <a:schemeClr val="dk2"/>
                </a:solidFill>
                <a:latin typeface="Arial"/>
                <a:ea typeface="Arial"/>
                <a:cs typeface="Arial"/>
                <a:sym typeface="Arial"/>
              </a:rPr>
              <a:t>Our peak of voters by the age group falls between ages 60-69 (23%); with secondary groups falling between age 50-59 (17%) and 70-79 (17%) respectively.</a:t>
            </a:r>
            <a:endParaRPr sz="1800">
              <a:solidFill>
                <a:schemeClr val="dk2"/>
              </a:solidFill>
              <a:latin typeface="Arial"/>
              <a:ea typeface="Arial"/>
              <a:cs typeface="Arial"/>
              <a:sym typeface="Arial"/>
            </a:endParaRPr>
          </a:p>
          <a:p>
            <a:pPr marL="0" lvl="0" indent="0" algn="l" rtl="0">
              <a:spcBef>
                <a:spcPts val="0"/>
              </a:spcBef>
              <a:spcAft>
                <a:spcPts val="0"/>
              </a:spcAft>
              <a:buNone/>
            </a:pPr>
            <a:endParaRPr sz="1200"/>
          </a:p>
        </p:txBody>
      </p:sp>
      <p:sp>
        <p:nvSpPr>
          <p:cNvPr id="106" name="Google Shape;106;p18"/>
          <p:cNvSpPr txBox="1">
            <a:spLocks noGrp="1"/>
          </p:cNvSpPr>
          <p:nvPr>
            <p:ph type="title"/>
          </p:nvPr>
        </p:nvSpPr>
        <p:spPr>
          <a:xfrm>
            <a:off x="535775" y="712150"/>
            <a:ext cx="7982400" cy="804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600" dirty="0">
                <a:solidFill>
                  <a:srgbClr val="000000"/>
                </a:solidFill>
              </a:rPr>
              <a:t>Voters by Age Group</a:t>
            </a:r>
            <a:endParaRPr sz="2400" dirty="0">
              <a:solidFill>
                <a:srgbClr val="000000"/>
              </a:solidFill>
            </a:endParaRPr>
          </a:p>
        </p:txBody>
      </p:sp>
      <p:pic>
        <p:nvPicPr>
          <p:cNvPr id="107" name="Google Shape;107;p18"/>
          <p:cNvPicPr preferRelativeResize="0"/>
          <p:nvPr/>
        </p:nvPicPr>
        <p:blipFill>
          <a:blip r:embed="rId3">
            <a:alphaModFix/>
          </a:blip>
          <a:stretch>
            <a:fillRect/>
          </a:stretch>
        </p:blipFill>
        <p:spPr>
          <a:xfrm>
            <a:off x="3973398" y="1456441"/>
            <a:ext cx="4563299" cy="35346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238700" y="1517050"/>
            <a:ext cx="4046400" cy="329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Font typeface="Arial"/>
              <a:buNone/>
            </a:pPr>
            <a:r>
              <a:rPr lang="en" sz="1800" b="0">
                <a:solidFill>
                  <a:schemeClr val="dk2"/>
                </a:solidFill>
                <a:latin typeface="Arial"/>
                <a:ea typeface="Arial"/>
                <a:cs typeface="Arial"/>
                <a:sym typeface="Arial"/>
              </a:rPr>
              <a:t>The percentage of all registered active voters is very high at 93.2%. The people in the counties analyzed do vote regularly. </a:t>
            </a:r>
            <a:endParaRPr sz="1800"/>
          </a:p>
        </p:txBody>
      </p:sp>
      <p:sp>
        <p:nvSpPr>
          <p:cNvPr id="113" name="Google Shape;113;p19"/>
          <p:cNvSpPr txBox="1">
            <a:spLocks noGrp="1"/>
          </p:cNvSpPr>
          <p:nvPr>
            <p:ph type="title"/>
          </p:nvPr>
        </p:nvSpPr>
        <p:spPr>
          <a:xfrm>
            <a:off x="347825" y="712150"/>
            <a:ext cx="8170500" cy="804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3600" dirty="0">
                <a:solidFill>
                  <a:srgbClr val="000000"/>
                </a:solidFill>
              </a:rPr>
              <a:t>Active </a:t>
            </a:r>
            <a:r>
              <a:rPr lang="en" sz="3600" dirty="0">
                <a:solidFill>
                  <a:srgbClr val="000000"/>
                </a:solidFill>
              </a:rPr>
              <a:t>vs Inactive Voters</a:t>
            </a:r>
            <a:endParaRPr sz="2400" dirty="0">
              <a:solidFill>
                <a:srgbClr val="000000"/>
              </a:solidFill>
            </a:endParaRPr>
          </a:p>
        </p:txBody>
      </p:sp>
      <p:pic>
        <p:nvPicPr>
          <p:cNvPr id="114" name="Google Shape;114;p19"/>
          <p:cNvPicPr preferRelativeResize="0"/>
          <p:nvPr/>
        </p:nvPicPr>
        <p:blipFill>
          <a:blip r:embed="rId3">
            <a:alphaModFix/>
          </a:blip>
          <a:stretch>
            <a:fillRect/>
          </a:stretch>
        </p:blipFill>
        <p:spPr>
          <a:xfrm>
            <a:off x="4366425" y="1517050"/>
            <a:ext cx="4151749" cy="3290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238700" y="1517050"/>
            <a:ext cx="4046400" cy="329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b="0">
                <a:solidFill>
                  <a:schemeClr val="dk2"/>
                </a:solidFill>
                <a:latin typeface="Arial"/>
                <a:ea typeface="Arial"/>
                <a:cs typeface="Arial"/>
                <a:sym typeface="Arial"/>
              </a:rPr>
              <a:t>Out of the active vs inactive, there are no differences seen between the genders. There is however, a significant amount of active voters compared to inactive voters.</a:t>
            </a:r>
            <a:endParaRPr sz="1800" b="0">
              <a:solidFill>
                <a:schemeClr val="dk2"/>
              </a:solidFill>
              <a:latin typeface="Arial"/>
              <a:ea typeface="Arial"/>
              <a:cs typeface="Arial"/>
              <a:sym typeface="Arial"/>
            </a:endParaRPr>
          </a:p>
          <a:p>
            <a:pPr marL="0" lvl="0" indent="0" algn="l" rtl="0">
              <a:spcBef>
                <a:spcPts val="0"/>
              </a:spcBef>
              <a:spcAft>
                <a:spcPts val="0"/>
              </a:spcAft>
              <a:buNone/>
            </a:pPr>
            <a:endParaRPr sz="1200"/>
          </a:p>
        </p:txBody>
      </p:sp>
      <p:sp>
        <p:nvSpPr>
          <p:cNvPr id="120" name="Google Shape;120;p20"/>
          <p:cNvSpPr txBox="1">
            <a:spLocks noGrp="1"/>
          </p:cNvSpPr>
          <p:nvPr>
            <p:ph type="title"/>
          </p:nvPr>
        </p:nvSpPr>
        <p:spPr>
          <a:xfrm>
            <a:off x="347825" y="712150"/>
            <a:ext cx="8170500" cy="804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600" dirty="0">
                <a:solidFill>
                  <a:srgbClr val="000000"/>
                </a:solidFill>
              </a:rPr>
              <a:t>A</a:t>
            </a:r>
            <a:r>
              <a:rPr lang="en-US" sz="3600" dirty="0" err="1">
                <a:solidFill>
                  <a:srgbClr val="000000"/>
                </a:solidFill>
              </a:rPr>
              <a:t>ctive</a:t>
            </a:r>
            <a:r>
              <a:rPr lang="en-US" sz="3600" dirty="0">
                <a:solidFill>
                  <a:srgbClr val="000000"/>
                </a:solidFill>
              </a:rPr>
              <a:t> </a:t>
            </a:r>
            <a:r>
              <a:rPr lang="en" sz="3600" dirty="0">
                <a:solidFill>
                  <a:srgbClr val="000000"/>
                </a:solidFill>
              </a:rPr>
              <a:t>vs Inactive Voters</a:t>
            </a:r>
            <a:endParaRPr sz="2400" dirty="0">
              <a:solidFill>
                <a:srgbClr val="000000"/>
              </a:solidFill>
            </a:endParaRPr>
          </a:p>
        </p:txBody>
      </p:sp>
      <p:pic>
        <p:nvPicPr>
          <p:cNvPr id="121" name="Google Shape;121;p20"/>
          <p:cNvPicPr preferRelativeResize="0"/>
          <p:nvPr/>
        </p:nvPicPr>
        <p:blipFill>
          <a:blip r:embed="rId3">
            <a:alphaModFix/>
          </a:blip>
          <a:stretch>
            <a:fillRect/>
          </a:stretch>
        </p:blipFill>
        <p:spPr>
          <a:xfrm>
            <a:off x="4437500" y="1517050"/>
            <a:ext cx="4295775" cy="329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idx="4294967295"/>
          </p:nvPr>
        </p:nvSpPr>
        <p:spPr>
          <a:xfrm>
            <a:off x="535775" y="712150"/>
            <a:ext cx="8530200" cy="8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u="sng">
                <a:solidFill>
                  <a:srgbClr val="000000"/>
                </a:solidFill>
              </a:rPr>
              <a:t>Project Summary</a:t>
            </a:r>
            <a:r>
              <a:rPr lang="en" sz="3600">
                <a:solidFill>
                  <a:srgbClr val="000000"/>
                </a:solidFill>
              </a:rPr>
              <a:t> </a:t>
            </a:r>
            <a:endParaRPr sz="3600">
              <a:solidFill>
                <a:srgbClr val="000000"/>
              </a:solidFill>
            </a:endParaRPr>
          </a:p>
          <a:p>
            <a:pPr marL="0" lvl="0" indent="0" algn="l" rtl="0">
              <a:spcBef>
                <a:spcPts val="1600"/>
              </a:spcBef>
              <a:spcAft>
                <a:spcPts val="1600"/>
              </a:spcAft>
              <a:buNone/>
            </a:pPr>
            <a:r>
              <a:rPr lang="en">
                <a:solidFill>
                  <a:srgbClr val="000000"/>
                </a:solidFill>
              </a:rPr>
              <a:t>Did we answer our questions? Yes</a:t>
            </a:r>
            <a:endParaRPr>
              <a:solidFill>
                <a:srgbClr val="000000"/>
              </a:solidFill>
            </a:endParaRPr>
          </a:p>
        </p:txBody>
      </p:sp>
      <p:sp>
        <p:nvSpPr>
          <p:cNvPr id="127" name="Google Shape;127;p21"/>
          <p:cNvSpPr txBox="1">
            <a:spLocks noGrp="1"/>
          </p:cNvSpPr>
          <p:nvPr>
            <p:ph type="title" idx="4294967295"/>
          </p:nvPr>
        </p:nvSpPr>
        <p:spPr>
          <a:xfrm>
            <a:off x="186900" y="2223925"/>
            <a:ext cx="7917000" cy="32904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Font typeface="Lato"/>
              <a:buChar char="●"/>
            </a:pPr>
            <a:r>
              <a:rPr lang="en" sz="1700" b="0">
                <a:latin typeface="Lato"/>
                <a:ea typeface="Lato"/>
                <a:cs typeface="Lato"/>
                <a:sym typeface="Lato"/>
              </a:rPr>
              <a:t>Active vs inactive voters in the bottom two counties in Pennsylvania</a:t>
            </a:r>
            <a:endParaRPr sz="1700" b="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b="0">
                <a:latin typeface="Lato"/>
                <a:ea typeface="Lato"/>
                <a:cs typeface="Lato"/>
                <a:sym typeface="Lato"/>
              </a:rPr>
              <a:t>Number of active voters within counties</a:t>
            </a:r>
            <a:endParaRPr sz="1700" b="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b="0">
                <a:latin typeface="Lato"/>
                <a:ea typeface="Lato"/>
                <a:cs typeface="Lato"/>
                <a:sym typeface="Lato"/>
              </a:rPr>
              <a:t>Voters by gender </a:t>
            </a:r>
            <a:endParaRPr sz="1700" b="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b="0">
                <a:latin typeface="Lato"/>
                <a:ea typeface="Lato"/>
                <a:cs typeface="Lato"/>
                <a:sym typeface="Lato"/>
              </a:rPr>
              <a:t>Voters by parties</a:t>
            </a:r>
            <a:endParaRPr sz="1700" b="0">
              <a:latin typeface="Lato"/>
              <a:ea typeface="Lato"/>
              <a:cs typeface="Lato"/>
              <a:sym typeface="Lato"/>
            </a:endParaRPr>
          </a:p>
          <a:p>
            <a:pPr marL="457200" lvl="0" indent="-336550" algn="l" rtl="0">
              <a:lnSpc>
                <a:spcPct val="115000"/>
              </a:lnSpc>
              <a:spcBef>
                <a:spcPts val="0"/>
              </a:spcBef>
              <a:spcAft>
                <a:spcPts val="0"/>
              </a:spcAft>
              <a:buSzPts val="1700"/>
              <a:buFont typeface="Lato"/>
              <a:buChar char="●"/>
            </a:pPr>
            <a:r>
              <a:rPr lang="en" sz="1700" b="0">
                <a:latin typeface="Lato"/>
                <a:ea typeface="Lato"/>
                <a:cs typeface="Lato"/>
                <a:sym typeface="Lato"/>
              </a:rPr>
              <a:t>Voters by age group</a:t>
            </a:r>
            <a:endParaRPr sz="1700" b="0">
              <a:latin typeface="Lato"/>
              <a:ea typeface="Lato"/>
              <a:cs typeface="Lato"/>
              <a:sym typeface="Lato"/>
            </a:endParaRPr>
          </a:p>
          <a:p>
            <a:pPr marL="457200" lvl="0" indent="0" algn="l" rtl="0">
              <a:lnSpc>
                <a:spcPct val="115000"/>
              </a:lnSpc>
              <a:spcBef>
                <a:spcPts val="0"/>
              </a:spcBef>
              <a:spcAft>
                <a:spcPts val="0"/>
              </a:spcAft>
              <a:buNone/>
            </a:pPr>
            <a:endParaRPr sz="1700" b="0">
              <a:latin typeface="Lato"/>
              <a:ea typeface="Lato"/>
              <a:cs typeface="Lato"/>
              <a:sym typeface="Lato"/>
            </a:endParaRPr>
          </a:p>
          <a:p>
            <a:pPr marL="457200" lvl="0" indent="0" algn="l" rtl="0">
              <a:lnSpc>
                <a:spcPct val="115000"/>
              </a:lnSpc>
              <a:spcBef>
                <a:spcPts val="0"/>
              </a:spcBef>
              <a:spcAft>
                <a:spcPts val="0"/>
              </a:spcAft>
              <a:buNone/>
            </a:pPr>
            <a:endParaRPr sz="1700" b="0">
              <a:latin typeface="Lato"/>
              <a:ea typeface="Lato"/>
              <a:cs typeface="Lato"/>
              <a:sym typeface="Lato"/>
            </a:endParaRPr>
          </a:p>
        </p:txBody>
      </p:sp>
      <p:pic>
        <p:nvPicPr>
          <p:cNvPr id="128" name="Google Shape;128;p21"/>
          <p:cNvPicPr preferRelativeResize="0"/>
          <p:nvPr/>
        </p:nvPicPr>
        <p:blipFill>
          <a:blip r:embed="rId3">
            <a:alphaModFix/>
          </a:blip>
          <a:stretch>
            <a:fillRect/>
          </a:stretch>
        </p:blipFill>
        <p:spPr>
          <a:xfrm>
            <a:off x="6924075" y="2967700"/>
            <a:ext cx="2016000" cy="2016000"/>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482</Words>
  <Application>Microsoft Office PowerPoint</Application>
  <PresentationFormat>On-screen Show (16:9)</PresentationFormat>
  <Paragraphs>48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Raleway</vt:lpstr>
      <vt:lpstr>Arial</vt:lpstr>
      <vt:lpstr>Lato</vt:lpstr>
      <vt:lpstr>Swiss</vt:lpstr>
      <vt:lpstr>PA Voters Analysis</vt:lpstr>
      <vt:lpstr>Project Overview  Why did we choose this topic? Voting is such a hot topic recently. Pennsylvania is generally considered a battleground state. The presidential campaign 2020 has already started,  so the team thought this would be a good topic to look at.  What questions do we want to answer? What voter groups are most active in the analyzed counties? How does the active voting population break down according to gender, parties, and the age groups?  Data Source: https://www.pavoterservices.pa.gov/Pages/PurchasePAFULLVoterExport.aspx </vt:lpstr>
      <vt:lpstr>Challenges</vt:lpstr>
      <vt:lpstr>The percentage of total voters by gender clearly shows that there is an equal proportion of Female, (45.7%), vs Male, (44.8%), voters, which totals about 90.5% followed by unidentified gender at 9.5%. </vt:lpstr>
      <vt:lpstr>The majority of voters appear to be Republicans (55.8%), followed by Democrats (33.5%), Non-Affiliated (7.4%) and Others (3.4%).  Difficulty: Declared party lines were blurred, vague or too varied.  Just a few examples include:  “non-partisan”, “no party”, “no”, “non party”, “not sure”, “none”, “other”.  “Socialist Democrat”, “Socialist”, “Republican Democrat”, “Republican Democratic No Affiliation”  “Spaghetti”, “Squirrel Reform”, “Pirate”, “Pro-Life”  </vt:lpstr>
      <vt:lpstr>Our peak of voters by the age group falls between ages 60-69 (23%); with secondary groups falling between age 50-59 (17%) and 70-79 (17%) respectively. </vt:lpstr>
      <vt:lpstr>The percentage of all registered active voters is very high at 93.2%. The people in the counties analyzed do vote regularly. </vt:lpstr>
      <vt:lpstr>Out of the active vs inactive, there are no differences seen between the genders. There is however, a significant amount of active voters compared to inactive voters. </vt:lpstr>
      <vt:lpstr>Project Summary  Did we answer our questions? Yes</vt:lpstr>
      <vt:lpstr>Q &amp; 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 Voters Analysis</dc:title>
  <dc:creator>Maggie Obryk</dc:creator>
  <cp:lastModifiedBy>MJ</cp:lastModifiedBy>
  <cp:revision>2</cp:revision>
  <dcterms:modified xsi:type="dcterms:W3CDTF">2019-07-06T16:26:31Z</dcterms:modified>
</cp:coreProperties>
</file>