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369" r:id="rId4"/>
    <p:sldId id="370" r:id="rId5"/>
    <p:sldId id="372" r:id="rId6"/>
    <p:sldId id="373" r:id="rId7"/>
    <p:sldId id="374" r:id="rId8"/>
    <p:sldId id="376" r:id="rId9"/>
    <p:sldId id="375" r:id="rId10"/>
    <p:sldId id="377" r:id="rId11"/>
    <p:sldId id="378" r:id="rId12"/>
    <p:sldId id="3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49301" y="2766218"/>
            <a:ext cx="10434779"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rPr>
              <a:t>EMPOWERING CONSTRUCTION WORKERS SAFETY THROUGH REALTIME</a:t>
            </a:r>
          </a:p>
          <a:p>
            <a:r>
              <a:rPr lang="en-US" sz="4000" b="1" dirty="0">
                <a:solidFill>
                  <a:srgbClr val="7030A0"/>
                </a:solidFill>
              </a:rPr>
              <a:t>PROTECTIVE EQUIPMENT MONITORING AND ALARM SYSTEM</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7" y="5228206"/>
            <a:ext cx="45593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sz="2400" b="1" dirty="0" err="1">
                <a:solidFill>
                  <a:srgbClr val="FF0000"/>
                </a:solidFill>
              </a:rPr>
              <a:t>Dr.</a:t>
            </a:r>
            <a:r>
              <a:rPr lang="en-IN" sz="2400" b="1" dirty="0">
                <a:solidFill>
                  <a:srgbClr val="FF0000"/>
                </a:solidFill>
              </a:rPr>
              <a:t> Senthil </a:t>
            </a:r>
            <a:r>
              <a:rPr lang="en-IN" sz="2400" b="1" dirty="0" err="1">
                <a:solidFill>
                  <a:srgbClr val="FF0000"/>
                </a:solidFill>
              </a:rPr>
              <a:t>Pandi</a:t>
            </a:r>
            <a:r>
              <a:rPr lang="en-IN" sz="2400" b="1" dirty="0">
                <a:solidFill>
                  <a:srgbClr val="FF0000"/>
                </a:solidFill>
              </a:rPr>
              <a:t> S</a:t>
            </a:r>
          </a:p>
          <a:p>
            <a:pPr>
              <a:spcBef>
                <a:spcPct val="0"/>
              </a:spcBef>
              <a:buClrTx/>
              <a:buFontTx/>
              <a:buNone/>
            </a:pPr>
            <a:r>
              <a:rPr lang="en-IN" altLang="en-US" sz="2400" b="1" dirty="0">
                <a:solidFill>
                  <a:srgbClr val="FF0000"/>
                </a:solidFill>
              </a:rPr>
              <a:t>Assistant Professor(SG)</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B21A2425C17</a:t>
            </a:r>
          </a:p>
          <a:p>
            <a:pPr>
              <a:spcBef>
                <a:spcPct val="0"/>
              </a:spcBef>
              <a:buClrTx/>
              <a:buNone/>
            </a:pPr>
            <a:r>
              <a:rPr lang="en-IN" altLang="en-US" sz="2000" b="1" dirty="0">
                <a:solidFill>
                  <a:srgbClr val="FF0000"/>
                </a:solidFill>
              </a:rPr>
              <a:t>210701150 </a:t>
            </a:r>
            <a:r>
              <a:rPr lang="en-IN" altLang="en-US" sz="2000" b="1" dirty="0" err="1">
                <a:solidFill>
                  <a:srgbClr val="FF0000"/>
                </a:solidFill>
              </a:rPr>
              <a:t>Manojkanna</a:t>
            </a:r>
            <a:r>
              <a:rPr lang="en-IN" altLang="en-US" sz="2000" b="1" dirty="0">
                <a:solidFill>
                  <a:srgbClr val="FF0000"/>
                </a:solidFill>
              </a:rPr>
              <a:t> K</a:t>
            </a:r>
          </a:p>
          <a:p>
            <a:pPr>
              <a:spcBef>
                <a:spcPct val="0"/>
              </a:spcBef>
              <a:buClrTx/>
              <a:buNone/>
            </a:pPr>
            <a:r>
              <a:rPr lang="en-IN" altLang="en-US" sz="2000" b="1" dirty="0">
                <a:solidFill>
                  <a:srgbClr val="FF0000"/>
                </a:solidFill>
              </a:rPr>
              <a:t>210701153 Maria Joshin M </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
        <p:nvSpPr>
          <p:cNvPr id="7" name="Rectangle 6"/>
          <p:cNvSpPr/>
          <p:nvPr/>
        </p:nvSpPr>
        <p:spPr>
          <a:xfrm>
            <a:off x="812800" y="1892967"/>
            <a:ext cx="10400632" cy="4154984"/>
          </a:xfrm>
          <a:prstGeom prst="rect">
            <a:avLst/>
          </a:prstGeom>
        </p:spPr>
        <p:txBody>
          <a:bodyPr wrap="square">
            <a:spAutoFit/>
          </a:bodyPr>
          <a:lstStyle/>
          <a:p>
            <a:r>
              <a:rPr lang="en-IN" sz="2400" dirty="0">
                <a:latin typeface="ui-sans-serif"/>
              </a:rPr>
              <a:t> [1] Zhao, Y., et al. "Deep Learning-Based Framework for Safety Equipment Detection." *Journal of Construction Engineering and Management*, vol. 145, no. 4, 2019, pp. 1–10.  </a:t>
            </a:r>
          </a:p>
          <a:p>
            <a:endParaRPr lang="en-IN" sz="2400" dirty="0">
              <a:latin typeface="ui-sans-serif"/>
            </a:endParaRPr>
          </a:p>
          <a:p>
            <a:r>
              <a:rPr lang="en-IN" sz="2400" dirty="0">
                <a:latin typeface="ui-sans-serif"/>
              </a:rPr>
              <a:t>[2] Singh, R., and Kumar, A. "Enhancing Safety Gear Detection Using Deep Learning." *International Journal of Advanced Research*, vol. 8, no. 6, 2020, pp. 25–31.  </a:t>
            </a:r>
          </a:p>
          <a:p>
            <a:endParaRPr lang="en-IN" sz="2400" dirty="0">
              <a:latin typeface="ui-sans-serif"/>
            </a:endParaRPr>
          </a:p>
          <a:p>
            <a:r>
              <a:rPr lang="en-IN" sz="2400" dirty="0">
                <a:latin typeface="ui-sans-serif"/>
              </a:rPr>
              <a:t> [3] </a:t>
            </a:r>
            <a:r>
              <a:rPr lang="en-IN" sz="2400" dirty="0" err="1">
                <a:latin typeface="ui-sans-serif"/>
              </a:rPr>
              <a:t>Dhiravidachelvi</a:t>
            </a:r>
            <a:r>
              <a:rPr lang="en-IN" sz="2400" dirty="0">
                <a:latin typeface="ui-sans-serif"/>
              </a:rPr>
              <a:t>, E., Devadas, T. J., Kumar, P. J., and S. S. </a:t>
            </a:r>
            <a:r>
              <a:rPr lang="en-IN" sz="2400" dirty="0" err="1">
                <a:latin typeface="ui-sans-serif"/>
              </a:rPr>
              <a:t>Pandi</a:t>
            </a:r>
            <a:r>
              <a:rPr lang="en-IN" sz="2400" dirty="0">
                <a:latin typeface="ui-sans-serif"/>
              </a:rPr>
              <a:t>. "Enhancing Image Classification Using Adaptive Convolutional Autoencoder-Based Snow Avalanches Algorithm." </a:t>
            </a:r>
            <a:endParaRPr lang="en-IN" sz="2400" b="0" i="0" dirty="0">
              <a:effectLst/>
              <a:latin typeface="ui-sans-serif"/>
            </a:endParaRPr>
          </a:p>
        </p:txBody>
      </p:sp>
    </p:spTree>
    <p:extLst>
      <p:ext uri="{BB962C8B-B14F-4D97-AF65-F5344CB8AC3E}">
        <p14:creationId xmlns:p14="http://schemas.microsoft.com/office/powerpoint/2010/main" val="153016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Completed</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94642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12</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rPr>
              <a:t>Safety management methods are often reactive, relying on manual checks and post-incident interventions, which can lead to accidents and injuries due to non-compliance with safety regulations. The absence of a system that can continuously and automatically detect whether workers are wearing essential protective gear, such as hats, masks, and vests, increases the potential for hazards.</a:t>
            </a:r>
            <a:endParaRPr lang="en-US" sz="2400" b="0" dirty="0">
              <a:effectLst/>
            </a:endParaRPr>
          </a:p>
          <a:p>
            <a:pPr rtl="0">
              <a:spcBef>
                <a:spcPts val="0"/>
              </a:spcBef>
              <a:spcAft>
                <a:spcPts val="0"/>
              </a:spcAft>
            </a:pPr>
            <a:br>
              <a:rPr lang="en-US" sz="2400" b="0" dirty="0">
                <a:effectLst/>
              </a:rPr>
            </a:br>
            <a:r>
              <a:rPr lang="en-US" sz="2400" b="0" i="0" u="none" strike="noStrike" dirty="0">
                <a:solidFill>
                  <a:srgbClr val="000000"/>
                </a:solidFill>
                <a:effectLst/>
                <a:latin typeface="Times New Roman" panose="02020603050405020304" pitchFamily="18" charset="0"/>
              </a:rPr>
              <a:t>The motivation for this project is to improve construction site safety by overcoming the inefficiencies of manual inspections, which often miss safety violations. The project aims to create an automated system that can detect non-compliance with safety gear in real-time and provide immediate alerts.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US" altLang="en-US" sz="3200" dirty="0">
              <a:latin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
        <p:nvSpPr>
          <p:cNvPr id="7" name="Rectangle 1"/>
          <p:cNvSpPr>
            <a:spLocks noChangeArrowheads="1"/>
          </p:cNvSpPr>
          <p:nvPr/>
        </p:nvSpPr>
        <p:spPr bwMode="auto">
          <a:xfrm>
            <a:off x="812801" y="1974869"/>
            <a:ext cx="106108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Ensure consistent PPE compliance among construction workers to reduce accidents and fatalities.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Develop a real-time monitoring system using the YOLOv8 model for accurate safety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 immediate alerts for violations, enabling prompt corrective actions on-site.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Promote a culture of accountability and prioritize worker health and safety in diverse environments.</a:t>
            </a: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311150"/>
            <a:ext cx="10668000" cy="1216025"/>
          </a:xfrm>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spcBef>
                <a:spcPct val="0"/>
              </a:spcBef>
              <a:buClrTx/>
              <a:buNone/>
            </a:pPr>
            <a:endParaRPr lang="en-US" altLang="en-US" sz="2400" dirty="0">
              <a:latin typeface="Arial" panose="020B0604020202020204" pitchFamily="34" charset="0"/>
            </a:endParaRPr>
          </a:p>
          <a:p>
            <a:pPr marL="0" lvl="0" indent="0">
              <a:spcBef>
                <a:spcPct val="0"/>
              </a:spcBef>
              <a:buClrTx/>
              <a:buFontTx/>
              <a:buChar char="•"/>
            </a:pPr>
            <a:r>
              <a:rPr lang="en-US" altLang="en-US" sz="2800" dirty="0">
                <a:latin typeface="Arial" panose="020B0604020202020204" pitchFamily="34" charset="0"/>
              </a:rPr>
              <a:t>Failure to wear PPE, such as helmets and vests, causes preventable accidents and injuries in the construction sector.</a:t>
            </a:r>
          </a:p>
          <a:p>
            <a:pPr marL="0" lvl="0" indent="0">
              <a:spcBef>
                <a:spcPct val="0"/>
              </a:spcBef>
              <a:buClrTx/>
              <a:buFontTx/>
              <a:buChar char="•"/>
            </a:pPr>
            <a:r>
              <a:rPr lang="en-US" altLang="en-US" sz="2800" dirty="0">
                <a:latin typeface="Arial" panose="020B0604020202020204" pitchFamily="34" charset="0"/>
              </a:rPr>
              <a:t>Our system uses advanced detection to monitor real-time PPE compliance, ensuring workplace safety. </a:t>
            </a:r>
          </a:p>
          <a:p>
            <a:pPr marL="0" lvl="0" indent="0">
              <a:spcBef>
                <a:spcPct val="0"/>
              </a:spcBef>
              <a:buClrTx/>
              <a:buFontTx/>
              <a:buChar char="•"/>
            </a:pPr>
            <a:r>
              <a:rPr lang="en-US" altLang="en-US" sz="2800" dirty="0">
                <a:latin typeface="Arial" panose="020B0604020202020204" pitchFamily="34" charset="0"/>
              </a:rPr>
              <a:t>Audible alarms notify workers of violations, enabling immediate corrective actions and reducing risks.</a:t>
            </a:r>
          </a:p>
          <a:p>
            <a:pPr marL="0" lvl="0" indent="0">
              <a:spcBef>
                <a:spcPct val="0"/>
              </a:spcBef>
              <a:buClrTx/>
              <a:buFontTx/>
              <a:buChar char="•"/>
            </a:pPr>
            <a:r>
              <a:rPr lang="en-US" altLang="en-US" sz="2800" dirty="0">
                <a:latin typeface="Arial" panose="020B0604020202020204" pitchFamily="34" charset="0"/>
              </a:rPr>
              <a:t>The project fosters a safety-first culture, aiming to minimize accidents and protect workers' lives. </a:t>
            </a: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8" name="Picture 7">
            <a:extLst>
              <a:ext uri="{FF2B5EF4-FFF2-40B4-BE49-F238E27FC236}">
                <a16:creationId xmlns:a16="http://schemas.microsoft.com/office/drawing/2014/main" id="{4BEA0149-B6D0-4C04-9C7C-0B25829EF73F}"/>
              </a:ext>
            </a:extLst>
          </p:cNvPr>
          <p:cNvPicPr>
            <a:picLocks noChangeAspect="1"/>
          </p:cNvPicPr>
          <p:nvPr/>
        </p:nvPicPr>
        <p:blipFill>
          <a:blip r:embed="rId2"/>
          <a:stretch>
            <a:fillRect/>
          </a:stretch>
        </p:blipFill>
        <p:spPr>
          <a:xfrm>
            <a:off x="2418837" y="1754551"/>
            <a:ext cx="6401071" cy="4160112"/>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5651" y="184666"/>
            <a:ext cx="10668000" cy="1216025"/>
          </a:xfrm>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spcBef>
                <a:spcPct val="0"/>
              </a:spcBef>
              <a:buClrTx/>
              <a:buNone/>
            </a:pPr>
            <a:endParaRPr lang="en-US" altLang="en-US" sz="2400" dirty="0">
              <a:latin typeface="Arial" panose="020B0604020202020204" pitchFamily="34" charset="0"/>
            </a:endParaRPr>
          </a:p>
          <a:p>
            <a:pPr marL="0" lvl="0" indent="0">
              <a:spcBef>
                <a:spcPct val="0"/>
              </a:spcBef>
              <a:buClrTx/>
              <a:buFontTx/>
              <a:buAutoNum type="arabicPeriod"/>
            </a:pPr>
            <a:r>
              <a:rPr lang="en-US" altLang="en-US" sz="2400" dirty="0">
                <a:latin typeface="Arial" panose="020B0604020202020204" pitchFamily="34" charset="0"/>
              </a:rPr>
              <a:t>Data Collection:</a:t>
            </a:r>
          </a:p>
          <a:p>
            <a:pPr marL="0" lvl="0" indent="0">
              <a:spcBef>
                <a:spcPct val="0"/>
              </a:spcBef>
              <a:buClrTx/>
              <a:buFontTx/>
              <a:buAutoNum type="arabicPeriod" startAt="2"/>
            </a:pPr>
            <a:r>
              <a:rPr lang="en-US" altLang="en-US" sz="2400" dirty="0">
                <a:latin typeface="Arial" panose="020B0604020202020204" pitchFamily="34" charset="0"/>
              </a:rPr>
              <a:t>Model Training:</a:t>
            </a:r>
          </a:p>
          <a:p>
            <a:pPr marL="0" lvl="0" indent="0">
              <a:spcBef>
                <a:spcPct val="0"/>
              </a:spcBef>
              <a:buClrTx/>
              <a:buFontTx/>
              <a:buAutoNum type="arabicPeriod" startAt="3"/>
            </a:pPr>
            <a:r>
              <a:rPr lang="en-US" altLang="en-US" sz="2400" dirty="0">
                <a:latin typeface="Arial" panose="020B0604020202020204" pitchFamily="34" charset="0"/>
              </a:rPr>
              <a:t>Model Testing:</a:t>
            </a:r>
          </a:p>
          <a:p>
            <a:pPr marL="0" lvl="0" indent="0">
              <a:spcBef>
                <a:spcPct val="0"/>
              </a:spcBef>
              <a:buClrTx/>
              <a:buFontTx/>
              <a:buAutoNum type="arabicPeriod" startAt="4"/>
            </a:pPr>
            <a:r>
              <a:rPr lang="en-US" altLang="en-US" sz="2400" dirty="0">
                <a:latin typeface="Arial" panose="020B0604020202020204" pitchFamily="34" charset="0"/>
              </a:rPr>
              <a:t>Obtaining model.pt :</a:t>
            </a:r>
          </a:p>
          <a:p>
            <a:pPr marL="0" lvl="0" indent="0">
              <a:spcBef>
                <a:spcPct val="0"/>
              </a:spcBef>
              <a:buClrTx/>
              <a:buFontTx/>
              <a:buAutoNum type="arabicPeriod" startAt="5"/>
            </a:pPr>
            <a:r>
              <a:rPr lang="en-US" altLang="en-US" sz="2400" dirty="0">
                <a:latin typeface="Arial" panose="020B0604020202020204" pitchFamily="34" charset="0"/>
              </a:rPr>
              <a:t>Deployment: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8"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Slide 7: Functional Description for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929639" y="1752600"/>
            <a:ext cx="10494011" cy="4267200"/>
          </a:xfrm>
        </p:spPr>
        <p:txBody>
          <a:bodyPr/>
          <a:lstStyle/>
          <a:p>
            <a:pPr marL="0" lvl="0" indent="0">
              <a:spcBef>
                <a:spcPct val="0"/>
              </a:spcBef>
              <a:buClrTx/>
              <a:buNone/>
            </a:pPr>
            <a:r>
              <a:rPr lang="en-US" altLang="en-US" sz="2400" b="1" dirty="0">
                <a:latin typeface="Arial" panose="020B0604020202020204" pitchFamily="34" charset="0"/>
              </a:rPr>
              <a:t>Data Preprocessing</a:t>
            </a:r>
            <a:r>
              <a:rPr lang="en-US" altLang="en-US" sz="2400" dirty="0">
                <a:latin typeface="Arial" panose="020B0604020202020204" pitchFamily="34" charset="0"/>
              </a:rPr>
              <a:t>:</a:t>
            </a:r>
          </a:p>
          <a:p>
            <a:pPr algn="just">
              <a:spcBef>
                <a:spcPct val="0"/>
              </a:spcBef>
              <a:buClrTx/>
            </a:pPr>
            <a:r>
              <a:rPr lang="en-US" altLang="en-US" sz="2400" dirty="0">
                <a:latin typeface="Arial" panose="020B0604020202020204" pitchFamily="34" charset="0"/>
              </a:rPr>
              <a:t>Augmented the dataset using affine transformation, random erase, grid mask, and mosaic to improve generalization.</a:t>
            </a:r>
          </a:p>
          <a:p>
            <a:pPr algn="just">
              <a:spcBef>
                <a:spcPct val="0"/>
              </a:spcBef>
              <a:buClrTx/>
            </a:pPr>
            <a:r>
              <a:rPr lang="en-US" altLang="en-US" sz="2400" dirty="0">
                <a:latin typeface="Arial" panose="020B0604020202020204" pitchFamily="34" charset="0"/>
              </a:rPr>
              <a:t>Normalized and labeled PPE elements to ensure consistency and quality for accurate model training.</a:t>
            </a:r>
          </a:p>
          <a:p>
            <a:pPr marL="0" lvl="0" indent="0">
              <a:spcBef>
                <a:spcPct val="0"/>
              </a:spcBef>
              <a:buClrTx/>
              <a:buNone/>
            </a:pPr>
            <a:r>
              <a:rPr lang="en-US" sz="2400" b="1" dirty="0">
                <a:latin typeface="Arial" panose="020B0604020202020204" pitchFamily="34" charset="0"/>
                <a:cs typeface="Arial" panose="020B0604020202020204" pitchFamily="34" charset="0"/>
              </a:rPr>
              <a:t>Model Training</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Optimized YOLOv8 by adjusting hyperparameters like learning rate, batch size, and epochs for better performance.</a:t>
            </a:r>
          </a:p>
          <a:p>
            <a:r>
              <a:rPr lang="en-US" sz="2400" dirty="0">
                <a:latin typeface="Arial" panose="020B0604020202020204" pitchFamily="34" charset="0"/>
                <a:cs typeface="Arial" panose="020B0604020202020204" pitchFamily="34" charset="0"/>
              </a:rPr>
              <a:t>Focused on precision, recall, and </a:t>
            </a:r>
            <a:r>
              <a:rPr lang="en-US" sz="2400" dirty="0" err="1">
                <a:latin typeface="Arial" panose="020B0604020202020204" pitchFamily="34" charset="0"/>
                <a:cs typeface="Arial" panose="020B0604020202020204" pitchFamily="34" charset="0"/>
              </a:rPr>
              <a:t>mAP</a:t>
            </a:r>
            <a:r>
              <a:rPr lang="en-US" sz="2400" dirty="0">
                <a:latin typeface="Arial" panose="020B0604020202020204" pitchFamily="34" charset="0"/>
                <a:cs typeface="Arial" panose="020B0604020202020204" pitchFamily="34" charset="0"/>
              </a:rPr>
              <a:t> metrics to enhance PPE detection accuracy and classification</a:t>
            </a:r>
            <a:r>
              <a:rPr lang="en-US" sz="2400" dirty="0">
                <a:latin typeface="ui-sans-serif"/>
              </a:rPr>
              <a:t>	.</a:t>
            </a:r>
          </a:p>
          <a:p>
            <a:pPr marL="0" lvl="0" indent="0">
              <a:spcBef>
                <a:spcPct val="0"/>
              </a:spcBef>
              <a:buClrTx/>
              <a:buNone/>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rPr>
            </a:br>
            <a:endParaRPr kumimoji="0" lang="en-IN" altLang="en-US" sz="2400" b="0" i="0" u="none" strike="noStrike" kern="0" cap="none" spc="0" normalizeH="0" baseline="0" noProof="0" dirty="0">
              <a:ln>
                <a:noFill/>
              </a:ln>
              <a:solidFill>
                <a:srgbClr val="000000"/>
              </a:solidFill>
              <a:effectLst/>
              <a:uLnTx/>
              <a:uFillTx/>
              <a:latin typeface="Verdana"/>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
        <p:nvSpPr>
          <p:cNvPr id="7" name="Rectangle 6"/>
          <p:cNvSpPr/>
          <p:nvPr/>
        </p:nvSpPr>
        <p:spPr>
          <a:xfrm>
            <a:off x="755651" y="1746250"/>
            <a:ext cx="10678582" cy="830997"/>
          </a:xfrm>
          <a:prstGeom prst="rect">
            <a:avLst/>
          </a:prstGeom>
        </p:spPr>
        <p:txBody>
          <a:bodyPr wrap="square">
            <a:spAutoFit/>
          </a:bodyPr>
          <a:lstStyle/>
          <a:p>
            <a:pPr>
              <a:buFont typeface="Arial" panose="020B0604020202020204" pitchFamily="34" charset="0"/>
              <a:buChar char="•"/>
            </a:pPr>
            <a:r>
              <a:rPr lang="en-US" sz="2400" b="1" dirty="0">
                <a:latin typeface="ui-sans-serif"/>
              </a:rPr>
              <a:t>First Module</a:t>
            </a:r>
            <a:r>
              <a:rPr lang="en-US" sz="2400" dirty="0">
                <a:latin typeface="ui-sans-serif"/>
              </a:rPr>
              <a:t>: Data Preprocessing and Exploratory Data Analysis</a:t>
            </a:r>
          </a:p>
          <a:p>
            <a:pPr>
              <a:buFont typeface="Arial" panose="020B0604020202020204" pitchFamily="34" charset="0"/>
              <a:buChar char="•"/>
            </a:pPr>
            <a:r>
              <a:rPr lang="en-US" sz="2400" b="1" dirty="0">
                <a:latin typeface="ui-sans-serif"/>
              </a:rPr>
              <a:t>Results</a:t>
            </a:r>
            <a:r>
              <a:rPr lang="en-US" sz="2400" dirty="0">
                <a:latin typeface="ui-sans-serif"/>
              </a:rPr>
              <a:t>:</a:t>
            </a:r>
          </a:p>
        </p:txBody>
      </p:sp>
      <p:pic>
        <p:nvPicPr>
          <p:cNvPr id="10" name="Picture 9">
            <a:extLst>
              <a:ext uri="{FF2B5EF4-FFF2-40B4-BE49-F238E27FC236}">
                <a16:creationId xmlns:a16="http://schemas.microsoft.com/office/drawing/2014/main" id="{923F0B69-A0CE-4D96-B462-FD857C6B1AB3}"/>
              </a:ext>
            </a:extLst>
          </p:cNvPr>
          <p:cNvPicPr>
            <a:picLocks noChangeAspect="1"/>
          </p:cNvPicPr>
          <p:nvPr/>
        </p:nvPicPr>
        <p:blipFill rotWithShape="1">
          <a:blip r:embed="rId2">
            <a:extLst>
              <a:ext uri="{28A0092B-C50C-407E-A947-70E740481C1C}">
                <a14:useLocalDpi xmlns:a14="http://schemas.microsoft.com/office/drawing/2010/main" val="0"/>
              </a:ext>
            </a:extLst>
          </a:blip>
          <a:srcRect l="18871" t="4288" r="9083" b="10107"/>
          <a:stretch/>
        </p:blipFill>
        <p:spPr>
          <a:xfrm>
            <a:off x="2133600" y="2199190"/>
            <a:ext cx="7324165" cy="3868661"/>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
        <p:nvSpPr>
          <p:cNvPr id="7" name="Rectangle 6"/>
          <p:cNvSpPr/>
          <p:nvPr/>
        </p:nvSpPr>
        <p:spPr>
          <a:xfrm>
            <a:off x="766233" y="1748590"/>
            <a:ext cx="10612967" cy="3046988"/>
          </a:xfrm>
          <a:prstGeom prst="rect">
            <a:avLst/>
          </a:prstGeom>
        </p:spPr>
        <p:txBody>
          <a:bodyPr wrap="square">
            <a:spAutoFit/>
          </a:bodyPr>
          <a:lstStyle/>
          <a:p>
            <a:pPr>
              <a:buFont typeface="Arial" panose="020B0604020202020204" pitchFamily="34" charset="0"/>
              <a:buChar char="•"/>
            </a:pPr>
            <a:r>
              <a:rPr lang="en-US" sz="2400" dirty="0">
                <a:latin typeface="ui-sans-serif"/>
              </a:rPr>
              <a:t>The initiative addresses PPE non-compliance in construction, a major cause of accidents and fatalities.</a:t>
            </a:r>
          </a:p>
          <a:p>
            <a:pPr>
              <a:buFont typeface="Arial" panose="020B0604020202020204" pitchFamily="34" charset="0"/>
              <a:buChar char="•"/>
            </a:pPr>
            <a:r>
              <a:rPr lang="en-US" sz="2400" dirty="0">
                <a:latin typeface="ui-sans-serif"/>
              </a:rPr>
              <a:t>It uses a YOLOv8-powered real-time monitoring system to ensure workers consistently wear required safety gear.</a:t>
            </a:r>
          </a:p>
          <a:p>
            <a:pPr>
              <a:buFont typeface="Arial" panose="020B0604020202020204" pitchFamily="34" charset="0"/>
              <a:buChar char="•"/>
            </a:pPr>
            <a:r>
              <a:rPr lang="en-US" sz="2400" dirty="0">
                <a:latin typeface="ui-sans-serif"/>
              </a:rPr>
              <a:t>Immediate auditory alerts notify individuals of safety violations, promoting accountability and adherence to protocols.</a:t>
            </a:r>
          </a:p>
          <a:p>
            <a:pPr>
              <a:buFont typeface="Arial" panose="020B0604020202020204" pitchFamily="34" charset="0"/>
              <a:buChar char="•"/>
            </a:pPr>
            <a:r>
              <a:rPr lang="en-US" sz="2400" dirty="0">
                <a:latin typeface="ui-sans-serif"/>
              </a:rPr>
              <a:t>The system employs advanced data techniques, ensuring accuracy and versatility across diverse environments.</a:t>
            </a:r>
            <a:endParaRPr lang="en-IN" sz="2400" b="0" i="0" dirty="0">
              <a:effectLst/>
              <a:latin typeface="ui-sans-serif"/>
            </a:endParaRPr>
          </a:p>
        </p:txBody>
      </p:sp>
    </p:spTree>
    <p:extLst>
      <p:ext uri="{BB962C8B-B14F-4D97-AF65-F5344CB8AC3E}">
        <p14:creationId xmlns:p14="http://schemas.microsoft.com/office/powerpoint/2010/main" val="236916627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91</TotalTime>
  <Words>708</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ui-sans-serif</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each modules with DFD and Activity Diagram</vt:lpstr>
      <vt:lpstr>Implementation &amp; Results of First Module</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maria joshin</cp:lastModifiedBy>
  <cp:revision>13</cp:revision>
  <dcterms:created xsi:type="dcterms:W3CDTF">2023-08-03T04:32:32Z</dcterms:created>
  <dcterms:modified xsi:type="dcterms:W3CDTF">2024-11-26T16:18:34Z</dcterms:modified>
</cp:coreProperties>
</file>