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A40227-7A7F-4B4B-988F-0FA5AD92AED8}"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F7C35-3C89-4302-9709-992D8165B7B8}" type="slidenum">
              <a:rPr lang="en-GB" smtClean="0"/>
              <a:t>‹#›</a:t>
            </a:fld>
            <a:endParaRPr lang="en-GB"/>
          </a:p>
        </p:txBody>
      </p:sp>
    </p:spTree>
    <p:extLst>
      <p:ext uri="{BB962C8B-B14F-4D97-AF65-F5344CB8AC3E}">
        <p14:creationId xmlns:p14="http://schemas.microsoft.com/office/powerpoint/2010/main" val="3842515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40227-7A7F-4B4B-988F-0FA5AD92AED8}"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F7C35-3C89-4302-9709-992D8165B7B8}" type="slidenum">
              <a:rPr lang="en-GB" smtClean="0"/>
              <a:t>‹#›</a:t>
            </a:fld>
            <a:endParaRPr lang="en-GB"/>
          </a:p>
        </p:txBody>
      </p:sp>
    </p:spTree>
    <p:extLst>
      <p:ext uri="{BB962C8B-B14F-4D97-AF65-F5344CB8AC3E}">
        <p14:creationId xmlns:p14="http://schemas.microsoft.com/office/powerpoint/2010/main" val="173716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40227-7A7F-4B4B-988F-0FA5AD92AED8}"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F7C35-3C89-4302-9709-992D8165B7B8}"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8810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40227-7A7F-4B4B-988F-0FA5AD92AED8}"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F7C35-3C89-4302-9709-992D8165B7B8}" type="slidenum">
              <a:rPr lang="en-GB" smtClean="0"/>
              <a:t>‹#›</a:t>
            </a:fld>
            <a:endParaRPr lang="en-GB"/>
          </a:p>
        </p:txBody>
      </p:sp>
    </p:spTree>
    <p:extLst>
      <p:ext uri="{BB962C8B-B14F-4D97-AF65-F5344CB8AC3E}">
        <p14:creationId xmlns:p14="http://schemas.microsoft.com/office/powerpoint/2010/main" val="2903602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40227-7A7F-4B4B-988F-0FA5AD92AED8}"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F7C35-3C89-4302-9709-992D8165B7B8}"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2735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40227-7A7F-4B4B-988F-0FA5AD92AED8}"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F7C35-3C89-4302-9709-992D8165B7B8}" type="slidenum">
              <a:rPr lang="en-GB" smtClean="0"/>
              <a:t>‹#›</a:t>
            </a:fld>
            <a:endParaRPr lang="en-GB"/>
          </a:p>
        </p:txBody>
      </p:sp>
    </p:spTree>
    <p:extLst>
      <p:ext uri="{BB962C8B-B14F-4D97-AF65-F5344CB8AC3E}">
        <p14:creationId xmlns:p14="http://schemas.microsoft.com/office/powerpoint/2010/main" val="1425432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40227-7A7F-4B4B-988F-0FA5AD92AED8}"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F7C35-3C89-4302-9709-992D8165B7B8}" type="slidenum">
              <a:rPr lang="en-GB" smtClean="0"/>
              <a:t>‹#›</a:t>
            </a:fld>
            <a:endParaRPr lang="en-GB"/>
          </a:p>
        </p:txBody>
      </p:sp>
    </p:spTree>
    <p:extLst>
      <p:ext uri="{BB962C8B-B14F-4D97-AF65-F5344CB8AC3E}">
        <p14:creationId xmlns:p14="http://schemas.microsoft.com/office/powerpoint/2010/main" val="3245216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40227-7A7F-4B4B-988F-0FA5AD92AED8}"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F7C35-3C89-4302-9709-992D8165B7B8}" type="slidenum">
              <a:rPr lang="en-GB" smtClean="0"/>
              <a:t>‹#›</a:t>
            </a:fld>
            <a:endParaRPr lang="en-GB"/>
          </a:p>
        </p:txBody>
      </p:sp>
    </p:spTree>
    <p:extLst>
      <p:ext uri="{BB962C8B-B14F-4D97-AF65-F5344CB8AC3E}">
        <p14:creationId xmlns:p14="http://schemas.microsoft.com/office/powerpoint/2010/main" val="220798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40227-7A7F-4B4B-988F-0FA5AD92AED8}"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F7C35-3C89-4302-9709-992D8165B7B8}" type="slidenum">
              <a:rPr lang="en-GB" smtClean="0"/>
              <a:t>‹#›</a:t>
            </a:fld>
            <a:endParaRPr lang="en-GB"/>
          </a:p>
        </p:txBody>
      </p:sp>
    </p:spTree>
    <p:extLst>
      <p:ext uri="{BB962C8B-B14F-4D97-AF65-F5344CB8AC3E}">
        <p14:creationId xmlns:p14="http://schemas.microsoft.com/office/powerpoint/2010/main" val="1757041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40227-7A7F-4B4B-988F-0FA5AD92AED8}"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F7C35-3C89-4302-9709-992D8165B7B8}" type="slidenum">
              <a:rPr lang="en-GB" smtClean="0"/>
              <a:t>‹#›</a:t>
            </a:fld>
            <a:endParaRPr lang="en-GB"/>
          </a:p>
        </p:txBody>
      </p:sp>
    </p:spTree>
    <p:extLst>
      <p:ext uri="{BB962C8B-B14F-4D97-AF65-F5344CB8AC3E}">
        <p14:creationId xmlns:p14="http://schemas.microsoft.com/office/powerpoint/2010/main" val="417663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A40227-7A7F-4B4B-988F-0FA5AD92AED8}" type="datetimeFigureOut">
              <a:rPr lang="en-GB" smtClean="0"/>
              <a:t>21/02/2023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BF7C35-3C89-4302-9709-992D8165B7B8}" type="slidenum">
              <a:rPr lang="en-GB" smtClean="0"/>
              <a:t>‹#›</a:t>
            </a:fld>
            <a:endParaRPr lang="en-GB"/>
          </a:p>
        </p:txBody>
      </p:sp>
    </p:spTree>
    <p:extLst>
      <p:ext uri="{BB962C8B-B14F-4D97-AF65-F5344CB8AC3E}">
        <p14:creationId xmlns:p14="http://schemas.microsoft.com/office/powerpoint/2010/main" val="351500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A40227-7A7F-4B4B-988F-0FA5AD92AED8}" type="datetimeFigureOut">
              <a:rPr lang="en-GB" smtClean="0"/>
              <a:t>21/02/2023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BF7C35-3C89-4302-9709-992D8165B7B8}" type="slidenum">
              <a:rPr lang="en-GB" smtClean="0"/>
              <a:t>‹#›</a:t>
            </a:fld>
            <a:endParaRPr lang="en-GB"/>
          </a:p>
        </p:txBody>
      </p:sp>
    </p:spTree>
    <p:extLst>
      <p:ext uri="{BB962C8B-B14F-4D97-AF65-F5344CB8AC3E}">
        <p14:creationId xmlns:p14="http://schemas.microsoft.com/office/powerpoint/2010/main" val="220543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A40227-7A7F-4B4B-988F-0FA5AD92AED8}" type="datetimeFigureOut">
              <a:rPr lang="en-GB" smtClean="0"/>
              <a:t>21/02/2023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BF7C35-3C89-4302-9709-992D8165B7B8}" type="slidenum">
              <a:rPr lang="en-GB" smtClean="0"/>
              <a:t>‹#›</a:t>
            </a:fld>
            <a:endParaRPr lang="en-GB"/>
          </a:p>
        </p:txBody>
      </p:sp>
    </p:spTree>
    <p:extLst>
      <p:ext uri="{BB962C8B-B14F-4D97-AF65-F5344CB8AC3E}">
        <p14:creationId xmlns:p14="http://schemas.microsoft.com/office/powerpoint/2010/main" val="356815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40227-7A7F-4B4B-988F-0FA5AD92AED8}" type="datetimeFigureOut">
              <a:rPr lang="en-GB" smtClean="0"/>
              <a:t>21/02/2023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BF7C35-3C89-4302-9709-992D8165B7B8}" type="slidenum">
              <a:rPr lang="en-GB" smtClean="0"/>
              <a:t>‹#›</a:t>
            </a:fld>
            <a:endParaRPr lang="en-GB"/>
          </a:p>
        </p:txBody>
      </p:sp>
    </p:spTree>
    <p:extLst>
      <p:ext uri="{BB962C8B-B14F-4D97-AF65-F5344CB8AC3E}">
        <p14:creationId xmlns:p14="http://schemas.microsoft.com/office/powerpoint/2010/main" val="282344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A40227-7A7F-4B4B-988F-0FA5AD92AED8}" type="datetimeFigureOut">
              <a:rPr lang="en-GB" smtClean="0"/>
              <a:t>21/02/2023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BF7C35-3C89-4302-9709-992D8165B7B8}" type="slidenum">
              <a:rPr lang="en-GB" smtClean="0"/>
              <a:t>‹#›</a:t>
            </a:fld>
            <a:endParaRPr lang="en-GB"/>
          </a:p>
        </p:txBody>
      </p:sp>
    </p:spTree>
    <p:extLst>
      <p:ext uri="{BB962C8B-B14F-4D97-AF65-F5344CB8AC3E}">
        <p14:creationId xmlns:p14="http://schemas.microsoft.com/office/powerpoint/2010/main" val="67845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A40227-7A7F-4B4B-988F-0FA5AD92AED8}" type="datetimeFigureOut">
              <a:rPr lang="en-GB" smtClean="0"/>
              <a:t>21/02/2023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BF7C35-3C89-4302-9709-992D8165B7B8}" type="slidenum">
              <a:rPr lang="en-GB" smtClean="0"/>
              <a:t>‹#›</a:t>
            </a:fld>
            <a:endParaRPr lang="en-GB"/>
          </a:p>
        </p:txBody>
      </p:sp>
    </p:spTree>
    <p:extLst>
      <p:ext uri="{BB962C8B-B14F-4D97-AF65-F5344CB8AC3E}">
        <p14:creationId xmlns:p14="http://schemas.microsoft.com/office/powerpoint/2010/main" val="3137144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A40227-7A7F-4B4B-988F-0FA5AD92AED8}" type="datetimeFigureOut">
              <a:rPr lang="en-GB" smtClean="0"/>
              <a:t>21/02/2023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BF7C35-3C89-4302-9709-992D8165B7B8}" type="slidenum">
              <a:rPr lang="en-GB" smtClean="0"/>
              <a:t>‹#›</a:t>
            </a:fld>
            <a:endParaRPr lang="en-GB"/>
          </a:p>
        </p:txBody>
      </p:sp>
    </p:spTree>
    <p:extLst>
      <p:ext uri="{BB962C8B-B14F-4D97-AF65-F5344CB8AC3E}">
        <p14:creationId xmlns:p14="http://schemas.microsoft.com/office/powerpoint/2010/main" val="3835314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372BD3-34B1-DAC2-0649-E14D4D3DD197}"/>
              </a:ext>
            </a:extLst>
          </p:cNvPr>
          <p:cNvSpPr>
            <a:spLocks noGrp="1"/>
          </p:cNvSpPr>
          <p:nvPr>
            <p:ph type="subTitle" idx="1"/>
          </p:nvPr>
        </p:nvSpPr>
        <p:spPr>
          <a:xfrm>
            <a:off x="1507067" y="4050833"/>
            <a:ext cx="7764154" cy="1690009"/>
          </a:xfrm>
        </p:spPr>
        <p:txBody>
          <a:bodyPr>
            <a:noAutofit/>
          </a:bodyPr>
          <a:lstStyle/>
          <a:p>
            <a:r>
              <a:rPr lang="en-GB" sz="5400" dirty="0"/>
              <a:t>ROCKBUSTER STEALTH</a:t>
            </a:r>
            <a:br>
              <a:rPr lang="en-GB" sz="5400" dirty="0"/>
            </a:br>
            <a:r>
              <a:rPr lang="en-GB" sz="5400" dirty="0"/>
              <a:t>DATA ANALYSIS</a:t>
            </a:r>
          </a:p>
        </p:txBody>
      </p:sp>
      <p:pic>
        <p:nvPicPr>
          <p:cNvPr id="1026" name="Picture 2">
            <a:extLst>
              <a:ext uri="{FF2B5EF4-FFF2-40B4-BE49-F238E27FC236}">
                <a16:creationId xmlns:a16="http://schemas.microsoft.com/office/drawing/2014/main" id="{46B4B6AE-7435-1CCA-7E78-2A9BEDC82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067" y="2264242"/>
            <a:ext cx="1943100" cy="10858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69D38F-6566-85DE-8A8F-13FBC0CB82D0}"/>
              </a:ext>
            </a:extLst>
          </p:cNvPr>
          <p:cNvSpPr txBox="1"/>
          <p:nvPr/>
        </p:nvSpPr>
        <p:spPr>
          <a:xfrm>
            <a:off x="2862470" y="6011186"/>
            <a:ext cx="6392848" cy="369332"/>
          </a:xfrm>
          <a:prstGeom prst="rect">
            <a:avLst/>
          </a:prstGeom>
          <a:noFill/>
        </p:spPr>
        <p:txBody>
          <a:bodyPr wrap="square" rtlCol="0">
            <a:spAutoFit/>
          </a:bodyPr>
          <a:lstStyle/>
          <a:p>
            <a:pPr algn="r"/>
            <a:r>
              <a:rPr lang="en-GB" dirty="0"/>
              <a:t>By Maria Juliana Giglio Fernandes</a:t>
            </a:r>
          </a:p>
        </p:txBody>
      </p:sp>
      <p:sp>
        <p:nvSpPr>
          <p:cNvPr id="5" name="Freeform: Shape 11">
            <a:extLst>
              <a:ext uri="{FF2B5EF4-FFF2-40B4-BE49-F238E27FC236}">
                <a16:creationId xmlns:a16="http://schemas.microsoft.com/office/drawing/2014/main" id="{28927D54-0A5A-2754-6BEC-B5A39DE7DB7F}"/>
              </a:ext>
              <a:ext uri="{C183D7F6-B498-43B3-948B-1728B52AA6E4}">
                <adec:decorative xmlns:adec="http://schemas.microsoft.com/office/drawing/2017/decorative" val="1"/>
              </a:ext>
            </a:extLst>
          </p:cNvPr>
          <p:cNvSpPr/>
          <p:nvPr/>
        </p:nvSpPr>
        <p:spPr>
          <a:xfrm>
            <a:off x="3329484" y="976942"/>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 name="Freeform: Shape 11">
            <a:extLst>
              <a:ext uri="{FF2B5EF4-FFF2-40B4-BE49-F238E27FC236}">
                <a16:creationId xmlns:a16="http://schemas.microsoft.com/office/drawing/2014/main" id="{58A7EC47-51CA-E48A-66CB-AAD115BFFC95}"/>
              </a:ext>
              <a:ext uri="{C183D7F6-B498-43B3-948B-1728B52AA6E4}">
                <adec:decorative xmlns:adec="http://schemas.microsoft.com/office/drawing/2017/decorative" val="1"/>
              </a:ext>
            </a:extLst>
          </p:cNvPr>
          <p:cNvSpPr/>
          <p:nvPr/>
        </p:nvSpPr>
        <p:spPr>
          <a:xfrm>
            <a:off x="329010" y="3113903"/>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427783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CD6E-1ECB-BC3E-9074-AE6ACAC4F28F}"/>
              </a:ext>
            </a:extLst>
          </p:cNvPr>
          <p:cNvSpPr>
            <a:spLocks noGrp="1"/>
          </p:cNvSpPr>
          <p:nvPr>
            <p:ph type="title"/>
          </p:nvPr>
        </p:nvSpPr>
        <p:spPr/>
        <p:txBody>
          <a:bodyPr/>
          <a:lstStyle/>
          <a:p>
            <a:r>
              <a:rPr lang="en-GB" dirty="0"/>
              <a:t>Introduction</a:t>
            </a:r>
          </a:p>
        </p:txBody>
      </p:sp>
      <p:sp>
        <p:nvSpPr>
          <p:cNvPr id="4" name="Content Placeholder 3">
            <a:extLst>
              <a:ext uri="{FF2B5EF4-FFF2-40B4-BE49-F238E27FC236}">
                <a16:creationId xmlns:a16="http://schemas.microsoft.com/office/drawing/2014/main" id="{6BB5D043-9D48-EFE3-9363-D20DAEE31FBB}"/>
              </a:ext>
            </a:extLst>
          </p:cNvPr>
          <p:cNvSpPr>
            <a:spLocks noGrp="1"/>
          </p:cNvSpPr>
          <p:nvPr>
            <p:ph sz="half" idx="2"/>
          </p:nvPr>
        </p:nvSpPr>
        <p:spPr/>
        <p:txBody>
          <a:bodyPr/>
          <a:lstStyle/>
          <a:p>
            <a:r>
              <a:rPr lang="en-US" dirty="0" err="1"/>
              <a:t>Rockbuster</a:t>
            </a:r>
            <a:r>
              <a:rPr lang="en-US" dirty="0"/>
              <a:t> Stealth LLC is a movie rental company that used to have stores around the world. Facing stiff competition from streaming services such as Netflix and Amazon Prime. </a:t>
            </a:r>
          </a:p>
          <a:p>
            <a:r>
              <a:rPr lang="en-US" dirty="0"/>
              <a:t>The </a:t>
            </a:r>
            <a:r>
              <a:rPr lang="en-US" dirty="0" err="1"/>
              <a:t>Rockbuster</a:t>
            </a:r>
            <a:r>
              <a:rPr lang="en-US" dirty="0"/>
              <a:t> Stealth management team is planning to use its existing movie licenses to launch an online video rental service in order to stay competitive. </a:t>
            </a:r>
          </a:p>
          <a:p>
            <a:endParaRPr lang="en-GB" dirty="0"/>
          </a:p>
        </p:txBody>
      </p:sp>
      <p:pic>
        <p:nvPicPr>
          <p:cNvPr id="2050" name="Picture 2" descr="cinema ticket sketch - Google Search | Ticket drawing ...">
            <a:extLst>
              <a:ext uri="{FF2B5EF4-FFF2-40B4-BE49-F238E27FC236}">
                <a16:creationId xmlns:a16="http://schemas.microsoft.com/office/drawing/2014/main" id="{731B687D-5A89-7690-8EC0-EBBCD407E46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28675" y="2160588"/>
            <a:ext cx="3881437" cy="3881437"/>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Shape 11">
            <a:extLst>
              <a:ext uri="{FF2B5EF4-FFF2-40B4-BE49-F238E27FC236}">
                <a16:creationId xmlns:a16="http://schemas.microsoft.com/office/drawing/2014/main" id="{6CFEF3E3-F3E2-FACE-1FF8-730306265B93}"/>
              </a:ext>
              <a:ext uri="{C183D7F6-B498-43B3-948B-1728B52AA6E4}">
                <adec:decorative xmlns:adec="http://schemas.microsoft.com/office/drawing/2017/decorative" val="1"/>
              </a:ext>
            </a:extLst>
          </p:cNvPr>
          <p:cNvSpPr/>
          <p:nvPr/>
        </p:nvSpPr>
        <p:spPr>
          <a:xfrm>
            <a:off x="3337710" y="116799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 name="Freeform: Shape 11">
            <a:extLst>
              <a:ext uri="{FF2B5EF4-FFF2-40B4-BE49-F238E27FC236}">
                <a16:creationId xmlns:a16="http://schemas.microsoft.com/office/drawing/2014/main" id="{7B220EC3-A971-D7BF-6C48-ED774A9F0AB3}"/>
              </a:ext>
              <a:ext uri="{C183D7F6-B498-43B3-948B-1728B52AA6E4}">
                <adec:decorative xmlns:adec="http://schemas.microsoft.com/office/drawing/2017/decorative" val="1"/>
              </a:ext>
            </a:extLst>
          </p:cNvPr>
          <p:cNvSpPr/>
          <p:nvPr/>
        </p:nvSpPr>
        <p:spPr>
          <a:xfrm>
            <a:off x="3717568" y="1291686"/>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4966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12B1-0FCC-0F68-C977-5BBF3B4F136C}"/>
              </a:ext>
            </a:extLst>
          </p:cNvPr>
          <p:cNvSpPr>
            <a:spLocks noGrp="1"/>
          </p:cNvSpPr>
          <p:nvPr>
            <p:ph type="title"/>
          </p:nvPr>
        </p:nvSpPr>
        <p:spPr/>
        <p:txBody>
          <a:bodyPr/>
          <a:lstStyle/>
          <a:p>
            <a:r>
              <a:rPr lang="it-IT" dirty="0">
                <a:latin typeface="Bahnschrift SemiBold" panose="020B0502040204020203" pitchFamily="34" charset="0"/>
              </a:rPr>
              <a:t>KEY QUESTIONS:</a:t>
            </a:r>
            <a:endParaRPr lang="en-GB" dirty="0"/>
          </a:p>
        </p:txBody>
      </p:sp>
      <p:sp>
        <p:nvSpPr>
          <p:cNvPr id="6" name="Content Placeholder 5">
            <a:extLst>
              <a:ext uri="{FF2B5EF4-FFF2-40B4-BE49-F238E27FC236}">
                <a16:creationId xmlns:a16="http://schemas.microsoft.com/office/drawing/2014/main" id="{202BAB94-3BBA-2B69-4E29-2E0D930D9617}"/>
              </a:ext>
            </a:extLst>
          </p:cNvPr>
          <p:cNvSpPr>
            <a:spLocks noGrp="1"/>
          </p:cNvSpPr>
          <p:nvPr>
            <p:ph sz="quarter" idx="4"/>
          </p:nvPr>
        </p:nvSpPr>
        <p:spPr>
          <a:xfrm>
            <a:off x="5088385" y="2854835"/>
            <a:ext cx="4185617" cy="3069204"/>
          </a:xfrm>
        </p:spPr>
        <p:txBody>
          <a:bodyPr>
            <a:normAutofit/>
          </a:bodyPr>
          <a:lstStyle/>
          <a:p>
            <a:pPr marL="0" lvl="0" indent="0" algn="l">
              <a:buClr>
                <a:srgbClr val="3399FF"/>
              </a:buClr>
              <a:buFont typeface="Wingdings" panose="05000000000000000000" pitchFamily="2" charset="2"/>
              <a:buChar char="Ø"/>
            </a:pPr>
            <a:r>
              <a:rPr lang="en-US" sz="2000" dirty="0"/>
              <a:t> </a:t>
            </a:r>
            <a:r>
              <a:rPr lang="en-US" dirty="0"/>
              <a:t>Which movies contributed the</a:t>
            </a:r>
            <a:br>
              <a:rPr lang="en-US" dirty="0"/>
            </a:br>
            <a:r>
              <a:rPr lang="en-US" dirty="0"/>
              <a:t>most/least to revenue gain?</a:t>
            </a:r>
          </a:p>
          <a:p>
            <a:pPr marL="0" lvl="0" indent="0" algn="l">
              <a:buClr>
                <a:srgbClr val="3399FF"/>
              </a:buClr>
              <a:buFont typeface="Wingdings" panose="05000000000000000000" pitchFamily="2" charset="2"/>
              <a:buChar char="Ø"/>
            </a:pPr>
            <a:r>
              <a:rPr lang="en-US" dirty="0"/>
              <a:t>Which countries are </a:t>
            </a:r>
            <a:r>
              <a:rPr lang="en-US" dirty="0" err="1"/>
              <a:t>Rockbuster</a:t>
            </a:r>
            <a:r>
              <a:rPr lang="en-US" dirty="0"/>
              <a:t> customer based in?</a:t>
            </a:r>
          </a:p>
          <a:p>
            <a:pPr marL="0" lvl="0" indent="0" algn="l">
              <a:buClr>
                <a:srgbClr val="3399FF"/>
              </a:buClr>
              <a:buFont typeface="Wingdings" panose="05000000000000000000" pitchFamily="2" charset="2"/>
              <a:buChar char="Ø"/>
            </a:pPr>
            <a:r>
              <a:rPr lang="en-US" dirty="0"/>
              <a:t> Where are the Revenue By Genre?</a:t>
            </a:r>
          </a:p>
          <a:p>
            <a:pPr marL="0" lvl="0" indent="0" algn="l">
              <a:buClr>
                <a:srgbClr val="3399FF"/>
              </a:buClr>
              <a:buFont typeface="Wingdings" panose="05000000000000000000" pitchFamily="2" charset="2"/>
              <a:buChar char="Ø"/>
            </a:pPr>
            <a:r>
              <a:rPr lang="en-GB" dirty="0"/>
              <a:t>Where are customers with a high lifetime value based?</a:t>
            </a:r>
            <a:endParaRPr lang="en-US" dirty="0"/>
          </a:p>
          <a:p>
            <a:endParaRPr lang="en-GB" dirty="0"/>
          </a:p>
        </p:txBody>
      </p:sp>
      <p:pic>
        <p:nvPicPr>
          <p:cNvPr id="3076" name="Picture 4" descr="Fotos de Cinema draw, Imagens de Cinema draw sem royalties ...">
            <a:extLst>
              <a:ext uri="{FF2B5EF4-FFF2-40B4-BE49-F238E27FC236}">
                <a16:creationId xmlns:a16="http://schemas.microsoft.com/office/drawing/2014/main" id="{40E6A1E9-4E32-D534-C97C-FEE17115220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116012" y="2736850"/>
            <a:ext cx="3305175" cy="3305175"/>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Shape 6">
            <a:extLst>
              <a:ext uri="{FF2B5EF4-FFF2-40B4-BE49-F238E27FC236}">
                <a16:creationId xmlns:a16="http://schemas.microsoft.com/office/drawing/2014/main" id="{EF30D0C9-7B15-1FD0-E970-BF81F3C364AF}"/>
              </a:ext>
              <a:ext uri="{C183D7F6-B498-43B3-948B-1728B52AA6E4}">
                <adec:decorative xmlns:adec="http://schemas.microsoft.com/office/drawing/2017/decorative" val="1"/>
              </a:ext>
            </a:extLst>
          </p:cNvPr>
          <p:cNvSpPr/>
          <p:nvPr/>
        </p:nvSpPr>
        <p:spPr>
          <a:xfrm>
            <a:off x="370700" y="4642850"/>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8" name="Freeform: Shape 11">
            <a:extLst>
              <a:ext uri="{FF2B5EF4-FFF2-40B4-BE49-F238E27FC236}">
                <a16:creationId xmlns:a16="http://schemas.microsoft.com/office/drawing/2014/main" id="{24BEDE5E-638A-5CA3-ABDB-076434615BCA}"/>
              </a:ext>
              <a:ext uri="{C183D7F6-B498-43B3-948B-1728B52AA6E4}">
                <adec:decorative xmlns:adec="http://schemas.microsoft.com/office/drawing/2017/decorative" val="1"/>
              </a:ext>
            </a:extLst>
          </p:cNvPr>
          <p:cNvSpPr/>
          <p:nvPr/>
        </p:nvSpPr>
        <p:spPr>
          <a:xfrm>
            <a:off x="3337710" y="1569118"/>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97439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E473-50F0-EDD8-95E5-58088C57408E}"/>
              </a:ext>
            </a:extLst>
          </p:cNvPr>
          <p:cNvSpPr>
            <a:spLocks noGrp="1"/>
          </p:cNvSpPr>
          <p:nvPr>
            <p:ph type="title"/>
          </p:nvPr>
        </p:nvSpPr>
        <p:spPr/>
        <p:txBody>
          <a:bodyPr>
            <a:normAutofit fontScale="90000"/>
          </a:bodyPr>
          <a:lstStyle/>
          <a:p>
            <a:r>
              <a:rPr lang="it-IT" sz="3600" dirty="0">
                <a:solidFill>
                  <a:schemeClr val="tx1"/>
                </a:solidFill>
                <a:latin typeface="+mn-lt"/>
              </a:rPr>
              <a:t>Which movies contributed the most/least to revenue gain?</a:t>
            </a:r>
            <a:br>
              <a:rPr lang="it-IT" sz="3600" dirty="0">
                <a:solidFill>
                  <a:schemeClr val="tx1"/>
                </a:solidFill>
                <a:latin typeface="+mn-lt"/>
              </a:rPr>
            </a:br>
            <a:endParaRPr lang="en-GB" dirty="0">
              <a:solidFill>
                <a:schemeClr val="tx1"/>
              </a:solidFill>
              <a:latin typeface="+mn-lt"/>
            </a:endParaRPr>
          </a:p>
        </p:txBody>
      </p:sp>
      <p:pic>
        <p:nvPicPr>
          <p:cNvPr id="5" name="Content Placeholder 4" descr="A picture containing graphical user interface&#10;&#10;Description automatically generated">
            <a:extLst>
              <a:ext uri="{FF2B5EF4-FFF2-40B4-BE49-F238E27FC236}">
                <a16:creationId xmlns:a16="http://schemas.microsoft.com/office/drawing/2014/main" id="{2DA72549-3B67-7F42-D962-2F1F30B7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40301" y="2160589"/>
            <a:ext cx="5596138" cy="2222088"/>
          </a:xfrm>
          <a:prstGeom prst="rect">
            <a:avLst/>
          </a:prstGeom>
        </p:spPr>
      </p:pic>
      <p:pic>
        <p:nvPicPr>
          <p:cNvPr id="6" name="Picture 5" descr="Chart, bar chart&#10;&#10;Description automatically generated">
            <a:extLst>
              <a:ext uri="{FF2B5EF4-FFF2-40B4-BE49-F238E27FC236}">
                <a16:creationId xmlns:a16="http://schemas.microsoft.com/office/drawing/2014/main" id="{47152A6B-0ADB-9B91-5C35-670373029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4382677"/>
            <a:ext cx="5596138" cy="2222089"/>
          </a:xfrm>
          <a:prstGeom prst="rect">
            <a:avLst/>
          </a:prstGeom>
        </p:spPr>
      </p:pic>
      <p:pic>
        <p:nvPicPr>
          <p:cNvPr id="4098" name="Picture 2" descr="Film Drawing Cinema Reel Sketch - donkey png download - 886*980 - Free  Transparent Film png Download. - Clip Art Library">
            <a:extLst>
              <a:ext uri="{FF2B5EF4-FFF2-40B4-BE49-F238E27FC236}">
                <a16:creationId xmlns:a16="http://schemas.microsoft.com/office/drawing/2014/main" id="{FB2FB949-7E44-98B8-301F-4643C7DAA015}"/>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754981" y="2977356"/>
            <a:ext cx="2028825" cy="224790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Shape 11">
            <a:extLst>
              <a:ext uri="{FF2B5EF4-FFF2-40B4-BE49-F238E27FC236}">
                <a16:creationId xmlns:a16="http://schemas.microsoft.com/office/drawing/2014/main" id="{292DEF5D-67FF-B932-A340-8B26D174BD2D}"/>
              </a:ext>
              <a:ext uri="{C183D7F6-B498-43B3-948B-1728B52AA6E4}">
                <adec:decorative xmlns:adec="http://schemas.microsoft.com/office/drawing/2017/decorative" val="1"/>
              </a:ext>
            </a:extLst>
          </p:cNvPr>
          <p:cNvSpPr/>
          <p:nvPr/>
        </p:nvSpPr>
        <p:spPr>
          <a:xfrm>
            <a:off x="3189248" y="1708246"/>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 name="Freeform: Shape 7">
            <a:extLst>
              <a:ext uri="{FF2B5EF4-FFF2-40B4-BE49-F238E27FC236}">
                <a16:creationId xmlns:a16="http://schemas.microsoft.com/office/drawing/2014/main" id="{B2C7AD23-072A-5EFC-3488-143130EF05A0}"/>
              </a:ext>
              <a:ext uri="{C183D7F6-B498-43B3-948B-1728B52AA6E4}">
                <adec:decorative xmlns:adec="http://schemas.microsoft.com/office/drawing/2017/decorative" val="1"/>
              </a:ext>
            </a:extLst>
          </p:cNvPr>
          <p:cNvSpPr/>
          <p:nvPr/>
        </p:nvSpPr>
        <p:spPr>
          <a:xfrm>
            <a:off x="370700" y="4642850"/>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152543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0A8B-53E8-CBEA-48FB-BB9F7E54BA15}"/>
              </a:ext>
            </a:extLst>
          </p:cNvPr>
          <p:cNvSpPr>
            <a:spLocks noGrp="1"/>
          </p:cNvSpPr>
          <p:nvPr>
            <p:ph type="title"/>
          </p:nvPr>
        </p:nvSpPr>
        <p:spPr/>
        <p:txBody>
          <a:bodyPr>
            <a:noAutofit/>
          </a:bodyPr>
          <a:lstStyle/>
          <a:p>
            <a:r>
              <a:rPr lang="en-US" sz="3200" dirty="0">
                <a:solidFill>
                  <a:schemeClr val="tx1"/>
                </a:solidFill>
                <a:latin typeface="+mn-lt"/>
              </a:rPr>
              <a:t>Which countries</a:t>
            </a:r>
            <a:br>
              <a:rPr lang="en-US" sz="3200" dirty="0">
                <a:solidFill>
                  <a:schemeClr val="tx1"/>
                </a:solidFill>
                <a:latin typeface="+mn-lt"/>
              </a:rPr>
            </a:br>
            <a:r>
              <a:rPr lang="en-US" sz="3200" dirty="0">
                <a:solidFill>
                  <a:schemeClr val="tx1"/>
                </a:solidFill>
                <a:latin typeface="+mn-lt"/>
              </a:rPr>
              <a:t>are </a:t>
            </a:r>
            <a:r>
              <a:rPr lang="en-US" sz="3200" dirty="0" err="1">
                <a:solidFill>
                  <a:schemeClr val="tx1"/>
                </a:solidFill>
                <a:latin typeface="+mn-lt"/>
              </a:rPr>
              <a:t>Rockbuster</a:t>
            </a:r>
            <a:r>
              <a:rPr lang="en-US" sz="3200" dirty="0">
                <a:solidFill>
                  <a:schemeClr val="tx1"/>
                </a:solidFill>
                <a:latin typeface="+mn-lt"/>
              </a:rPr>
              <a:t> customer based in?</a:t>
            </a:r>
            <a:br>
              <a:rPr lang="en-US" sz="3200" dirty="0">
                <a:solidFill>
                  <a:schemeClr val="tx1"/>
                </a:solidFill>
                <a:latin typeface="+mn-lt"/>
              </a:rPr>
            </a:br>
            <a:endParaRPr lang="en-GB" sz="3200" dirty="0">
              <a:solidFill>
                <a:schemeClr val="tx1"/>
              </a:solidFill>
              <a:latin typeface="+mn-lt"/>
            </a:endParaRPr>
          </a:p>
        </p:txBody>
      </p:sp>
      <p:sp>
        <p:nvSpPr>
          <p:cNvPr id="3" name="Text Placeholder 2">
            <a:extLst>
              <a:ext uri="{FF2B5EF4-FFF2-40B4-BE49-F238E27FC236}">
                <a16:creationId xmlns:a16="http://schemas.microsoft.com/office/drawing/2014/main" id="{905707F8-3963-54D3-0070-2C181A4025E7}"/>
              </a:ext>
            </a:extLst>
          </p:cNvPr>
          <p:cNvSpPr>
            <a:spLocks noGrp="1"/>
          </p:cNvSpPr>
          <p:nvPr>
            <p:ph type="body" idx="1"/>
          </p:nvPr>
        </p:nvSpPr>
        <p:spPr>
          <a:xfrm>
            <a:off x="675746" y="2160983"/>
            <a:ext cx="2838732" cy="576262"/>
          </a:xfrm>
        </p:spPr>
        <p:txBody>
          <a:bodyPr/>
          <a:lstStyle/>
          <a:p>
            <a:r>
              <a:rPr lang="en-US" sz="1400" dirty="0">
                <a:ea typeface="微软雅黑"/>
                <a:cs typeface="Posterama" panose="020B0504020200020000" pitchFamily="34" charset="0"/>
              </a:rPr>
              <a:t>India has the most </a:t>
            </a:r>
            <a:r>
              <a:rPr lang="en-US" sz="1400" dirty="0" err="1">
                <a:ea typeface="微软雅黑"/>
                <a:cs typeface="Posterama" panose="020B0504020200020000" pitchFamily="34" charset="0"/>
              </a:rPr>
              <a:t>RockBuster</a:t>
            </a:r>
            <a:r>
              <a:rPr lang="en-US" sz="1400" dirty="0">
                <a:ea typeface="微软雅黑"/>
                <a:cs typeface="Posterama" panose="020B0504020200020000" pitchFamily="34" charset="0"/>
              </a:rPr>
              <a:t> customers, and the highest revenue as well</a:t>
            </a:r>
            <a:endParaRPr lang="en-GB" sz="1400" dirty="0"/>
          </a:p>
        </p:txBody>
      </p:sp>
      <p:pic>
        <p:nvPicPr>
          <p:cNvPr id="9" name="Content Placeholder 8" descr="Table&#10;&#10;Description automatically generated">
            <a:extLst>
              <a:ext uri="{FF2B5EF4-FFF2-40B4-BE49-F238E27FC236}">
                <a16:creationId xmlns:a16="http://schemas.microsoft.com/office/drawing/2014/main" id="{6EB98B92-99A4-1E2B-9A59-0835C67CD29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5" y="3311658"/>
            <a:ext cx="2838450" cy="2276342"/>
          </a:xfrm>
        </p:spPr>
      </p:pic>
      <p:pic>
        <p:nvPicPr>
          <p:cNvPr id="7" name="Content Placeholder 6">
            <a:extLst>
              <a:ext uri="{FF2B5EF4-FFF2-40B4-BE49-F238E27FC236}">
                <a16:creationId xmlns:a16="http://schemas.microsoft.com/office/drawing/2014/main" id="{AA668C34-AE82-7573-56F3-272059130B2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726670" y="1826911"/>
            <a:ext cx="6411243" cy="4880014"/>
          </a:xfrm>
          <a:prstGeom prst="rect">
            <a:avLst/>
          </a:prstGeom>
        </p:spPr>
      </p:pic>
    </p:spTree>
    <p:extLst>
      <p:ext uri="{BB962C8B-B14F-4D97-AF65-F5344CB8AC3E}">
        <p14:creationId xmlns:p14="http://schemas.microsoft.com/office/powerpoint/2010/main" val="2784665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AF5C-B40F-FD27-A535-566C5A3E07AA}"/>
              </a:ext>
            </a:extLst>
          </p:cNvPr>
          <p:cNvSpPr>
            <a:spLocks noGrp="1"/>
          </p:cNvSpPr>
          <p:nvPr>
            <p:ph type="title"/>
          </p:nvPr>
        </p:nvSpPr>
        <p:spPr/>
        <p:txBody>
          <a:bodyPr/>
          <a:lstStyle/>
          <a:p>
            <a:r>
              <a:rPr lang="en-US" sz="3200" dirty="0">
                <a:solidFill>
                  <a:schemeClr val="tx1"/>
                </a:solidFill>
              </a:rPr>
              <a:t>Where are the Revenue By Genre?</a:t>
            </a:r>
            <a:br>
              <a:rPr lang="en-US" sz="3600" dirty="0">
                <a:solidFill>
                  <a:schemeClr val="tx1"/>
                </a:solidFill>
              </a:rPr>
            </a:br>
            <a:endParaRPr lang="en-GB" dirty="0">
              <a:solidFill>
                <a:schemeClr val="tx1"/>
              </a:solidFill>
            </a:endParaRPr>
          </a:p>
        </p:txBody>
      </p:sp>
      <p:sp>
        <p:nvSpPr>
          <p:cNvPr id="3" name="Text Placeholder 2">
            <a:extLst>
              <a:ext uri="{FF2B5EF4-FFF2-40B4-BE49-F238E27FC236}">
                <a16:creationId xmlns:a16="http://schemas.microsoft.com/office/drawing/2014/main" id="{6C2B09F8-554D-17AE-C9D0-CF5696CFB470}"/>
              </a:ext>
            </a:extLst>
          </p:cNvPr>
          <p:cNvSpPr>
            <a:spLocks noGrp="1"/>
          </p:cNvSpPr>
          <p:nvPr>
            <p:ph type="body" idx="1"/>
          </p:nvPr>
        </p:nvSpPr>
        <p:spPr/>
        <p:txBody>
          <a:bodyPr/>
          <a:lstStyle/>
          <a:p>
            <a:r>
              <a:rPr lang="en-GB" sz="1400" dirty="0"/>
              <a:t>Sports is the highest grossing genre by far, and Thrillers are very far behind.</a:t>
            </a:r>
          </a:p>
        </p:txBody>
      </p:sp>
      <p:sp>
        <p:nvSpPr>
          <p:cNvPr id="5" name="Text Placeholder 4">
            <a:extLst>
              <a:ext uri="{FF2B5EF4-FFF2-40B4-BE49-F238E27FC236}">
                <a16:creationId xmlns:a16="http://schemas.microsoft.com/office/drawing/2014/main" id="{BBEB8582-E584-1BE7-F270-95624E89C770}"/>
              </a:ext>
            </a:extLst>
          </p:cNvPr>
          <p:cNvSpPr>
            <a:spLocks noGrp="1"/>
          </p:cNvSpPr>
          <p:nvPr>
            <p:ph type="body" sz="quarter" idx="3"/>
          </p:nvPr>
        </p:nvSpPr>
        <p:spPr/>
        <p:txBody>
          <a:bodyPr/>
          <a:lstStyle/>
          <a:p>
            <a:endParaRPr lang="en-GB"/>
          </a:p>
        </p:txBody>
      </p:sp>
      <p:pic>
        <p:nvPicPr>
          <p:cNvPr id="7" name="Content Placeholder 6">
            <a:extLst>
              <a:ext uri="{FF2B5EF4-FFF2-40B4-BE49-F238E27FC236}">
                <a16:creationId xmlns:a16="http://schemas.microsoft.com/office/drawing/2014/main" id="{0E45378B-257A-8AD8-40FE-D81E49D87101}"/>
              </a:ext>
            </a:extLst>
          </p:cNvPr>
          <p:cNvPicPr>
            <a:picLocks noGrp="1" noChangeAspect="1"/>
          </p:cNvPicPr>
          <p:nvPr>
            <p:ph sz="quarter" idx="4"/>
          </p:nvPr>
        </p:nvPicPr>
        <p:blipFill>
          <a:blip r:embed="rId2"/>
          <a:stretch>
            <a:fillRect/>
          </a:stretch>
        </p:blipFill>
        <p:spPr>
          <a:xfrm>
            <a:off x="4861368" y="2119958"/>
            <a:ext cx="6968382" cy="3921404"/>
          </a:xfrm>
          <a:prstGeom prst="rect">
            <a:avLst/>
          </a:prstGeom>
        </p:spPr>
      </p:pic>
      <p:pic>
        <p:nvPicPr>
          <p:cNvPr id="5122" name="Picture 2" descr="35+ Desenhos de Cinema para Imprimir e Colorir/Pintar">
            <a:extLst>
              <a:ext uri="{FF2B5EF4-FFF2-40B4-BE49-F238E27FC236}">
                <a16:creationId xmlns:a16="http://schemas.microsoft.com/office/drawing/2014/main" id="{C0A95898-61C6-72E1-3B61-FF534ECA03A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701800" y="3317875"/>
            <a:ext cx="2133600" cy="2143125"/>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11">
            <a:extLst>
              <a:ext uri="{FF2B5EF4-FFF2-40B4-BE49-F238E27FC236}">
                <a16:creationId xmlns:a16="http://schemas.microsoft.com/office/drawing/2014/main" id="{9DC1983D-A7BA-0115-207B-02DD7A8BCF4F}"/>
              </a:ext>
              <a:ext uri="{C183D7F6-B498-43B3-948B-1728B52AA6E4}">
                <adec:decorative xmlns:adec="http://schemas.microsoft.com/office/drawing/2017/decorative" val="1"/>
              </a:ext>
            </a:extLst>
          </p:cNvPr>
          <p:cNvSpPr/>
          <p:nvPr/>
        </p:nvSpPr>
        <p:spPr>
          <a:xfrm>
            <a:off x="3223410" y="4984141"/>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9" name="Freeform: Shape 11">
            <a:extLst>
              <a:ext uri="{FF2B5EF4-FFF2-40B4-BE49-F238E27FC236}">
                <a16:creationId xmlns:a16="http://schemas.microsoft.com/office/drawing/2014/main" id="{B6B07937-D8B9-6D3A-00DC-F9D1F51F667B}"/>
              </a:ext>
              <a:ext uri="{C183D7F6-B498-43B3-948B-1728B52AA6E4}">
                <adec:decorative xmlns:adec="http://schemas.microsoft.com/office/drawing/2017/decorative" val="1"/>
              </a:ext>
            </a:extLst>
          </p:cNvPr>
          <p:cNvSpPr/>
          <p:nvPr/>
        </p:nvSpPr>
        <p:spPr>
          <a:xfrm>
            <a:off x="2073453" y="5253407"/>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95191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BFDC-3726-1883-6FEF-FF75C22E041F}"/>
              </a:ext>
            </a:extLst>
          </p:cNvPr>
          <p:cNvSpPr>
            <a:spLocks noGrp="1"/>
          </p:cNvSpPr>
          <p:nvPr>
            <p:ph type="title"/>
          </p:nvPr>
        </p:nvSpPr>
        <p:spPr/>
        <p:txBody>
          <a:bodyPr>
            <a:normAutofit fontScale="90000"/>
          </a:bodyPr>
          <a:lstStyle/>
          <a:p>
            <a:r>
              <a:rPr lang="en-US" dirty="0">
                <a:solidFill>
                  <a:schemeClr val="tx1"/>
                </a:solidFill>
                <a:latin typeface="+mn-lt"/>
              </a:rPr>
              <a:t>Where are customers with a high lifetime value based?</a:t>
            </a:r>
            <a:br>
              <a:rPr lang="en-US" dirty="0">
                <a:solidFill>
                  <a:schemeClr val="tx1"/>
                </a:solidFill>
              </a:rPr>
            </a:br>
            <a:endParaRPr lang="en-GB" dirty="0">
              <a:solidFill>
                <a:schemeClr val="tx1"/>
              </a:solidFill>
            </a:endParaRPr>
          </a:p>
        </p:txBody>
      </p:sp>
      <p:pic>
        <p:nvPicPr>
          <p:cNvPr id="8" name="Content Placeholder 7">
            <a:extLst>
              <a:ext uri="{FF2B5EF4-FFF2-40B4-BE49-F238E27FC236}">
                <a16:creationId xmlns:a16="http://schemas.microsoft.com/office/drawing/2014/main" id="{D57CA40A-E488-22AE-4581-4538EB2BF472}"/>
              </a:ext>
            </a:extLst>
          </p:cNvPr>
          <p:cNvPicPr>
            <a:picLocks noGrp="1" noChangeAspect="1"/>
          </p:cNvPicPr>
          <p:nvPr>
            <p:ph sz="half" idx="2"/>
          </p:nvPr>
        </p:nvPicPr>
        <p:blipFill>
          <a:blip r:embed="rId2"/>
          <a:stretch>
            <a:fillRect/>
          </a:stretch>
        </p:blipFill>
        <p:spPr>
          <a:xfrm>
            <a:off x="571946" y="2075290"/>
            <a:ext cx="2051983" cy="3976027"/>
          </a:xfrm>
          <a:prstGeom prst="rect">
            <a:avLst/>
          </a:prstGeom>
        </p:spPr>
      </p:pic>
      <p:sp>
        <p:nvSpPr>
          <p:cNvPr id="5" name="Text Placeholder 4">
            <a:extLst>
              <a:ext uri="{FF2B5EF4-FFF2-40B4-BE49-F238E27FC236}">
                <a16:creationId xmlns:a16="http://schemas.microsoft.com/office/drawing/2014/main" id="{7F317C56-443D-C4B0-2959-6F08739FE8B3}"/>
              </a:ext>
            </a:extLst>
          </p:cNvPr>
          <p:cNvSpPr>
            <a:spLocks noGrp="1"/>
          </p:cNvSpPr>
          <p:nvPr>
            <p:ph type="body" sz="quarter" idx="3"/>
          </p:nvPr>
        </p:nvSpPr>
        <p:spPr/>
        <p:txBody>
          <a:bodyPr/>
          <a:lstStyle/>
          <a:p>
            <a:endParaRPr lang="en-GB"/>
          </a:p>
        </p:txBody>
      </p:sp>
      <p:pic>
        <p:nvPicPr>
          <p:cNvPr id="7" name="Content Placeholder 6" descr="Map&#10;&#10;Description automatically generated">
            <a:extLst>
              <a:ext uri="{FF2B5EF4-FFF2-40B4-BE49-F238E27FC236}">
                <a16:creationId xmlns:a16="http://schemas.microsoft.com/office/drawing/2014/main" id="{B700405D-A629-BCEB-380A-7E59ECBA502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226381" y="2075290"/>
            <a:ext cx="6191566" cy="3966072"/>
          </a:xfrm>
          <a:prstGeom prst="rect">
            <a:avLst/>
          </a:prstGeom>
        </p:spPr>
      </p:pic>
    </p:spTree>
    <p:extLst>
      <p:ext uri="{BB962C8B-B14F-4D97-AF65-F5344CB8AC3E}">
        <p14:creationId xmlns:p14="http://schemas.microsoft.com/office/powerpoint/2010/main" val="3169801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3D3D-0C87-3297-7A18-05D03182F525}"/>
              </a:ext>
            </a:extLst>
          </p:cNvPr>
          <p:cNvSpPr>
            <a:spLocks noGrp="1"/>
          </p:cNvSpPr>
          <p:nvPr>
            <p:ph type="title"/>
          </p:nvPr>
        </p:nvSpPr>
        <p:spPr/>
        <p:txBody>
          <a:bodyPr/>
          <a:lstStyle/>
          <a:p>
            <a:r>
              <a:rPr lang="en-GB" dirty="0">
                <a:solidFill>
                  <a:schemeClr val="tx1"/>
                </a:solidFill>
                <a:latin typeface="+mn-lt"/>
              </a:rPr>
              <a:t>Recommendations</a:t>
            </a:r>
          </a:p>
        </p:txBody>
      </p:sp>
      <p:sp>
        <p:nvSpPr>
          <p:cNvPr id="6" name="Content Placeholder 5">
            <a:extLst>
              <a:ext uri="{FF2B5EF4-FFF2-40B4-BE49-F238E27FC236}">
                <a16:creationId xmlns:a16="http://schemas.microsoft.com/office/drawing/2014/main" id="{29AAB589-8943-6112-9A2E-22509E52B307}"/>
              </a:ext>
            </a:extLst>
          </p:cNvPr>
          <p:cNvSpPr>
            <a:spLocks noGrp="1"/>
          </p:cNvSpPr>
          <p:nvPr>
            <p:ph sz="quarter" idx="4"/>
          </p:nvPr>
        </p:nvSpPr>
        <p:spPr>
          <a:xfrm>
            <a:off x="5088384" y="1828801"/>
            <a:ext cx="4185617" cy="4212562"/>
          </a:xfrm>
        </p:spPr>
        <p:txBody>
          <a:bodyPr>
            <a:normAutofit/>
          </a:bodyPr>
          <a:lstStyle/>
          <a:p>
            <a:r>
              <a:rPr lang="en-US" sz="1800" dirty="0"/>
              <a:t>Increase your library across all genres. </a:t>
            </a:r>
          </a:p>
          <a:p>
            <a:r>
              <a:rPr lang="en-US" sz="1800" dirty="0">
                <a:solidFill>
                  <a:schemeClr val="tx1"/>
                </a:solidFill>
              </a:rPr>
              <a:t>I suggest </a:t>
            </a:r>
            <a:r>
              <a:rPr lang="en-US" sz="1800" b="1" dirty="0">
                <a:solidFill>
                  <a:srgbClr val="C00000"/>
                </a:solidFill>
              </a:rPr>
              <a:t>rewarding their loyalty</a:t>
            </a:r>
            <a:r>
              <a:rPr lang="en-US" sz="1800" dirty="0">
                <a:solidFill>
                  <a:schemeClr val="tx1"/>
                </a:solidFill>
              </a:rPr>
              <a:t> with discounts or special promotions</a:t>
            </a:r>
            <a:r>
              <a:rPr lang="en-US" sz="1800" dirty="0">
                <a:solidFill>
                  <a:schemeClr val="tx1"/>
                </a:solidFill>
                <a:latin typeface="Bahnschrift SemiLight" panose="020B0502040204020203" pitchFamily="34" charset="0"/>
              </a:rPr>
              <a:t>.</a:t>
            </a:r>
          </a:p>
          <a:p>
            <a:r>
              <a:rPr lang="en-US" sz="1800" dirty="0">
                <a:solidFill>
                  <a:schemeClr val="tx1"/>
                </a:solidFill>
                <a:latin typeface="Bahnschrift SemiLight" panose="020B0502040204020203" pitchFamily="34" charset="0"/>
              </a:rPr>
              <a:t>I suggest </a:t>
            </a:r>
            <a:r>
              <a:rPr lang="en-US" sz="1800" b="1" dirty="0">
                <a:solidFill>
                  <a:srgbClr val="C00000"/>
                </a:solidFill>
                <a:latin typeface="Bahnschrift SemiLight" panose="020B0502040204020203" pitchFamily="34" charset="0"/>
              </a:rPr>
              <a:t>consolidating </a:t>
            </a:r>
            <a:r>
              <a:rPr lang="en-US" sz="1800" b="1" dirty="0" err="1">
                <a:solidFill>
                  <a:srgbClr val="C00000"/>
                </a:solidFill>
                <a:latin typeface="Bahnschrift SemiLight" panose="020B0502040204020203" pitchFamily="34" charset="0"/>
              </a:rPr>
              <a:t>Rockbuster</a:t>
            </a:r>
            <a:r>
              <a:rPr lang="en-US" sz="1800" b="1" dirty="0">
                <a:solidFill>
                  <a:srgbClr val="C00000"/>
                </a:solidFill>
                <a:latin typeface="Bahnschrift SemiLight" panose="020B0502040204020203" pitchFamily="34" charset="0"/>
              </a:rPr>
              <a:t> presence </a:t>
            </a:r>
            <a:r>
              <a:rPr lang="en-US" sz="1800" dirty="0">
                <a:solidFill>
                  <a:schemeClr val="tx1"/>
                </a:solidFill>
                <a:latin typeface="Bahnschrift SemiLight" panose="020B0502040204020203" pitchFamily="34" charset="0"/>
              </a:rPr>
              <a:t>in America and Asia and to plan a precise </a:t>
            </a:r>
            <a:r>
              <a:rPr lang="en-US" sz="1800" b="1" dirty="0">
                <a:solidFill>
                  <a:srgbClr val="C00000"/>
                </a:solidFill>
                <a:latin typeface="Bahnschrift SemiLight" panose="020B0502040204020203" pitchFamily="34" charset="0"/>
              </a:rPr>
              <a:t>marketing strategy </a:t>
            </a:r>
            <a:r>
              <a:rPr lang="en-US" sz="1800" dirty="0">
                <a:solidFill>
                  <a:schemeClr val="tx1"/>
                </a:solidFill>
                <a:latin typeface="Bahnschrift SemiLight" panose="020B0502040204020203" pitchFamily="34" charset="0"/>
              </a:rPr>
              <a:t>in other regions (such as Europe) to fight competitors</a:t>
            </a:r>
          </a:p>
          <a:p>
            <a:endParaRPr lang="en-GB" dirty="0"/>
          </a:p>
        </p:txBody>
      </p:sp>
      <p:pic>
        <p:nvPicPr>
          <p:cNvPr id="6146" name="Picture 2" descr="Single continuous line drawing male hand holding popcorn through mobile  phone. Concept of cinema restaurant order delivery online food. Application  for smartphones. One line draw design graphic vector 10338219 Vector Art at  Vecteezy">
            <a:extLst>
              <a:ext uri="{FF2B5EF4-FFF2-40B4-BE49-F238E27FC236}">
                <a16:creationId xmlns:a16="http://schemas.microsoft.com/office/drawing/2014/main" id="{C42B014E-192B-A554-772E-FBB4CB1FE04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458912" y="3517900"/>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Shape 6">
            <a:extLst>
              <a:ext uri="{FF2B5EF4-FFF2-40B4-BE49-F238E27FC236}">
                <a16:creationId xmlns:a16="http://schemas.microsoft.com/office/drawing/2014/main" id="{C75C203B-20B0-8A4D-090C-6D0516707678}"/>
              </a:ext>
              <a:ext uri="{C183D7F6-B498-43B3-948B-1728B52AA6E4}">
                <adec:decorative xmlns:adec="http://schemas.microsoft.com/office/drawing/2017/decorative" val="1"/>
              </a:ext>
            </a:extLst>
          </p:cNvPr>
          <p:cNvSpPr/>
          <p:nvPr/>
        </p:nvSpPr>
        <p:spPr>
          <a:xfrm>
            <a:off x="370700" y="4642850"/>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8" name="Freeform: Shape 11">
            <a:extLst>
              <a:ext uri="{FF2B5EF4-FFF2-40B4-BE49-F238E27FC236}">
                <a16:creationId xmlns:a16="http://schemas.microsoft.com/office/drawing/2014/main" id="{B45C5709-493D-F3F5-86A6-F6BEBD63E0A7}"/>
              </a:ext>
              <a:ext uri="{C183D7F6-B498-43B3-948B-1728B52AA6E4}">
                <adec:decorative xmlns:adec="http://schemas.microsoft.com/office/drawing/2017/decorative" val="1"/>
              </a:ext>
            </a:extLst>
          </p:cNvPr>
          <p:cNvSpPr/>
          <p:nvPr/>
        </p:nvSpPr>
        <p:spPr>
          <a:xfrm>
            <a:off x="134885" y="3226930"/>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426640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F996-5BE9-2010-1000-5E95C583C191}"/>
              </a:ext>
            </a:extLst>
          </p:cNvPr>
          <p:cNvSpPr>
            <a:spLocks noGrp="1"/>
          </p:cNvSpPr>
          <p:nvPr>
            <p:ph type="title"/>
          </p:nvPr>
        </p:nvSpPr>
        <p:spPr/>
        <p:txBody>
          <a:bodyPr>
            <a:normAutofit/>
          </a:bodyPr>
          <a:lstStyle/>
          <a:p>
            <a:r>
              <a:rPr lang="en-GB" dirty="0">
                <a:solidFill>
                  <a:schemeClr val="tx1"/>
                </a:solidFill>
              </a:rPr>
              <a:t>By Maria Juliana Giglio Fernandes</a:t>
            </a:r>
          </a:p>
        </p:txBody>
      </p:sp>
      <p:sp>
        <p:nvSpPr>
          <p:cNvPr id="4" name="Text Placeholder 3">
            <a:extLst>
              <a:ext uri="{FF2B5EF4-FFF2-40B4-BE49-F238E27FC236}">
                <a16:creationId xmlns:a16="http://schemas.microsoft.com/office/drawing/2014/main" id="{BF80F7CC-5BBD-23EA-35F3-674D39AB7B5C}"/>
              </a:ext>
            </a:extLst>
          </p:cNvPr>
          <p:cNvSpPr>
            <a:spLocks noGrp="1"/>
          </p:cNvSpPr>
          <p:nvPr>
            <p:ph type="body" sz="half" idx="2"/>
          </p:nvPr>
        </p:nvSpPr>
        <p:spPr/>
        <p:txBody>
          <a:bodyPr/>
          <a:lstStyle/>
          <a:p>
            <a:r>
              <a:rPr lang="en-GB" dirty="0"/>
              <a:t>mg.mariagiglio@gmail.com</a:t>
            </a:r>
          </a:p>
        </p:txBody>
      </p:sp>
      <p:sp>
        <p:nvSpPr>
          <p:cNvPr id="7" name="Picture Placeholder 6">
            <a:extLst>
              <a:ext uri="{FF2B5EF4-FFF2-40B4-BE49-F238E27FC236}">
                <a16:creationId xmlns:a16="http://schemas.microsoft.com/office/drawing/2014/main" id="{6E5D4EE7-3201-42B8-EFE5-6562F20AB0FA}"/>
              </a:ext>
            </a:extLst>
          </p:cNvPr>
          <p:cNvSpPr>
            <a:spLocks noGrp="1"/>
          </p:cNvSpPr>
          <p:nvPr>
            <p:ph type="pic" idx="1"/>
          </p:nvPr>
        </p:nvSpPr>
        <p:spPr/>
      </p:sp>
      <p:pic>
        <p:nvPicPr>
          <p:cNvPr id="1026" name="Picture 2" descr="Thank You! Lettering Drawing Stock Vector | Royalty-Free | FreeImages">
            <a:extLst>
              <a:ext uri="{FF2B5EF4-FFF2-40B4-BE49-F238E27FC236}">
                <a16:creationId xmlns:a16="http://schemas.microsoft.com/office/drawing/2014/main" id="{7F38E66D-CECE-B6BE-DA26-C25E0CFD0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798" y="639366"/>
            <a:ext cx="4276725"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2415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115</TotalTime>
  <Words>237</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Bahnschrift SemiBold</vt:lpstr>
      <vt:lpstr>Bahnschrift SemiLight</vt:lpstr>
      <vt:lpstr>Posterama Text SemiBold</vt:lpstr>
      <vt:lpstr>Trebuchet MS</vt:lpstr>
      <vt:lpstr>Wingdings</vt:lpstr>
      <vt:lpstr>Wingdings 3</vt:lpstr>
      <vt:lpstr>Facet</vt:lpstr>
      <vt:lpstr>PowerPoint Presentation</vt:lpstr>
      <vt:lpstr>Introduction</vt:lpstr>
      <vt:lpstr>KEY QUESTIONS:</vt:lpstr>
      <vt:lpstr>Which movies contributed the most/least to revenue gain? </vt:lpstr>
      <vt:lpstr>Which countries are Rockbuster customer based in? </vt:lpstr>
      <vt:lpstr>Where are the Revenue By Genre? </vt:lpstr>
      <vt:lpstr>Where are customers with a high lifetime value based? </vt:lpstr>
      <vt:lpstr>Recommendations</vt:lpstr>
      <vt:lpstr>By Maria Juliana Giglio Fernandes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Raif Cilasun</dc:creator>
  <cp:lastModifiedBy>Raif Cilasun</cp:lastModifiedBy>
  <cp:revision>2</cp:revision>
  <dcterms:created xsi:type="dcterms:W3CDTF">2023-02-21T11:36:24Z</dcterms:created>
  <dcterms:modified xsi:type="dcterms:W3CDTF">2023-02-21T14:24:09Z</dcterms:modified>
</cp:coreProperties>
</file>