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264" r:id="rId3"/>
    <p:sldId id="265" r:id="rId4"/>
    <p:sldId id="256" r:id="rId5"/>
    <p:sldId id="257" r:id="rId6"/>
    <p:sldId id="262" r:id="rId7"/>
    <p:sldId id="259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CED21-F4D2-42EF-AD6E-25200375DD35}" v="149" dt="2025-01-27T20:30:4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on, Jason Patrick (jpw4ma)" userId="41fbb5a1-ef9e-4af4-b8a8-1abf07e56bfb" providerId="ADAL" clId="{DD6CED21-F4D2-42EF-AD6E-25200375DD35}"/>
    <pc:docChg chg="custSel modSld">
      <pc:chgData name="Williamson, Jason Patrick (jpw4ma)" userId="41fbb5a1-ef9e-4af4-b8a8-1abf07e56bfb" providerId="ADAL" clId="{DD6CED21-F4D2-42EF-AD6E-25200375DD35}" dt="2025-01-27T20:30:48.344" v="148" actId="20577"/>
      <pc:docMkLst>
        <pc:docMk/>
      </pc:docMkLst>
      <pc:sldChg chg="modSp mod">
        <pc:chgData name="Williamson, Jason Patrick (jpw4ma)" userId="41fbb5a1-ef9e-4af4-b8a8-1abf07e56bfb" providerId="ADAL" clId="{DD6CED21-F4D2-42EF-AD6E-25200375DD35}" dt="2025-01-27T20:30:48.344" v="148" actId="20577"/>
        <pc:sldMkLst>
          <pc:docMk/>
          <pc:sldMk cId="2840044349" sldId="265"/>
        </pc:sldMkLst>
        <pc:spChg chg="mod">
          <ac:chgData name="Williamson, Jason Patrick (jpw4ma)" userId="41fbb5a1-ef9e-4af4-b8a8-1abf07e56bfb" providerId="ADAL" clId="{DD6CED21-F4D2-42EF-AD6E-25200375DD35}" dt="2025-01-27T20:30:48.344" v="148" actId="20577"/>
          <ac:spMkLst>
            <pc:docMk/>
            <pc:sldMk cId="2840044349" sldId="265"/>
            <ac:spMk id="3" creationId="{473F57AC-D22B-AC35-702B-397C6B7366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2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13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93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45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187860" y="365127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363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26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47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0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1" y="1551008"/>
            <a:ext cx="8383895" cy="4625955"/>
          </a:xfrm>
        </p:spPr>
        <p:txBody>
          <a:bodyPr/>
          <a:lstStyle>
            <a:lvl1pPr marL="1714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818" y="939739"/>
            <a:ext cx="7701438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z="1800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253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/>
        </p:nvGrpSpPr>
        <p:grpSpPr>
          <a:xfrm>
            <a:off x="8307732" y="377319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5629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2202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68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47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7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2677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6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6359833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19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416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57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5333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/>
        </p:nvGrpSpPr>
        <p:grpSpPr>
          <a:xfrm>
            <a:off x="187860" y="365127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234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1" y="1551008"/>
            <a:ext cx="8383895" cy="4625955"/>
          </a:xfrm>
        </p:spPr>
        <p:txBody>
          <a:bodyPr/>
          <a:lstStyle>
            <a:lvl1pPr marL="1714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818" y="939739"/>
            <a:ext cx="7701438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180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1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8307732" y="377319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91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0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15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47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0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6359833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8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7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2195219"/>
            <a:ext cx="3065480" cy="2166836"/>
          </a:xfrm>
        </p:spPr>
        <p:txBody>
          <a:bodyPr anchor="b">
            <a:normAutofit/>
          </a:bodyPr>
          <a:lstStyle/>
          <a:p>
            <a:pPr algn="l"/>
            <a:r>
              <a:rPr lang="en-US" sz="4050"/>
              <a:t>DS-2002: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60" y="4420420"/>
            <a:ext cx="3227876" cy="320062"/>
          </a:xfrm>
        </p:spPr>
        <p:txBody>
          <a:bodyPr anchor="t">
            <a:normAutofit/>
          </a:bodyPr>
          <a:lstStyle/>
          <a:p>
            <a:pPr algn="l"/>
            <a:r>
              <a:rPr lang="en-US" sz="1500"/>
              <a:t>DDL Examples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857250"/>
            <a:ext cx="5391038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857257"/>
            <a:ext cx="5271371" cy="51434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5598460" y="4962231"/>
            <a:ext cx="3227876" cy="32006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0CDC-200E-59B1-F3F7-24348B55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57AC-D22B-AC35-702B-397C6B73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Task this week – Get MYSQL installed on your machine with MYSQL Workbench (Git has examples) We’ll step through a bit today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We’ll do more hands on this Wednesday.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Also – write me if you want to come to Sunday Night Dinner – had about 20 last night….this weekend will be BBQ (NC Style)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91BBC-C995-3DC3-4493-CF891D909D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it-IT" sz="3000"/>
              <a:t>SQL Data Definition Language (DDL)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/>
              <a:t> SQL DDL is used to define and modify database structures.</a:t>
            </a:r>
          </a:p>
          <a:p>
            <a:pPr marL="0" indent="0">
              <a:buNone/>
            </a:pPr>
            <a:r>
              <a:rPr lang="en-US" sz="1200"/>
              <a:t>Common DDL commands:</a:t>
            </a:r>
          </a:p>
          <a:p>
            <a:r>
              <a:rPr lang="en-US" sz="1200"/>
              <a:t>  CREATE</a:t>
            </a:r>
          </a:p>
          <a:p>
            <a:r>
              <a:rPr lang="en-US" sz="1200"/>
              <a:t>  ALTER</a:t>
            </a:r>
          </a:p>
          <a:p>
            <a:r>
              <a:rPr lang="en-US" sz="1200"/>
              <a:t>  DROP</a:t>
            </a:r>
          </a:p>
          <a:p>
            <a:r>
              <a:rPr lang="en-US" sz="1200"/>
              <a:t>  TRUNCATE</a:t>
            </a:r>
          </a:p>
          <a:p>
            <a:pPr marL="0" indent="0">
              <a:buNone/>
            </a:pPr>
            <a:r>
              <a:rPr lang="en-US" sz="1200"/>
              <a:t>Example:</a:t>
            </a:r>
          </a:p>
          <a:p>
            <a:pPr marL="0" indent="0">
              <a:buNone/>
            </a:pPr>
            <a:r>
              <a:rPr lang="en-US" sz="1200"/>
              <a:t>CREATE TABLE Students (</a:t>
            </a:r>
          </a:p>
          <a:p>
            <a:pPr marL="0" indent="0">
              <a:buNone/>
            </a:pPr>
            <a:r>
              <a:rPr lang="en-US" sz="1200"/>
              <a:t>    StudentID INT PRIMARY KEY,</a:t>
            </a:r>
          </a:p>
          <a:p>
            <a:pPr marL="0" indent="0">
              <a:buNone/>
            </a:pPr>
            <a:r>
              <a:rPr lang="en-US" sz="1200"/>
              <a:t>    FirstName VARCHAR(50),</a:t>
            </a:r>
          </a:p>
          <a:p>
            <a:pPr marL="0" indent="0">
              <a:buNone/>
            </a:pPr>
            <a:r>
              <a:rPr lang="en-US" sz="1200"/>
              <a:t>    LastName VARCHAR(50),</a:t>
            </a:r>
          </a:p>
          <a:p>
            <a:pPr marL="0" indent="0">
              <a:buNone/>
            </a:pPr>
            <a:r>
              <a:rPr lang="en-US" sz="1200"/>
              <a:t>    Age INT,</a:t>
            </a:r>
          </a:p>
          <a:p>
            <a:pPr marL="0" indent="0">
              <a:buNone/>
            </a:pPr>
            <a:r>
              <a:rPr lang="en-US" sz="1200"/>
              <a:t>    EnrollmentDate DATE</a:t>
            </a:r>
          </a:p>
          <a:p>
            <a:pPr marL="0" indent="0">
              <a:buNone/>
            </a:pPr>
            <a:r>
              <a:rPr lang="en-US" sz="1200"/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3034CE5-D228-47E9-2486-7481521A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CREATE TABLE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The CREATE TABLE statement is used to create a new table.</a:t>
            </a:r>
          </a:p>
          <a:p>
            <a:endParaRPr lang="en-US" sz="1300"/>
          </a:p>
          <a:p>
            <a:r>
              <a:rPr lang="en-US" sz="1300"/>
              <a:t>Syntax:</a:t>
            </a:r>
          </a:p>
          <a:p>
            <a:pPr marL="0" indent="0">
              <a:buNone/>
            </a:pPr>
            <a:r>
              <a:rPr lang="en-US" sz="1300"/>
              <a:t>CREATE TABLE table_name (</a:t>
            </a:r>
          </a:p>
          <a:p>
            <a:pPr marL="0" indent="0">
              <a:buNone/>
            </a:pPr>
            <a:r>
              <a:rPr lang="en-US" sz="1300"/>
              <a:t>    column1 datatype constraint,</a:t>
            </a:r>
          </a:p>
          <a:p>
            <a:pPr marL="0" indent="0">
              <a:buNone/>
            </a:pPr>
            <a:r>
              <a:rPr lang="en-US" sz="1300"/>
              <a:t>    column2 datatype constraint</a:t>
            </a:r>
          </a:p>
          <a:p>
            <a:pPr marL="0" indent="0">
              <a:buNone/>
            </a:pPr>
            <a:r>
              <a:rPr lang="en-US" sz="1300"/>
              <a:t>);</a:t>
            </a:r>
          </a:p>
          <a:p>
            <a:endParaRPr lang="en-US" sz="1300"/>
          </a:p>
          <a:p>
            <a:r>
              <a:rPr lang="en-US" sz="1300"/>
              <a:t>Example:</a:t>
            </a:r>
          </a:p>
          <a:p>
            <a:pPr marL="0" indent="0">
              <a:buNone/>
            </a:pPr>
            <a:r>
              <a:rPr lang="en-US" sz="1300"/>
              <a:t>CREATE TABLE Courses (</a:t>
            </a:r>
          </a:p>
          <a:p>
            <a:pPr marL="0" indent="0">
              <a:buNone/>
            </a:pPr>
            <a:r>
              <a:rPr lang="en-US" sz="1300"/>
              <a:t>    CourseID INT PRIMARY KEY,</a:t>
            </a:r>
          </a:p>
          <a:p>
            <a:pPr marL="0" indent="0">
              <a:buNone/>
            </a:pPr>
            <a:r>
              <a:rPr lang="en-US" sz="1300"/>
              <a:t>    CourseName VARCHAR(100) NOT NULL</a:t>
            </a:r>
          </a:p>
          <a:p>
            <a:pPr marL="0" indent="0">
              <a:buNone/>
            </a:pPr>
            <a:r>
              <a:rPr lang="en-US" sz="1300"/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7F00853E-B0EA-C5FA-E7DD-2856FD67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6E0F4-7C64-2D0B-658E-47311506D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A22F-D9B3-45B7-040B-00AD3B9B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/>
              <a:t>ALTER TABLE  Datase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71A0-7BB2-890E-4595-E1CCC37F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The CREATE TABLE statement is used to create a new table.</a:t>
            </a:r>
          </a:p>
          <a:p>
            <a:endParaRPr lang="en-US" sz="1300"/>
          </a:p>
          <a:p>
            <a:r>
              <a:rPr lang="en-US" sz="1300"/>
              <a:t>Syntax:</a:t>
            </a:r>
          </a:p>
          <a:p>
            <a:pPr marL="0" indent="0">
              <a:buNone/>
            </a:pPr>
            <a:r>
              <a:rPr lang="en-US" sz="1300"/>
              <a:t>CREATE TABLE table_name (</a:t>
            </a:r>
          </a:p>
          <a:p>
            <a:pPr marL="0" indent="0">
              <a:buNone/>
            </a:pPr>
            <a:r>
              <a:rPr lang="en-US" sz="1300"/>
              <a:t>    column1 datatype constraint,</a:t>
            </a:r>
          </a:p>
          <a:p>
            <a:pPr marL="0" indent="0">
              <a:buNone/>
            </a:pPr>
            <a:r>
              <a:rPr lang="en-US" sz="1300"/>
              <a:t>    column2 datatype constraint</a:t>
            </a:r>
          </a:p>
          <a:p>
            <a:pPr marL="0" indent="0">
              <a:buNone/>
            </a:pPr>
            <a:r>
              <a:rPr lang="en-US" sz="1300"/>
              <a:t>);</a:t>
            </a:r>
          </a:p>
          <a:p>
            <a:endParaRPr lang="en-US" sz="1300"/>
          </a:p>
          <a:p>
            <a:r>
              <a:rPr lang="en-US" sz="1300"/>
              <a:t>Example:</a:t>
            </a:r>
          </a:p>
          <a:p>
            <a:pPr marL="0" indent="0">
              <a:buNone/>
            </a:pPr>
            <a:r>
              <a:rPr lang="en-US" sz="1300"/>
              <a:t>CREATE TABLE Courses (</a:t>
            </a:r>
          </a:p>
          <a:p>
            <a:pPr marL="0" indent="0">
              <a:buNone/>
            </a:pPr>
            <a:r>
              <a:rPr lang="en-US" sz="1300"/>
              <a:t>    CourseID INT PRIMARY KEY,</a:t>
            </a:r>
          </a:p>
          <a:p>
            <a:pPr marL="0" indent="0">
              <a:buNone/>
            </a:pPr>
            <a:r>
              <a:rPr lang="en-US" sz="1300"/>
              <a:t>    CourseName VARCHAR(100) NOT NULL</a:t>
            </a:r>
          </a:p>
          <a:p>
            <a:pPr marL="0" indent="0">
              <a:buNone/>
            </a:pPr>
            <a:r>
              <a:rPr lang="en-US" sz="1300"/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A9EA5E13-EB6E-FD54-52B7-73921257F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1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DROP TABLE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DROP TABLE command deletes a table permanently.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/>
              <a:t>DROP TABLE Students;</a:t>
            </a:r>
          </a:p>
          <a:p>
            <a:endParaRPr lang="en-US"/>
          </a:p>
          <a:p>
            <a:pPr marL="0" indent="0">
              <a:buNone/>
            </a:pPr>
            <a:r>
              <a:rPr lang="en-US" i="1"/>
              <a:t>Caution: This operation cannot be undone.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Garbage">
            <a:extLst>
              <a:ext uri="{FF2B5EF4-FFF2-40B4-BE49-F238E27FC236}">
                <a16:creationId xmlns:a16="http://schemas.microsoft.com/office/drawing/2014/main" id="{CFDBB0E1-C225-F1E9-1D78-1F1F5573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201CE-1235-6611-6E20-2B7328D97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5EEB-1B82-079C-029D-EF89ECC7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600"/>
              <a:t>TRUNCATE TABLE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AC70-BC5F-9393-2D5F-CFDBBF25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TRUNCATE command removes all rows but keeps the structure.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/>
              <a:t>TRUNCATE TABLE Students;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/>
              <a:t>Faster than DELETE as it doesn't log individual deletions.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Garbage">
            <a:extLst>
              <a:ext uri="{FF2B5EF4-FFF2-40B4-BE49-F238E27FC236}">
                <a16:creationId xmlns:a16="http://schemas.microsoft.com/office/drawing/2014/main" id="{7165B490-4FFA-63EC-F9AF-C6D65E95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B60B-1885-7E5D-C4FF-A25C7A32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MDL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DDDE-8A0E-52A4-65C7-9C6092F0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– Get info from our database</a:t>
            </a:r>
          </a:p>
          <a:p>
            <a:r>
              <a:rPr lang="en-US"/>
              <a:t>UPDATE – Update info from our database		</a:t>
            </a:r>
          </a:p>
          <a:p>
            <a:r>
              <a:rPr lang="en-US"/>
              <a:t>DELETE – Get rid of info from our database</a:t>
            </a:r>
          </a:p>
          <a:p>
            <a:r>
              <a:rPr lang="en-US"/>
              <a:t>INSERT – Add stuff to our database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9748C-0B0D-4FF4-5CA5-512DC12C5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1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1_Office Theme</vt:lpstr>
      <vt:lpstr>ETL</vt:lpstr>
      <vt:lpstr>DS-2002: Data Systems</vt:lpstr>
      <vt:lpstr>5 Before</vt:lpstr>
      <vt:lpstr>SQL Data Definition Language (DDL)</vt:lpstr>
      <vt:lpstr>CREATE TABLE Command</vt:lpstr>
      <vt:lpstr>ALTER TABLE  Datase Command</vt:lpstr>
      <vt:lpstr>DROP TABLE Command</vt:lpstr>
      <vt:lpstr>TRUNCATE TABLE Command</vt:lpstr>
      <vt:lpstr>Basic MDL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2025-01-27T20:31:26Z</dcterms:modified>
  <cp:category/>
</cp:coreProperties>
</file>