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2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1578-2CBD-1491-B78A-6E9FCA98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BA1CD6-08E0-631E-6CE2-61359D01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0CEB22-DE2E-814C-61A5-E014F5E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548AF-BE54-CC7F-91CC-24658AB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B39A9A-730F-561B-28AE-4DC73392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6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26C65-CFB8-09CF-AA07-FC233C3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BA8C01-A169-C077-87B4-688AEF282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D0561-43DA-25D0-9ECE-B831A76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821CD-FA83-7D0E-AA14-044AA2B0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10B287-675B-794A-0278-74CB24F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3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79E581-0D68-51B1-0DFD-7A7947FA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F6C010-6D05-8A43-F9CD-9C236283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7DC26-612D-84AC-67C5-48F5335E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F3D236-8850-C726-B08E-AE22F27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592E3-F86D-0F21-2DDC-65A16999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47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5E710-E6F2-6ECC-298B-FFC05FF9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844E8-F163-F711-36D1-726FCFE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48FBB5-F582-840D-A40B-BD60013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36325-1221-873C-0868-B4B71DB9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368F51-47AD-01B0-44D0-D389568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92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F8A29-5154-E672-56BE-38ECC08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D9630-96B7-055B-C2CF-102A008A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B828B-06B1-BC02-98D0-FDAD385C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4D9132-3696-38B9-9CE8-2E32B3D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11B1CD-C2E6-347F-4562-C3E93F07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6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56265-85C3-935A-2C0F-C12A46F0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1FE9B-189B-1ECB-994A-073CF80E3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B4243F-06F5-BFD8-105C-3650E8F3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F6BE1A-5E09-A8F0-07AC-9ACFD451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08FB3-03C9-F7CD-AB03-900122DA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C822C5-2F76-87A3-91A1-E18F854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990CF-E2AA-ACAC-47DF-2961F738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642153-0297-064E-38B3-357764D5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0C56D-C7FB-0EF1-28CF-2BE6EF46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5AF5D0-BBBB-4BFC-CD67-B450A535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7DD8C6-AF49-C03E-5EC4-59407550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8CAB93-0EEF-3BE8-BAF2-D69B650E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DEE9B9-6E4B-3701-2C4D-92AA61DD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4CEE9D-0DE4-F257-D8DA-26A11848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0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6777-F1E2-EAE9-B0D2-802C4A6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422F4-08B8-318E-9BA6-9AD8EF6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78B51A-9A5E-2A70-A549-F98016C5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B4AF88-846F-68A9-4118-99B105D1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A326A9-3EBE-9D10-9822-80BEBA85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0B8AD3-01D0-AC12-07A4-0203BF7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37B92-A724-A115-DB18-0EFA19F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3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2886C-2297-2039-FDCD-45FB8C07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439C5-80E6-C775-0B8C-F61F634B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5A0804-4247-A6D9-5313-BD848BCB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403FE-FBC7-EF08-08AB-79E48B40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0B8614-5B87-0F07-AC3B-161A1CD5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F41B2-E265-2C84-2A60-7820517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A4400-C64E-74B1-72BF-3D26859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1EDF69-8BB9-ED9E-CBF8-94D0DB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5AB08D-25A3-A768-BE20-8DF50683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F869-308A-925C-7618-4C20C2A2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5FB815-E260-7A07-C998-14FF47DC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770FE-C82D-8E8B-578F-FCC2AA4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4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E2F480-2BA2-A7EC-E0DE-23DAD1D1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72410-95C5-34D3-2C2E-B3F970C4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BCA2D5-06EB-2D98-9E8B-C887A856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11A5D-C902-424B-9A0F-A8CC8D605E34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73F774-B11D-AFCF-D57B-B7D2955B0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854E8-6A35-FA8D-7FC6-09E8828E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9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F3624F-5DC2-42CC-8E4E-09C6EFC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850CDBA-95E0-16E5-264A-C30430BA830D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802462B-8196-EF11-4F65-2855D158ACF2}"/>
              </a:ext>
            </a:extLst>
          </p:cNvPr>
          <p:cNvGrpSpPr/>
          <p:nvPr/>
        </p:nvGrpSpPr>
        <p:grpSpPr>
          <a:xfrm>
            <a:off x="9555308" y="1073401"/>
            <a:ext cx="959371" cy="547409"/>
            <a:chOff x="9555308" y="1073401"/>
            <a:chExt cx="959371" cy="547409"/>
          </a:xfrm>
        </p:grpSpPr>
        <p:pic>
          <p:nvPicPr>
            <p:cNvPr id="102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D39E31E5-5086-A17E-3A9F-3E0289FAC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8250F36-67F6-768D-3F09-9270A6B24F7E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98FC40F-4A04-0D7A-8210-A6C7C5BEB576}"/>
              </a:ext>
            </a:extLst>
          </p:cNvPr>
          <p:cNvGrpSpPr/>
          <p:nvPr/>
        </p:nvGrpSpPr>
        <p:grpSpPr>
          <a:xfrm>
            <a:off x="5241328" y="1889583"/>
            <a:ext cx="1709341" cy="844897"/>
            <a:chOff x="5241328" y="1889583"/>
            <a:chExt cx="1709341" cy="844897"/>
          </a:xfrm>
        </p:grpSpPr>
        <p:pic>
          <p:nvPicPr>
            <p:cNvPr id="1032" name="Picture 8" descr="Icona Segnaposto Generic Flat | Freepik">
              <a:extLst>
                <a:ext uri="{FF2B5EF4-FFF2-40B4-BE49-F238E27FC236}">
                  <a16:creationId xmlns:a16="http://schemas.microsoft.com/office/drawing/2014/main" id="{DA78EBE3-F776-4296-AFE6-1ED7D7FBF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F2924F1-F8FE-959D-56A1-F5534303C263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n°1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463425-C836-1991-C798-23EFF9766E78}"/>
              </a:ext>
            </a:extLst>
          </p:cNvPr>
          <p:cNvGrpSpPr/>
          <p:nvPr/>
        </p:nvGrpSpPr>
        <p:grpSpPr>
          <a:xfrm>
            <a:off x="6907423" y="1865751"/>
            <a:ext cx="1709341" cy="844897"/>
            <a:chOff x="5241328" y="1889583"/>
            <a:chExt cx="1709341" cy="844897"/>
          </a:xfrm>
        </p:grpSpPr>
        <p:pic>
          <p:nvPicPr>
            <p:cNvPr id="29" name="Picture 8" descr="Icona Segnaposto Generic Flat | Freepik">
              <a:extLst>
                <a:ext uri="{FF2B5EF4-FFF2-40B4-BE49-F238E27FC236}">
                  <a16:creationId xmlns:a16="http://schemas.microsoft.com/office/drawing/2014/main" id="{5B25D96E-38B1-8EE7-2D3E-297BA260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EAC4CF65-68F1-ACB5-5600-04B96094B34C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n°7</a:t>
              </a: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CEE30151-627A-5299-9EB9-540E9286CA9E}"/>
              </a:ext>
            </a:extLst>
          </p:cNvPr>
          <p:cNvSpPr/>
          <p:nvPr/>
        </p:nvSpPr>
        <p:spPr>
          <a:xfrm>
            <a:off x="3282847" y="960244"/>
            <a:ext cx="54043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157765B-1B8B-230A-FF80-8A4F0EB37BDC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679CDC84-4A02-96DB-679B-6F7F19A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DF8312E7-0AB6-F8A1-2206-6B5FEC4BD2A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EF68878-9E7D-FB75-B11D-8F50AB95D47C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3EC71D9F-815A-1160-225D-4A8F2A86A1F7}"/>
              </a:ext>
            </a:extLst>
          </p:cNvPr>
          <p:cNvGrpSpPr/>
          <p:nvPr/>
        </p:nvGrpSpPr>
        <p:grpSpPr>
          <a:xfrm>
            <a:off x="5115307" y="2877813"/>
            <a:ext cx="2362417" cy="871626"/>
            <a:chOff x="5115307" y="2877813"/>
            <a:chExt cx="2362417" cy="8716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34A004BC-23D3-6918-DB43-BE5A384CAD0E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Raccolta differenziata</a:t>
              </a:r>
            </a:p>
          </p:txBody>
        </p:sp>
        <p:pic>
          <p:nvPicPr>
            <p:cNvPr id="3076" name="Picture 4" descr="Mappa marcatore png foto - PNG All">
              <a:extLst>
                <a:ext uri="{FF2B5EF4-FFF2-40B4-BE49-F238E27FC236}">
                  <a16:creationId xmlns:a16="http://schemas.microsoft.com/office/drawing/2014/main" id="{0F091C57-2BFE-8776-16E9-925DE49C8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B2F50AE-A1BD-86FF-2F28-A7827950A398}"/>
              </a:ext>
            </a:extLst>
          </p:cNvPr>
          <p:cNvGrpSpPr/>
          <p:nvPr/>
        </p:nvGrpSpPr>
        <p:grpSpPr>
          <a:xfrm>
            <a:off x="5577332" y="4065840"/>
            <a:ext cx="2362417" cy="871626"/>
            <a:chOff x="5115307" y="2877813"/>
            <a:chExt cx="2362417" cy="87162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A6655CF-3B72-36BC-741B-4AFBEB2E94F5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Bidoni olio esausto</a:t>
              </a:r>
            </a:p>
          </p:txBody>
        </p:sp>
        <p:pic>
          <p:nvPicPr>
            <p:cNvPr id="12" name="Picture 4" descr="Mappa marcatore png foto - PNG All">
              <a:extLst>
                <a:ext uri="{FF2B5EF4-FFF2-40B4-BE49-F238E27FC236}">
                  <a16:creationId xmlns:a16="http://schemas.microsoft.com/office/drawing/2014/main" id="{EEF08E2D-08AE-FC3A-8AA0-69844D1CE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F198D61-85CA-7BC6-0380-04D49B941FF2}"/>
              </a:ext>
            </a:extLst>
          </p:cNvPr>
          <p:cNvGrpSpPr/>
          <p:nvPr/>
        </p:nvGrpSpPr>
        <p:grpSpPr>
          <a:xfrm>
            <a:off x="3832941" y="3330880"/>
            <a:ext cx="2362417" cy="871626"/>
            <a:chOff x="5115307" y="2877813"/>
            <a:chExt cx="2362417" cy="871626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09A1EB1-EB26-2D31-29A2-951301AED2F6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Bidoni pubblici</a:t>
              </a:r>
            </a:p>
          </p:txBody>
        </p:sp>
        <p:pic>
          <p:nvPicPr>
            <p:cNvPr id="22" name="Picture 4" descr="Mappa marcatore png foto - PNG All">
              <a:extLst>
                <a:ext uri="{FF2B5EF4-FFF2-40B4-BE49-F238E27FC236}">
                  <a16:creationId xmlns:a16="http://schemas.microsoft.com/office/drawing/2014/main" id="{578DF5D6-18DE-A829-5420-B5755130C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4865C2A2-94A9-A655-F154-2288947E1A47}"/>
              </a:ext>
            </a:extLst>
          </p:cNvPr>
          <p:cNvGrpSpPr/>
          <p:nvPr/>
        </p:nvGrpSpPr>
        <p:grpSpPr>
          <a:xfrm>
            <a:off x="8802149" y="951831"/>
            <a:ext cx="959371" cy="727725"/>
            <a:chOff x="1669265" y="970109"/>
            <a:chExt cx="959371" cy="727725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448B17DC-B7BD-9EA6-0540-0A85A270EC2E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826EC4D6-FF3A-89CD-68EA-C3DBDC562874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3EED4B56-A4F0-6132-E526-8778DFBDD912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Ovale 12">
                <a:extLst>
                  <a:ext uri="{FF2B5EF4-FFF2-40B4-BE49-F238E27FC236}">
                    <a16:creationId xmlns:a16="http://schemas.microsoft.com/office/drawing/2014/main" id="{D7C531D9-7D39-0093-919C-0E7C0BDB4D2A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1EC61AC-1202-0E28-41CF-02B59BB90C45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396516" y="1427847"/>
            <a:ext cx="522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 appuntamento: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B8D1A-6E73-9D67-6A0E-E785358AC7D8}"/>
              </a:ext>
            </a:extLst>
          </p:cNvPr>
          <p:cNvSpPr txBox="1"/>
          <p:nvPr/>
        </p:nvSpPr>
        <p:spPr>
          <a:xfrm>
            <a:off x="86325" y="2042617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il luogo:</a:t>
            </a:r>
          </a:p>
        </p:txBody>
      </p:sp>
      <p:pic>
        <p:nvPicPr>
          <p:cNvPr id="2052" name="Picture 4" descr="Calendario PNG per il download gratuito">
            <a:extLst>
              <a:ext uri="{FF2B5EF4-FFF2-40B4-BE49-F238E27FC236}">
                <a16:creationId xmlns:a16="http://schemas.microsoft.com/office/drawing/2014/main" id="{E0DDE440-881E-CBAE-B427-679E88F5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4" y="1483553"/>
            <a:ext cx="410332" cy="4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78A4D697-B15B-F42C-678F-FD37C25704D8}"/>
              </a:ext>
            </a:extLst>
          </p:cNvPr>
          <p:cNvSpPr/>
          <p:nvPr/>
        </p:nvSpPr>
        <p:spPr>
          <a:xfrm>
            <a:off x="2493759" y="2042617"/>
            <a:ext cx="27703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2FBE0B43-A433-EF3B-DBCE-1B0BE4BBFBEB}"/>
              </a:ext>
            </a:extLst>
          </p:cNvPr>
          <p:cNvSpPr/>
          <p:nvPr/>
        </p:nvSpPr>
        <p:spPr>
          <a:xfrm rot="10800000">
            <a:off x="4971089" y="2175548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CB2940-8174-ED31-F569-E40DBB10B01F}"/>
              </a:ext>
            </a:extLst>
          </p:cNvPr>
          <p:cNvSpPr txBox="1"/>
          <p:nvPr/>
        </p:nvSpPr>
        <p:spPr>
          <a:xfrm>
            <a:off x="2537929" y="2042617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Comune di Trento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030ABA-209E-A407-7362-9500F8BEC713}"/>
              </a:ext>
            </a:extLst>
          </p:cNvPr>
          <p:cNvSpPr txBox="1"/>
          <p:nvPr/>
        </p:nvSpPr>
        <p:spPr>
          <a:xfrm>
            <a:off x="1175462" y="2611247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una fascia oraria: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23431AC-AE89-2D2E-EDE4-915104BB1433}"/>
              </a:ext>
            </a:extLst>
          </p:cNvPr>
          <p:cNvGrpSpPr/>
          <p:nvPr/>
        </p:nvGrpSpPr>
        <p:grpSpPr>
          <a:xfrm>
            <a:off x="1252469" y="3273176"/>
            <a:ext cx="9603931" cy="3584824"/>
            <a:chOff x="1279043" y="2618448"/>
            <a:chExt cx="9603931" cy="3584824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8EC8FA5B-2FA4-0301-002D-4D6C181D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5443"/>
            <a:stretch/>
          </p:blipFill>
          <p:spPr>
            <a:xfrm>
              <a:off x="1279045" y="2618448"/>
              <a:ext cx="9603929" cy="358482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720742F-ACF9-71B4-3DD0-27E46251A8E2}"/>
                </a:ext>
              </a:extLst>
            </p:cNvPr>
            <p:cNvSpPr txBox="1"/>
            <p:nvPr/>
          </p:nvSpPr>
          <p:spPr>
            <a:xfrm>
              <a:off x="1279045" y="3987385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10:00 – 10:30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5574125-9063-5467-8B00-7FBAD6E8D6AD}"/>
                </a:ext>
              </a:extLst>
            </p:cNvPr>
            <p:cNvSpPr txBox="1"/>
            <p:nvPr/>
          </p:nvSpPr>
          <p:spPr>
            <a:xfrm>
              <a:off x="1279044" y="43339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E757DDE-CDBF-37CF-C11F-CAA5BBAC75D7}"/>
                </a:ext>
              </a:extLst>
            </p:cNvPr>
            <p:cNvSpPr txBox="1"/>
            <p:nvPr/>
          </p:nvSpPr>
          <p:spPr>
            <a:xfrm>
              <a:off x="1279043" y="5446295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A96774D-C79B-CE70-897F-8A4346B1AACF}"/>
                </a:ext>
              </a:extLst>
            </p:cNvPr>
            <p:cNvSpPr txBox="1"/>
            <p:nvPr/>
          </p:nvSpPr>
          <p:spPr>
            <a:xfrm>
              <a:off x="2863118" y="4723776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11:30 – 12:00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421584C-E1DC-BAAD-17C8-B6C90FEDDF99}"/>
                </a:ext>
              </a:extLst>
            </p:cNvPr>
            <p:cNvSpPr txBox="1"/>
            <p:nvPr/>
          </p:nvSpPr>
          <p:spPr>
            <a:xfrm>
              <a:off x="2863118" y="54462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F294E59-830D-37EA-D682-15E065BCE296}"/>
                </a:ext>
              </a:extLst>
            </p:cNvPr>
            <p:cNvSpPr txBox="1"/>
            <p:nvPr/>
          </p:nvSpPr>
          <p:spPr>
            <a:xfrm>
              <a:off x="4447193" y="5814869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16:30 – 17:00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99E182B-6DBA-85F6-ED47-D936E24C1950}"/>
                </a:ext>
              </a:extLst>
            </p:cNvPr>
            <p:cNvSpPr txBox="1"/>
            <p:nvPr/>
          </p:nvSpPr>
          <p:spPr>
            <a:xfrm>
              <a:off x="4472063" y="3980050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10:00 – 10:30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7392F3B-470B-2DE6-63EA-7482153923B4}"/>
                </a:ext>
              </a:extLst>
            </p:cNvPr>
            <p:cNvSpPr txBox="1"/>
            <p:nvPr/>
          </p:nvSpPr>
          <p:spPr>
            <a:xfrm>
              <a:off x="6081008" y="43339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136D832-6EBB-901A-42D4-02385E4C8DE8}"/>
                </a:ext>
              </a:extLst>
            </p:cNvPr>
            <p:cNvSpPr txBox="1"/>
            <p:nvPr/>
          </p:nvSpPr>
          <p:spPr>
            <a:xfrm>
              <a:off x="7665083" y="4333993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CED1F46-0928-1DF0-7C3A-B58A04C70444}"/>
                </a:ext>
              </a:extLst>
            </p:cNvPr>
            <p:cNvSpPr txBox="1"/>
            <p:nvPr/>
          </p:nvSpPr>
          <p:spPr>
            <a:xfrm>
              <a:off x="7665083" y="547913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558F391-6F9F-D504-551B-38262E5E8229}"/>
              </a:ext>
            </a:extLst>
          </p:cNvPr>
          <p:cNvGrpSpPr/>
          <p:nvPr/>
        </p:nvGrpSpPr>
        <p:grpSpPr>
          <a:xfrm>
            <a:off x="9818899" y="411206"/>
            <a:ext cx="959371" cy="727725"/>
            <a:chOff x="1669265" y="970109"/>
            <a:chExt cx="959371" cy="727725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1D1F2A64-1125-0965-E3C1-EE4C5EDB4E8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80119B5B-3E18-45AB-1FFB-74109D3D41FB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553447F4-80D6-C796-502D-FE03F6F0DB2D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e 12">
                <a:extLst>
                  <a:ext uri="{FF2B5EF4-FFF2-40B4-BE49-F238E27FC236}">
                    <a16:creationId xmlns:a16="http://schemas.microsoft.com/office/drawing/2014/main" id="{15659D26-E44D-256E-EE5D-498811AEDC79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D4F90686-18F5-26EE-6ADC-1C30A8CF9DA5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4BBF65-3D34-D455-9D18-0A31ABDB5835}"/>
              </a:ext>
            </a:extLst>
          </p:cNvPr>
          <p:cNvSpPr txBox="1"/>
          <p:nvPr/>
        </p:nvSpPr>
        <p:spPr>
          <a:xfrm>
            <a:off x="5565205" y="2042617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tipo di sacchetti: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C990325-2143-C0D4-37C5-3468CF0DABCE}"/>
              </a:ext>
            </a:extLst>
          </p:cNvPr>
          <p:cNvSpPr txBox="1"/>
          <p:nvPr/>
        </p:nvSpPr>
        <p:spPr>
          <a:xfrm>
            <a:off x="5565205" y="2603764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la quantità: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AA2260C-15A2-13AD-84B2-FB04BA90E7C3}"/>
              </a:ext>
            </a:extLst>
          </p:cNvPr>
          <p:cNvSpPr/>
          <p:nvPr/>
        </p:nvSpPr>
        <p:spPr>
          <a:xfrm>
            <a:off x="8910335" y="2012623"/>
            <a:ext cx="27703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67F9A025-AB71-B0F6-9C39-9840DA632D29}"/>
              </a:ext>
            </a:extLst>
          </p:cNvPr>
          <p:cNvSpPr/>
          <p:nvPr/>
        </p:nvSpPr>
        <p:spPr>
          <a:xfrm rot="10800000">
            <a:off x="11387665" y="2145554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9713C91-84EC-A501-1A54-EA9AFD074CEC}"/>
              </a:ext>
            </a:extLst>
          </p:cNvPr>
          <p:cNvSpPr/>
          <p:nvPr/>
        </p:nvSpPr>
        <p:spPr>
          <a:xfrm>
            <a:off x="8366963" y="2612741"/>
            <a:ext cx="105812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BB216EE8-1481-B66F-120F-56E5687631E5}"/>
              </a:ext>
            </a:extLst>
          </p:cNvPr>
          <p:cNvSpPr/>
          <p:nvPr/>
        </p:nvSpPr>
        <p:spPr>
          <a:xfrm rot="10800000">
            <a:off x="9087872" y="2745672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394B307-C1CE-20D4-3793-4B033CC31024}"/>
              </a:ext>
            </a:extLst>
          </p:cNvPr>
          <p:cNvSpPr txBox="1"/>
          <p:nvPr/>
        </p:nvSpPr>
        <p:spPr>
          <a:xfrm>
            <a:off x="8954045" y="2014452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Imballaggi leggeri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AEDF581-2E5C-0BB6-E0EE-37C37EF8AFDA}"/>
              </a:ext>
            </a:extLst>
          </p:cNvPr>
          <p:cNvSpPr txBox="1"/>
          <p:nvPr/>
        </p:nvSpPr>
        <p:spPr>
          <a:xfrm>
            <a:off x="8432558" y="2625758"/>
            <a:ext cx="6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107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521590" y="1488125"/>
            <a:ext cx="70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 raccolta differenziata: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Picture 2" descr="illustrazione di progettazione di clipart del camion della spazzatura  9384704 PNG">
            <a:extLst>
              <a:ext uri="{FF2B5EF4-FFF2-40B4-BE49-F238E27FC236}">
                <a16:creationId xmlns:a16="http://schemas.microsoft.com/office/drawing/2014/main" id="{7B0558EB-8F43-682A-5AC4-628FC3E1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38" y="1617726"/>
            <a:ext cx="964476" cy="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52C6A-697D-5C9C-5517-14B6908B2E3C}"/>
              </a:ext>
            </a:extLst>
          </p:cNvPr>
          <p:cNvSpPr txBox="1"/>
          <p:nvPr/>
        </p:nvSpPr>
        <p:spPr>
          <a:xfrm>
            <a:off x="650911" y="2203731"/>
            <a:ext cx="8732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il luogo: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Ravina – Romagnano: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Povo - Villazzano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Argentario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Bondone e Sardagna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Mattarello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Giuseppe e S. Chiara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Cristo Re – San Martino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Piedicastello – </a:t>
            </a:r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Solteri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Vela - </a:t>
            </a:r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Campotrentino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Kofler - Casteller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Gardolo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Gardolo Zona Industriale - Meano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Oltrefersina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BA6A7B9-C5F1-1833-0286-819F7B666F5F}"/>
              </a:ext>
            </a:extLst>
          </p:cNvPr>
          <p:cNvGrpSpPr/>
          <p:nvPr/>
        </p:nvGrpSpPr>
        <p:grpSpPr>
          <a:xfrm>
            <a:off x="10039043" y="409248"/>
            <a:ext cx="418063" cy="432842"/>
            <a:chOff x="-2324682" y="1620810"/>
            <a:chExt cx="2189770" cy="2267181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07B40ED-4C85-90F9-C6A4-D24894AC9055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998CB7-8E80-C753-2225-F0E97F164DF1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8" name="Ovale 12">
              <a:extLst>
                <a:ext uri="{FF2B5EF4-FFF2-40B4-BE49-F238E27FC236}">
                  <a16:creationId xmlns:a16="http://schemas.microsoft.com/office/drawing/2014/main" id="{7BAAEB0C-66CE-C551-02B9-0049DDF0BE3A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4C4538-8060-2583-0AC3-59BF78B6DC52}"/>
              </a:ext>
            </a:extLst>
          </p:cNvPr>
          <p:cNvSpPr txBox="1"/>
          <p:nvPr/>
        </p:nvSpPr>
        <p:spPr>
          <a:xfrm>
            <a:off x="9775782" y="829196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405661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245721" y="1820517"/>
            <a:ext cx="70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Disposizioni raccolta differenziata: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5" name="Picture 10" descr="Riciclo, in California standard più rigorosi sull'etichettatura degli  imballaggi">
            <a:extLst>
              <a:ext uri="{FF2B5EF4-FFF2-40B4-BE49-F238E27FC236}">
                <a16:creationId xmlns:a16="http://schemas.microsoft.com/office/drawing/2014/main" id="{B5E54255-344F-95B6-24C4-7281EAE3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9" y="1820517"/>
            <a:ext cx="715200" cy="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A60B08-ED27-8F81-3DB0-825E603705EF}"/>
              </a:ext>
            </a:extLst>
          </p:cNvPr>
          <p:cNvSpPr txBox="1"/>
          <p:nvPr/>
        </p:nvSpPr>
        <p:spPr>
          <a:xfrm>
            <a:off x="3554468" y="3761398"/>
            <a:ext cx="4999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 la guida alla raccolta differenziata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673919D-BD34-0D78-27FF-7A16414FFA66}"/>
              </a:ext>
            </a:extLst>
          </p:cNvPr>
          <p:cNvGrpSpPr/>
          <p:nvPr/>
        </p:nvGrpSpPr>
        <p:grpSpPr>
          <a:xfrm>
            <a:off x="10187002" y="437996"/>
            <a:ext cx="418063" cy="432842"/>
            <a:chOff x="-2324682" y="1620810"/>
            <a:chExt cx="2189770" cy="226718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705C281-CE66-A04A-549B-1427FCCB2A3F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4CE734BB-1CD8-99B9-8A06-D838E4A93768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8" name="Ovale 12">
              <a:extLst>
                <a:ext uri="{FF2B5EF4-FFF2-40B4-BE49-F238E27FC236}">
                  <a16:creationId xmlns:a16="http://schemas.microsoft.com/office/drawing/2014/main" id="{9C602E91-5AB4-097A-8B81-E0651895BBE4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59332B-C7A4-C43C-A35B-9668F29486D2}"/>
              </a:ext>
            </a:extLst>
          </p:cNvPr>
          <p:cNvSpPr txBox="1"/>
          <p:nvPr/>
        </p:nvSpPr>
        <p:spPr>
          <a:xfrm>
            <a:off x="9923741" y="857944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11551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912238" y="1580284"/>
            <a:ext cx="664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comunale: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Immagine 1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4618732D-E7D6-AE6A-4278-63EA1174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" y="1464356"/>
            <a:ext cx="816629" cy="8166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B01BEF-F54B-6958-258B-7EF30E7E785B}"/>
              </a:ext>
            </a:extLst>
          </p:cNvPr>
          <p:cNvSpPr txBox="1"/>
          <p:nvPr/>
        </p:nvSpPr>
        <p:spPr>
          <a:xfrm>
            <a:off x="4232789" y="3219381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356E2E-C441-5CEC-7069-174D4C264E9C}"/>
              </a:ext>
            </a:extLst>
          </p:cNvPr>
          <p:cNvSpPr txBox="1"/>
          <p:nvPr/>
        </p:nvSpPr>
        <p:spPr>
          <a:xfrm>
            <a:off x="4477024" y="4230438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 appuntamenti</a:t>
            </a:r>
          </a:p>
        </p:txBody>
      </p:sp>
      <p:pic>
        <p:nvPicPr>
          <p:cNvPr id="7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6DC0A100-7390-2684-EEAE-D0F64618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46" y="3144191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alendario PNG per il download gratuito">
            <a:extLst>
              <a:ext uri="{FF2B5EF4-FFF2-40B4-BE49-F238E27FC236}">
                <a16:creationId xmlns:a16="http://schemas.microsoft.com/office/drawing/2014/main" id="{37D53B75-AEDC-54B5-C570-5C2B610E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99" y="4222275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BE2959B-5C90-D655-0DCC-D21FD0B2C155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10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20C9FA72-27F4-D071-70F5-5B32306ED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E3A5AC2-A70F-670F-D166-F956331C97A9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8BF1E4E-76E4-B0BA-1223-3026E5BE6B16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D4AF3FF-780D-1BC3-92C0-4AC0BD7C3270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E2D4ECA8-603F-4A82-B4AB-8F54A2CCBC49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6" name="Ovale 12">
              <a:extLst>
                <a:ext uri="{FF2B5EF4-FFF2-40B4-BE49-F238E27FC236}">
                  <a16:creationId xmlns:a16="http://schemas.microsoft.com/office/drawing/2014/main" id="{A9E356FC-64DF-44D0-0427-6D7201958B51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375892-C243-2C15-1C50-E9E75BF63E0C}"/>
              </a:ext>
            </a:extLst>
          </p:cNvPr>
          <p:cNvSpPr txBox="1"/>
          <p:nvPr/>
        </p:nvSpPr>
        <p:spPr>
          <a:xfrm>
            <a:off x="9518754" y="842090"/>
            <a:ext cx="136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OperatoreCom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912238" y="1528852"/>
            <a:ext cx="664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Immagine 1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4618732D-E7D6-AE6A-4278-63EA1174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" y="1412924"/>
            <a:ext cx="816629" cy="8166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B01BEF-F54B-6958-258B-7EF30E7E785B}"/>
              </a:ext>
            </a:extLst>
          </p:cNvPr>
          <p:cNvSpPr txBox="1"/>
          <p:nvPr/>
        </p:nvSpPr>
        <p:spPr>
          <a:xfrm>
            <a:off x="7714387" y="1601251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segnalazioni:</a:t>
            </a:r>
          </a:p>
        </p:txBody>
      </p:sp>
      <p:pic>
        <p:nvPicPr>
          <p:cNvPr id="7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6DC0A100-7390-2684-EEAE-D0F64618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44" y="1526061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76DC976-5D69-6D05-2575-9F6D1A2D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83" y="2673409"/>
            <a:ext cx="2031326" cy="1015663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2F571AC-822D-7A1C-0A7B-EDE906E0048A}"/>
              </a:ext>
            </a:extLst>
          </p:cNvPr>
          <p:cNvSpPr txBox="1"/>
          <p:nvPr/>
        </p:nvSpPr>
        <p:spPr>
          <a:xfrm>
            <a:off x="576484" y="3802375"/>
            <a:ext cx="2758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Utente1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notifica agli utenti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0CEB542A-8C1F-A5CF-5D3F-C1DA32B7B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664" y="2694858"/>
            <a:ext cx="1667505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11B2447-224F-564D-EC9A-5411FA1E2BDE}"/>
              </a:ext>
            </a:extLst>
          </p:cNvPr>
          <p:cNvSpPr txBox="1"/>
          <p:nvPr/>
        </p:nvSpPr>
        <p:spPr>
          <a:xfrm>
            <a:off x="3474244" y="3802375"/>
            <a:ext cx="289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Presa in carico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notifica agli utenti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CB8D81F-E386-03DE-9ECA-4DF4A6808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037" y="2673409"/>
            <a:ext cx="1816699" cy="1015662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007C0BE-0994-836C-7347-A48E82A03E45}"/>
              </a:ext>
            </a:extLst>
          </p:cNvPr>
          <p:cNvSpPr txBox="1"/>
          <p:nvPr/>
        </p:nvSpPr>
        <p:spPr>
          <a:xfrm>
            <a:off x="6368126" y="3710520"/>
            <a:ext cx="287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  <a:r>
              <a:rPr lang="it-IT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notifica agli utenti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88F149F-09D9-A111-7588-FF0E52D0D4D7}"/>
              </a:ext>
            </a:extLst>
          </p:cNvPr>
          <p:cNvSpPr txBox="1"/>
          <p:nvPr/>
        </p:nvSpPr>
        <p:spPr>
          <a:xfrm>
            <a:off x="549187" y="2196876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71F2B1E-B3DA-3529-DB36-D20D1F1AF9DD}"/>
              </a:ext>
            </a:extLst>
          </p:cNvPr>
          <p:cNvSpPr txBox="1"/>
          <p:nvPr/>
        </p:nvSpPr>
        <p:spPr>
          <a:xfrm>
            <a:off x="9245829" y="2572880"/>
            <a:ext cx="26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una comunicazione generale a tutti gli utenti: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728300D-FCCB-F857-72EF-452BD2AC26D4}"/>
              </a:ext>
            </a:extLst>
          </p:cNvPr>
          <p:cNvSpPr/>
          <p:nvPr/>
        </p:nvSpPr>
        <p:spPr>
          <a:xfrm>
            <a:off x="9401169" y="3582425"/>
            <a:ext cx="2139648" cy="2173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3B48DAF-977E-37B6-3E7F-66797C4DB6DD}"/>
              </a:ext>
            </a:extLst>
          </p:cNvPr>
          <p:cNvSpPr/>
          <p:nvPr/>
        </p:nvSpPr>
        <p:spPr>
          <a:xfrm>
            <a:off x="9401170" y="5843454"/>
            <a:ext cx="2139646" cy="544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0F0BC4-8C0F-3637-0B64-F1FFFDAFC248}"/>
              </a:ext>
            </a:extLst>
          </p:cNvPr>
          <p:cNvSpPr txBox="1"/>
          <p:nvPr/>
        </p:nvSpPr>
        <p:spPr>
          <a:xfrm>
            <a:off x="9401169" y="5928212"/>
            <a:ext cx="213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Invia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7D8DA784-C77A-C209-ECC9-E9E6175FF8FF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3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8AA2E30B-E088-FB14-9CAA-D5DF75202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9A1DC7E0-F0AD-6DB7-85B5-14A85FBCD935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3C8CC4E-A3FC-81E1-66A1-77A358307DCD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C958EC0-DEDB-2E40-8127-33F86F5339D6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FC06E09-F45E-C8B5-AC04-A815A4C10C3F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9B32E071-6532-4D52-76AF-F8E45DB848E6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FEC5A4-292C-F9F4-7AA0-CECD7FAD3424}"/>
              </a:ext>
            </a:extLst>
          </p:cNvPr>
          <p:cNvSpPr txBox="1"/>
          <p:nvPr/>
        </p:nvSpPr>
        <p:spPr>
          <a:xfrm>
            <a:off x="9518754" y="842090"/>
            <a:ext cx="136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OperatoreCom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5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912238" y="1580284"/>
            <a:ext cx="664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Immagine 1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4618732D-E7D6-AE6A-4278-63EA1174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" y="1464356"/>
            <a:ext cx="816629" cy="8166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356E2E-C441-5CEC-7069-174D4C264E9C}"/>
              </a:ext>
            </a:extLst>
          </p:cNvPr>
          <p:cNvSpPr txBox="1"/>
          <p:nvPr/>
        </p:nvSpPr>
        <p:spPr>
          <a:xfrm>
            <a:off x="8105077" y="1699860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 appuntamenti:</a:t>
            </a:r>
          </a:p>
        </p:txBody>
      </p:sp>
      <p:pic>
        <p:nvPicPr>
          <p:cNvPr id="8" name="Picture 4" descr="Calendario PNG per il download gratuito">
            <a:extLst>
              <a:ext uri="{FF2B5EF4-FFF2-40B4-BE49-F238E27FC236}">
                <a16:creationId xmlns:a16="http://schemas.microsoft.com/office/drawing/2014/main" id="{37D53B75-AEDC-54B5-C570-5C2B610E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52" y="1691697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6BE612-17EC-4A08-8880-15689CDFD01D}"/>
              </a:ext>
            </a:extLst>
          </p:cNvPr>
          <p:cNvSpPr txBox="1"/>
          <p:nvPr/>
        </p:nvSpPr>
        <p:spPr>
          <a:xfrm>
            <a:off x="360501" y="2538751"/>
            <a:ext cx="54856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Lunedì:  10:00 – 10:30 Utente1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10:30 – 11:00 Utente2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16:00 – 16:30 Utente5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Martedì: 11:00 – 11:30 Utente6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16:30 – 17:00 Utente10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17:00 – 17:30 Utente3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Mercoledì:  10:00 – 10:30 Utente11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10:30 – 11:00 Utente12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16:00 – 16:30 Utente7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17:00 – 17:30 Utente4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8BD37C-E593-4298-8CBA-6305C731D4D6}"/>
              </a:ext>
            </a:extLst>
          </p:cNvPr>
          <p:cNvSpPr txBox="1"/>
          <p:nvPr/>
        </p:nvSpPr>
        <p:spPr>
          <a:xfrm>
            <a:off x="5957544" y="2548993"/>
            <a:ext cx="5485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Giovedì:  10:00 – 10:30 Utente8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10:30 – 11:00 Utente9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Venerdì: 11:00 – 11:30 Utente15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16:30 – 17:00 Utente17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17:00 – 17:30 Utente33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Sabato: Vuoto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C3CC4653-94DD-A043-EB69-6551AC295FD9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1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52E41FEB-EB6B-ACB7-7847-C50FFFA4A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B4E4D75-DC63-9A92-6DC3-F5153DA33FDC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B24C2CF7-8C13-E898-BD6C-19607F06D12F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EBA8885-3429-4652-2DDF-2FCCB23CAC92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0DD0A43F-745C-623B-AC1B-B07162B86B44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6" name="Ovale 12">
              <a:extLst>
                <a:ext uri="{FF2B5EF4-FFF2-40B4-BE49-F238E27FC236}">
                  <a16:creationId xmlns:a16="http://schemas.microsoft.com/office/drawing/2014/main" id="{3FCBA1ED-BED5-7B6F-F229-F5620894D7EE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264924-DAF2-FD7C-5B92-6E2618A3B6E6}"/>
              </a:ext>
            </a:extLst>
          </p:cNvPr>
          <p:cNvSpPr txBox="1"/>
          <p:nvPr/>
        </p:nvSpPr>
        <p:spPr>
          <a:xfrm>
            <a:off x="9518754" y="842090"/>
            <a:ext cx="136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OperatoreCom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umetto: rettangolo 17">
            <a:extLst>
              <a:ext uri="{FF2B5EF4-FFF2-40B4-BE49-F238E27FC236}">
                <a16:creationId xmlns:a16="http://schemas.microsoft.com/office/drawing/2014/main" id="{92C263C9-5294-FDCF-030E-AD384AE33ED7}"/>
              </a:ext>
            </a:extLst>
          </p:cNvPr>
          <p:cNvSpPr/>
          <p:nvPr/>
        </p:nvSpPr>
        <p:spPr>
          <a:xfrm rot="10800000">
            <a:off x="9233941" y="4781862"/>
            <a:ext cx="2209266" cy="1820191"/>
          </a:xfrm>
          <a:prstGeom prst="wedgeRectCallout">
            <a:avLst>
              <a:gd name="adj1" fmla="val 2236"/>
              <a:gd name="adj2" fmla="val 7234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F16321F-773A-4EDB-0436-AF20808C0C80}"/>
              </a:ext>
            </a:extLst>
          </p:cNvPr>
          <p:cNvSpPr txBox="1"/>
          <p:nvPr/>
        </p:nvSpPr>
        <p:spPr>
          <a:xfrm>
            <a:off x="9233941" y="4781862"/>
            <a:ext cx="2209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Luogo: Comune di Trento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Tipo: imballaggi leggeri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Quantità: 30</a:t>
            </a:r>
          </a:p>
          <a:p>
            <a:r>
              <a:rPr lang="it-IT" sz="1600" u="sng" dirty="0">
                <a:latin typeface="Arial" panose="020B0604020202020204" pitchFamily="34" charset="0"/>
                <a:cs typeface="Arial" panose="020B0604020202020204" pitchFamily="34" charset="0"/>
              </a:rPr>
              <a:t>Manda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825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F3624F-5DC2-42CC-8E4E-09C6EFC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850CDBA-95E0-16E5-264A-C30430BA830D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D39E31E5-5086-A17E-3A9F-3E0289FA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69" y="1073401"/>
            <a:ext cx="429205" cy="2262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250F36-67F6-768D-3F09-9270A6B24F7E}"/>
              </a:ext>
            </a:extLst>
          </p:cNvPr>
          <p:cNvSpPr txBox="1"/>
          <p:nvPr/>
        </p:nvSpPr>
        <p:spPr>
          <a:xfrm>
            <a:off x="9555308" y="1313033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463425-C836-1991-C798-23EFF9766E78}"/>
              </a:ext>
            </a:extLst>
          </p:cNvPr>
          <p:cNvGrpSpPr/>
          <p:nvPr/>
        </p:nvGrpSpPr>
        <p:grpSpPr>
          <a:xfrm>
            <a:off x="6907423" y="1865751"/>
            <a:ext cx="1709341" cy="844897"/>
            <a:chOff x="5241328" y="1889583"/>
            <a:chExt cx="1709341" cy="844897"/>
          </a:xfrm>
        </p:grpSpPr>
        <p:pic>
          <p:nvPicPr>
            <p:cNvPr id="29" name="Picture 8" descr="Icona Segnaposto Generic Flat | Freepik">
              <a:extLst>
                <a:ext uri="{FF2B5EF4-FFF2-40B4-BE49-F238E27FC236}">
                  <a16:creationId xmlns:a16="http://schemas.microsoft.com/office/drawing/2014/main" id="{5B25D96E-38B1-8EE7-2D3E-297BA260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EAC4CF65-68F1-ACB5-5600-04B96094B34C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n°7</a:t>
              </a: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CEE30151-627A-5299-9EB9-540E9286CA9E}"/>
              </a:ext>
            </a:extLst>
          </p:cNvPr>
          <p:cNvSpPr/>
          <p:nvPr/>
        </p:nvSpPr>
        <p:spPr>
          <a:xfrm>
            <a:off x="3528345" y="959090"/>
            <a:ext cx="4778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157765B-1B8B-230A-FF80-8A4F0EB37BDC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679CDC84-4A02-96DB-679B-6F7F19A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DF8312E7-0AB6-F8A1-2206-6B5FEC4BD2A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EF68878-9E7D-FB75-B11D-8F50AB95D47C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321DA89C-537A-FEE0-60A0-8A89B8C12E93}"/>
              </a:ext>
            </a:extLst>
          </p:cNvPr>
          <p:cNvSpPr/>
          <p:nvPr/>
        </p:nvSpPr>
        <p:spPr>
          <a:xfrm>
            <a:off x="6561326" y="2737504"/>
            <a:ext cx="2488367" cy="1260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9EADDA-BAD2-B5E9-C071-3F2170D05D79}"/>
              </a:ext>
            </a:extLst>
          </p:cNvPr>
          <p:cNvSpPr txBox="1"/>
          <p:nvPr/>
        </p:nvSpPr>
        <p:spPr>
          <a:xfrm>
            <a:off x="6561326" y="2828396"/>
            <a:ext cx="2488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15/09/2024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Laste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 : attiva</a:t>
            </a:r>
          </a:p>
          <a:p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B55565F-B8B8-8AFA-CE40-504FBED297F6}"/>
              </a:ext>
            </a:extLst>
          </p:cNvPr>
          <p:cNvGrpSpPr/>
          <p:nvPr/>
        </p:nvGrpSpPr>
        <p:grpSpPr>
          <a:xfrm>
            <a:off x="8802149" y="951831"/>
            <a:ext cx="959371" cy="727725"/>
            <a:chOff x="1669265" y="970109"/>
            <a:chExt cx="959371" cy="727725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519719D-68C8-095F-8876-176F1C38C6C2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04C73A56-5FEE-C0AB-D6A4-286B3E3C891D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71B4C5DB-AEB8-C884-D10C-27278F529D1B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e 12">
                <a:extLst>
                  <a:ext uri="{FF2B5EF4-FFF2-40B4-BE49-F238E27FC236}">
                    <a16:creationId xmlns:a16="http://schemas.microsoft.com/office/drawing/2014/main" id="{724E6D7D-A60D-9E51-B37A-690801AC5C88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D7357F0-BB28-3B1B-C3A1-2B151F334C6D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95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32B5CDC-B652-A3B4-12B1-F8B0C1B7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pic>
        <p:nvPicPr>
          <p:cNvPr id="4" name="Picture 8" descr="Icona Segnaposto Generic Flat | Freepik">
            <a:extLst>
              <a:ext uri="{FF2B5EF4-FFF2-40B4-BE49-F238E27FC236}">
                <a16:creationId xmlns:a16="http://schemas.microsoft.com/office/drawing/2014/main" id="{0D78E9A4-0B4E-059B-0262-15AC8C1F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83" y="3113895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D16721-955E-9E3C-D704-5092D8C62FDC}"/>
              </a:ext>
            </a:extLst>
          </p:cNvPr>
          <p:cNvSpPr txBox="1"/>
          <p:nvPr/>
        </p:nvSpPr>
        <p:spPr>
          <a:xfrm>
            <a:off x="7036951" y="2832039"/>
            <a:ext cx="198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 segnalazione: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0639AA-CA1D-71C0-18DB-20A663AD189B}"/>
              </a:ext>
            </a:extLst>
          </p:cNvPr>
          <p:cNvSpPr/>
          <p:nvPr/>
        </p:nvSpPr>
        <p:spPr>
          <a:xfrm>
            <a:off x="6785003" y="3805472"/>
            <a:ext cx="2488367" cy="2685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5AAA49-7902-436E-9DCA-812CF6270919}"/>
              </a:ext>
            </a:extLst>
          </p:cNvPr>
          <p:cNvSpPr txBox="1"/>
          <p:nvPr/>
        </p:nvSpPr>
        <p:spPr>
          <a:xfrm>
            <a:off x="6785003" y="3889220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3AA96A-7864-5A80-54F4-E6D2912AC663}"/>
              </a:ext>
            </a:extLst>
          </p:cNvPr>
          <p:cNvSpPr txBox="1"/>
          <p:nvPr/>
        </p:nvSpPr>
        <p:spPr>
          <a:xfrm>
            <a:off x="6986440" y="4148151"/>
            <a:ext cx="223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inappropriato dei bidoni pubblici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0A80F34-EF63-0830-0C04-4E30942D9776}"/>
              </a:ext>
            </a:extLst>
          </p:cNvPr>
          <p:cNvSpPr/>
          <p:nvPr/>
        </p:nvSpPr>
        <p:spPr>
          <a:xfrm>
            <a:off x="6958779" y="4316429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016F494-1C32-6195-2E89-A736249DA89E}"/>
              </a:ext>
            </a:extLst>
          </p:cNvPr>
          <p:cNvSpPr/>
          <p:nvPr/>
        </p:nvSpPr>
        <p:spPr>
          <a:xfrm>
            <a:off x="6958779" y="4692498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EEC404-D083-8606-257D-6F29AB8DE6D7}"/>
              </a:ext>
            </a:extLst>
          </p:cNvPr>
          <p:cNvSpPr txBox="1"/>
          <p:nvPr/>
        </p:nvSpPr>
        <p:spPr>
          <a:xfrm>
            <a:off x="6910976" y="4598265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Abuso bidoni altrui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8141CC1-195B-E50A-8C95-362E31C19032}"/>
              </a:ext>
            </a:extLst>
          </p:cNvPr>
          <p:cNvSpPr/>
          <p:nvPr/>
        </p:nvSpPr>
        <p:spPr>
          <a:xfrm>
            <a:off x="6958779" y="5072639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15369-96EF-63A1-F719-FFE7295730C0}"/>
              </a:ext>
            </a:extLst>
          </p:cNvPr>
          <p:cNvSpPr txBox="1"/>
          <p:nvPr/>
        </p:nvSpPr>
        <p:spPr>
          <a:xfrm>
            <a:off x="6875455" y="4970192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Accumulo di rifiuti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408BE3B-9FFD-509A-F46A-B6EA395ECCE2}"/>
              </a:ext>
            </a:extLst>
          </p:cNvPr>
          <p:cNvSpPr/>
          <p:nvPr/>
        </p:nvSpPr>
        <p:spPr>
          <a:xfrm>
            <a:off x="6958779" y="5338105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E0AB7C-BCC0-64E5-164B-02599B250AEE}"/>
              </a:ext>
            </a:extLst>
          </p:cNvPr>
          <p:cNvSpPr txBox="1"/>
          <p:nvPr/>
        </p:nvSpPr>
        <p:spPr>
          <a:xfrm>
            <a:off x="6875454" y="5254033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Altro (specificare):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B6310F-66D3-B9D1-2E3C-DC589ECB3B4D}"/>
              </a:ext>
            </a:extLst>
          </p:cNvPr>
          <p:cNvSpPr txBox="1"/>
          <p:nvPr/>
        </p:nvSpPr>
        <p:spPr>
          <a:xfrm>
            <a:off x="6299553" y="5598101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Allega foto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4383C34-9C96-74B5-D66F-7FCC90312463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4A3EB054-CF25-20EE-5F10-E1412CF1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69" y="1073401"/>
            <a:ext cx="429205" cy="2262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FBBB2E-6120-F7B8-1856-182874670307}"/>
              </a:ext>
            </a:extLst>
          </p:cNvPr>
          <p:cNvSpPr txBox="1"/>
          <p:nvPr/>
        </p:nvSpPr>
        <p:spPr>
          <a:xfrm>
            <a:off x="9555308" y="1313033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EF6E478-E26F-3FDB-D05E-B77A4DE6B400}"/>
              </a:ext>
            </a:extLst>
          </p:cNvPr>
          <p:cNvGrpSpPr/>
          <p:nvPr/>
        </p:nvGrpSpPr>
        <p:grpSpPr>
          <a:xfrm>
            <a:off x="8786432" y="993769"/>
            <a:ext cx="959371" cy="727725"/>
            <a:chOff x="1669265" y="970109"/>
            <a:chExt cx="959371" cy="72772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60BD0CC-8EE9-FA85-656C-037F9386756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63E3297F-A0A6-18C9-B2B9-73C1C20A66D3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2159A34-07CE-87B5-792C-B875E5A3D9CE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12">
                <a:extLst>
                  <a:ext uri="{FF2B5EF4-FFF2-40B4-BE49-F238E27FC236}">
                    <a16:creationId xmlns:a16="http://schemas.microsoft.com/office/drawing/2014/main" id="{9CA73D6F-4B9A-F290-6F26-78B57D7A6051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A2A494E-7F8D-079F-A270-554C383F8939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Accedi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20AA27-470A-2CA7-5A78-63268F4E9E15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F2BDA17-ADEF-0DF3-5558-0392D2AA1C3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DB7B9192-E8C0-8E8C-11BC-8D4D8BFAA404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570509B-E932-938E-1C5B-4FD037C065C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FCE6EC-BC12-1365-CA1C-44602F9CE418}"/>
              </a:ext>
            </a:extLst>
          </p:cNvPr>
          <p:cNvSpPr txBox="1"/>
          <p:nvPr/>
        </p:nvSpPr>
        <p:spPr>
          <a:xfrm>
            <a:off x="6912003" y="5853681"/>
            <a:ext cx="259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della Collina </a:t>
            </a:r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DAF4363-6F94-7FB2-4D55-D34677394A72}"/>
              </a:ext>
            </a:extLst>
          </p:cNvPr>
          <p:cNvSpPr/>
          <p:nvPr/>
        </p:nvSpPr>
        <p:spPr>
          <a:xfrm>
            <a:off x="3528345" y="959090"/>
            <a:ext cx="4778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21061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8D3D5527-350B-7350-78F1-471E026446D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FC8806-7B76-5B01-6792-6A1875804699}"/>
              </a:ext>
            </a:extLst>
          </p:cNvPr>
          <p:cNvSpPr/>
          <p:nvPr/>
        </p:nvSpPr>
        <p:spPr>
          <a:xfrm>
            <a:off x="3732551" y="235345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AB3D12-544C-E030-3F5D-F9EAFAF09C8F}"/>
              </a:ext>
            </a:extLst>
          </p:cNvPr>
          <p:cNvSpPr txBox="1"/>
          <p:nvPr/>
        </p:nvSpPr>
        <p:spPr>
          <a:xfrm>
            <a:off x="3398516" y="1953346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C7AF5C6-C6E2-FA3B-E395-D1B6C751FA45}"/>
              </a:ext>
            </a:extLst>
          </p:cNvPr>
          <p:cNvSpPr/>
          <p:nvPr/>
        </p:nvSpPr>
        <p:spPr>
          <a:xfrm>
            <a:off x="3732551" y="365010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CF5C44-FF83-2BBE-792B-8006881BF606}"/>
              </a:ext>
            </a:extLst>
          </p:cNvPr>
          <p:cNvSpPr txBox="1"/>
          <p:nvPr/>
        </p:nvSpPr>
        <p:spPr>
          <a:xfrm>
            <a:off x="3563408" y="3228945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C87971-6AD1-4DF2-A11F-49BEC0BBD348}"/>
              </a:ext>
            </a:extLst>
          </p:cNvPr>
          <p:cNvSpPr txBox="1"/>
          <p:nvPr/>
        </p:nvSpPr>
        <p:spPr>
          <a:xfrm>
            <a:off x="3348175" y="5548049"/>
            <a:ext cx="504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hai ancora fatto l’accesso?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101DD09-DB85-B50D-6340-E0EB1CB790E2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3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950873C2-3702-A14D-91AB-3559D7DDD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9A97329-59FC-FA83-492A-7E076163C0F0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EE1F41E-937A-7F26-4085-6521B9DCEAC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54AB5C-49D8-9BDF-E8D4-CDB81B746AAB}"/>
              </a:ext>
            </a:extLst>
          </p:cNvPr>
          <p:cNvSpPr/>
          <p:nvPr/>
        </p:nvSpPr>
        <p:spPr>
          <a:xfrm>
            <a:off x="3732551" y="4634561"/>
            <a:ext cx="4272197" cy="56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1B970D-3D63-A4A4-D143-9328428E2106}"/>
              </a:ext>
            </a:extLst>
          </p:cNvPr>
          <p:cNvSpPr txBox="1"/>
          <p:nvPr/>
        </p:nvSpPr>
        <p:spPr>
          <a:xfrm>
            <a:off x="5091838" y="4719319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B13B3C-8CE7-D523-7FE9-C04C8659D347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12919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2BAF6DF-1295-8D4F-9A14-CEE54E43E92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A480976-C916-3251-4272-9F93EFA1F1AB}"/>
              </a:ext>
            </a:extLst>
          </p:cNvPr>
          <p:cNvSpPr/>
          <p:nvPr/>
        </p:nvSpPr>
        <p:spPr>
          <a:xfrm>
            <a:off x="719528" y="1903751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CFF8B7-7B00-95B3-AF4A-D54B7E05DC28}"/>
              </a:ext>
            </a:extLst>
          </p:cNvPr>
          <p:cNvSpPr txBox="1"/>
          <p:nvPr/>
        </p:nvSpPr>
        <p:spPr>
          <a:xfrm>
            <a:off x="385493" y="1503641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CDC7D9-BF88-B144-A0D0-C46BEB336129}"/>
              </a:ext>
            </a:extLst>
          </p:cNvPr>
          <p:cNvSpPr/>
          <p:nvPr/>
        </p:nvSpPr>
        <p:spPr>
          <a:xfrm>
            <a:off x="719528" y="3200401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D186C1-645D-3B32-96CC-89995E184A14}"/>
              </a:ext>
            </a:extLst>
          </p:cNvPr>
          <p:cNvSpPr txBox="1"/>
          <p:nvPr/>
        </p:nvSpPr>
        <p:spPr>
          <a:xfrm>
            <a:off x="550385" y="2779240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Cognome: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3C392C-9A3F-E08F-187B-05466EA6CB70}"/>
              </a:ext>
            </a:extLst>
          </p:cNvPr>
          <p:cNvSpPr/>
          <p:nvPr/>
        </p:nvSpPr>
        <p:spPr>
          <a:xfrm>
            <a:off x="719528" y="4454949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EB1F31-2512-B66F-6543-06039D06CFF4}"/>
              </a:ext>
            </a:extLst>
          </p:cNvPr>
          <p:cNvSpPr txBox="1"/>
          <p:nvPr/>
        </p:nvSpPr>
        <p:spPr>
          <a:xfrm>
            <a:off x="385493" y="4054839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B189A18-E305-6B50-27AA-0FB74160F6B0}"/>
              </a:ext>
            </a:extLst>
          </p:cNvPr>
          <p:cNvSpPr/>
          <p:nvPr/>
        </p:nvSpPr>
        <p:spPr>
          <a:xfrm>
            <a:off x="719528" y="5751599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0D3D18-A2F5-9C80-FF6D-33F5FD405F03}"/>
              </a:ext>
            </a:extLst>
          </p:cNvPr>
          <p:cNvSpPr txBox="1"/>
          <p:nvPr/>
        </p:nvSpPr>
        <p:spPr>
          <a:xfrm>
            <a:off x="550385" y="5330438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446D2E-5DDC-C241-EF9D-74130AD24E8D}"/>
              </a:ext>
            </a:extLst>
          </p:cNvPr>
          <p:cNvSpPr/>
          <p:nvPr/>
        </p:nvSpPr>
        <p:spPr>
          <a:xfrm>
            <a:off x="6430036" y="311101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62608D-82CC-E5ED-8214-0DA247AD347F}"/>
              </a:ext>
            </a:extLst>
          </p:cNvPr>
          <p:cNvSpPr txBox="1"/>
          <p:nvPr/>
        </p:nvSpPr>
        <p:spPr>
          <a:xfrm>
            <a:off x="6096000" y="2710906"/>
            <a:ext cx="22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Fiscale: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DA67AD2-2C32-432D-12B4-527ACAF7967E}"/>
              </a:ext>
            </a:extLst>
          </p:cNvPr>
          <p:cNvSpPr/>
          <p:nvPr/>
        </p:nvSpPr>
        <p:spPr>
          <a:xfrm>
            <a:off x="6430036" y="4556131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7C16EBD-FD67-0E40-B4E4-328EBDC77748}"/>
              </a:ext>
            </a:extLst>
          </p:cNvPr>
          <p:cNvSpPr/>
          <p:nvPr/>
        </p:nvSpPr>
        <p:spPr>
          <a:xfrm>
            <a:off x="6430036" y="4936947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7FB7A1-5EB0-6026-12CF-5C740FC62BF9}"/>
              </a:ext>
            </a:extLst>
          </p:cNvPr>
          <p:cNvSpPr txBox="1"/>
          <p:nvPr/>
        </p:nvSpPr>
        <p:spPr>
          <a:xfrm>
            <a:off x="6630091" y="4431746"/>
            <a:ext cx="266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 Comunale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0EDD2B-982B-CA21-18E5-7C9B5A3F88FA}"/>
              </a:ext>
            </a:extLst>
          </p:cNvPr>
          <p:cNvSpPr txBox="1"/>
          <p:nvPr/>
        </p:nvSpPr>
        <p:spPr>
          <a:xfrm>
            <a:off x="6640082" y="4836919"/>
            <a:ext cx="4832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 Dolomiti Ambiente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1FAE11C-59F8-E3E6-AA56-C1168527C817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0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75ED262F-3198-467A-2CAF-5D091DB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ECCF2A1-2348-E097-73A1-10C8CF1A4FAA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5C5F211-180F-D0CF-5041-97169FD52CB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42941F3-CEE1-99F0-CC5F-31FF6AB5AFCC}"/>
              </a:ext>
            </a:extLst>
          </p:cNvPr>
          <p:cNvSpPr/>
          <p:nvPr/>
        </p:nvSpPr>
        <p:spPr>
          <a:xfrm>
            <a:off x="6430035" y="5751599"/>
            <a:ext cx="4272197" cy="56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BAB8B5B-1600-8952-4D0B-1F9C09B46E57}"/>
              </a:ext>
            </a:extLst>
          </p:cNvPr>
          <p:cNvSpPr txBox="1"/>
          <p:nvPr/>
        </p:nvSpPr>
        <p:spPr>
          <a:xfrm>
            <a:off x="7351790" y="5836357"/>
            <a:ext cx="242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0E15E2A-5C08-5CD2-5BF0-E95D38AB9EDA}"/>
              </a:ext>
            </a:extLst>
          </p:cNvPr>
          <p:cNvSpPr/>
          <p:nvPr/>
        </p:nvSpPr>
        <p:spPr>
          <a:xfrm>
            <a:off x="6430035" y="1903313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798B9F-55D6-9529-E0CD-0FD51D48B08C}"/>
              </a:ext>
            </a:extLst>
          </p:cNvPr>
          <p:cNvSpPr txBox="1"/>
          <p:nvPr/>
        </p:nvSpPr>
        <p:spPr>
          <a:xfrm>
            <a:off x="6260892" y="1482152"/>
            <a:ext cx="303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Ripeti password: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4F2B367-C6E9-DF82-8D40-54B7F896E739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2BD19F1-1881-F477-0920-3D8DAA1F0175}"/>
              </a:ext>
            </a:extLst>
          </p:cNvPr>
          <p:cNvSpPr/>
          <p:nvPr/>
        </p:nvSpPr>
        <p:spPr>
          <a:xfrm>
            <a:off x="6430035" y="4139158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244962B-9D9D-22C7-5FBF-AF560535A275}"/>
              </a:ext>
            </a:extLst>
          </p:cNvPr>
          <p:cNvSpPr txBox="1"/>
          <p:nvPr/>
        </p:nvSpPr>
        <p:spPr>
          <a:xfrm>
            <a:off x="6640082" y="4042856"/>
            <a:ext cx="142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Cittadino</a:t>
            </a:r>
          </a:p>
        </p:txBody>
      </p:sp>
    </p:spTree>
    <p:extLst>
      <p:ext uri="{BB962C8B-B14F-4D97-AF65-F5344CB8AC3E}">
        <p14:creationId xmlns:p14="http://schemas.microsoft.com/office/powerpoint/2010/main" val="41940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>
            <a:extLst>
              <a:ext uri="{FF2B5EF4-FFF2-40B4-BE49-F238E27FC236}">
                <a16:creationId xmlns:a16="http://schemas.microsoft.com/office/drawing/2014/main" id="{1A1EB32C-E357-F597-21A7-794CC264D73F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0833D5-B461-A7BF-7595-34E99F89805E}"/>
              </a:ext>
            </a:extLst>
          </p:cNvPr>
          <p:cNvSpPr txBox="1"/>
          <p:nvPr/>
        </p:nvSpPr>
        <p:spPr>
          <a:xfrm>
            <a:off x="2542113" y="1616261"/>
            <a:ext cx="603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Dolomiti Ambiente: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FCEFE87-D97A-A98A-8FC9-CFF451E0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30" y="2722331"/>
            <a:ext cx="2031326" cy="101566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1504E1-E235-1461-BC50-E34FAD384D45}"/>
              </a:ext>
            </a:extLst>
          </p:cNvPr>
          <p:cNvSpPr txBox="1"/>
          <p:nvPr/>
        </p:nvSpPr>
        <p:spPr>
          <a:xfrm>
            <a:off x="751531" y="3851297"/>
            <a:ext cx="2758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3688F89-4569-44D3-0A9D-0E4E6A7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11" y="2743780"/>
            <a:ext cx="1667505" cy="101566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9DC5D5-1C81-9DC7-2F18-3617A3275532}"/>
              </a:ext>
            </a:extLst>
          </p:cNvPr>
          <p:cNvSpPr txBox="1"/>
          <p:nvPr/>
        </p:nvSpPr>
        <p:spPr>
          <a:xfrm>
            <a:off x="3649291" y="3851297"/>
            <a:ext cx="289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Presa in carico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7D14EC2-666F-4E77-EE2C-9D3B8BA9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84" y="2722331"/>
            <a:ext cx="1816699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DB25BCF-DEB5-B761-5F2D-7F93CCFABCDF}"/>
              </a:ext>
            </a:extLst>
          </p:cNvPr>
          <p:cNvSpPr txBox="1"/>
          <p:nvPr/>
        </p:nvSpPr>
        <p:spPr>
          <a:xfrm>
            <a:off x="6543173" y="3759442"/>
            <a:ext cx="287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642D643-4131-BA22-26DB-258C7D66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786" y="2722331"/>
            <a:ext cx="1800492" cy="101566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CFDAD15-1358-210B-938C-87D037E62A6F}"/>
              </a:ext>
            </a:extLst>
          </p:cNvPr>
          <p:cNvSpPr txBox="1"/>
          <p:nvPr/>
        </p:nvSpPr>
        <p:spPr>
          <a:xfrm>
            <a:off x="9342328" y="3759442"/>
            <a:ext cx="2611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01/10/2024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pubblici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Giuseppe Verdi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Attiva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7DD21-7BA5-64D0-17CF-AABBD5224F1B}"/>
              </a:ext>
            </a:extLst>
          </p:cNvPr>
          <p:cNvSpPr txBox="1"/>
          <p:nvPr/>
        </p:nvSpPr>
        <p:spPr>
          <a:xfrm>
            <a:off x="940217" y="2116284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9C4AE6D-27D9-B0BA-21B5-76262AABC31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4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A1EC4552-BBEB-0B0A-DD58-0E96B071B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54D760A-0076-0B59-9C8A-A050B13AB14E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2BE92A3-71C4-E3E4-31C9-0F02152529BB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ECD9EE-DF74-E9E2-81C0-6A48AA06A11A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1BB10D24-7829-817D-6472-1829DECF7F2D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D140018-ECDB-D21A-C4F0-E0F11C18AFA5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C42AD93C-C92D-9419-0FF8-4E44CFB42C6E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662A118E-9B31-9865-2CFD-C5ADBA50DB7E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8EF2B-20CB-1965-4DB9-38E36541358F}"/>
              </a:ext>
            </a:extLst>
          </p:cNvPr>
          <p:cNvSpPr txBox="1"/>
          <p:nvPr/>
        </p:nvSpPr>
        <p:spPr>
          <a:xfrm>
            <a:off x="9574497" y="842090"/>
            <a:ext cx="12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OperatoreDA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Dolomiti Ambiente">
            <a:extLst>
              <a:ext uri="{FF2B5EF4-FFF2-40B4-BE49-F238E27FC236}">
                <a16:creationId xmlns:a16="http://schemas.microsoft.com/office/drawing/2014/main" id="{6C0BACAE-98EA-2EA5-7626-72CC89CA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31" y="1531227"/>
            <a:ext cx="1691866" cy="5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D6AA6C1-8A5D-F2FA-9A64-D1D4CBBC12C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0833D5-B461-A7BF-7595-34E99F89805E}"/>
              </a:ext>
            </a:extLst>
          </p:cNvPr>
          <p:cNvSpPr txBox="1"/>
          <p:nvPr/>
        </p:nvSpPr>
        <p:spPr>
          <a:xfrm>
            <a:off x="940217" y="1435688"/>
            <a:ext cx="36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segnalazioni: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FCEFE87-D97A-A98A-8FC9-CFF451E0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17" y="2899720"/>
            <a:ext cx="2031326" cy="101566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1504E1-E235-1461-BC50-E34FAD384D45}"/>
              </a:ext>
            </a:extLst>
          </p:cNvPr>
          <p:cNvSpPr txBox="1"/>
          <p:nvPr/>
        </p:nvSpPr>
        <p:spPr>
          <a:xfrm>
            <a:off x="639918" y="4028686"/>
            <a:ext cx="2523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3688F89-4569-44D3-0A9D-0E4E6A7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98" y="2921169"/>
            <a:ext cx="1667505" cy="101566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9DC5D5-1C81-9DC7-2F18-3617A3275532}"/>
              </a:ext>
            </a:extLst>
          </p:cNvPr>
          <p:cNvSpPr txBox="1"/>
          <p:nvPr/>
        </p:nvSpPr>
        <p:spPr>
          <a:xfrm>
            <a:off x="3597639" y="4028686"/>
            <a:ext cx="2729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Presa in carico 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7D14EC2-666F-4E77-EE2C-9D3B8BA9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71" y="2899720"/>
            <a:ext cx="1816699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DB25BCF-DEB5-B761-5F2D-7F93CCFABCDF}"/>
              </a:ext>
            </a:extLst>
          </p:cNvPr>
          <p:cNvSpPr txBox="1"/>
          <p:nvPr/>
        </p:nvSpPr>
        <p:spPr>
          <a:xfrm>
            <a:off x="6491399" y="3936831"/>
            <a:ext cx="2671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642D643-4131-BA22-26DB-258C7D66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173" y="2899720"/>
            <a:ext cx="1800492" cy="101566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CFDAD15-1358-210B-938C-87D037E62A6F}"/>
              </a:ext>
            </a:extLst>
          </p:cNvPr>
          <p:cNvSpPr txBox="1"/>
          <p:nvPr/>
        </p:nvSpPr>
        <p:spPr>
          <a:xfrm>
            <a:off x="9326492" y="3936831"/>
            <a:ext cx="2523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01/10/2024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pubblici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Giuseppe Verdi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Attiva 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7DD21-7BA5-64D0-17CF-AABBD5224F1B}"/>
              </a:ext>
            </a:extLst>
          </p:cNvPr>
          <p:cNvSpPr txBox="1"/>
          <p:nvPr/>
        </p:nvSpPr>
        <p:spPr>
          <a:xfrm>
            <a:off x="940217" y="2116284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pic>
        <p:nvPicPr>
          <p:cNvPr id="3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F424C383-131D-CAB8-4971-294082AA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6" y="1324457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29E41A80-1C74-04DD-70BA-11772544399E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289A875A-AECA-BD75-0A80-64A3DEEF6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9B2D23B-75BF-3338-F4D8-F152BBA54B72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28971B9-6672-D1E5-D622-5D8273DF4027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10ECA1-00AA-2623-D92D-0CCABD3FE82F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63392E7-4A9C-1146-5615-38DC6AA9BC47}"/>
              </a:ext>
            </a:extLst>
          </p:cNvPr>
          <p:cNvGrpSpPr/>
          <p:nvPr/>
        </p:nvGrpSpPr>
        <p:grpSpPr>
          <a:xfrm>
            <a:off x="9636173" y="420427"/>
            <a:ext cx="959371" cy="727725"/>
            <a:chOff x="1669265" y="970109"/>
            <a:chExt cx="959371" cy="727725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8CCC739-D093-26C8-C87F-52ED849A9DF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FB08BBB5-5B8B-21EF-CFF4-3A995D586A0C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B2A192FF-34C1-5596-94BD-F8111CCD9E2F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e 12">
                <a:extLst>
                  <a:ext uri="{FF2B5EF4-FFF2-40B4-BE49-F238E27FC236}">
                    <a16:creationId xmlns:a16="http://schemas.microsoft.com/office/drawing/2014/main" id="{28F800D6-D13B-61BD-78C0-04198EF68280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9562BB3-6A2E-F7A4-1586-E436A90D4EE6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50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521590" y="1488125"/>
            <a:ext cx="155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2C3D5E-A04E-C241-0C33-EC52338CB0D0}"/>
              </a:ext>
            </a:extLst>
          </p:cNvPr>
          <p:cNvSpPr txBox="1"/>
          <p:nvPr/>
        </p:nvSpPr>
        <p:spPr>
          <a:xfrm>
            <a:off x="1955504" y="2287970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 segnalazione</a:t>
            </a:r>
          </a:p>
        </p:txBody>
      </p:sp>
      <p:pic>
        <p:nvPicPr>
          <p:cNvPr id="5" name="Picture 8" descr="Icona Segnaposto Generic Flat | Freepik">
            <a:extLst>
              <a:ext uri="{FF2B5EF4-FFF2-40B4-BE49-F238E27FC236}">
                <a16:creationId xmlns:a16="http://schemas.microsoft.com/office/drawing/2014/main" id="{10857CC9-6B14-A4FF-C9E1-C3683A33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0" y="2287970"/>
            <a:ext cx="418924" cy="4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B8D1A-6E73-9D67-6A0E-E785358AC7D8}"/>
              </a:ext>
            </a:extLst>
          </p:cNvPr>
          <p:cNvSpPr txBox="1"/>
          <p:nvPr/>
        </p:nvSpPr>
        <p:spPr>
          <a:xfrm>
            <a:off x="1955504" y="3041189"/>
            <a:ext cx="339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 appuntamento per sacchetti</a:t>
            </a:r>
          </a:p>
        </p:txBody>
      </p:sp>
      <p:pic>
        <p:nvPicPr>
          <p:cNvPr id="2052" name="Picture 4" descr="Calendario PNG per il download gratuito">
            <a:extLst>
              <a:ext uri="{FF2B5EF4-FFF2-40B4-BE49-F238E27FC236}">
                <a16:creationId xmlns:a16="http://schemas.microsoft.com/office/drawing/2014/main" id="{E0DDE440-881E-CBAE-B427-679E88F5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0" y="3060003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85121949-9BBC-4573-F787-7F60CD1D7165}"/>
              </a:ext>
            </a:extLst>
          </p:cNvPr>
          <p:cNvGrpSpPr/>
          <p:nvPr/>
        </p:nvGrpSpPr>
        <p:grpSpPr>
          <a:xfrm>
            <a:off x="1583251" y="3990809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737EB03-ACD2-4D68-1CDA-745C09938D89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8DEA6A5-88E4-DAC3-F081-D3D027B9B41A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E7C97D39-E224-9029-EA0A-3E865D259333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92300D-F130-87AB-994A-603F022D3CF4}"/>
              </a:ext>
            </a:extLst>
          </p:cNvPr>
          <p:cNvSpPr txBox="1"/>
          <p:nvPr/>
        </p:nvSpPr>
        <p:spPr>
          <a:xfrm>
            <a:off x="1279885" y="3983928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pic>
        <p:nvPicPr>
          <p:cNvPr id="2060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BDCE5D54-579E-2738-DBED-7F13752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33" y="5794630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CE4DE6-87A3-E4F1-621F-D050B26B6A5D}"/>
              </a:ext>
            </a:extLst>
          </p:cNvPr>
          <p:cNvSpPr txBox="1"/>
          <p:nvPr/>
        </p:nvSpPr>
        <p:spPr>
          <a:xfrm>
            <a:off x="2187619" y="5939111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</a:t>
            </a:r>
          </a:p>
        </p:txBody>
      </p:sp>
      <p:pic>
        <p:nvPicPr>
          <p:cNvPr id="15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AF1EAE0B-B89F-96E0-E0C1-B21553F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74" y="2415784"/>
            <a:ext cx="715200" cy="3770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EFD2-5212-4F5C-0D78-04E2FE4A50E6}"/>
              </a:ext>
            </a:extLst>
          </p:cNvPr>
          <p:cNvSpPr txBox="1"/>
          <p:nvPr/>
        </p:nvSpPr>
        <p:spPr>
          <a:xfrm>
            <a:off x="7137960" y="2410070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lingua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4FCF040-7EBD-786B-E240-3A8DD87D5C2F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7D0174-5C4D-E43D-42D9-2C2CA4871FB7}"/>
              </a:ext>
            </a:extLst>
          </p:cNvPr>
          <p:cNvSpPr txBox="1"/>
          <p:nvPr/>
        </p:nvSpPr>
        <p:spPr>
          <a:xfrm>
            <a:off x="7145273" y="4192307"/>
            <a:ext cx="356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 (solo per operatori)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9FEF1E-C1E2-AAA3-C89E-3F42CE1F1377}"/>
              </a:ext>
            </a:extLst>
          </p:cNvPr>
          <p:cNvSpPr/>
          <p:nvPr/>
        </p:nvSpPr>
        <p:spPr>
          <a:xfrm>
            <a:off x="3075210" y="325769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18" name="Picture 2" descr="illustrazione di progettazione di clipart del camion della spazzatura  9384704 PNG">
            <a:extLst>
              <a:ext uri="{FF2B5EF4-FFF2-40B4-BE49-F238E27FC236}">
                <a16:creationId xmlns:a16="http://schemas.microsoft.com/office/drawing/2014/main" id="{A964DC84-C2E9-EF4F-EA18-6952297E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9885" y="4900193"/>
            <a:ext cx="964476" cy="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87E5F2C-1F93-FB4D-C04B-916F0A705F40}"/>
              </a:ext>
            </a:extLst>
          </p:cNvPr>
          <p:cNvSpPr txBox="1"/>
          <p:nvPr/>
        </p:nvSpPr>
        <p:spPr>
          <a:xfrm>
            <a:off x="2021372" y="4834601"/>
            <a:ext cx="32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 raccolta differenziata</a:t>
            </a:r>
          </a:p>
        </p:txBody>
      </p:sp>
      <p:pic>
        <p:nvPicPr>
          <p:cNvPr id="1034" name="Picture 10" descr="Riciclo, in California standard più rigorosi sull'etichettatura degli  imballaggi">
            <a:extLst>
              <a:ext uri="{FF2B5EF4-FFF2-40B4-BE49-F238E27FC236}">
                <a16:creationId xmlns:a16="http://schemas.microsoft.com/office/drawing/2014/main" id="{3E0F9876-3748-18D3-C4AF-5B3724010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59" y="3211187"/>
            <a:ext cx="715200" cy="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9EED49-25A2-17FF-7F9A-AEBDC7CF628B}"/>
              </a:ext>
            </a:extLst>
          </p:cNvPr>
          <p:cNvSpPr txBox="1"/>
          <p:nvPr/>
        </p:nvSpPr>
        <p:spPr>
          <a:xfrm>
            <a:off x="7049653" y="3203182"/>
            <a:ext cx="32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Disposizioni raccolta differenziata</a:t>
            </a:r>
          </a:p>
        </p:txBody>
      </p:sp>
      <p:pic>
        <p:nvPicPr>
          <p:cNvPr id="2" name="Picture 2" descr="Dolomiti Ambiente">
            <a:extLst>
              <a:ext uri="{FF2B5EF4-FFF2-40B4-BE49-F238E27FC236}">
                <a16:creationId xmlns:a16="http://schemas.microsoft.com/office/drawing/2014/main" id="{51223D38-AE9C-753E-FABE-4A00DC59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93" y="5104406"/>
            <a:ext cx="1920700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BD45A-4A2F-18C2-56AE-B4791BD8667D}"/>
              </a:ext>
            </a:extLst>
          </p:cNvPr>
          <p:cNvSpPr txBox="1"/>
          <p:nvPr/>
        </p:nvSpPr>
        <p:spPr>
          <a:xfrm>
            <a:off x="7773497" y="5104406"/>
            <a:ext cx="356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Dolomiti Ambiente (solo per operatori)</a:t>
            </a:r>
          </a:p>
        </p:txBody>
      </p:sp>
      <p:pic>
        <p:nvPicPr>
          <p:cNvPr id="34" name="Immagine 33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14C936B3-996A-FA16-E180-F5BB04EFE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31" y="4199149"/>
            <a:ext cx="816629" cy="8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779029" y="1789684"/>
            <a:ext cx="523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lingua:</a:t>
            </a:r>
          </a:p>
        </p:txBody>
      </p:sp>
      <p:pic>
        <p:nvPicPr>
          <p:cNvPr id="15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AF1EAE0B-B89F-96E0-E0C1-B21553F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4" y="2728805"/>
            <a:ext cx="1336633" cy="70461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EFD2-5212-4F5C-0D78-04E2FE4A50E6}"/>
              </a:ext>
            </a:extLst>
          </p:cNvPr>
          <p:cNvSpPr txBox="1"/>
          <p:nvPr/>
        </p:nvSpPr>
        <p:spPr>
          <a:xfrm>
            <a:off x="3991811" y="2819502"/>
            <a:ext cx="156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Italiano</a:t>
            </a:r>
          </a:p>
        </p:txBody>
      </p:sp>
      <p:pic>
        <p:nvPicPr>
          <p:cNvPr id="1032" name="Picture 8" descr="Bandiera del Regno Unito - Wikipedia">
            <a:extLst>
              <a:ext uri="{FF2B5EF4-FFF2-40B4-BE49-F238E27FC236}">
                <a16:creationId xmlns:a16="http://schemas.microsoft.com/office/drawing/2014/main" id="{46E32EAA-111B-7DA2-56B7-8ECF1087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4" y="4438632"/>
            <a:ext cx="1385874" cy="6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1DC34C-46A4-E560-765E-1CAEB20ED9AF}"/>
              </a:ext>
            </a:extLst>
          </p:cNvPr>
          <p:cNvSpPr txBox="1"/>
          <p:nvPr/>
        </p:nvSpPr>
        <p:spPr>
          <a:xfrm>
            <a:off x="3991810" y="4523490"/>
            <a:ext cx="156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Inglese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348430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857</Words>
  <Application>Microsoft Office PowerPoint</Application>
  <PresentationFormat>Widescreen</PresentationFormat>
  <Paragraphs>234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Gonzato, Gabriele</dc:creator>
  <cp:lastModifiedBy>Gonzato, Gabriele</cp:lastModifiedBy>
  <cp:revision>30</cp:revision>
  <dcterms:created xsi:type="dcterms:W3CDTF">2024-09-28T15:42:21Z</dcterms:created>
  <dcterms:modified xsi:type="dcterms:W3CDTF">2024-11-07T11:04:55Z</dcterms:modified>
</cp:coreProperties>
</file>