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9" r:id="rId4"/>
    <p:sldId id="281" r:id="rId5"/>
    <p:sldId id="287" r:id="rId6"/>
    <p:sldId id="282" r:id="rId7"/>
    <p:sldId id="283" r:id="rId8"/>
    <p:sldId id="284" r:id="rId9"/>
    <p:sldId id="285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5759D"/>
    <a:srgbClr val="BFE7FF"/>
    <a:srgbClr val="4D4D4D"/>
    <a:srgbClr val="B92D14"/>
    <a:srgbClr val="35B19D"/>
    <a:srgbClr val="777777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7" autoAdjust="0"/>
    <p:restoredTop sz="95573" autoAdjust="0"/>
  </p:normalViewPr>
  <p:slideViewPr>
    <p:cSldViewPr>
      <p:cViewPr>
        <p:scale>
          <a:sx n="37" d="100"/>
          <a:sy n="37" d="100"/>
        </p:scale>
        <p:origin x="246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1\Desktop\&#1044;&#1080;&#1072;&#1075;&#1088;&#1072;&#1084;&#1084;&#1072;%20&#1043;&#1072;&#1085;&#1090;&#107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v>Start Date</c:v>
          </c:tx>
          <c:spPr>
            <a:noFill/>
            <a:ln>
              <a:noFill/>
            </a:ln>
            <a:effectLst/>
          </c:spPr>
          <c:invertIfNegative val="0"/>
          <c:cat>
            <c:strRef>
              <c:f>'Диаграмма 5 семестр'!$A$2:$A$4</c:f>
              <c:strCache>
                <c:ptCount val="3"/>
                <c:pt idx="0">
                  <c:v>Эскизный проект
Презентация идеи проекта
Календарный план проекта
State of Art</c:v>
                </c:pt>
                <c:pt idx="1">
                  <c:v>Разработка прототипа программной системы</c:v>
                </c:pt>
                <c:pt idx="2">
                  <c:v>Эскизный проект (ТЗ) + прототип</c:v>
                </c:pt>
              </c:strCache>
            </c:strRef>
          </c:cat>
          <c:val>
            <c:numRef>
              <c:f>'Диаграмма 5 семестр'!$B$2:$B$4</c:f>
              <c:numCache>
                <c:formatCode>m/d/yyyy</c:formatCode>
                <c:ptCount val="3"/>
                <c:pt idx="0">
                  <c:v>43344</c:v>
                </c:pt>
                <c:pt idx="1">
                  <c:v>43392</c:v>
                </c:pt>
                <c:pt idx="2">
                  <c:v>43392</c:v>
                </c:pt>
              </c:numCache>
            </c:numRef>
          </c:val>
        </c:ser>
        <c:ser>
          <c:idx val="1"/>
          <c:order val="1"/>
          <c:tx>
            <c:v>Days Complete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2C9DE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72C9DE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528E77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528E77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528E77"/>
              </a:solidFill>
              <a:ln>
                <a:noFill/>
              </a:ln>
              <a:effectLst/>
            </c:spPr>
          </c:dPt>
          <c:cat>
            <c:strRef>
              <c:f>'Диаграмма 5 семестр'!$A$2:$A$4</c:f>
              <c:strCache>
                <c:ptCount val="3"/>
                <c:pt idx="0">
                  <c:v>Эскизный проект
Презентация идеи проекта
Календарный план проекта
State of Art</c:v>
                </c:pt>
                <c:pt idx="1">
                  <c:v>Разработка прототипа программной системы</c:v>
                </c:pt>
                <c:pt idx="2">
                  <c:v>Эскизный проект (ТЗ) + прототип</c:v>
                </c:pt>
              </c:strCache>
            </c:strRef>
          </c:cat>
          <c:val>
            <c:numRef>
              <c:f>'Диаграмма 5 семестр'!$E$2:$E$4</c:f>
              <c:numCache>
                <c:formatCode>0.00</c:formatCode>
                <c:ptCount val="3"/>
                <c:pt idx="0">
                  <c:v>24</c:v>
                </c:pt>
                <c:pt idx="1">
                  <c:v>53.25</c:v>
                </c:pt>
                <c:pt idx="2">
                  <c:v>71</c:v>
                </c:pt>
              </c:numCache>
            </c:numRef>
          </c:val>
          <c:extLst/>
        </c:ser>
        <c:ser>
          <c:idx val="2"/>
          <c:order val="2"/>
          <c:tx>
            <c:v>Days Remain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BE6EF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BBE6EF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AFD3C5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AFD3C5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AFD3C5"/>
              </a:solidFill>
              <a:ln>
                <a:noFill/>
              </a:ln>
              <a:effectLst/>
            </c:spPr>
          </c:dPt>
          <c:cat>
            <c:strRef>
              <c:f>'Диаграмма 5 семестр'!$A$2:$A$4</c:f>
              <c:strCache>
                <c:ptCount val="3"/>
                <c:pt idx="0">
                  <c:v>Эскизный проект
Презентация идеи проекта
Календарный план проекта
State of Art</c:v>
                </c:pt>
                <c:pt idx="1">
                  <c:v>Разработка прототипа программной системы</c:v>
                </c:pt>
                <c:pt idx="2">
                  <c:v>Эскизный проект (ТЗ) + прототип</c:v>
                </c:pt>
              </c:strCache>
            </c:strRef>
          </c:cat>
          <c:val>
            <c:numRef>
              <c:f>'Диаграмма 5 семестр'!$F$2:$F$4</c:f>
              <c:numCache>
                <c:formatCode>0.00</c:formatCode>
                <c:ptCount val="3"/>
                <c:pt idx="0">
                  <c:v>24</c:v>
                </c:pt>
                <c:pt idx="1">
                  <c:v>17.75</c:v>
                </c:pt>
                <c:pt idx="2">
                  <c:v>0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3036184"/>
        <c:axId val="163036576"/>
      </c:barChart>
      <c:catAx>
        <c:axId val="163036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900" b="0" i="0" u="none" strike="noStrike" kern="1200" baseline="0">
                <a:solidFill>
                  <a:schemeClr val="accent5">
                    <a:lumMod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pPr>
            <a:endParaRPr lang="ru-RU"/>
          </a:p>
        </c:txPr>
        <c:crossAx val="163036576"/>
        <c:crosses val="autoZero"/>
        <c:auto val="1"/>
        <c:lblAlgn val="ctr"/>
        <c:lblOffset val="100"/>
        <c:noMultiLvlLbl val="0"/>
      </c:catAx>
      <c:valAx>
        <c:axId val="16303657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d/mm/yy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pPr>
            <a:endParaRPr lang="ru-RU"/>
          </a:p>
        </c:txPr>
        <c:crossAx val="163036184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gap"/>
    <c:showDLblsOverMax val="0"/>
  </c:chart>
  <c:spPr>
    <a:solidFill>
      <a:schemeClr val="bg1"/>
    </a:solidFill>
    <a:ln w="38100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A5B0D59-759D-415B-AA7B-8D6C4D7198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01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B964BD-9467-459C-91BA-1374FA1C85F3}" type="slidenum">
              <a:rPr lang="en-US"/>
              <a:pPr>
                <a:spcBef>
                  <a:spcPct val="0"/>
                </a:spcBef>
              </a:pPr>
              <a:t>1</a:t>
            </a:fld>
            <a:endParaRPr lang="en-US"/>
          </a:p>
        </p:txBody>
      </p:sp>
      <p:sp>
        <p:nvSpPr>
          <p:cNvPr id="40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57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C69A70-7C3E-4CCF-9519-02BBB6526354}" type="slidenum">
              <a:rPr lang="en-US"/>
              <a:pPr>
                <a:spcBef>
                  <a:spcPct val="0"/>
                </a:spcBef>
              </a:pPr>
              <a:t>2</a:t>
            </a:fld>
            <a:endParaRPr lang="en-US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28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775116-1C6B-491C-93FF-70BF3E027D7B}" type="slidenum">
              <a:rPr lang="en-US"/>
              <a:pPr>
                <a:spcBef>
                  <a:spcPct val="0"/>
                </a:spcBef>
              </a:pPr>
              <a:t>3</a:t>
            </a:fld>
            <a:endParaRPr lang="en-US"/>
          </a:p>
        </p:txBody>
      </p:sp>
      <p:sp>
        <p:nvSpPr>
          <p:cNvPr id="8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82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135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8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6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6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403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1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1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2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3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226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304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066800"/>
            <a:ext cx="5029200" cy="762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US" sz="4400" u="sng" smtClean="0">
                <a:solidFill>
                  <a:srgbClr val="4D4D4D"/>
                </a:solidFill>
              </a:rPr>
              <a:t>Friendly questions</a:t>
            </a:r>
            <a:endParaRPr lang="ru-RU" sz="4400" u="sng" smtClean="0">
              <a:solidFill>
                <a:srgbClr val="4D4D4D"/>
              </a:solidFill>
            </a:endParaRPr>
          </a:p>
        </p:txBody>
      </p:sp>
      <p:sp>
        <p:nvSpPr>
          <p:cNvPr id="3075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029200" y="2209800"/>
            <a:ext cx="37338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ru-RU" smtClean="0">
                <a:solidFill>
                  <a:srgbClr val="777777"/>
                </a:solidFill>
              </a:rPr>
              <a:t>Манова Мария</a:t>
            </a:r>
            <a:br>
              <a:rPr lang="ru-RU" smtClean="0">
                <a:solidFill>
                  <a:srgbClr val="777777"/>
                </a:solidFill>
              </a:rPr>
            </a:br>
            <a:r>
              <a:rPr lang="ru-RU" smtClean="0">
                <a:solidFill>
                  <a:srgbClr val="777777"/>
                </a:solidFill>
              </a:rPr>
              <a:t>Драбовская Татьяна</a:t>
            </a:r>
            <a:br>
              <a:rPr lang="ru-RU" smtClean="0">
                <a:solidFill>
                  <a:srgbClr val="777777"/>
                </a:solidFill>
              </a:rPr>
            </a:br>
            <a:r>
              <a:rPr lang="ru-RU" smtClean="0">
                <a:solidFill>
                  <a:srgbClr val="777777"/>
                </a:solidFill>
              </a:rPr>
              <a:t>ПРИ-116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9500" y="457200"/>
            <a:ext cx="73152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ru-RU" sz="4000" b="1" u="sng" dirty="0" smtClean="0">
                <a:solidFill>
                  <a:schemeClr val="accent5">
                    <a:lumMod val="10000"/>
                  </a:schemeClr>
                </a:solidFill>
              </a:rPr>
              <a:t>Цели и задачи проекта</a:t>
            </a:r>
            <a:endParaRPr lang="ru-RU" sz="4000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9500" y="1524000"/>
            <a:ext cx="7315200" cy="41910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ru-RU" sz="2400" b="1" dirty="0" smtClean="0">
                <a:solidFill>
                  <a:schemeClr val="accent5">
                    <a:lumMod val="10000"/>
                  </a:schemeClr>
                </a:solidFill>
              </a:rPr>
              <a:t>Цель</a:t>
            </a:r>
            <a:endParaRPr lang="ru-RU" sz="2400" dirty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ru-RU" sz="2400" dirty="0" smtClean="0">
                <a:solidFill>
                  <a:schemeClr val="accent5">
                    <a:lumMod val="10000"/>
                  </a:schemeClr>
                </a:solidFill>
              </a:rPr>
              <a:t>Разработать </a:t>
            </a:r>
            <a:r>
              <a:rPr lang="ru-RU" sz="2400" dirty="0">
                <a:solidFill>
                  <a:schemeClr val="accent5">
                    <a:lumMod val="10000"/>
                  </a:schemeClr>
                </a:solidFill>
              </a:rPr>
              <a:t>мобильное веб-приложение, для поиска собеседников по интересам.</a:t>
            </a:r>
            <a:endParaRPr lang="ru-RU" sz="2400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ru-RU" sz="2400" b="1" dirty="0">
                <a:solidFill>
                  <a:schemeClr val="accent5">
                    <a:lumMod val="10000"/>
                  </a:schemeClr>
                </a:solidFill>
              </a:rPr>
              <a:t>Задачи: </a:t>
            </a:r>
            <a:endParaRPr lang="ru-RU" sz="2400" dirty="0" smtClean="0">
              <a:solidFill>
                <a:schemeClr val="accent5">
                  <a:lumMod val="10000"/>
                </a:schemeClr>
              </a:solidFill>
            </a:endParaRPr>
          </a:p>
          <a:p>
            <a:pPr>
              <a:defRPr/>
            </a:pPr>
            <a:r>
              <a:rPr lang="ru-RU" sz="2400" dirty="0">
                <a:solidFill>
                  <a:schemeClr val="accent5">
                    <a:lumMod val="10000"/>
                  </a:schemeClr>
                </a:solidFill>
              </a:rPr>
              <a:t>Изучение особенностей конкретной предметной области, относящихся к теме курсового проекта;</a:t>
            </a:r>
          </a:p>
          <a:p>
            <a:pPr>
              <a:defRPr/>
            </a:pPr>
            <a:r>
              <a:rPr lang="ru-RU" sz="2400" dirty="0">
                <a:solidFill>
                  <a:schemeClr val="accent5">
                    <a:lumMod val="10000"/>
                  </a:schemeClr>
                </a:solidFill>
              </a:rPr>
              <a:t>Анализ подходов и методов решения;</a:t>
            </a:r>
          </a:p>
          <a:p>
            <a:pPr>
              <a:defRPr/>
            </a:pPr>
            <a:r>
              <a:rPr lang="ru-RU" sz="2400" dirty="0">
                <a:solidFill>
                  <a:schemeClr val="accent5">
                    <a:lumMod val="10000"/>
                  </a:schemeClr>
                </a:solidFill>
              </a:rPr>
              <a:t>Разработка моделей программной системы;</a:t>
            </a:r>
          </a:p>
          <a:p>
            <a:pPr>
              <a:defRPr/>
            </a:pPr>
            <a:r>
              <a:rPr lang="ru-RU" sz="2400" dirty="0">
                <a:solidFill>
                  <a:schemeClr val="accent5">
                    <a:lumMod val="10000"/>
                  </a:schemeClr>
                </a:solidFill>
              </a:rPr>
              <a:t>Реализация функционала программной системы;</a:t>
            </a:r>
          </a:p>
          <a:p>
            <a:pPr eaLnBrk="1" hangingPunct="1">
              <a:lnSpc>
                <a:spcPct val="80000"/>
              </a:lnSpc>
              <a:defRPr/>
            </a:pPr>
            <a:endParaRPr lang="ru-RU" sz="2400" dirty="0" smtClean="0">
              <a:solidFill>
                <a:srgbClr val="77777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6934200" cy="715963"/>
          </a:xfrm>
        </p:spPr>
        <p:txBody>
          <a:bodyPr/>
          <a:lstStyle/>
          <a:p>
            <a:pPr eaLnBrk="1" hangingPunct="1"/>
            <a:r>
              <a:rPr lang="ru-RU" sz="4000" dirty="0" smtClean="0">
                <a:solidFill>
                  <a:srgbClr val="4D4D4D"/>
                </a:solidFill>
              </a:rPr>
              <a:t>Функциональные требования</a:t>
            </a:r>
            <a:r>
              <a:rPr lang="ru-RU" sz="4000" b="1" dirty="0" smtClean="0"/>
              <a:t>:</a:t>
            </a:r>
            <a:endParaRPr lang="en-US" sz="4000" dirty="0" smtClean="0">
              <a:solidFill>
                <a:srgbClr val="4D4D4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30363"/>
            <a:ext cx="6934200" cy="42672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ru-RU" sz="2000" dirty="0" smtClean="0">
                <a:solidFill>
                  <a:schemeClr val="accent5">
                    <a:lumMod val="10000"/>
                  </a:schemeClr>
                </a:solidFill>
              </a:rPr>
              <a:t>1</a:t>
            </a:r>
            <a:r>
              <a:rPr lang="ru-RU" sz="2000" dirty="0">
                <a:solidFill>
                  <a:schemeClr val="accent5">
                    <a:lumMod val="10000"/>
                  </a:schemeClr>
                </a:solidFill>
              </a:rPr>
              <a:t>.   Регистрация нового пользователя</a:t>
            </a:r>
            <a:endParaRPr lang="ru-RU" sz="2000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ru-RU" sz="2000" dirty="0">
                <a:solidFill>
                  <a:schemeClr val="accent5">
                    <a:lumMod val="10000"/>
                  </a:schemeClr>
                </a:solidFill>
              </a:rPr>
              <a:t>2.   GPS-интеграция;</a:t>
            </a:r>
            <a:endParaRPr lang="ru-RU" sz="2000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ru-RU" sz="2000" dirty="0">
                <a:solidFill>
                  <a:schemeClr val="accent5">
                    <a:lumMod val="10000"/>
                  </a:schemeClr>
                </a:solidFill>
              </a:rPr>
              <a:t>3.   Интеграция с другими соц. сетями;</a:t>
            </a:r>
            <a:endParaRPr lang="ru-RU" sz="2000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ru-RU" sz="2000" dirty="0">
                <a:solidFill>
                  <a:schemeClr val="accent5">
                    <a:lumMod val="10000"/>
                  </a:schemeClr>
                </a:solidFill>
              </a:rPr>
              <a:t>4.   Вывод 10 </a:t>
            </a:r>
            <a:r>
              <a:rPr lang="ru-RU" sz="2000" dirty="0" err="1">
                <a:solidFill>
                  <a:schemeClr val="accent5">
                    <a:lumMod val="10000"/>
                  </a:schemeClr>
                </a:solidFill>
              </a:rPr>
              <a:t>рандомных</a:t>
            </a:r>
            <a:r>
              <a:rPr lang="ru-RU" sz="2000" dirty="0">
                <a:solidFill>
                  <a:schemeClr val="accent5">
                    <a:lumMod val="10000"/>
                  </a:schemeClr>
                </a:solidFill>
              </a:rPr>
              <a:t> анкет;</a:t>
            </a:r>
            <a:endParaRPr lang="ru-RU" sz="2000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ru-RU" sz="2000" dirty="0">
                <a:solidFill>
                  <a:schemeClr val="accent5">
                    <a:lumMod val="10000"/>
                  </a:schemeClr>
                </a:solidFill>
              </a:rPr>
              <a:t>5.   Начисление/списание баллов;</a:t>
            </a:r>
            <a:endParaRPr lang="ru-RU" sz="2000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ru-RU" sz="2000" dirty="0">
                <a:solidFill>
                  <a:schemeClr val="accent5">
                    <a:lumMod val="10000"/>
                  </a:schemeClr>
                </a:solidFill>
              </a:rPr>
              <a:t>6.   Возможность задать вопрос/ответить другому пользователю;</a:t>
            </a:r>
            <a:endParaRPr lang="ru-RU" sz="2000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ru-RU" sz="2000" dirty="0">
                <a:solidFill>
                  <a:schemeClr val="accent5">
                    <a:lumMod val="10000"/>
                  </a:schemeClr>
                </a:solidFill>
              </a:rPr>
              <a:t>7.   Покупка премиум аккаунта.</a:t>
            </a:r>
            <a:endParaRPr lang="ru-RU" sz="2000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ru-RU" sz="2000" dirty="0">
                <a:solidFill>
                  <a:schemeClr val="accent5">
                    <a:lumMod val="10000"/>
                  </a:schemeClr>
                </a:solidFill>
              </a:rPr>
              <a:t>8.   Интеграция с платежной системой</a:t>
            </a:r>
            <a:endParaRPr lang="ru-RU" sz="2000" dirty="0" smtClean="0">
              <a:solidFill>
                <a:schemeClr val="accent5">
                  <a:lumMod val="10000"/>
                </a:schemeClr>
              </a:solidFill>
            </a:endParaRPr>
          </a:p>
          <a:p>
            <a:pPr>
              <a:defRPr/>
            </a:pPr>
            <a:r>
              <a:rPr lang="ru-RU" sz="1800" dirty="0" smtClean="0"/>
              <a:t/>
            </a:r>
            <a:br>
              <a:rPr lang="ru-RU" sz="1800" dirty="0" smtClean="0"/>
            </a:br>
            <a:endParaRPr lang="en-US" sz="1800" dirty="0" smtClean="0">
              <a:solidFill>
                <a:srgbClr val="4D4D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304800" y="2667000"/>
          <a:ext cx="4648199" cy="34989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2162"/>
                <a:gridCol w="495709"/>
                <a:gridCol w="495709"/>
                <a:gridCol w="562297"/>
                <a:gridCol w="651081"/>
                <a:gridCol w="614088"/>
                <a:gridCol w="527153"/>
              </a:tblGrid>
              <a:tr h="51828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Название задачи</a:t>
                      </a:r>
                      <a:endParaRPr lang="ru-RU" sz="1000" b="1" i="0" u="none" strike="noStrike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Roboto Condensed"/>
                      </a:endParaRPr>
                    </a:p>
                  </a:txBody>
                  <a:tcPr marL="7893" marR="7893" marT="7892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Дата начала</a:t>
                      </a:r>
                      <a:endParaRPr lang="ru-RU" sz="1000" b="1" i="0" u="none" strike="noStrike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Roboto Condensed"/>
                      </a:endParaRPr>
                    </a:p>
                  </a:txBody>
                  <a:tcPr marL="7893" marR="7893" marT="7892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Дата окончания</a:t>
                      </a:r>
                      <a:endParaRPr lang="ru-RU" sz="1000" b="1" i="0" u="none" strike="noStrike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Roboto Condensed"/>
                      </a:endParaRPr>
                    </a:p>
                  </a:txBody>
                  <a:tcPr marL="7893" marR="7893" marT="7892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Длительность</a:t>
                      </a:r>
                      <a:endParaRPr lang="ru-RU" sz="1000" b="1" i="0" u="none" strike="noStrike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Roboto Condensed"/>
                      </a:endParaRPr>
                    </a:p>
                  </a:txBody>
                  <a:tcPr marL="7893" marR="7893" marT="7892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Выполненно (кол-во дней)</a:t>
                      </a:r>
                      <a:endParaRPr lang="ru-RU" sz="1000" b="1" i="0" u="none" strike="noStrike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Roboto Condensed"/>
                      </a:endParaRPr>
                    </a:p>
                  </a:txBody>
                  <a:tcPr marL="7893" marR="7893" marT="7892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Осталось (кол-во дней)</a:t>
                      </a:r>
                      <a:endParaRPr lang="ru-RU" sz="1000" b="1" i="0" u="none" strike="noStrike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Roboto Condensed"/>
                      </a:endParaRPr>
                    </a:p>
                  </a:txBody>
                  <a:tcPr marL="7893" marR="7893" marT="7892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Процент выполнения</a:t>
                      </a:r>
                      <a:endParaRPr lang="ru-RU" sz="1000" b="1" i="0" u="none" strike="noStrike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Roboto Condensed"/>
                      </a:endParaRPr>
                    </a:p>
                  </a:txBody>
                  <a:tcPr marL="7893" marR="7893" marT="7892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7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Эскизный проект</a:t>
                      </a:r>
                      <a:br>
                        <a:rPr lang="ru-RU" sz="1000" u="none" strike="noStrike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</a:br>
                      <a:r>
                        <a:rPr lang="ru-RU" sz="1000" u="none" strike="noStrike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Презентация идеи проекта</a:t>
                      </a:r>
                      <a:br>
                        <a:rPr lang="ru-RU" sz="1000" u="none" strike="noStrike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</a:br>
                      <a:r>
                        <a:rPr lang="ru-RU" sz="1000" u="none" strike="noStrike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Календарный план проекта</a:t>
                      </a:r>
                      <a:br>
                        <a:rPr lang="ru-RU" sz="1000" u="none" strike="noStrike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</a:br>
                      <a:r>
                        <a:rPr lang="ru-RU" sz="1000" u="none" strike="noStrike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State</a:t>
                      </a:r>
                      <a:r>
                        <a:rPr lang="ru-RU" sz="1000" u="none" strike="noStrike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of</a:t>
                      </a:r>
                      <a:r>
                        <a:rPr lang="ru-RU" sz="1000" u="none" strike="noStrike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Art</a:t>
                      </a:r>
                      <a:endParaRPr lang="ru-RU" sz="1000" b="0" i="0" u="none" strike="noStrike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Roboto Condensed"/>
                      </a:endParaRPr>
                    </a:p>
                  </a:txBody>
                  <a:tcPr marL="7893" marR="7893" marT="7892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01.09.2018</a:t>
                      </a:r>
                      <a:endParaRPr lang="ru-RU" sz="1000" b="0" i="0" u="none" strike="noStrike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Roboto Condensed"/>
                      </a:endParaRPr>
                    </a:p>
                  </a:txBody>
                  <a:tcPr marL="7893" marR="7893" marT="7892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19.10.2018</a:t>
                      </a:r>
                      <a:endParaRPr lang="ru-RU" sz="1000" b="0" i="0" u="none" strike="noStrike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Roboto Condensed"/>
                      </a:endParaRPr>
                    </a:p>
                  </a:txBody>
                  <a:tcPr marL="7893" marR="7893" marT="7892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48</a:t>
                      </a:r>
                      <a:endParaRPr lang="ru-RU" sz="1000" b="1" i="0" u="none" strike="noStrike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Roboto Condensed"/>
                      </a:endParaRPr>
                    </a:p>
                  </a:txBody>
                  <a:tcPr marL="7893" marR="7893" marT="7892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24,00</a:t>
                      </a:r>
                      <a:endParaRPr lang="ru-RU" sz="1000" b="1" i="0" u="none" strike="noStrike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Roboto Condensed"/>
                      </a:endParaRPr>
                    </a:p>
                  </a:txBody>
                  <a:tcPr marL="7893" marR="7893" marT="7892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24,00</a:t>
                      </a:r>
                      <a:endParaRPr lang="ru-RU" sz="1000" b="1" i="0" u="none" strike="noStrike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Roboto Condensed"/>
                      </a:endParaRPr>
                    </a:p>
                  </a:txBody>
                  <a:tcPr marL="7893" marR="7893" marT="7892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50%</a:t>
                      </a:r>
                      <a:endParaRPr lang="ru-RU" sz="1000" b="0" i="0" u="none" strike="noStrike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Roboto Condensed"/>
                      </a:endParaRPr>
                    </a:p>
                  </a:txBody>
                  <a:tcPr marL="7893" marR="7893" marT="7892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43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Разработка прототипа программной системы</a:t>
                      </a:r>
                      <a:endParaRPr lang="ru-RU" sz="1000" b="0" i="0" u="none" strike="noStrike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Roboto Condensed"/>
                      </a:endParaRPr>
                    </a:p>
                  </a:txBody>
                  <a:tcPr marL="7893" marR="7893" marT="7892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19.10.2018</a:t>
                      </a:r>
                      <a:endParaRPr lang="ru-RU" sz="1000" b="0" i="0" u="none" strike="noStrike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Roboto Condensed"/>
                      </a:endParaRPr>
                    </a:p>
                  </a:txBody>
                  <a:tcPr marL="7893" marR="7893" marT="7892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29.12.2018</a:t>
                      </a:r>
                      <a:endParaRPr lang="ru-RU" sz="1000" b="0" i="0" u="none" strike="noStrike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Roboto Condensed"/>
                      </a:endParaRPr>
                    </a:p>
                  </a:txBody>
                  <a:tcPr marL="7893" marR="7893" marT="7892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71</a:t>
                      </a:r>
                      <a:endParaRPr lang="ru-RU" sz="1000" b="1" i="0" u="none" strike="noStrike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Roboto Condensed"/>
                      </a:endParaRPr>
                    </a:p>
                  </a:txBody>
                  <a:tcPr marL="7893" marR="7893" marT="7892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53,25</a:t>
                      </a:r>
                      <a:endParaRPr lang="ru-RU" sz="1000" b="1" i="0" u="none" strike="noStrike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Roboto Condensed"/>
                      </a:endParaRPr>
                    </a:p>
                  </a:txBody>
                  <a:tcPr marL="7893" marR="7893" marT="7892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17,75</a:t>
                      </a:r>
                      <a:endParaRPr lang="ru-RU" sz="1000" b="1" i="0" u="none" strike="noStrike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Roboto Condensed"/>
                      </a:endParaRPr>
                    </a:p>
                  </a:txBody>
                  <a:tcPr marL="7893" marR="7893" marT="7892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75%</a:t>
                      </a:r>
                      <a:endParaRPr lang="ru-RU" sz="1000" b="0" i="0" u="none" strike="noStrike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Roboto Condensed"/>
                      </a:endParaRPr>
                    </a:p>
                  </a:txBody>
                  <a:tcPr marL="7893" marR="7893" marT="7892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37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Эскизный проект (ТЗ) + прототип</a:t>
                      </a:r>
                      <a:endParaRPr lang="ru-RU" sz="1000" b="0" i="0" u="none" strike="noStrike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Roboto Condensed"/>
                      </a:endParaRPr>
                    </a:p>
                  </a:txBody>
                  <a:tcPr marL="7893" marR="7893" marT="7892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19.10.2018</a:t>
                      </a:r>
                      <a:endParaRPr lang="ru-RU" sz="1000" b="0" i="0" u="none" strike="noStrike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Roboto Condensed"/>
                      </a:endParaRPr>
                    </a:p>
                  </a:txBody>
                  <a:tcPr marL="7893" marR="7893" marT="7892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29.12.2018</a:t>
                      </a:r>
                      <a:endParaRPr lang="ru-RU" sz="1000" b="0" i="0" u="none" strike="noStrike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Roboto Condensed"/>
                      </a:endParaRPr>
                    </a:p>
                  </a:txBody>
                  <a:tcPr marL="7893" marR="7893" marT="7892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71</a:t>
                      </a:r>
                      <a:endParaRPr lang="ru-RU" sz="1000" b="1" i="0" u="none" strike="noStrike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Roboto Condensed"/>
                      </a:endParaRPr>
                    </a:p>
                  </a:txBody>
                  <a:tcPr marL="7893" marR="7893" marT="7892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71,00</a:t>
                      </a:r>
                      <a:endParaRPr lang="ru-RU" sz="1000" b="1" i="0" u="none" strike="noStrike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Roboto Condensed"/>
                      </a:endParaRPr>
                    </a:p>
                  </a:txBody>
                  <a:tcPr marL="7893" marR="7893" marT="7892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0,00</a:t>
                      </a:r>
                      <a:endParaRPr lang="ru-RU" sz="1000" b="1" i="0" u="none" strike="noStrike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Roboto Condensed"/>
                      </a:endParaRPr>
                    </a:p>
                  </a:txBody>
                  <a:tcPr marL="7893" marR="7893" marT="7892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kern="1200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ru-RU" sz="1000" u="none" strike="noStrike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</a:rPr>
                        <a:t>%</a:t>
                      </a:r>
                      <a:endParaRPr lang="ru-RU" sz="1000" b="0" i="0" u="none" strike="noStrike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Roboto Condensed"/>
                      </a:endParaRPr>
                    </a:p>
                  </a:txBody>
                  <a:tcPr marL="7893" marR="7893" marT="7892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Chart 1"/>
          <p:cNvGraphicFramePr>
            <a:graphicFrameLocks/>
          </p:cNvGraphicFramePr>
          <p:nvPr/>
        </p:nvGraphicFramePr>
        <p:xfrm>
          <a:off x="5105400" y="1219200"/>
          <a:ext cx="3853873" cy="5266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990600"/>
            <a:ext cx="4592638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ru-RU" sz="4000" dirty="0">
                <a:solidFill>
                  <a:schemeClr val="accent5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Диаграмма </a:t>
            </a:r>
            <a:r>
              <a:rPr lang="ru-RU" sz="4000" dirty="0" err="1">
                <a:solidFill>
                  <a:schemeClr val="accent5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Ганта</a:t>
            </a:r>
            <a:r>
              <a:rPr lang="ru-RU" sz="4000" dirty="0">
                <a:solidFill>
                  <a:schemeClr val="accent5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ru-RU" sz="4000" dirty="0">
              <a:solidFill>
                <a:schemeClr val="accent5">
                  <a:lumMod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763000" cy="715962"/>
          </a:xfrm>
        </p:spPr>
        <p:txBody>
          <a:bodyPr/>
          <a:lstStyle/>
          <a:p>
            <a:r>
              <a:rPr lang="ru-RU" sz="4000" kern="1200" dirty="0" smtClean="0">
                <a:solidFill>
                  <a:schemeClr val="accent5">
                    <a:lumMod val="10000"/>
                  </a:schemeClr>
                </a:solidFill>
              </a:rPr>
              <a:t>Нефункциональные требования </a:t>
            </a:r>
            <a:r>
              <a:rPr lang="ru-RU" sz="4000" kern="1200" dirty="0">
                <a:solidFill>
                  <a:schemeClr val="accent5">
                    <a:lumMod val="10000"/>
                  </a:schemeClr>
                </a:solidFill>
              </a:rPr>
              <a:t>к системе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 bwMode="auto">
          <a:xfrm>
            <a:off x="838200" y="1828800"/>
            <a:ext cx="4114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ru-RU" sz="2000" kern="0" dirty="0" smtClean="0">
                <a:solidFill>
                  <a:schemeClr val="accent5">
                    <a:lumMod val="10000"/>
                  </a:schemeClr>
                </a:solidFill>
              </a:rPr>
              <a:t>1.  </a:t>
            </a:r>
            <a:r>
              <a:rPr lang="en-US" sz="2000" kern="0" dirty="0" smtClean="0">
                <a:solidFill>
                  <a:schemeClr val="accent5">
                    <a:lumMod val="10000"/>
                  </a:schemeClr>
                </a:solidFill>
              </a:rPr>
              <a:t>Java EE 8.0</a:t>
            </a:r>
          </a:p>
          <a:p>
            <a:r>
              <a:rPr lang="en-US" sz="2000" kern="0" dirty="0" smtClean="0">
                <a:solidFill>
                  <a:schemeClr val="accent5">
                    <a:lumMod val="10000"/>
                  </a:schemeClr>
                </a:solidFill>
              </a:rPr>
              <a:t>2. Google Play Services</a:t>
            </a:r>
            <a:endParaRPr lang="en-US" sz="2000" kern="0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en-US" sz="2000" kern="0" dirty="0" smtClean="0">
                <a:solidFill>
                  <a:schemeClr val="accent5">
                    <a:lumMod val="10000"/>
                  </a:schemeClr>
                </a:solidFill>
              </a:rPr>
              <a:t>3. </a:t>
            </a:r>
            <a:r>
              <a:rPr lang="ru-RU" sz="2000" kern="0" dirty="0" smtClean="0">
                <a:solidFill>
                  <a:schemeClr val="accent5">
                    <a:lumMod val="10000"/>
                  </a:schemeClr>
                </a:solidFill>
              </a:rPr>
              <a:t>СУБД </a:t>
            </a:r>
            <a:r>
              <a:rPr lang="en-US" sz="2000" kern="0" dirty="0" smtClean="0">
                <a:solidFill>
                  <a:schemeClr val="accent5">
                    <a:lumMod val="10000"/>
                  </a:schemeClr>
                </a:solidFill>
              </a:rPr>
              <a:t>MySQL</a:t>
            </a:r>
            <a:endParaRPr lang="ru-RU" sz="2000" kern="0" dirty="0" smtClean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ru-RU" sz="2000" kern="0" dirty="0" smtClean="0">
                <a:solidFill>
                  <a:schemeClr val="accent5">
                    <a:lumMod val="10000"/>
                  </a:schemeClr>
                </a:solidFill>
              </a:rPr>
              <a:t>4.</a:t>
            </a:r>
            <a:r>
              <a:rPr lang="en-US" sz="2000" kern="0" dirty="0" smtClean="0">
                <a:solidFill>
                  <a:schemeClr val="accent5">
                    <a:lumMod val="10000"/>
                  </a:schemeClr>
                </a:solidFill>
              </a:rPr>
              <a:t> Spring Framework</a:t>
            </a:r>
          </a:p>
          <a:p>
            <a:endParaRPr lang="ru-RU" sz="2000" kern="0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5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85800" y="1447800"/>
          <a:ext cx="8001001" cy="4648200"/>
        </p:xfrm>
        <a:graphic>
          <a:graphicData uri="http://schemas.openxmlformats.org/drawingml/2006/table">
            <a:tbl>
              <a:tblPr/>
              <a:tblGrid>
                <a:gridCol w="331330"/>
                <a:gridCol w="1362133"/>
                <a:gridCol w="2135237"/>
                <a:gridCol w="957175"/>
                <a:gridCol w="1128976"/>
                <a:gridCol w="1067618"/>
                <a:gridCol w="1018532"/>
              </a:tblGrid>
              <a:tr h="49138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№</a:t>
                      </a:r>
                      <a:endParaRPr lang="ru-RU" dirty="0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</a:t>
                      </a:r>
                      <a:endParaRPr lang="ru-RU" dirty="0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Кроссплатформенность</a:t>
                      </a:r>
                      <a:endParaRPr lang="ru-RU" dirty="0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Премиум аккаунт</a:t>
                      </a:r>
                      <a:endParaRPr lang="ru-RU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Интеграция с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GPS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Интеграция с соц. сетями</a:t>
                      </a:r>
                      <a:endParaRPr lang="ru-RU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Рейтинг анкет</a:t>
                      </a:r>
                      <a:endParaRPr lang="ru-RU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93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Pure</a:t>
                      </a:r>
                      <a:endParaRPr lang="en-US" dirty="0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android-</a:t>
                      </a: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приложение,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ios-</a:t>
                      </a: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приложение</a:t>
                      </a:r>
                      <a:endParaRPr lang="ru-RU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Да</a:t>
                      </a:r>
                      <a:endParaRPr lang="ru-RU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Есть</a:t>
                      </a:r>
                      <a:endParaRPr lang="ru-RU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Нет</a:t>
                      </a:r>
                      <a:endParaRPr lang="ru-RU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Есть</a:t>
                      </a:r>
                      <a:endParaRPr lang="ru-RU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30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Badoo</a:t>
                      </a:r>
                      <a:endParaRPr lang="en-US" dirty="0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Интернет-сервис,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ios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приложение,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android-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приложение</a:t>
                      </a:r>
                      <a:endParaRPr lang="ru-RU" dirty="0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Да</a:t>
                      </a:r>
                      <a:endParaRPr lang="ru-RU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Есть</a:t>
                      </a:r>
                      <a:endParaRPr lang="ru-RU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ВКонтакте</a:t>
                      </a:r>
                      <a:endParaRPr lang="ru-RU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Facebook</a:t>
                      </a:r>
                      <a:endParaRPr lang="en-US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Google Plus</a:t>
                      </a:r>
                      <a:endParaRPr lang="en-US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ОК</a:t>
                      </a:r>
                      <a:endParaRPr lang="ru-RU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Twitter</a:t>
                      </a:r>
                      <a:endParaRPr lang="en-US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Instagram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Есть</a:t>
                      </a:r>
                      <a:endParaRPr lang="ru-RU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93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Bumble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android-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приложение,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ios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приложение</a:t>
                      </a:r>
                      <a:endParaRPr lang="ru-RU" dirty="0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Да</a:t>
                      </a:r>
                      <a:endParaRPr lang="ru-RU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Нет</a:t>
                      </a:r>
                      <a:endParaRPr lang="ru-RU" dirty="0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Facebook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Нет</a:t>
                      </a:r>
                      <a:endParaRPr lang="ru-RU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93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ru-RU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Tinder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ios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приложение,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android-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приложение</a:t>
                      </a:r>
                      <a:endParaRPr lang="ru-RU" dirty="0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Да</a:t>
                      </a:r>
                      <a:endParaRPr lang="ru-RU" dirty="0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Есть</a:t>
                      </a:r>
                      <a:endParaRPr lang="ru-RU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Facebook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Есть</a:t>
                      </a:r>
                      <a:endParaRPr lang="ru-RU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68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ru-RU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Yumixo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ios-</a:t>
                      </a:r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приложение</a:t>
                      </a: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Есть</a:t>
                      </a:r>
                      <a:endParaRPr lang="ru-RU" dirty="0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Facebook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Нет</a:t>
                      </a:r>
                      <a:endParaRPr lang="ru-RU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40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ru-RU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Друг вокруг</a:t>
                      </a: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Windows phone, </a:t>
                      </a: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приложение,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android-</a:t>
                      </a:r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приложение</a:t>
                      </a: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Есть</a:t>
                      </a:r>
                      <a:endParaRPr lang="ru-RU" dirty="0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ВКонтакте</a:t>
                      </a:r>
                      <a:endParaRPr lang="ru-RU" dirty="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Facebook</a:t>
                      </a:r>
                      <a:endParaRPr lang="en-US" dirty="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ОК</a:t>
                      </a:r>
                      <a:endParaRPr lang="ru-RU" dirty="0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Есть</a:t>
                      </a:r>
                      <a:endParaRPr lang="ru-RU" dirty="0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308" name="Rectangle 1"/>
          <p:cNvSpPr>
            <a:spLocks noChangeArrowheads="1"/>
          </p:cNvSpPr>
          <p:nvPr/>
        </p:nvSpPr>
        <p:spPr bwMode="auto">
          <a:xfrm>
            <a:off x="6172200" y="969963"/>
            <a:ext cx="3048000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BBC4ED"/>
                    </a:gs>
                    <a:gs pos="100000">
                      <a:schemeClr val="bg2">
                        <a:alpha val="14998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3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1. Сравнение аналогов</a:t>
            </a:r>
            <a:endParaRPr lang="en-US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lh3.googleusercontent.com/UoB3ElhpyALG3MAbnYemhrdJhXJlAUxyvLnciOxHo2SzQglE6AuzuWoZ1ZuVnNFhXW8g9Ta1I6OaculPShhDPG8f2FinGxoy3iO_a3YpGTf6uxRkbElH2iLGO8XPDJf3xFn9pK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4114800" cy="5551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7" name="Прямоугольник 4"/>
          <p:cNvSpPr>
            <a:spLocks noChangeArrowheads="1"/>
          </p:cNvSpPr>
          <p:nvPr/>
        </p:nvSpPr>
        <p:spPr bwMode="auto">
          <a:xfrm>
            <a:off x="4562475" y="3208338"/>
            <a:ext cx="45720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600"/>
              <a:t/>
            </a:r>
            <a:br>
              <a:rPr lang="ru-RU" sz="1600"/>
            </a:br>
            <a:r>
              <a:rPr lang="ru-RU" sz="1600">
                <a:solidFill>
                  <a:srgbClr val="000000"/>
                </a:solidFill>
                <a:latin typeface="Times New Roman" panose="02020603050405020304" pitchFamily="18" charset="0"/>
              </a:rPr>
              <a:t>Бан - блокировка аккаунта пользователя,нарушившего правила сообщества.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ru-RU" sz="1600">
                <a:solidFill>
                  <a:srgbClr val="000000"/>
                </a:solidFill>
                <a:latin typeface="Times New Roman" panose="02020603050405020304" pitchFamily="18" charset="0"/>
              </a:rPr>
              <a:t>Пользователь - лицо старше 18 лет.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ru-RU" sz="1600">
                <a:solidFill>
                  <a:srgbClr val="000000"/>
                </a:solidFill>
                <a:latin typeface="Times New Roman" panose="02020603050405020304" pitchFamily="18" charset="0"/>
              </a:rPr>
              <a:t>“Люди вокруг” - пользователи приложения, находящиеся в одном городе с инициатором поиска.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ru-RU" sz="1600">
                <a:solidFill>
                  <a:srgbClr val="000000"/>
                </a:solidFill>
                <a:latin typeface="Times New Roman" panose="02020603050405020304" pitchFamily="18" charset="0"/>
              </a:rPr>
              <a:t>Премиум аккаунт (VIP) - аккаунт, позволяющий просматривать полные анкеты других пользователей.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ru-RU" sz="1600">
                <a:solidFill>
                  <a:srgbClr val="000000"/>
                </a:solidFill>
                <a:latin typeface="Times New Roman" panose="02020603050405020304" pitchFamily="18" charset="0"/>
              </a:rPr>
              <a:t>Анкета - информация о пользователе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1143000"/>
            <a:ext cx="4572000" cy="20621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dirty="0">
                <a:solidFill>
                  <a:schemeClr val="accent5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Диаграмма прецедентов</a:t>
            </a:r>
          </a:p>
          <a:p>
            <a:pPr algn="ctr" eaLnBrk="1" hangingPunct="1">
              <a:defRPr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18"/>
          <a:stretch>
            <a:fillRect/>
          </a:stretch>
        </p:blipFill>
        <p:spPr>
          <a:xfrm>
            <a:off x="152400" y="111125"/>
            <a:ext cx="5381625" cy="3505200"/>
          </a:xfrm>
        </p:spPr>
      </p:pic>
      <p:sp>
        <p:nvSpPr>
          <p:cNvPr id="5" name="Прямоугольник 4"/>
          <p:cNvSpPr/>
          <p:nvPr/>
        </p:nvSpPr>
        <p:spPr>
          <a:xfrm>
            <a:off x="5791200" y="685800"/>
            <a:ext cx="3200400" cy="20621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dirty="0">
                <a:solidFill>
                  <a:schemeClr val="accent5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Диаграмма классов</a:t>
            </a:r>
          </a:p>
          <a:p>
            <a:pPr algn="ctr" eaLnBrk="1" hangingPunct="1">
              <a:defRPr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12292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97275"/>
            <a:ext cx="541813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376863" y="4105275"/>
            <a:ext cx="4029075" cy="19399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dirty="0">
                <a:solidFill>
                  <a:schemeClr val="accent5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Диаграмма бизнес-процессов</a:t>
            </a:r>
            <a:endParaRPr lang="ru-RU" sz="4000" dirty="0">
              <a:solidFill>
                <a:schemeClr val="accent5">
                  <a:lumMod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5"/>
          <p:cNvSpPr txBox="1">
            <a:spLocks noChangeArrowheads="1"/>
          </p:cNvSpPr>
          <p:nvPr/>
        </p:nvSpPr>
        <p:spPr bwMode="auto">
          <a:xfrm>
            <a:off x="2346325" y="19812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pic>
        <p:nvPicPr>
          <p:cNvPr id="13315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3421063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14800" y="2443163"/>
            <a:ext cx="4887913" cy="13223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ru-RU" sz="4000" dirty="0">
                <a:solidFill>
                  <a:schemeClr val="accent5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Прототип страницы</a:t>
            </a:r>
            <a:br>
              <a:rPr lang="ru-RU" sz="4000" dirty="0">
                <a:solidFill>
                  <a:schemeClr val="accent5">
                    <a:lumMod val="1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ru-RU" sz="4000" dirty="0">
                <a:solidFill>
                  <a:schemeClr val="accent5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приложения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24">
  <a:themeElements>
    <a:clrScheme name="">
      <a:dk1>
        <a:srgbClr val="808080"/>
      </a:dk1>
      <a:lt1>
        <a:srgbClr val="FFFFFF"/>
      </a:lt1>
      <a:dk2>
        <a:srgbClr val="FFFFFF"/>
      </a:dk2>
      <a:lt2>
        <a:srgbClr val="0120BD"/>
      </a:lt2>
      <a:accent1>
        <a:srgbClr val="C300E6"/>
      </a:accent1>
      <a:accent2>
        <a:srgbClr val="F96F1C"/>
      </a:accent2>
      <a:accent3>
        <a:srgbClr val="FFFFFF"/>
      </a:accent3>
      <a:accent4>
        <a:srgbClr val="6C6C6C"/>
      </a:accent4>
      <a:accent5>
        <a:srgbClr val="DEAAF0"/>
      </a:accent5>
      <a:accent6>
        <a:srgbClr val="E26418"/>
      </a:accent6>
      <a:hlink>
        <a:srgbClr val="FFBF07"/>
      </a:hlink>
      <a:folHlink>
        <a:srgbClr val="5F5F5F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808080"/>
    </a:dk1>
    <a:lt1>
      <a:srgbClr val="FFFFFF"/>
    </a:lt1>
    <a:dk2>
      <a:srgbClr val="FFFFFF"/>
    </a:dk2>
    <a:lt2>
      <a:srgbClr val="0120BD"/>
    </a:lt2>
    <a:accent1>
      <a:srgbClr val="C300E6"/>
    </a:accent1>
    <a:accent2>
      <a:srgbClr val="F96F1C"/>
    </a:accent2>
    <a:accent3>
      <a:srgbClr val="FFFFFF"/>
    </a:accent3>
    <a:accent4>
      <a:srgbClr val="6C6C6C"/>
    </a:accent4>
    <a:accent5>
      <a:srgbClr val="DEAAF0"/>
    </a:accent5>
    <a:accent6>
      <a:srgbClr val="E26418"/>
    </a:accent6>
    <a:hlink>
      <a:srgbClr val="FFBF07"/>
    </a:hlink>
    <a:folHlink>
      <a:srgbClr val="5F5F5F"/>
    </a:folHlink>
  </a:clrScheme>
  <a:fontScheme name="powerpoint-template-24">
    <a:majorFont>
      <a:latin typeface="Microsoft Sans Serif"/>
      <a:ea typeface=""/>
      <a:cs typeface=""/>
    </a:majorFont>
    <a:minorFont>
      <a:latin typeface="Microsoft Sans Serif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1634</TotalTime>
  <Words>223</Words>
  <Application>Microsoft Office PowerPoint</Application>
  <PresentationFormat>Экран (4:3)</PresentationFormat>
  <Paragraphs>125</Paragraphs>
  <Slides>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Microsoft Sans Serif</vt:lpstr>
      <vt:lpstr>Roboto Condensed</vt:lpstr>
      <vt:lpstr>Times New Roman</vt:lpstr>
      <vt:lpstr>powerpoint-template-24</vt:lpstr>
      <vt:lpstr>Friendly questions</vt:lpstr>
      <vt:lpstr>Цели и задачи проекта</vt:lpstr>
      <vt:lpstr>Функциональные требования:</vt:lpstr>
      <vt:lpstr>Презентация PowerPoint</vt:lpstr>
      <vt:lpstr>Нефункциональные требования к системе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Templates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SmileTemplates.com</dc:creator>
  <cp:lastModifiedBy>1</cp:lastModifiedBy>
  <cp:revision>169</cp:revision>
  <dcterms:created xsi:type="dcterms:W3CDTF">2007-04-02T02:11:51Z</dcterms:created>
  <dcterms:modified xsi:type="dcterms:W3CDTF">2018-12-17T06:37:58Z</dcterms:modified>
</cp:coreProperties>
</file>