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75" r:id="rId3"/>
    <p:sldId id="274" r:id="rId4"/>
    <p:sldId id="273" r:id="rId5"/>
    <p:sldId id="278" r:id="rId6"/>
    <p:sldId id="277" r:id="rId7"/>
    <p:sldId id="276" r:id="rId8"/>
    <p:sldId id="279" r:id="rId9"/>
    <p:sldId id="266" r:id="rId10"/>
    <p:sldId id="281" r:id="rId11"/>
    <p:sldId id="282" r:id="rId12"/>
    <p:sldId id="28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 tematic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Stil luminos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Fără stil, fără grilă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il tematic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il tematic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Stil luminos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il luminos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Stil luminos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Stil luminos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Foaie1!$B$1</c:f>
              <c:strCache>
                <c:ptCount val="1"/>
                <c:pt idx="0">
                  <c:v>Test Results</c:v>
                </c:pt>
              </c:strCache>
            </c:strRef>
          </c:tx>
          <c:explosion val="21"/>
          <c:dPt>
            <c:idx val="0"/>
            <c:bubble3D val="0"/>
            <c:explosion val="36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39-472C-A658-E097C48C5524}"/>
              </c:ext>
            </c:extLst>
          </c:dPt>
          <c:dPt>
            <c:idx val="1"/>
            <c:bubble3D val="0"/>
            <c:explosion val="2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39-472C-A658-E097C48C5524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39-472C-A658-E097C48C5524}"/>
              </c:ext>
            </c:extLst>
          </c:dPt>
          <c:dPt>
            <c:idx val="3"/>
            <c:bubble3D val="0"/>
            <c:explosion val="37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39-472C-A658-E097C48C55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Foaie1!$A$2:$A$5</c:f>
              <c:strCache>
                <c:ptCount val="4"/>
                <c:pt idx="0">
                  <c:v>Pass</c:v>
                </c:pt>
                <c:pt idx="1">
                  <c:v>Failed</c:v>
                </c:pt>
                <c:pt idx="2">
                  <c:v>Not run</c:v>
                </c:pt>
                <c:pt idx="3">
                  <c:v>Defects</c:v>
                </c:pt>
              </c:strCache>
            </c:strRef>
          </c:cat>
          <c:val>
            <c:numRef>
              <c:f>Foaie1!$B$2:$B$5</c:f>
              <c:numCache>
                <c:formatCode>General</c:formatCode>
                <c:ptCount val="4"/>
                <c:pt idx="0">
                  <c:v>57</c:v>
                </c:pt>
                <c:pt idx="1">
                  <c:v>9</c:v>
                </c:pt>
                <c:pt idx="2">
                  <c:v>2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39-472C-A658-E097C48C5524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Foaie1!$B$1</c:f>
              <c:strCache>
                <c:ptCount val="1"/>
                <c:pt idx="0">
                  <c:v>Coloană1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D7-436B-9AA2-B984488C27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D7-436B-9AA2-B984488C27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D7-436B-9AA2-B984488C27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D7-436B-9AA2-B984488C273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FD7-436B-9AA2-B984488C273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FD7-436B-9AA2-B984488C273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FD7-436B-9AA2-B984488C2731}"/>
              </c:ext>
            </c:extLst>
          </c:dPt>
          <c:cat>
            <c:strRef>
              <c:f>Foaie1!$A$2:$A$8</c:f>
              <c:strCache>
                <c:ptCount val="7"/>
                <c:pt idx="0">
                  <c:v>New account</c:v>
                </c:pt>
                <c:pt idx="1">
                  <c:v>Devices not synchronized</c:v>
                </c:pt>
                <c:pt idx="2">
                  <c:v>Back button</c:v>
                </c:pt>
                <c:pt idx="3">
                  <c:v>Dezactivare cont</c:v>
                </c:pt>
                <c:pt idx="4">
                  <c:v>Authenticate</c:v>
                </c:pt>
                <c:pt idx="5">
                  <c:v>Search bar</c:v>
                </c:pt>
                <c:pt idx="6">
                  <c:v>Sign up</c:v>
                </c:pt>
              </c:strCache>
            </c:strRef>
          </c:cat>
          <c:val>
            <c:numRef>
              <c:f>Foaie1!$B$2:$B$8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7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6-4C55-AADB-4A3902C60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633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704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93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002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357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devărat sau f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8579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6242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897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272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83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36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90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476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665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977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562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6B8EC-FED8-424D-A1A1-567DA31168B0}" type="datetimeFigureOut">
              <a:rPr lang="ro-RO" smtClean="0"/>
              <a:t>08.04.2021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B87B25-E8D3-40E0-B694-50D5C5FC983C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233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lefant.r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>
            <a:extLst>
              <a:ext uri="{FF2B5EF4-FFF2-40B4-BE49-F238E27FC236}">
                <a16:creationId xmlns:a16="http://schemas.microsoft.com/office/drawing/2014/main" id="{F00147C1-A8D3-43DB-8F3E-63746AA6F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781" y="724228"/>
            <a:ext cx="8532785" cy="1695415"/>
          </a:xfrm>
        </p:spPr>
        <p:txBody>
          <a:bodyPr>
            <a:noAutofit/>
          </a:bodyPr>
          <a:lstStyle/>
          <a:p>
            <a:pPr algn="l"/>
            <a:r>
              <a:rPr lang="ro-RO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ro-RO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web </a:t>
            </a:r>
            <a:r>
              <a:rPr lang="ro-RO" sz="4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ro-RO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u 2">
            <a:extLst>
              <a:ext uri="{FF2B5EF4-FFF2-40B4-BE49-F238E27FC236}">
                <a16:creationId xmlns:a16="http://schemas.microsoft.com/office/drawing/2014/main" id="{CE4C167F-8CDD-4BB9-B648-812D9E7B15D5}"/>
              </a:ext>
            </a:extLst>
          </p:cNvPr>
          <p:cNvSpPr txBox="1">
            <a:spLocks/>
          </p:cNvSpPr>
          <p:nvPr/>
        </p:nvSpPr>
        <p:spPr>
          <a:xfrm>
            <a:off x="1270782" y="5162585"/>
            <a:ext cx="4825218" cy="1695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Learner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Maria Manuela Iordache</a:t>
            </a:r>
          </a:p>
          <a:p>
            <a:pPr algn="l"/>
            <a:r>
              <a:rPr lang="ro-RO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Mentors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Oana </a:t>
            </a:r>
            <a:r>
              <a:rPr lang="ro-RO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Vancă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Ioana Blaga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DF9040A-48E6-4208-A38B-A09267492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05" y="2809389"/>
            <a:ext cx="6628135" cy="12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1">
            <a:extLst>
              <a:ext uri="{FF2B5EF4-FFF2-40B4-BE49-F238E27FC236}">
                <a16:creationId xmlns:a16="http://schemas.microsoft.com/office/drawing/2014/main" id="{17155A1E-D932-4843-9292-864AAE4B3A7A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28E21FE0-0EA5-4629-9A91-208221E73C62}"/>
              </a:ext>
            </a:extLst>
          </p:cNvPr>
          <p:cNvSpPr txBox="1"/>
          <p:nvPr/>
        </p:nvSpPr>
        <p:spPr>
          <a:xfrm>
            <a:off x="338667" y="1190788"/>
            <a:ext cx="654147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///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Cypress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 err="1">
                <a:solidFill>
                  <a:srgbClr val="3398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"Elefant </a:t>
            </a:r>
            <a:r>
              <a:rPr lang="ro-RO" sz="2000" b="0" dirty="0" err="1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page teste"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,()</a:t>
            </a:r>
            <a:r>
              <a:rPr lang="ro-RO" sz="2000" b="0" i="1" dirty="0">
                <a:solidFill>
                  <a:srgbClr val="C9A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o-RO" sz="2000" b="0" dirty="0" err="1">
                <a:solidFill>
                  <a:srgbClr val="3398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beforeEach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(()</a:t>
            </a:r>
            <a:r>
              <a:rPr lang="ro-RO" sz="2000" b="0" i="1" dirty="0">
                <a:solidFill>
                  <a:srgbClr val="C9A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ro-RO" sz="2000" b="0" i="1" dirty="0" err="1">
                <a:solidFill>
                  <a:srgbClr val="D26D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Cypress</a:t>
            </a:r>
            <a:r>
              <a:rPr lang="ro-RO" sz="2000" b="0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2000" b="0" dirty="0" err="1">
                <a:solidFill>
                  <a:srgbClr val="3398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o-RO" sz="2000" b="0" dirty="0" err="1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uncaught:exception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ro-RO" sz="2000" b="0" dirty="0" err="1">
                <a:solidFill>
                  <a:srgbClr val="DE456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2000" b="0" dirty="0" err="1">
                <a:solidFill>
                  <a:srgbClr val="DE456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o-RO" sz="2000" b="0" i="1" dirty="0">
                <a:solidFill>
                  <a:srgbClr val="C9A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false 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prevents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Cypress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failing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2000" b="0" i="1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b="0" i="1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test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ro-RO" sz="2000" b="0" dirty="0" err="1">
                <a:solidFill>
                  <a:srgbClr val="C9A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o-RO" sz="2000" b="0" dirty="0">
                <a:solidFill>
                  <a:srgbClr val="C1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o-RO" sz="2000" b="0" i="1" dirty="0" err="1">
                <a:solidFill>
                  <a:srgbClr val="D26D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o-RO" sz="2000" b="0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2000" b="0" dirty="0" err="1">
                <a:solidFill>
                  <a:srgbClr val="3398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"Test </a:t>
            </a:r>
            <a:r>
              <a:rPr lang="ro-RO" sz="2000" b="0" dirty="0" err="1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,()</a:t>
            </a:r>
            <a:r>
              <a:rPr lang="ro-RO" sz="2000" b="0" i="1" dirty="0">
                <a:solidFill>
                  <a:srgbClr val="C9A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ro-RO" sz="2000" b="0" i="1" dirty="0" err="1">
                <a:solidFill>
                  <a:srgbClr val="D26D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lang="ro-RO" sz="2000" b="0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2000" b="0" dirty="0" err="1">
                <a:solidFill>
                  <a:srgbClr val="3398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"https://www.elefant.ro/"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ro-RO" sz="2000" b="0" i="1" dirty="0" err="1">
                <a:solidFill>
                  <a:srgbClr val="D26D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lang="ro-RO" sz="2000" b="0" dirty="0" err="1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sz="2000" b="0" dirty="0" err="1">
                <a:solidFill>
                  <a:srgbClr val="3398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r>
              <a:rPr lang="ro-RO" sz="2000" b="0" dirty="0" err="1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footer-mid-support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 top &gt; h3'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ro-RO" sz="2000" b="0" dirty="0" err="1">
                <a:solidFill>
                  <a:srgbClr val="3398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o-RO" sz="2000" b="0" dirty="0" err="1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be.visible</a:t>
            </a:r>
            <a:r>
              <a:rPr lang="ro-RO" sz="2000" b="0" dirty="0">
                <a:solidFill>
                  <a:srgbClr val="37AE6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B8C6D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0" dirty="0">
                <a:solidFill>
                  <a:srgbClr val="57637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ro-RO" sz="2000" b="0" dirty="0">
              <a:solidFill>
                <a:srgbClr val="B8C6D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5939763E-AC41-466C-8DA3-3149CF86E79E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0144" y="650850"/>
            <a:ext cx="4215619" cy="578885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3153D9C2-F3FC-40EE-B16F-0DF1D32F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84996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1">
            <a:extLst>
              <a:ext uri="{FF2B5EF4-FFF2-40B4-BE49-F238E27FC236}">
                <a16:creationId xmlns:a16="http://schemas.microsoft.com/office/drawing/2014/main" id="{17155A1E-D932-4843-9292-864AAE4B3A7A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648463F7-6E29-45EE-9DB3-26B77AA77F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118421"/>
            <a:ext cx="4119749" cy="4621158"/>
          </a:xfrm>
          <a:prstGeom prst="rect">
            <a:avLst/>
          </a:prstGeom>
        </p:spPr>
      </p:pic>
      <p:sp>
        <p:nvSpPr>
          <p:cNvPr id="9" name="Substituent conținut 3">
            <a:extLst>
              <a:ext uri="{FF2B5EF4-FFF2-40B4-BE49-F238E27FC236}">
                <a16:creationId xmlns:a16="http://schemas.microsoft.com/office/drawing/2014/main" id="{46146781-BE9D-457E-B4FD-C16001E9EB49}"/>
              </a:ext>
            </a:extLst>
          </p:cNvPr>
          <p:cNvSpPr txBox="1">
            <a:spLocks/>
          </p:cNvSpPr>
          <p:nvPr/>
        </p:nvSpPr>
        <p:spPr>
          <a:xfrm>
            <a:off x="4975668" y="1667100"/>
            <a:ext cx="6091311" cy="4199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69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test cases were executed -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failed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Exploratory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testing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– 8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bugs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automated tests were executed with Cypress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all passed 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automated tests were executed with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Postman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– 1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failed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Total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results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 17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bugs were found &amp; 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improvement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Goo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d coverage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7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%</a:t>
            </a:r>
          </a:p>
          <a:p>
            <a:pPr algn="l"/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CCB237F8-8770-456B-BCC2-57EBA59D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4996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9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1">
            <a:extLst>
              <a:ext uri="{FF2B5EF4-FFF2-40B4-BE49-F238E27FC236}">
                <a16:creationId xmlns:a16="http://schemas.microsoft.com/office/drawing/2014/main" id="{17155A1E-D932-4843-9292-864AAE4B3A7A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Lessons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stituent conținut 3">
            <a:extLst>
              <a:ext uri="{FF2B5EF4-FFF2-40B4-BE49-F238E27FC236}">
                <a16:creationId xmlns:a16="http://schemas.microsoft.com/office/drawing/2014/main" id="{46146781-BE9D-457E-B4FD-C16001E9EB49}"/>
              </a:ext>
            </a:extLst>
          </p:cNvPr>
          <p:cNvSpPr txBox="1">
            <a:spLocks/>
          </p:cNvSpPr>
          <p:nvPr/>
        </p:nvSpPr>
        <p:spPr>
          <a:xfrm>
            <a:off x="914400" y="1385457"/>
            <a:ext cx="5893638" cy="5328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endParaRPr lang="ro-RO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ro-RO" dirty="0">
              <a:latin typeface="Times New Roman" panose="02020603050405020304" pitchFamily="18" charset="0"/>
            </a:endParaRPr>
          </a:p>
          <a:p>
            <a:pPr algn="l"/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384CA37B-0EC4-4729-B2A1-8FDD640C9561}"/>
              </a:ext>
            </a:extLst>
          </p:cNvPr>
          <p:cNvSpPr txBox="1"/>
          <p:nvPr/>
        </p:nvSpPr>
        <p:spPr>
          <a:xfrm>
            <a:off x="2030436" y="1705451"/>
            <a:ext cx="692130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 Time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Test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9CA70E4D-CE3E-4C49-B497-CC0E89578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" y="6281833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5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u 2">
            <a:extLst>
              <a:ext uri="{FF2B5EF4-FFF2-40B4-BE49-F238E27FC236}">
                <a16:creationId xmlns:a16="http://schemas.microsoft.com/office/drawing/2014/main" id="{88D80449-2CBB-4764-992B-AF7954B7D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387" y="5764239"/>
            <a:ext cx="5098613" cy="861645"/>
          </a:xfrm>
        </p:spPr>
        <p:txBody>
          <a:bodyPr>
            <a:normAutofit/>
          </a:bodyPr>
          <a:lstStyle/>
          <a:p>
            <a:pPr algn="l"/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/>
            <a:endParaRPr lang="ro-RO" sz="1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5C470DE0-BDF4-4F3A-928E-9B283031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05" y="2809389"/>
            <a:ext cx="6628135" cy="12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DACFF997-79EE-46E6-8A3A-73B1A5653DB3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E30BB8E1-DB7A-41B3-B476-AEC2EE529F19}"/>
              </a:ext>
            </a:extLst>
          </p:cNvPr>
          <p:cNvSpPr txBox="1">
            <a:spLocks/>
          </p:cNvSpPr>
          <p:nvPr/>
        </p:nvSpPr>
        <p:spPr>
          <a:xfrm>
            <a:off x="677334" y="1215190"/>
            <a:ext cx="8596668" cy="4908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www.elefant.ro</a:t>
            </a:r>
            <a:endParaRPr lang="ro-RO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&amp; mobile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endParaRPr lang="ro-RO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o-RO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commerce</a:t>
            </a:r>
            <a:endParaRPr lang="ro-RO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eleased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June17, 2010</a:t>
            </a:r>
            <a:endParaRPr lang="ro-RO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110.000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endParaRPr lang="ro-RO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watches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parfums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shoes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accessories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make-up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personal care,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appliances</a:t>
            </a:r>
            <a:endParaRPr lang="ro-RO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32532285-A81E-4285-97F0-273C4C44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4996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6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DACFF997-79EE-46E6-8A3A-73B1A5653DB3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E30BB8E1-DB7A-41B3-B476-AEC2EE529F19}"/>
              </a:ext>
            </a:extLst>
          </p:cNvPr>
          <p:cNvSpPr txBox="1">
            <a:spLocks/>
          </p:cNvSpPr>
          <p:nvPr/>
        </p:nvSpPr>
        <p:spPr>
          <a:xfrm>
            <a:off x="677332" y="1215189"/>
            <a:ext cx="11508073" cy="549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bar;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test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-browser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desktop, mobile,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 code, body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Cypress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Report for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83CE5CC-F33D-4293-87DC-EB6F38F6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" y="6284995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4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DACFF997-79EE-46E6-8A3A-73B1A5653DB3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E30BB8E1-DB7A-41B3-B476-AEC2EE529F19}"/>
              </a:ext>
            </a:extLst>
          </p:cNvPr>
          <p:cNvSpPr txBox="1">
            <a:spLocks/>
          </p:cNvSpPr>
          <p:nvPr/>
        </p:nvSpPr>
        <p:spPr>
          <a:xfrm>
            <a:off x="677334" y="1215190"/>
            <a:ext cx="10280476" cy="49088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tracker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TestLink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test case management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–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-code editor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Cypress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filler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filler to fill input fields with randomly generated fake data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209666A5-74BB-4B2D-9CA0-0104D780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4996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DACFF997-79EE-46E6-8A3A-73B1A5653DB3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E30BB8E1-DB7A-41B3-B476-AEC2EE529F19}"/>
              </a:ext>
            </a:extLst>
          </p:cNvPr>
          <p:cNvSpPr txBox="1">
            <a:spLocks/>
          </p:cNvSpPr>
          <p:nvPr/>
        </p:nvSpPr>
        <p:spPr>
          <a:xfrm>
            <a:off x="790575" y="2322095"/>
            <a:ext cx="4479282" cy="2213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3050F337-43B4-49DD-95C6-BB490355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4996"/>
            <a:ext cx="1581150" cy="428625"/>
          </a:xfrm>
          <a:prstGeom prst="rect">
            <a:avLst/>
          </a:prstGeom>
        </p:spPr>
      </p:pic>
      <p:sp>
        <p:nvSpPr>
          <p:cNvPr id="7" name="Substituent conținut 2">
            <a:extLst>
              <a:ext uri="{FF2B5EF4-FFF2-40B4-BE49-F238E27FC236}">
                <a16:creationId xmlns:a16="http://schemas.microsoft.com/office/drawing/2014/main" id="{70BC9CB1-C3EB-4EB7-BD06-8941A67CEC92}"/>
              </a:ext>
            </a:extLst>
          </p:cNvPr>
          <p:cNvSpPr txBox="1">
            <a:spLocks/>
          </p:cNvSpPr>
          <p:nvPr/>
        </p:nvSpPr>
        <p:spPr>
          <a:xfrm>
            <a:off x="4497049" y="2322095"/>
            <a:ext cx="5252090" cy="22138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o-RO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ro-R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DACFF997-79EE-46E6-8A3A-73B1A5653DB3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E61902B7-9176-477C-A7E0-F59A5D1FE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2837" y="1289771"/>
            <a:ext cx="3188234" cy="4706369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9F440D58-4C1E-4095-8A9B-B371168C3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56" y="1658169"/>
            <a:ext cx="1704910" cy="347958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D873A296-C732-4E87-B901-A93C32D7F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224" y="2006127"/>
            <a:ext cx="2443378" cy="3058934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49ADDA9A-B705-4D5C-B31E-4B550292A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224" y="5090599"/>
            <a:ext cx="1855142" cy="477630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5AFAD9C7-D11D-41FE-BA01-027A67105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602" y="2006127"/>
            <a:ext cx="2390775" cy="361950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3D4019BA-4D2B-4C70-B697-6234E9C42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755" y="2379626"/>
            <a:ext cx="3188234" cy="2526658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BF00FD7-361D-4C85-9C92-0EA65060B1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" y="6271062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5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DACFF997-79EE-46E6-8A3A-73B1A5653DB3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ă 5">
            <a:extLst>
              <a:ext uri="{FF2B5EF4-FFF2-40B4-BE49-F238E27FC236}">
                <a16:creationId xmlns:a16="http://schemas.microsoft.com/office/drawing/2014/main" id="{2EE02B16-5993-4689-AFF2-5E333C6315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54723"/>
              </p:ext>
            </p:extLst>
          </p:nvPr>
        </p:nvGraphicFramePr>
        <p:xfrm>
          <a:off x="-527014" y="1280861"/>
          <a:ext cx="6410179" cy="4588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17DF3C6-D094-4602-A10B-A2EE8C69F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93047"/>
              </p:ext>
            </p:extLst>
          </p:nvPr>
        </p:nvGraphicFramePr>
        <p:xfrm>
          <a:off x="5650845" y="766713"/>
          <a:ext cx="6085095" cy="2967029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911153">
                  <a:extLst>
                    <a:ext uri="{9D8B030D-6E8A-4147-A177-3AD203B41FA5}">
                      <a16:colId xmlns:a16="http://schemas.microsoft.com/office/drawing/2014/main" val="3721857447"/>
                    </a:ext>
                  </a:extLst>
                </a:gridCol>
                <a:gridCol w="684002">
                  <a:extLst>
                    <a:ext uri="{9D8B030D-6E8A-4147-A177-3AD203B41FA5}">
                      <a16:colId xmlns:a16="http://schemas.microsoft.com/office/drawing/2014/main" val="1405509790"/>
                    </a:ext>
                  </a:extLst>
                </a:gridCol>
                <a:gridCol w="537794">
                  <a:extLst>
                    <a:ext uri="{9D8B030D-6E8A-4147-A177-3AD203B41FA5}">
                      <a16:colId xmlns:a16="http://schemas.microsoft.com/office/drawing/2014/main" val="3923809028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719544028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834525295"/>
                    </a:ext>
                  </a:extLst>
                </a:gridCol>
                <a:gridCol w="691008">
                  <a:extLst>
                    <a:ext uri="{9D8B030D-6E8A-4147-A177-3AD203B41FA5}">
                      <a16:colId xmlns:a16="http://schemas.microsoft.com/office/drawing/2014/main" val="3764584584"/>
                    </a:ext>
                  </a:extLst>
                </a:gridCol>
                <a:gridCol w="812068">
                  <a:extLst>
                    <a:ext uri="{9D8B030D-6E8A-4147-A177-3AD203B41FA5}">
                      <a16:colId xmlns:a16="http://schemas.microsoft.com/office/drawing/2014/main" val="3023677132"/>
                    </a:ext>
                  </a:extLst>
                </a:gridCol>
              </a:tblGrid>
              <a:tr h="9248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Failed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Blocked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Run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Defects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5872259"/>
                  </a:ext>
                </a:extLst>
              </a:tr>
              <a:tr h="32822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page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0031676, 0031675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722469"/>
                  </a:ext>
                </a:extLst>
              </a:tr>
              <a:tr h="2829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0031951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024326"/>
                  </a:ext>
                </a:extLst>
              </a:tr>
              <a:tr h="32822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0031668, 0031667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312707"/>
                  </a:ext>
                </a:extLst>
              </a:tr>
              <a:tr h="2829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Shopping cart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882016"/>
                  </a:ext>
                </a:extLst>
              </a:tr>
              <a:tr h="19916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in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0031677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192086"/>
                  </a:ext>
                </a:extLst>
              </a:tr>
              <a:tr h="2829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6976848"/>
                  </a:ext>
                </a:extLst>
              </a:tr>
              <a:tr h="2829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Footer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2414413"/>
                  </a:ext>
                </a:extLst>
              </a:tr>
              <a:tr h="2829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Products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452599"/>
                  </a:ext>
                </a:extLst>
              </a:tr>
              <a:tr h="28290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Results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541081"/>
                  </a:ext>
                </a:extLst>
              </a:tr>
            </a:tbl>
          </a:graphicData>
        </a:graphic>
      </p:graphicFrame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3983FDF2-5D31-49EC-8710-494F1EC60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52441"/>
              </p:ext>
            </p:extLst>
          </p:nvPr>
        </p:nvGraphicFramePr>
        <p:xfrm>
          <a:off x="5326164" y="4249428"/>
          <a:ext cx="6494228" cy="2156295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2538857">
                  <a:extLst>
                    <a:ext uri="{9D8B030D-6E8A-4147-A177-3AD203B41FA5}">
                      <a16:colId xmlns:a16="http://schemas.microsoft.com/office/drawing/2014/main" val="190261845"/>
                    </a:ext>
                  </a:extLst>
                </a:gridCol>
                <a:gridCol w="570103">
                  <a:extLst>
                    <a:ext uri="{9D8B030D-6E8A-4147-A177-3AD203B41FA5}">
                      <a16:colId xmlns:a16="http://schemas.microsoft.com/office/drawing/2014/main" val="162428069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149565269"/>
                    </a:ext>
                  </a:extLst>
                </a:gridCol>
                <a:gridCol w="654685">
                  <a:extLst>
                    <a:ext uri="{9D8B030D-6E8A-4147-A177-3AD203B41FA5}">
                      <a16:colId xmlns:a16="http://schemas.microsoft.com/office/drawing/2014/main" val="3359002264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686645855"/>
                    </a:ext>
                  </a:extLst>
                </a:gridCol>
                <a:gridCol w="531774">
                  <a:extLst>
                    <a:ext uri="{9D8B030D-6E8A-4147-A177-3AD203B41FA5}">
                      <a16:colId xmlns:a16="http://schemas.microsoft.com/office/drawing/2014/main" val="1642761094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803337852"/>
                    </a:ext>
                  </a:extLst>
                </a:gridCol>
              </a:tblGrid>
              <a:tr h="37649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Product/Feature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Failed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Blocked</a:t>
                      </a:r>
                      <a:endParaRPr lang="ro-RO" sz="14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Run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GB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Defects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2824367"/>
                  </a:ext>
                </a:extLst>
              </a:tr>
              <a:tr h="49273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Compatibility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0031670, 0031671, 0031672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406826"/>
                  </a:ext>
                </a:extLst>
              </a:tr>
              <a:tr h="3242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for Home page 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947219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Test for Main Page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220871"/>
                  </a:ext>
                </a:extLst>
              </a:tr>
              <a:tr h="32421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 Test for Shopping Cart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7053433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Results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o-RO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o-RO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o-RO" sz="14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o-RO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4731594"/>
                  </a:ext>
                </a:extLst>
              </a:tr>
            </a:tbl>
          </a:graphicData>
        </a:graphic>
      </p:graphicFrame>
      <p:sp>
        <p:nvSpPr>
          <p:cNvPr id="9" name="Titlu 1">
            <a:extLst>
              <a:ext uri="{FF2B5EF4-FFF2-40B4-BE49-F238E27FC236}">
                <a16:creationId xmlns:a16="http://schemas.microsoft.com/office/drawing/2014/main" id="{3B1F4F2A-ACAC-4A55-92D8-BCAC0D444CED}"/>
              </a:ext>
            </a:extLst>
          </p:cNvPr>
          <p:cNvSpPr txBox="1">
            <a:spLocks/>
          </p:cNvSpPr>
          <p:nvPr/>
        </p:nvSpPr>
        <p:spPr>
          <a:xfrm>
            <a:off x="5650845" y="414959"/>
            <a:ext cx="1178198" cy="328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ro-RO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u 1">
            <a:extLst>
              <a:ext uri="{FF2B5EF4-FFF2-40B4-BE49-F238E27FC236}">
                <a16:creationId xmlns:a16="http://schemas.microsoft.com/office/drawing/2014/main" id="{00ED09C5-E4F2-4137-9942-6B454D3A0BDC}"/>
              </a:ext>
            </a:extLst>
          </p:cNvPr>
          <p:cNvSpPr txBox="1">
            <a:spLocks/>
          </p:cNvSpPr>
          <p:nvPr/>
        </p:nvSpPr>
        <p:spPr>
          <a:xfrm>
            <a:off x="5310385" y="3916354"/>
            <a:ext cx="1571229" cy="3330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ro-RO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endParaRPr lang="ro-RO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896EB4A8-D1AE-4BFF-B4EA-FD3882AF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4996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DACFF997-79EE-46E6-8A3A-73B1A5653DB3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2B53D437-6F89-46FE-AEE5-99F698A08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47144"/>
              </p:ext>
            </p:extLst>
          </p:nvPr>
        </p:nvGraphicFramePr>
        <p:xfrm>
          <a:off x="5162842" y="956603"/>
          <a:ext cx="6452382" cy="5231183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055167">
                  <a:extLst>
                    <a:ext uri="{9D8B030D-6E8A-4147-A177-3AD203B41FA5}">
                      <a16:colId xmlns:a16="http://schemas.microsoft.com/office/drawing/2014/main" val="212209919"/>
                    </a:ext>
                  </a:extLst>
                </a:gridCol>
                <a:gridCol w="4406875">
                  <a:extLst>
                    <a:ext uri="{9D8B030D-6E8A-4147-A177-3AD203B41FA5}">
                      <a16:colId xmlns:a16="http://schemas.microsoft.com/office/drawing/2014/main" val="1238862875"/>
                    </a:ext>
                  </a:extLst>
                </a:gridCol>
                <a:gridCol w="990340">
                  <a:extLst>
                    <a:ext uri="{9D8B030D-6E8A-4147-A177-3AD203B41FA5}">
                      <a16:colId xmlns:a16="http://schemas.microsoft.com/office/drawing/2014/main" val="3669118088"/>
                    </a:ext>
                  </a:extLst>
                </a:gridCol>
              </a:tblGrid>
              <a:tr h="35222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 ID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Severity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306957"/>
                  </a:ext>
                </a:extLst>
              </a:tr>
              <a:tr h="30200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0031667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create an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 invalid email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5412579"/>
                  </a:ext>
                </a:extLst>
              </a:tr>
              <a:tr h="30200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0031668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receiving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7685918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0031670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out at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happening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5839261"/>
                  </a:ext>
                </a:extLst>
              </a:tr>
              <a:tr h="30200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0031671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Shop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same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6954506"/>
                  </a:ext>
                </a:extLst>
              </a:tr>
              <a:tr h="30200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0031672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Favorites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synchronized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730518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0031675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The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redirected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page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7361692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0031676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Dezactivare cont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inactive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9563712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0031677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Yahoo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9353474"/>
                  </a:ext>
                </a:extLst>
              </a:tr>
              <a:tr h="30200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0031951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bar: Click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typing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1543146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0031952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bar: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letter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2419557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0031953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bar: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1348579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0031954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bar: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special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5452550"/>
                  </a:ext>
                </a:extLst>
              </a:tr>
              <a:tr h="302008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0031955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bar: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alphanumeric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8687599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0031956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bar: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piece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script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</a:t>
                      </a: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702839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0031957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bar: Type an URL and press enter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6111502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0031958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up with special chars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5392633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0031959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 up: insert email address as a password</a:t>
                      </a:r>
                      <a:endParaRPr lang="ro-RO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</a:pPr>
                      <a:r>
                        <a:rPr lang="ro-RO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o-RO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233045"/>
                  </a:ext>
                </a:extLst>
              </a:tr>
            </a:tbl>
          </a:graphicData>
        </a:graphic>
      </p:graphicFrame>
      <p:graphicFrame>
        <p:nvGraphicFramePr>
          <p:cNvPr id="21" name="Diagramă 20">
            <a:extLst>
              <a:ext uri="{FF2B5EF4-FFF2-40B4-BE49-F238E27FC236}">
                <a16:creationId xmlns:a16="http://schemas.microsoft.com/office/drawing/2014/main" id="{B133178E-889A-450E-A790-11F14930B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110524"/>
              </p:ext>
            </p:extLst>
          </p:nvPr>
        </p:nvGraphicFramePr>
        <p:xfrm>
          <a:off x="-651408" y="1186325"/>
          <a:ext cx="5627076" cy="4774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4" name="Imagine 23">
            <a:extLst>
              <a:ext uri="{FF2B5EF4-FFF2-40B4-BE49-F238E27FC236}">
                <a16:creationId xmlns:a16="http://schemas.microsoft.com/office/drawing/2014/main" id="{04784676-2F6C-4980-8721-D3B7D1A6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81248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88523AE0-6F08-40D5-B8FC-06C2275D0E56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708" y="917635"/>
            <a:ext cx="8552107" cy="5022730"/>
          </a:xfrm>
          <a:prstGeom prst="rect">
            <a:avLst/>
          </a:prstGeom>
        </p:spPr>
      </p:pic>
      <p:sp>
        <p:nvSpPr>
          <p:cNvPr id="6" name="Titlu 1">
            <a:extLst>
              <a:ext uri="{FF2B5EF4-FFF2-40B4-BE49-F238E27FC236}">
                <a16:creationId xmlns:a16="http://schemas.microsoft.com/office/drawing/2014/main" id="{17155A1E-D932-4843-9292-864AAE4B3A7A}"/>
              </a:ext>
            </a:extLst>
          </p:cNvPr>
          <p:cNvSpPr txBox="1">
            <a:spLocks/>
          </p:cNvSpPr>
          <p:nvPr/>
        </p:nvSpPr>
        <p:spPr>
          <a:xfrm>
            <a:off x="677334" y="144379"/>
            <a:ext cx="8596668" cy="721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o-RO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o-RO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ro-RO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4E500E00-D74E-4273-A060-793A690A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84996"/>
            <a:ext cx="15811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2059"/>
      </p:ext>
    </p:extLst>
  </p:cSld>
  <p:clrMapOvr>
    <a:masterClrMapping/>
  </p:clrMapOvr>
</p:sld>
</file>

<file path=ppt/theme/theme1.xml><?xml version="1.0" encoding="utf-8"?>
<a:theme xmlns:a="http://schemas.openxmlformats.org/drawingml/2006/main" name="Fațetă">
  <a:themeElements>
    <a:clrScheme name="Fațetă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țetă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țetă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875</TotalTime>
  <Words>817</Words>
  <Application>Microsoft Office PowerPoint</Application>
  <PresentationFormat>Ecran lat</PresentationFormat>
  <Paragraphs>244</Paragraphs>
  <Slides>13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</vt:lpstr>
      <vt:lpstr>Wingdings 3</vt:lpstr>
      <vt:lpstr>Fațetă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 </dc:creator>
  <cp:lastModifiedBy> </cp:lastModifiedBy>
  <cp:revision>128</cp:revision>
  <dcterms:created xsi:type="dcterms:W3CDTF">2021-04-07T16:34:45Z</dcterms:created>
  <dcterms:modified xsi:type="dcterms:W3CDTF">2021-04-08T13:53:37Z</dcterms:modified>
</cp:coreProperties>
</file>