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3"/>
  </p:notesMasterIdLst>
  <p:sldIdLst>
    <p:sldId id="256" r:id="rId2"/>
    <p:sldId id="336" r:id="rId3"/>
    <p:sldId id="270" r:id="rId4"/>
    <p:sldId id="304" r:id="rId5"/>
    <p:sldId id="306" r:id="rId6"/>
    <p:sldId id="323" r:id="rId7"/>
    <p:sldId id="308" r:id="rId8"/>
    <p:sldId id="328" r:id="rId9"/>
    <p:sldId id="337" r:id="rId10"/>
    <p:sldId id="334" r:id="rId11"/>
    <p:sldId id="33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976" autoAdjust="0"/>
    <p:restoredTop sz="94660" autoAdjust="0"/>
  </p:normalViewPr>
  <p:slideViewPr>
    <p:cSldViewPr snapToGrid="0">
      <p:cViewPr varScale="1">
        <p:scale>
          <a:sx n="86" d="100"/>
          <a:sy n="86" d="100"/>
        </p:scale>
        <p:origin x="-102" y="-576"/>
      </p:cViewPr>
      <p:guideLst>
        <p:guide orient="horz" pos="2160"/>
        <p:guide pos="3840"/>
      </p:guideLst>
    </p:cSldViewPr>
  </p:slideViewPr>
  <p:outlineViewPr>
    <p:cViewPr>
      <p:scale>
        <a:sx n="33" d="100"/>
        <a:sy n="33" d="100"/>
      </p:scale>
      <p:origin x="48" y="3780"/>
    </p:cViewPr>
  </p:outlineViewPr>
  <p:notesTextViewPr>
    <p:cViewPr>
      <p:scale>
        <a:sx n="1" d="1"/>
        <a:sy n="1" d="1"/>
      </p:scale>
      <p:origin x="0" y="0"/>
    </p:cViewPr>
  </p:notesTextViewPr>
  <p:sorterViewPr>
    <p:cViewPr>
      <p:scale>
        <a:sx n="100" d="100"/>
        <a:sy n="100" d="100"/>
      </p:scale>
      <p:origin x="0" y="-415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4553D-F4A9-46B0-BF2A-984E166BD010}" type="datetimeFigureOut">
              <a:rPr lang="en-US" smtClean="0"/>
              <a:pPr/>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4AAE3-A00C-497D-A619-139C22279A1B}" type="slidenum">
              <a:rPr lang="en-US" smtClean="0"/>
              <a:pPr/>
              <a:t>‹#›</a:t>
            </a:fld>
            <a:endParaRPr lang="en-US"/>
          </a:p>
        </p:txBody>
      </p:sp>
    </p:spTree>
    <p:extLst>
      <p:ext uri="{BB962C8B-B14F-4D97-AF65-F5344CB8AC3E}">
        <p14:creationId xmlns:p14="http://schemas.microsoft.com/office/powerpoint/2010/main" xmlns="" val="2502729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Pooling reduce the spectral variance .</a:t>
            </a:r>
          </a:p>
          <a:p>
            <a:r>
              <a:rPr lang="en-US" dirty="0" smtClean="0"/>
              <a:t>Neural network with specialized connectivity structure </a:t>
            </a:r>
          </a:p>
          <a:p>
            <a:r>
              <a:rPr lang="en-US" dirty="0" smtClean="0"/>
              <a:t>•Stack multiple stages of feature extractors </a:t>
            </a:r>
          </a:p>
          <a:p>
            <a:r>
              <a:rPr lang="en-US" dirty="0" smtClean="0"/>
              <a:t>•Higher stages compute more global, more invariant features </a:t>
            </a:r>
            <a:endParaRPr lang="en-US" dirty="0"/>
          </a:p>
        </p:txBody>
      </p:sp>
      <p:sp>
        <p:nvSpPr>
          <p:cNvPr id="4" name="Slide Number Placeholder 3"/>
          <p:cNvSpPr>
            <a:spLocks noGrp="1"/>
          </p:cNvSpPr>
          <p:nvPr>
            <p:ph type="sldNum" sz="quarter" idx="10"/>
          </p:nvPr>
        </p:nvSpPr>
        <p:spPr/>
        <p:txBody>
          <a:bodyPr/>
          <a:lstStyle/>
          <a:p>
            <a:fld id="{5A67CBD4-C074-5945-B4D9-C20F0CA68938}" type="slidenum">
              <a:rPr lang="en-US" smtClean="0"/>
              <a:pPr/>
              <a:t>3</a:t>
            </a:fld>
            <a:endParaRPr lang="en-US" dirty="0"/>
          </a:p>
        </p:txBody>
      </p:sp>
    </p:spTree>
    <p:extLst>
      <p:ext uri="{BB962C8B-B14F-4D97-AF65-F5344CB8AC3E}">
        <p14:creationId xmlns:p14="http://schemas.microsoft.com/office/powerpoint/2010/main" xmlns="" val="365121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4062EAD-62E8-423E-B127-B37A904B03AA}" type="datetimeFigureOut">
              <a:rPr lang="en-US" smtClean="0"/>
              <a:pPr/>
              <a:t>11/29/2017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368931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102934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3743951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455079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3072739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498966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41401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4062EAD-62E8-423E-B127-B37A904B03AA}"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194181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4062EAD-62E8-423E-B127-B37A904B03AA}"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379862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298864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209235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324330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88614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282363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26648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225274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62EAD-62E8-423E-B127-B37A904B03AA}" type="datetimeFigureOut">
              <a:rPr lang="en-US" smtClean="0"/>
              <a:pPr/>
              <a:t>11/29/2017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274817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4062EAD-62E8-423E-B127-B37A904B03AA}" type="datetimeFigureOut">
              <a:rPr lang="en-US" smtClean="0"/>
              <a:pPr/>
              <a:t>11/29/2017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12A1EAF-40B5-4BA7-97EB-C5588EFFEB97}" type="slidenum">
              <a:rPr lang="en-US" smtClean="0"/>
              <a:pPr/>
              <a:t>‹#›</a:t>
            </a:fld>
            <a:endParaRPr lang="en-US"/>
          </a:p>
        </p:txBody>
      </p:sp>
    </p:spTree>
    <p:extLst>
      <p:ext uri="{BB962C8B-B14F-4D97-AF65-F5344CB8AC3E}">
        <p14:creationId xmlns:p14="http://schemas.microsoft.com/office/powerpoint/2010/main" xmlns="" val="33613639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983" y="582905"/>
            <a:ext cx="8825658" cy="2677648"/>
          </a:xfrm>
        </p:spPr>
        <p:txBody>
          <a:bodyPr/>
          <a:lstStyle/>
          <a:p>
            <a:r>
              <a:rPr lang="en-US" dirty="0" smtClean="0"/>
              <a:t>Convolutional Neural Network</a:t>
            </a:r>
            <a:endParaRPr lang="en-US" dirty="0"/>
          </a:p>
        </p:txBody>
      </p:sp>
      <p:sp>
        <p:nvSpPr>
          <p:cNvPr id="3" name="Subtitle 2"/>
          <p:cNvSpPr>
            <a:spLocks noGrp="1"/>
          </p:cNvSpPr>
          <p:nvPr>
            <p:ph type="subTitle" idx="1"/>
          </p:nvPr>
        </p:nvSpPr>
        <p:spPr>
          <a:xfrm>
            <a:off x="993590" y="3712372"/>
            <a:ext cx="4040989" cy="2397971"/>
          </a:xfrm>
        </p:spPr>
        <p:txBody>
          <a:bodyPr>
            <a:normAutofit/>
          </a:bodyPr>
          <a:lstStyle/>
          <a:p>
            <a:r>
              <a:rPr lang="en-US" dirty="0" smtClean="0"/>
              <a:t>Group Members:</a:t>
            </a:r>
          </a:p>
          <a:p>
            <a:r>
              <a:rPr lang="en-US" dirty="0" smtClean="0"/>
              <a:t>Maria Masood</a:t>
            </a:r>
          </a:p>
          <a:p>
            <a:r>
              <a:rPr lang="en-US" dirty="0" err="1" smtClean="0"/>
              <a:t>Asad</a:t>
            </a:r>
            <a:r>
              <a:rPr lang="en-US" dirty="0" smtClean="0"/>
              <a:t> </a:t>
            </a:r>
            <a:r>
              <a:rPr lang="en-US" dirty="0" err="1" smtClean="0"/>
              <a:t>Shamim</a:t>
            </a:r>
            <a:r>
              <a:rPr lang="en-US" dirty="0" smtClean="0"/>
              <a:t>,</a:t>
            </a:r>
          </a:p>
          <a:p>
            <a:r>
              <a:rPr lang="en-US" dirty="0" err="1" smtClean="0"/>
              <a:t>Masooma</a:t>
            </a:r>
            <a:r>
              <a:rPr lang="en-US" dirty="0" smtClean="0"/>
              <a:t> Fatima</a:t>
            </a:r>
            <a:endParaRPr lang="en-US" dirty="0"/>
          </a:p>
        </p:txBody>
      </p:sp>
      <p:sp>
        <p:nvSpPr>
          <p:cNvPr id="4" name="Slide Number Placeholder 3"/>
          <p:cNvSpPr>
            <a:spLocks noGrp="1"/>
          </p:cNvSpPr>
          <p:nvPr>
            <p:ph type="sldNum" sz="quarter" idx="12"/>
          </p:nvPr>
        </p:nvSpPr>
        <p:spPr>
          <a:xfrm>
            <a:off x="10352540" y="295729"/>
            <a:ext cx="838199" cy="767687"/>
          </a:xfrm>
        </p:spPr>
        <p:txBody>
          <a:bodyPr/>
          <a:lstStyle/>
          <a:p>
            <a:r>
              <a:rPr lang="en-US" dirty="0"/>
              <a:t>1</a:t>
            </a:r>
          </a:p>
        </p:txBody>
      </p:sp>
    </p:spTree>
    <p:extLst>
      <p:ext uri="{BB962C8B-B14F-4D97-AF65-F5344CB8AC3E}">
        <p14:creationId xmlns:p14="http://schemas.microsoft.com/office/powerpoint/2010/main" xmlns="" val="147251905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043" y="2438247"/>
            <a:ext cx="8825659" cy="3416300"/>
          </a:xfrm>
        </p:spPr>
        <p:txBody>
          <a:bodyPr/>
          <a:lstStyle/>
          <a:p>
            <a:pPr>
              <a:lnSpc>
                <a:spcPct val="80000"/>
              </a:lnSpc>
              <a:buClr>
                <a:schemeClr val="bg2">
                  <a:lumMod val="40000"/>
                  <a:lumOff val="60000"/>
                </a:schemeClr>
              </a:buClr>
            </a:pPr>
            <a:r>
              <a:rPr kumimoji="1" lang="en-US" b="1" dirty="0">
                <a:solidFill>
                  <a:schemeClr val="tx1"/>
                </a:solidFill>
                <a:latin typeface="Arial" pitchFamily="34" charset="0"/>
                <a:cs typeface="Arial" pitchFamily="34" charset="0"/>
              </a:rPr>
              <a:t>A Convolutional neural network achieves 99.26%  accuracy on a modified NIST database of  hand-written digits</a:t>
            </a:r>
            <a:r>
              <a:rPr kumimoji="1" lang="en-US" b="1" dirty="0" smtClean="0">
                <a:solidFill>
                  <a:schemeClr val="tx1"/>
                </a:solidFill>
                <a:latin typeface="Arial" pitchFamily="34" charset="0"/>
                <a:cs typeface="Arial" pitchFamily="34" charset="0"/>
              </a:rPr>
              <a:t>.</a:t>
            </a:r>
          </a:p>
          <a:p>
            <a:pPr>
              <a:lnSpc>
                <a:spcPct val="80000"/>
              </a:lnSpc>
              <a:buClr>
                <a:schemeClr val="bg2">
                  <a:lumMod val="40000"/>
                  <a:lumOff val="60000"/>
                </a:schemeClr>
              </a:buClr>
            </a:pPr>
            <a:r>
              <a:rPr kumimoji="1" lang="en-US" b="1" dirty="0" smtClean="0">
                <a:solidFill>
                  <a:schemeClr val="tx1"/>
                </a:solidFill>
                <a:latin typeface="Arial" pitchFamily="34" charset="0"/>
                <a:cs typeface="Arial" pitchFamily="34" charset="0"/>
              </a:rPr>
              <a:t>Database </a:t>
            </a:r>
            <a:r>
              <a:rPr kumimoji="1" lang="en-US" b="1" dirty="0">
                <a:solidFill>
                  <a:schemeClr val="tx1"/>
                </a:solidFill>
                <a:latin typeface="Arial" pitchFamily="34" charset="0"/>
                <a:cs typeface="Arial" pitchFamily="34" charset="0"/>
              </a:rPr>
              <a:t>: MNIST Consist of 60,000 hand written digits uniformly distributed over 0-9.</a:t>
            </a:r>
          </a:p>
          <a:p>
            <a:pPr>
              <a:lnSpc>
                <a:spcPct val="80000"/>
              </a:lnSpc>
              <a:buClr>
                <a:schemeClr val="bg2">
                  <a:lumMod val="40000"/>
                  <a:lumOff val="60000"/>
                </a:schemeClr>
              </a:buClr>
            </a:pPr>
            <a:endParaRPr kumimoji="1" lang="en-US" b="1" dirty="0">
              <a:solidFill>
                <a:schemeClr val="tx1"/>
              </a:solidFill>
              <a:latin typeface="Arial" pitchFamily="34" charset="0"/>
              <a:cs typeface="Arial" pitchFamily="34" charset="0"/>
            </a:endParaRPr>
          </a:p>
        </p:txBody>
      </p:sp>
      <p:sp>
        <p:nvSpPr>
          <p:cNvPr id="4" name="Rectangle 6"/>
          <p:cNvSpPr>
            <a:spLocks noGrp="1" noChangeArrowheads="1"/>
          </p:cNvSpPr>
          <p:nvPr>
            <p:ph type="title"/>
          </p:nvPr>
        </p:nvSpPr>
        <p:spPr>
          <a:xfrm>
            <a:off x="1309054" y="884815"/>
            <a:ext cx="6468725" cy="739590"/>
          </a:xfrm>
          <a:noFill/>
          <a:ln/>
        </p:spPr>
        <p:txBody>
          <a:bodyPr>
            <a:normAutofit/>
          </a:bodyPr>
          <a:lstStyle/>
          <a:p>
            <a:r>
              <a:rPr lang="en-US" dirty="0" smtClean="0"/>
              <a:t>Comparison &amp; Application</a:t>
            </a:r>
            <a:endParaRPr lang="en-US" dirty="0"/>
          </a:p>
        </p:txBody>
      </p:sp>
      <p:pic>
        <p:nvPicPr>
          <p:cNvPr id="5" name="Picture 5" descr="untitled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80613" y="2500559"/>
            <a:ext cx="1428750" cy="1428750"/>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pic>
      <p:sp>
        <p:nvSpPr>
          <p:cNvPr id="6" name="Text Box 7"/>
          <p:cNvSpPr txBox="1">
            <a:spLocks noChangeArrowheads="1"/>
          </p:cNvSpPr>
          <p:nvPr/>
        </p:nvSpPr>
        <p:spPr bwMode="auto">
          <a:xfrm>
            <a:off x="9960491" y="4243965"/>
            <a:ext cx="2667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buClr>
                <a:schemeClr val="folHlink"/>
              </a:buClr>
              <a:buFont typeface="Marlett" pitchFamily="2" charset="2"/>
              <a:buNone/>
            </a:pPr>
            <a:r>
              <a:rPr lang="en-US" sz="2400" dirty="0">
                <a:solidFill>
                  <a:srgbClr val="CC0000"/>
                </a:solidFill>
                <a:latin typeface="Comic Sans MS" panose="030F0702030302020204" pitchFamily="66" charset="0"/>
              </a:rPr>
              <a:t>Mike O'Neill</a:t>
            </a:r>
          </a:p>
        </p:txBody>
      </p:sp>
      <p:sp>
        <p:nvSpPr>
          <p:cNvPr id="7" name="Slide Number Placeholder 3"/>
          <p:cNvSpPr>
            <a:spLocks noGrp="1"/>
          </p:cNvSpPr>
          <p:nvPr>
            <p:ph type="sldNum" sz="quarter" idx="12"/>
          </p:nvPr>
        </p:nvSpPr>
        <p:spPr>
          <a:xfrm>
            <a:off x="10352540" y="295729"/>
            <a:ext cx="838199" cy="767687"/>
          </a:xfrm>
        </p:spPr>
        <p:txBody>
          <a:bodyPr/>
          <a:lstStyle/>
          <a:p>
            <a:r>
              <a:rPr lang="en-US" dirty="0" smtClean="0"/>
              <a:t>12</a:t>
            </a:r>
            <a:endParaRPr lang="en-US" dirty="0"/>
          </a:p>
        </p:txBody>
      </p:sp>
    </p:spTree>
    <p:extLst>
      <p:ext uri="{BB962C8B-B14F-4D97-AF65-F5344CB8AC3E}">
        <p14:creationId xmlns:p14="http://schemas.microsoft.com/office/powerpoint/2010/main" xmlns="" val="429469486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2847" y="1153060"/>
            <a:ext cx="8825658" cy="2677648"/>
          </a:xfrm>
        </p:spPr>
        <p:txBody>
          <a:bodyPr/>
          <a:lstStyle/>
          <a:p>
            <a:r>
              <a:rPr lang="en-US" b="1" dirty="0" smtClean="0"/>
              <a:t>Thank You</a:t>
            </a:r>
            <a:endParaRPr lang="en-US" b="1" dirty="0"/>
          </a:p>
        </p:txBody>
      </p:sp>
    </p:spTree>
    <p:extLst>
      <p:ext uri="{BB962C8B-B14F-4D97-AF65-F5344CB8AC3E}">
        <p14:creationId xmlns:p14="http://schemas.microsoft.com/office/powerpoint/2010/main" xmlns="" val="332506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48226" y="1506071"/>
            <a:ext cx="5066851" cy="4582757"/>
          </a:xfrm>
        </p:spPr>
        <p:txBody>
          <a:bodyPr>
            <a:normAutofit/>
          </a:bodyPr>
          <a:lstStyle/>
          <a:p>
            <a:pPr marL="342900" indent="-342900">
              <a:buFont typeface="Wingdings" panose="05000000000000000000" pitchFamily="2" charset="2"/>
              <a:buChar char="Ø"/>
            </a:pPr>
            <a:r>
              <a:rPr lang="en-US" b="1" cap="none" dirty="0">
                <a:ln w="38100"/>
                <a:solidFill>
                  <a:schemeClr val="accent1"/>
                </a:solidFill>
                <a:effectLst>
                  <a:outerShdw blurRad="38100" dist="25400" dir="5400000" algn="ctr" rotWithShape="0">
                    <a:srgbClr val="6E747A">
                      <a:alpha val="43000"/>
                    </a:srgbClr>
                  </a:outerShdw>
                </a:effectLst>
              </a:rPr>
              <a:t>What is CNN</a:t>
            </a:r>
          </a:p>
          <a:p>
            <a:pPr marL="342900" indent="-342900">
              <a:buFont typeface="Wingdings" panose="05000000000000000000" pitchFamily="2" charset="2"/>
              <a:buChar char="Ø"/>
            </a:pPr>
            <a:r>
              <a:rPr lang="en-US" b="1" cap="none" dirty="0">
                <a:ln w="38100"/>
                <a:solidFill>
                  <a:schemeClr val="accent1"/>
                </a:solidFill>
                <a:effectLst>
                  <a:outerShdw blurRad="38100" dist="25400" dir="5400000" algn="ctr" rotWithShape="0">
                    <a:srgbClr val="6E747A">
                      <a:alpha val="43000"/>
                    </a:srgbClr>
                  </a:outerShdw>
                </a:effectLst>
              </a:rPr>
              <a:t>About CNN</a:t>
            </a:r>
          </a:p>
          <a:p>
            <a:pPr marL="342900" indent="-342900">
              <a:buFont typeface="Wingdings" panose="05000000000000000000" pitchFamily="2" charset="2"/>
              <a:buChar char="Ø"/>
            </a:pPr>
            <a:r>
              <a:rPr lang="en-US" b="1" cap="none" dirty="0">
                <a:ln w="38100"/>
                <a:solidFill>
                  <a:schemeClr val="accent1"/>
                </a:solidFill>
                <a:effectLst>
                  <a:outerShdw blurRad="38100" dist="25400" dir="5400000" algn="ctr" rotWithShape="0">
                    <a:srgbClr val="6E747A">
                      <a:alpha val="43000"/>
                    </a:srgbClr>
                  </a:outerShdw>
                </a:effectLst>
              </a:rPr>
              <a:t>CNN topology</a:t>
            </a:r>
          </a:p>
          <a:p>
            <a:pPr marL="342900" indent="-342900">
              <a:buFont typeface="Wingdings" panose="05000000000000000000" pitchFamily="2" charset="2"/>
              <a:buChar char="Ø"/>
            </a:pPr>
            <a:r>
              <a:rPr lang="en-US" b="1" cap="none" dirty="0">
                <a:ln w="38100"/>
                <a:solidFill>
                  <a:schemeClr val="accent1"/>
                </a:solidFill>
                <a:effectLst>
                  <a:outerShdw blurRad="38100" dist="25400" dir="5400000" algn="ctr" rotWithShape="0">
                    <a:srgbClr val="6E747A">
                      <a:alpha val="43000"/>
                    </a:srgbClr>
                  </a:outerShdw>
                </a:effectLst>
              </a:rPr>
              <a:t>Back propagation Algorithm</a:t>
            </a:r>
          </a:p>
          <a:p>
            <a:pPr marL="342900" indent="-342900">
              <a:buFont typeface="Wingdings" panose="05000000000000000000" pitchFamily="2" charset="2"/>
              <a:buChar char="Ø"/>
            </a:pPr>
            <a:r>
              <a:rPr lang="en-US" b="1" cap="none" dirty="0">
                <a:ln w="38100"/>
                <a:solidFill>
                  <a:schemeClr val="accent1"/>
                </a:solidFill>
                <a:effectLst>
                  <a:outerShdw blurRad="38100" dist="25400" dir="5400000" algn="ctr" rotWithShape="0">
                    <a:srgbClr val="6E747A">
                      <a:alpha val="43000"/>
                    </a:srgbClr>
                  </a:outerShdw>
                </a:effectLst>
              </a:rPr>
              <a:t>Advantages &amp; Disadvantages</a:t>
            </a:r>
          </a:p>
          <a:p>
            <a:pPr marL="342900" indent="-342900">
              <a:buFont typeface="Wingdings" panose="05000000000000000000" pitchFamily="2" charset="2"/>
              <a:buChar char="Ø"/>
            </a:pPr>
            <a:r>
              <a:rPr lang="en-US" b="1" cap="none" dirty="0">
                <a:ln w="38100"/>
                <a:solidFill>
                  <a:schemeClr val="accent1"/>
                </a:solidFill>
                <a:effectLst>
                  <a:outerShdw blurRad="38100" dist="25400" dir="5400000" algn="ctr" rotWithShape="0">
                    <a:srgbClr val="6E747A">
                      <a:alpha val="43000"/>
                    </a:srgbClr>
                  </a:outerShdw>
                </a:effectLst>
              </a:rPr>
              <a:t>Comparison and application</a:t>
            </a:r>
          </a:p>
          <a:p>
            <a:endParaRPr lang="en-US" b="1" cap="none" dirty="0">
              <a:ln w="38100"/>
              <a:solidFill>
                <a:schemeClr val="accent1"/>
              </a:solidFill>
              <a:effectLst>
                <a:outerShdw blurRad="38100" dist="25400" dir="5400000" algn="ctr" rotWithShape="0">
                  <a:srgbClr val="6E747A">
                    <a:alpha val="43000"/>
                  </a:srgbClr>
                </a:outerShdw>
              </a:effectLst>
            </a:endParaRPr>
          </a:p>
        </p:txBody>
      </p:sp>
      <p:sp>
        <p:nvSpPr>
          <p:cNvPr id="4" name="Title 1"/>
          <p:cNvSpPr>
            <a:spLocks noGrp="1"/>
          </p:cNvSpPr>
          <p:nvPr>
            <p:ph type="title"/>
          </p:nvPr>
        </p:nvSpPr>
        <p:spPr>
          <a:xfrm>
            <a:off x="1154954" y="973667"/>
            <a:ext cx="3642957" cy="3017419"/>
          </a:xfrm>
        </p:spPr>
        <p:txBody>
          <a:bodyPr/>
          <a:lstStyle/>
          <a:p>
            <a:r>
              <a:rPr lang="en-US" dirty="0" smtClean="0"/>
              <a:t>Content:</a:t>
            </a:r>
            <a:endParaRPr lang="en-US" dirty="0"/>
          </a:p>
        </p:txBody>
      </p:sp>
      <p:sp>
        <p:nvSpPr>
          <p:cNvPr id="5" name="Slide Number Placeholder 3"/>
          <p:cNvSpPr>
            <a:spLocks noGrp="1"/>
          </p:cNvSpPr>
          <p:nvPr>
            <p:ph type="sldNum" sz="quarter" idx="12"/>
          </p:nvPr>
        </p:nvSpPr>
        <p:spPr>
          <a:xfrm>
            <a:off x="10352540" y="295729"/>
            <a:ext cx="838199" cy="767687"/>
          </a:xfrm>
        </p:spPr>
        <p:txBody>
          <a:bodyPr/>
          <a:lstStyle/>
          <a:p>
            <a:r>
              <a:rPr lang="en-US" dirty="0"/>
              <a:t>2</a:t>
            </a:r>
          </a:p>
        </p:txBody>
      </p:sp>
    </p:spTree>
    <p:extLst>
      <p:ext uri="{BB962C8B-B14F-4D97-AF65-F5344CB8AC3E}">
        <p14:creationId xmlns:p14="http://schemas.microsoft.com/office/powerpoint/2010/main" xmlns="" val="301811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341" y="882126"/>
            <a:ext cx="9178172" cy="753035"/>
          </a:xfrm>
        </p:spPr>
        <p:txBody>
          <a:bodyPr>
            <a:normAutofit/>
          </a:bodyPr>
          <a:lstStyle/>
          <a:p>
            <a:r>
              <a:rPr lang="en-US" dirty="0" smtClean="0"/>
              <a:t>Convolutional Neural Network (CNN)</a:t>
            </a:r>
            <a:endParaRPr lang="en-US" dirty="0"/>
          </a:p>
        </p:txBody>
      </p:sp>
      <p:sp>
        <p:nvSpPr>
          <p:cNvPr id="6" name="Rectangle 5"/>
          <p:cNvSpPr/>
          <p:nvPr/>
        </p:nvSpPr>
        <p:spPr>
          <a:xfrm>
            <a:off x="663341" y="2635623"/>
            <a:ext cx="10736132" cy="3785652"/>
          </a:xfrm>
          <a:prstGeom prst="rect">
            <a:avLst/>
          </a:prstGeom>
        </p:spPr>
        <p:txBody>
          <a:bodyPr wrap="square">
            <a:spAutoFit/>
          </a:bodyPr>
          <a:lstStyle/>
          <a:p>
            <a:r>
              <a:rPr lang="en-US" sz="1600" dirty="0">
                <a:latin typeface="Arial" pitchFamily="34" charset="0"/>
                <a:cs typeface="Arial" pitchFamily="34" charset="0"/>
              </a:rPr>
              <a:t>Convolutional neuron network (CNN): is formed by a stack of distinct layers that transform the input volume into an output volume through a differentiable function in order to find the set of locally connected neurons </a:t>
            </a:r>
            <a:r>
              <a:rPr lang="en-US" sz="1600" dirty="0" smtClean="0">
                <a:latin typeface="Arial" pitchFamily="34" charset="0"/>
                <a:cs typeface="Arial" pitchFamily="34" charset="0"/>
              </a:rPr>
              <a:t>.	</a:t>
            </a:r>
            <a:endParaRPr lang="en-US" sz="1700" dirty="0" smtClean="0">
              <a:latin typeface="Arial" pitchFamily="34" charset="0"/>
              <a:cs typeface="Arial" pitchFamily="34" charset="0"/>
            </a:endParaRPr>
          </a:p>
          <a:p>
            <a:pPr lvl="1">
              <a:buFont typeface="Arial" pitchFamily="34" charset="0"/>
              <a:buChar char="•"/>
            </a:pPr>
            <a:endParaRPr lang="en-US" sz="1700" dirty="0" smtClean="0">
              <a:latin typeface="Arial" pitchFamily="34" charset="0"/>
              <a:cs typeface="Arial" pitchFamily="34" charset="0"/>
            </a:endParaRPr>
          </a:p>
          <a:p>
            <a:pPr lvl="1">
              <a:buFont typeface="Arial" pitchFamily="34" charset="0"/>
              <a:buChar char="•"/>
            </a:pPr>
            <a:r>
              <a:rPr lang="en-US" sz="1700" dirty="0" smtClean="0">
                <a:latin typeface="Arial" pitchFamily="34" charset="0"/>
                <a:cs typeface="Arial" pitchFamily="34" charset="0"/>
              </a:rPr>
              <a:t>Convolutional </a:t>
            </a:r>
            <a:r>
              <a:rPr lang="en-US" sz="1700" dirty="0">
                <a:latin typeface="Arial" pitchFamily="34" charset="0"/>
                <a:cs typeface="Arial" pitchFamily="34" charset="0"/>
              </a:rPr>
              <a:t>layer:</a:t>
            </a:r>
          </a:p>
          <a:p>
            <a:pPr lvl="2">
              <a:buFont typeface="Arial" pitchFamily="34" charset="0"/>
              <a:buChar char="•"/>
            </a:pPr>
            <a:r>
              <a:rPr lang="en-US" sz="1700" dirty="0" smtClean="0">
                <a:latin typeface="Arial" pitchFamily="34" charset="0"/>
                <a:cs typeface="Arial" pitchFamily="34" charset="0"/>
              </a:rPr>
              <a:t>The </a:t>
            </a:r>
            <a:r>
              <a:rPr lang="en-US" sz="1700" dirty="0">
                <a:latin typeface="Arial" pitchFamily="34" charset="0"/>
                <a:cs typeface="Arial" pitchFamily="34" charset="0"/>
              </a:rPr>
              <a:t>layer's parameters consist of a set of filters (weight).</a:t>
            </a:r>
          </a:p>
          <a:p>
            <a:pPr lvl="2">
              <a:buFont typeface="Arial" pitchFamily="34" charset="0"/>
              <a:buChar char="•"/>
            </a:pPr>
            <a:r>
              <a:rPr lang="en-US" sz="1700" dirty="0">
                <a:latin typeface="Arial" pitchFamily="34" charset="0"/>
                <a:cs typeface="Arial" pitchFamily="34" charset="0"/>
              </a:rPr>
              <a:t>During the forward pass, each filter is convolved across the input, computing the dot product between the entries of the filter and the input is producing an activation map of that filter</a:t>
            </a:r>
            <a:r>
              <a:rPr lang="en-US" sz="1700" dirty="0" smtClean="0">
                <a:latin typeface="Arial" pitchFamily="34" charset="0"/>
                <a:cs typeface="Arial" pitchFamily="34" charset="0"/>
              </a:rPr>
              <a:t>.</a:t>
            </a:r>
          </a:p>
          <a:p>
            <a:pPr lvl="2"/>
            <a:endParaRPr lang="en-US" sz="1700" dirty="0">
              <a:latin typeface="Arial" pitchFamily="34" charset="0"/>
              <a:cs typeface="Arial" pitchFamily="34" charset="0"/>
            </a:endParaRPr>
          </a:p>
          <a:p>
            <a:pPr lvl="1">
              <a:buFont typeface="Arial" pitchFamily="34" charset="0"/>
              <a:buChar char="•"/>
            </a:pPr>
            <a:r>
              <a:rPr lang="en-US" sz="1700" dirty="0">
                <a:latin typeface="Arial" pitchFamily="34" charset="0"/>
                <a:cs typeface="Arial" pitchFamily="34" charset="0"/>
              </a:rPr>
              <a:t>Pooling layer: It is a form of non-linear down-sampling. Pooling partitions the input into a set of non-overlapping rectangles and, for each such sub-region, outputs the maximum/average value.</a:t>
            </a:r>
          </a:p>
          <a:p>
            <a:pPr lvl="1">
              <a:buFont typeface="Arial" pitchFamily="34" charset="0"/>
              <a:buChar char="•"/>
            </a:pPr>
            <a:endParaRPr lang="en-US" dirty="0"/>
          </a:p>
          <a:p>
            <a:pPr lvl="1"/>
            <a:endParaRPr lang="en-US" dirty="0"/>
          </a:p>
          <a:p>
            <a:endParaRPr lang="en-US" dirty="0"/>
          </a:p>
          <a:p>
            <a:endParaRPr lang="en-US" dirty="0"/>
          </a:p>
        </p:txBody>
      </p:sp>
      <p:sp>
        <p:nvSpPr>
          <p:cNvPr id="7" name="Slide Number Placeholder 3"/>
          <p:cNvSpPr>
            <a:spLocks noGrp="1"/>
          </p:cNvSpPr>
          <p:nvPr>
            <p:ph type="sldNum" sz="quarter" idx="12"/>
          </p:nvPr>
        </p:nvSpPr>
        <p:spPr>
          <a:xfrm>
            <a:off x="10352540" y="295729"/>
            <a:ext cx="838199" cy="767687"/>
          </a:xfrm>
        </p:spPr>
        <p:txBody>
          <a:bodyPr/>
          <a:lstStyle/>
          <a:p>
            <a:r>
              <a:rPr lang="en-US" dirty="0"/>
              <a:t>3</a:t>
            </a:r>
          </a:p>
        </p:txBody>
      </p:sp>
    </p:spTree>
    <p:extLst>
      <p:ext uri="{BB962C8B-B14F-4D97-AF65-F5344CB8AC3E}">
        <p14:creationId xmlns:p14="http://schemas.microsoft.com/office/powerpoint/2010/main" xmlns="" val="2776016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down)">
                                      <p:cBhvr>
                                        <p:cTn id="25" dur="580">
                                          <p:stCondLst>
                                            <p:cond delay="0"/>
                                          </p:stCondLst>
                                        </p:cTn>
                                        <p:tgtEl>
                                          <p:spTgt spid="6">
                                            <p:txEl>
                                              <p:pRg st="2" end="2"/>
                                            </p:txEl>
                                          </p:spTgt>
                                        </p:tgtEl>
                                      </p:cBhvr>
                                    </p:animEffect>
                                    <p:anim calcmode="lin" valueType="num">
                                      <p:cBhvr>
                                        <p:cTn id="26"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xEl>
                                              <p:pRg st="2" end="2"/>
                                            </p:txEl>
                                          </p:spTgt>
                                        </p:tgtEl>
                                      </p:cBhvr>
                                      <p:to x="100000" y="60000"/>
                                    </p:animScale>
                                    <p:animScale>
                                      <p:cBhvr>
                                        <p:cTn id="32" dur="166" decel="50000">
                                          <p:stCondLst>
                                            <p:cond delay="676"/>
                                          </p:stCondLst>
                                        </p:cTn>
                                        <p:tgtEl>
                                          <p:spTgt spid="6">
                                            <p:txEl>
                                              <p:pRg st="2" end="2"/>
                                            </p:txEl>
                                          </p:spTgt>
                                        </p:tgtEl>
                                      </p:cBhvr>
                                      <p:to x="100000" y="100000"/>
                                    </p:animScale>
                                    <p:animScale>
                                      <p:cBhvr>
                                        <p:cTn id="33" dur="26">
                                          <p:stCondLst>
                                            <p:cond delay="1312"/>
                                          </p:stCondLst>
                                        </p:cTn>
                                        <p:tgtEl>
                                          <p:spTgt spid="6">
                                            <p:txEl>
                                              <p:pRg st="2" end="2"/>
                                            </p:txEl>
                                          </p:spTgt>
                                        </p:tgtEl>
                                      </p:cBhvr>
                                      <p:to x="100000" y="80000"/>
                                    </p:animScale>
                                    <p:animScale>
                                      <p:cBhvr>
                                        <p:cTn id="34" dur="166" decel="50000">
                                          <p:stCondLst>
                                            <p:cond delay="1338"/>
                                          </p:stCondLst>
                                        </p:cTn>
                                        <p:tgtEl>
                                          <p:spTgt spid="6">
                                            <p:txEl>
                                              <p:pRg st="2" end="2"/>
                                            </p:txEl>
                                          </p:spTgt>
                                        </p:tgtEl>
                                      </p:cBhvr>
                                      <p:to x="100000" y="100000"/>
                                    </p:animScale>
                                    <p:animScale>
                                      <p:cBhvr>
                                        <p:cTn id="35" dur="26">
                                          <p:stCondLst>
                                            <p:cond delay="1642"/>
                                          </p:stCondLst>
                                        </p:cTn>
                                        <p:tgtEl>
                                          <p:spTgt spid="6">
                                            <p:txEl>
                                              <p:pRg st="2" end="2"/>
                                            </p:txEl>
                                          </p:spTgt>
                                        </p:tgtEl>
                                      </p:cBhvr>
                                      <p:to x="100000" y="90000"/>
                                    </p:animScale>
                                    <p:animScale>
                                      <p:cBhvr>
                                        <p:cTn id="36" dur="166" decel="50000">
                                          <p:stCondLst>
                                            <p:cond delay="1668"/>
                                          </p:stCondLst>
                                        </p:cTn>
                                        <p:tgtEl>
                                          <p:spTgt spid="6">
                                            <p:txEl>
                                              <p:pRg st="2" end="2"/>
                                            </p:txEl>
                                          </p:spTgt>
                                        </p:tgtEl>
                                      </p:cBhvr>
                                      <p:to x="100000" y="100000"/>
                                    </p:animScale>
                                    <p:animScale>
                                      <p:cBhvr>
                                        <p:cTn id="37" dur="26">
                                          <p:stCondLst>
                                            <p:cond delay="1808"/>
                                          </p:stCondLst>
                                        </p:cTn>
                                        <p:tgtEl>
                                          <p:spTgt spid="6">
                                            <p:txEl>
                                              <p:pRg st="2" end="2"/>
                                            </p:txEl>
                                          </p:spTgt>
                                        </p:tgtEl>
                                      </p:cBhvr>
                                      <p:to x="100000" y="95000"/>
                                    </p:animScale>
                                    <p:animScale>
                                      <p:cBhvr>
                                        <p:cTn id="38" dur="166" decel="50000">
                                          <p:stCondLst>
                                            <p:cond delay="1834"/>
                                          </p:stCondLst>
                                        </p:cTn>
                                        <p:tgtEl>
                                          <p:spTgt spid="6">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Effect transition="in" filter="wipe(down)">
                                      <p:cBhvr>
                                        <p:cTn id="41" dur="580">
                                          <p:stCondLst>
                                            <p:cond delay="0"/>
                                          </p:stCondLst>
                                        </p:cTn>
                                        <p:tgtEl>
                                          <p:spTgt spid="6">
                                            <p:txEl>
                                              <p:pRg st="3" end="3"/>
                                            </p:txEl>
                                          </p:spTgt>
                                        </p:tgtEl>
                                      </p:cBhvr>
                                    </p:animEffect>
                                    <p:anim calcmode="lin" valueType="num">
                                      <p:cBhvr>
                                        <p:cTn id="42" dur="1822" tmFilter="0,0; 0.14,0.36; 0.43,0.73; 0.71,0.91; 1.0,1.0">
                                          <p:stCondLst>
                                            <p:cond delay="0"/>
                                          </p:stCondLst>
                                        </p:cTn>
                                        <p:tgtEl>
                                          <p:spTgt spid="6">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6">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6">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6">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6">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6">
                                            <p:txEl>
                                              <p:pRg st="3" end="3"/>
                                            </p:txEl>
                                          </p:spTgt>
                                        </p:tgtEl>
                                      </p:cBhvr>
                                      <p:to x="100000" y="60000"/>
                                    </p:animScale>
                                    <p:animScale>
                                      <p:cBhvr>
                                        <p:cTn id="48" dur="166" decel="50000">
                                          <p:stCondLst>
                                            <p:cond delay="676"/>
                                          </p:stCondLst>
                                        </p:cTn>
                                        <p:tgtEl>
                                          <p:spTgt spid="6">
                                            <p:txEl>
                                              <p:pRg st="3" end="3"/>
                                            </p:txEl>
                                          </p:spTgt>
                                        </p:tgtEl>
                                      </p:cBhvr>
                                      <p:to x="100000" y="100000"/>
                                    </p:animScale>
                                    <p:animScale>
                                      <p:cBhvr>
                                        <p:cTn id="49" dur="26">
                                          <p:stCondLst>
                                            <p:cond delay="1312"/>
                                          </p:stCondLst>
                                        </p:cTn>
                                        <p:tgtEl>
                                          <p:spTgt spid="6">
                                            <p:txEl>
                                              <p:pRg st="3" end="3"/>
                                            </p:txEl>
                                          </p:spTgt>
                                        </p:tgtEl>
                                      </p:cBhvr>
                                      <p:to x="100000" y="80000"/>
                                    </p:animScale>
                                    <p:animScale>
                                      <p:cBhvr>
                                        <p:cTn id="50" dur="166" decel="50000">
                                          <p:stCondLst>
                                            <p:cond delay="1338"/>
                                          </p:stCondLst>
                                        </p:cTn>
                                        <p:tgtEl>
                                          <p:spTgt spid="6">
                                            <p:txEl>
                                              <p:pRg st="3" end="3"/>
                                            </p:txEl>
                                          </p:spTgt>
                                        </p:tgtEl>
                                      </p:cBhvr>
                                      <p:to x="100000" y="100000"/>
                                    </p:animScale>
                                    <p:animScale>
                                      <p:cBhvr>
                                        <p:cTn id="51" dur="26">
                                          <p:stCondLst>
                                            <p:cond delay="1642"/>
                                          </p:stCondLst>
                                        </p:cTn>
                                        <p:tgtEl>
                                          <p:spTgt spid="6">
                                            <p:txEl>
                                              <p:pRg st="3" end="3"/>
                                            </p:txEl>
                                          </p:spTgt>
                                        </p:tgtEl>
                                      </p:cBhvr>
                                      <p:to x="100000" y="90000"/>
                                    </p:animScale>
                                    <p:animScale>
                                      <p:cBhvr>
                                        <p:cTn id="52" dur="166" decel="50000">
                                          <p:stCondLst>
                                            <p:cond delay="1668"/>
                                          </p:stCondLst>
                                        </p:cTn>
                                        <p:tgtEl>
                                          <p:spTgt spid="6">
                                            <p:txEl>
                                              <p:pRg st="3" end="3"/>
                                            </p:txEl>
                                          </p:spTgt>
                                        </p:tgtEl>
                                      </p:cBhvr>
                                      <p:to x="100000" y="100000"/>
                                    </p:animScale>
                                    <p:animScale>
                                      <p:cBhvr>
                                        <p:cTn id="53" dur="26">
                                          <p:stCondLst>
                                            <p:cond delay="1808"/>
                                          </p:stCondLst>
                                        </p:cTn>
                                        <p:tgtEl>
                                          <p:spTgt spid="6">
                                            <p:txEl>
                                              <p:pRg st="3" end="3"/>
                                            </p:txEl>
                                          </p:spTgt>
                                        </p:tgtEl>
                                      </p:cBhvr>
                                      <p:to x="100000" y="95000"/>
                                    </p:animScale>
                                    <p:animScale>
                                      <p:cBhvr>
                                        <p:cTn id="54" dur="166" decel="50000">
                                          <p:stCondLst>
                                            <p:cond delay="1834"/>
                                          </p:stCondLst>
                                        </p:cTn>
                                        <p:tgtEl>
                                          <p:spTgt spid="6">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wipe(down)">
                                      <p:cBhvr>
                                        <p:cTn id="57" dur="580">
                                          <p:stCondLst>
                                            <p:cond delay="0"/>
                                          </p:stCondLst>
                                        </p:cTn>
                                        <p:tgtEl>
                                          <p:spTgt spid="6">
                                            <p:txEl>
                                              <p:pRg st="4" end="4"/>
                                            </p:txEl>
                                          </p:spTgt>
                                        </p:tgtEl>
                                      </p:cBhvr>
                                    </p:animEffect>
                                    <p:anim calcmode="lin" valueType="num">
                                      <p:cBhvr>
                                        <p:cTn id="58" dur="1822"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6">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6">
                                            <p:txEl>
                                              <p:pRg st="4" end="4"/>
                                            </p:txEl>
                                          </p:spTgt>
                                        </p:tgtEl>
                                      </p:cBhvr>
                                      <p:to x="100000" y="60000"/>
                                    </p:animScale>
                                    <p:animScale>
                                      <p:cBhvr>
                                        <p:cTn id="64" dur="166" decel="50000">
                                          <p:stCondLst>
                                            <p:cond delay="676"/>
                                          </p:stCondLst>
                                        </p:cTn>
                                        <p:tgtEl>
                                          <p:spTgt spid="6">
                                            <p:txEl>
                                              <p:pRg st="4" end="4"/>
                                            </p:txEl>
                                          </p:spTgt>
                                        </p:tgtEl>
                                      </p:cBhvr>
                                      <p:to x="100000" y="100000"/>
                                    </p:animScale>
                                    <p:animScale>
                                      <p:cBhvr>
                                        <p:cTn id="65" dur="26">
                                          <p:stCondLst>
                                            <p:cond delay="1312"/>
                                          </p:stCondLst>
                                        </p:cTn>
                                        <p:tgtEl>
                                          <p:spTgt spid="6">
                                            <p:txEl>
                                              <p:pRg st="4" end="4"/>
                                            </p:txEl>
                                          </p:spTgt>
                                        </p:tgtEl>
                                      </p:cBhvr>
                                      <p:to x="100000" y="80000"/>
                                    </p:animScale>
                                    <p:animScale>
                                      <p:cBhvr>
                                        <p:cTn id="66" dur="166" decel="50000">
                                          <p:stCondLst>
                                            <p:cond delay="1338"/>
                                          </p:stCondLst>
                                        </p:cTn>
                                        <p:tgtEl>
                                          <p:spTgt spid="6">
                                            <p:txEl>
                                              <p:pRg st="4" end="4"/>
                                            </p:txEl>
                                          </p:spTgt>
                                        </p:tgtEl>
                                      </p:cBhvr>
                                      <p:to x="100000" y="100000"/>
                                    </p:animScale>
                                    <p:animScale>
                                      <p:cBhvr>
                                        <p:cTn id="67" dur="26">
                                          <p:stCondLst>
                                            <p:cond delay="1642"/>
                                          </p:stCondLst>
                                        </p:cTn>
                                        <p:tgtEl>
                                          <p:spTgt spid="6">
                                            <p:txEl>
                                              <p:pRg st="4" end="4"/>
                                            </p:txEl>
                                          </p:spTgt>
                                        </p:tgtEl>
                                      </p:cBhvr>
                                      <p:to x="100000" y="90000"/>
                                    </p:animScale>
                                    <p:animScale>
                                      <p:cBhvr>
                                        <p:cTn id="68" dur="166" decel="50000">
                                          <p:stCondLst>
                                            <p:cond delay="1668"/>
                                          </p:stCondLst>
                                        </p:cTn>
                                        <p:tgtEl>
                                          <p:spTgt spid="6">
                                            <p:txEl>
                                              <p:pRg st="4" end="4"/>
                                            </p:txEl>
                                          </p:spTgt>
                                        </p:tgtEl>
                                      </p:cBhvr>
                                      <p:to x="100000" y="100000"/>
                                    </p:animScale>
                                    <p:animScale>
                                      <p:cBhvr>
                                        <p:cTn id="69" dur="26">
                                          <p:stCondLst>
                                            <p:cond delay="1808"/>
                                          </p:stCondLst>
                                        </p:cTn>
                                        <p:tgtEl>
                                          <p:spTgt spid="6">
                                            <p:txEl>
                                              <p:pRg st="4" end="4"/>
                                            </p:txEl>
                                          </p:spTgt>
                                        </p:tgtEl>
                                      </p:cBhvr>
                                      <p:to x="100000" y="95000"/>
                                    </p:animScale>
                                    <p:animScale>
                                      <p:cBhvr>
                                        <p:cTn id="70" dur="166" decel="50000">
                                          <p:stCondLst>
                                            <p:cond delay="1834"/>
                                          </p:stCondLst>
                                        </p:cTn>
                                        <p:tgtEl>
                                          <p:spTgt spid="6">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6">
                                            <p:txEl>
                                              <p:pRg st="6" end="6"/>
                                            </p:txEl>
                                          </p:spTgt>
                                        </p:tgtEl>
                                        <p:attrNameLst>
                                          <p:attrName>style.visibility</p:attrName>
                                        </p:attrNameLst>
                                      </p:cBhvr>
                                      <p:to>
                                        <p:strVal val="visible"/>
                                      </p:to>
                                    </p:set>
                                    <p:animEffect transition="in" filter="wipe(down)">
                                      <p:cBhvr>
                                        <p:cTn id="75" dur="580">
                                          <p:stCondLst>
                                            <p:cond delay="0"/>
                                          </p:stCondLst>
                                        </p:cTn>
                                        <p:tgtEl>
                                          <p:spTgt spid="6">
                                            <p:txEl>
                                              <p:pRg st="6" end="6"/>
                                            </p:txEl>
                                          </p:spTgt>
                                        </p:tgtEl>
                                      </p:cBhvr>
                                    </p:animEffect>
                                    <p:anim calcmode="lin" valueType="num">
                                      <p:cBhvr>
                                        <p:cTn id="76" dur="1822" tmFilter="0,0; 0.14,0.36; 0.43,0.73; 0.71,0.91; 1.0,1.0">
                                          <p:stCondLst>
                                            <p:cond delay="0"/>
                                          </p:stCondLst>
                                        </p:cTn>
                                        <p:tgtEl>
                                          <p:spTgt spid="6">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6">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6">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6">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6">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6">
                                            <p:txEl>
                                              <p:pRg st="6" end="6"/>
                                            </p:txEl>
                                          </p:spTgt>
                                        </p:tgtEl>
                                      </p:cBhvr>
                                      <p:to x="100000" y="60000"/>
                                    </p:animScale>
                                    <p:animScale>
                                      <p:cBhvr>
                                        <p:cTn id="82" dur="166" decel="50000">
                                          <p:stCondLst>
                                            <p:cond delay="676"/>
                                          </p:stCondLst>
                                        </p:cTn>
                                        <p:tgtEl>
                                          <p:spTgt spid="6">
                                            <p:txEl>
                                              <p:pRg st="6" end="6"/>
                                            </p:txEl>
                                          </p:spTgt>
                                        </p:tgtEl>
                                      </p:cBhvr>
                                      <p:to x="100000" y="100000"/>
                                    </p:animScale>
                                    <p:animScale>
                                      <p:cBhvr>
                                        <p:cTn id="83" dur="26">
                                          <p:stCondLst>
                                            <p:cond delay="1312"/>
                                          </p:stCondLst>
                                        </p:cTn>
                                        <p:tgtEl>
                                          <p:spTgt spid="6">
                                            <p:txEl>
                                              <p:pRg st="6" end="6"/>
                                            </p:txEl>
                                          </p:spTgt>
                                        </p:tgtEl>
                                      </p:cBhvr>
                                      <p:to x="100000" y="80000"/>
                                    </p:animScale>
                                    <p:animScale>
                                      <p:cBhvr>
                                        <p:cTn id="84" dur="166" decel="50000">
                                          <p:stCondLst>
                                            <p:cond delay="1338"/>
                                          </p:stCondLst>
                                        </p:cTn>
                                        <p:tgtEl>
                                          <p:spTgt spid="6">
                                            <p:txEl>
                                              <p:pRg st="6" end="6"/>
                                            </p:txEl>
                                          </p:spTgt>
                                        </p:tgtEl>
                                      </p:cBhvr>
                                      <p:to x="100000" y="100000"/>
                                    </p:animScale>
                                    <p:animScale>
                                      <p:cBhvr>
                                        <p:cTn id="85" dur="26">
                                          <p:stCondLst>
                                            <p:cond delay="1642"/>
                                          </p:stCondLst>
                                        </p:cTn>
                                        <p:tgtEl>
                                          <p:spTgt spid="6">
                                            <p:txEl>
                                              <p:pRg st="6" end="6"/>
                                            </p:txEl>
                                          </p:spTgt>
                                        </p:tgtEl>
                                      </p:cBhvr>
                                      <p:to x="100000" y="90000"/>
                                    </p:animScale>
                                    <p:animScale>
                                      <p:cBhvr>
                                        <p:cTn id="86" dur="166" decel="50000">
                                          <p:stCondLst>
                                            <p:cond delay="1668"/>
                                          </p:stCondLst>
                                        </p:cTn>
                                        <p:tgtEl>
                                          <p:spTgt spid="6">
                                            <p:txEl>
                                              <p:pRg st="6" end="6"/>
                                            </p:txEl>
                                          </p:spTgt>
                                        </p:tgtEl>
                                      </p:cBhvr>
                                      <p:to x="100000" y="100000"/>
                                    </p:animScale>
                                    <p:animScale>
                                      <p:cBhvr>
                                        <p:cTn id="87" dur="26">
                                          <p:stCondLst>
                                            <p:cond delay="1808"/>
                                          </p:stCondLst>
                                        </p:cTn>
                                        <p:tgtEl>
                                          <p:spTgt spid="6">
                                            <p:txEl>
                                              <p:pRg st="6" end="6"/>
                                            </p:txEl>
                                          </p:spTgt>
                                        </p:tgtEl>
                                      </p:cBhvr>
                                      <p:to x="100000" y="95000"/>
                                    </p:animScale>
                                    <p:animScale>
                                      <p:cBhvr>
                                        <p:cTn id="88" dur="166" decel="50000">
                                          <p:stCondLst>
                                            <p:cond delay="1834"/>
                                          </p:stCondLst>
                                        </p:cTn>
                                        <p:tgtEl>
                                          <p:spTgt spid="6">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9939" name="Rectangle 3"/>
          <p:cNvSpPr>
            <a:spLocks noGrp="1" noChangeArrowheads="1"/>
          </p:cNvSpPr>
          <p:nvPr>
            <p:ph type="title"/>
          </p:nvPr>
        </p:nvSpPr>
        <p:spPr>
          <a:xfrm>
            <a:off x="903642" y="898156"/>
            <a:ext cx="6716358" cy="542471"/>
          </a:xfrm>
          <a:noFill/>
          <a:ln/>
        </p:spPr>
        <p:txBody>
          <a:bodyPr>
            <a:normAutofit fontScale="90000"/>
          </a:bodyPr>
          <a:lstStyle/>
          <a:p>
            <a:r>
              <a:rPr lang="en-US" altLang="ko-KR" dirty="0" smtClean="0"/>
              <a:t>About CNN’s</a:t>
            </a:r>
            <a:endParaRPr lang="en-GB" altLang="ko-KR" dirty="0"/>
          </a:p>
        </p:txBody>
      </p:sp>
      <p:sp>
        <p:nvSpPr>
          <p:cNvPr id="3239938" name="Rectangle 2"/>
          <p:cNvSpPr>
            <a:spLocks noGrp="1" noChangeArrowheads="1"/>
          </p:cNvSpPr>
          <p:nvPr>
            <p:ph idx="1"/>
          </p:nvPr>
        </p:nvSpPr>
        <p:spPr>
          <a:xfrm>
            <a:off x="473338" y="2388199"/>
            <a:ext cx="9232272" cy="5108088"/>
          </a:xfrm>
        </p:spPr>
        <p:txBody>
          <a:bodyPr>
            <a:normAutofit/>
          </a:bodyPr>
          <a:lstStyle/>
          <a:p>
            <a:pPr>
              <a:buFont typeface="Wingdings" panose="05000000000000000000" pitchFamily="2" charset="2"/>
              <a:buChar char="["/>
            </a:pPr>
            <a:r>
              <a:rPr lang="en-GB" altLang="ko-KR" sz="1600" dirty="0">
                <a:solidFill>
                  <a:schemeClr val="tx1"/>
                </a:solidFill>
                <a:latin typeface="Arial" pitchFamily="34" charset="0"/>
                <a:cs typeface="Arial" pitchFamily="34" charset="0"/>
              </a:rPr>
              <a:t>In 1995, </a:t>
            </a:r>
            <a:r>
              <a:rPr lang="en-GB" altLang="ko-KR" sz="1600" dirty="0" err="1">
                <a:solidFill>
                  <a:schemeClr val="tx1"/>
                </a:solidFill>
                <a:latin typeface="Arial" pitchFamily="34" charset="0"/>
                <a:cs typeface="Arial" pitchFamily="34" charset="0"/>
              </a:rPr>
              <a:t>Yann</a:t>
            </a:r>
            <a:r>
              <a:rPr lang="en-GB" altLang="ko-KR" sz="1600" dirty="0">
                <a:solidFill>
                  <a:schemeClr val="tx1"/>
                </a:solidFill>
                <a:latin typeface="Arial" pitchFamily="34" charset="0"/>
                <a:cs typeface="Arial" pitchFamily="34" charset="0"/>
              </a:rPr>
              <a:t> </a:t>
            </a:r>
            <a:r>
              <a:rPr lang="en-GB" altLang="ko-KR" sz="1600" dirty="0" err="1">
                <a:solidFill>
                  <a:schemeClr val="tx1"/>
                </a:solidFill>
                <a:latin typeface="Arial" pitchFamily="34" charset="0"/>
                <a:cs typeface="Arial" pitchFamily="34" charset="0"/>
              </a:rPr>
              <a:t>LeCun</a:t>
            </a:r>
            <a:r>
              <a:rPr lang="en-GB" altLang="ko-KR" sz="1600" dirty="0">
                <a:solidFill>
                  <a:schemeClr val="tx1"/>
                </a:solidFill>
                <a:latin typeface="Arial" pitchFamily="34" charset="0"/>
                <a:cs typeface="Arial" pitchFamily="34" charset="0"/>
              </a:rPr>
              <a:t> and </a:t>
            </a:r>
            <a:r>
              <a:rPr lang="en-GB" altLang="ko-KR" sz="1600" dirty="0" err="1">
                <a:solidFill>
                  <a:schemeClr val="tx1"/>
                </a:solidFill>
                <a:latin typeface="Arial" pitchFamily="34" charset="0"/>
                <a:cs typeface="Arial" pitchFamily="34" charset="0"/>
              </a:rPr>
              <a:t>Yoshua</a:t>
            </a:r>
            <a:r>
              <a:rPr lang="en-GB" altLang="ko-KR" sz="1600" dirty="0">
                <a:solidFill>
                  <a:schemeClr val="tx1"/>
                </a:solidFill>
                <a:latin typeface="Arial" pitchFamily="34" charset="0"/>
                <a:cs typeface="Arial" pitchFamily="34" charset="0"/>
              </a:rPr>
              <a:t> </a:t>
            </a:r>
            <a:r>
              <a:rPr lang="en-GB" altLang="ko-KR" sz="1600" dirty="0" err="1">
                <a:solidFill>
                  <a:schemeClr val="tx1"/>
                </a:solidFill>
                <a:latin typeface="Arial" pitchFamily="34" charset="0"/>
                <a:cs typeface="Arial" pitchFamily="34" charset="0"/>
              </a:rPr>
              <a:t>Bengio</a:t>
            </a:r>
            <a:r>
              <a:rPr lang="en-GB" altLang="ko-KR" sz="1600" dirty="0">
                <a:solidFill>
                  <a:schemeClr val="tx1"/>
                </a:solidFill>
                <a:latin typeface="Arial" pitchFamily="34" charset="0"/>
                <a:cs typeface="Arial" pitchFamily="34" charset="0"/>
              </a:rPr>
              <a:t> introduced the concept of convolutional neural networks.</a:t>
            </a:r>
          </a:p>
          <a:p>
            <a:pPr>
              <a:buFont typeface="Wingdings" panose="05000000000000000000" pitchFamily="2" charset="2"/>
              <a:buChar char="["/>
            </a:pPr>
            <a:r>
              <a:rPr lang="en-GB" altLang="ko-KR" sz="1600" dirty="0" smtClean="0">
                <a:solidFill>
                  <a:schemeClr val="tx1"/>
                </a:solidFill>
                <a:latin typeface="Arial" pitchFamily="34" charset="0"/>
                <a:cs typeface="Arial" pitchFamily="34" charset="0"/>
              </a:rPr>
              <a:t>They </a:t>
            </a:r>
            <a:r>
              <a:rPr lang="en-GB" altLang="ko-KR" sz="1600" dirty="0">
                <a:solidFill>
                  <a:schemeClr val="tx1"/>
                </a:solidFill>
                <a:latin typeface="Arial" pitchFamily="34" charset="0"/>
                <a:cs typeface="Arial" pitchFamily="34" charset="0"/>
              </a:rPr>
              <a:t>designed a network structure that implicitly extracts relevant features.</a:t>
            </a:r>
          </a:p>
          <a:p>
            <a:pPr>
              <a:buFont typeface="Wingdings" panose="05000000000000000000" pitchFamily="2" charset="2"/>
              <a:buChar char="["/>
            </a:pPr>
            <a:r>
              <a:rPr lang="en-US" altLang="ko-KR" sz="1600" dirty="0">
                <a:solidFill>
                  <a:schemeClr val="tx1"/>
                </a:solidFill>
                <a:latin typeface="Arial" pitchFamily="34" charset="0"/>
                <a:cs typeface="Arial" pitchFamily="34" charset="0"/>
              </a:rPr>
              <a:t>A special kind of multi-layer neural networks.</a:t>
            </a:r>
          </a:p>
          <a:p>
            <a:pPr>
              <a:buFont typeface="Wingdings" panose="05000000000000000000" pitchFamily="2" charset="2"/>
              <a:buChar char="["/>
            </a:pPr>
            <a:r>
              <a:rPr lang="en-US" altLang="ko-KR" sz="1600" dirty="0">
                <a:solidFill>
                  <a:schemeClr val="tx1"/>
                </a:solidFill>
                <a:latin typeface="Arial" pitchFamily="34" charset="0"/>
                <a:cs typeface="Arial" pitchFamily="34" charset="0"/>
              </a:rPr>
              <a:t>CNN is a feed-forward network that can extract topological properties from an image.</a:t>
            </a:r>
          </a:p>
          <a:p>
            <a:pPr>
              <a:buFont typeface="Wingdings" panose="05000000000000000000" pitchFamily="2" charset="2"/>
              <a:buChar char="["/>
            </a:pPr>
            <a:r>
              <a:rPr lang="en-US" altLang="ko-KR" sz="1600" dirty="0">
                <a:solidFill>
                  <a:schemeClr val="tx1"/>
                </a:solidFill>
                <a:latin typeface="Arial" pitchFamily="34" charset="0"/>
                <a:cs typeface="Arial" pitchFamily="34" charset="0"/>
              </a:rPr>
              <a:t>Like almost every other neural networks they are trained with a version of the back-propagation algorithm.</a:t>
            </a:r>
          </a:p>
          <a:p>
            <a:pPr>
              <a:buFont typeface="Wingdings" panose="05000000000000000000" pitchFamily="2" charset="2"/>
              <a:buChar char="["/>
            </a:pPr>
            <a:r>
              <a:rPr lang="en-US" altLang="ko-KR" sz="1600" dirty="0">
                <a:solidFill>
                  <a:schemeClr val="tx1"/>
                </a:solidFill>
                <a:latin typeface="Arial" pitchFamily="34" charset="0"/>
                <a:cs typeface="Arial" pitchFamily="34" charset="0"/>
              </a:rPr>
              <a:t>CNN are designed to recognize visual patterns directly from pixel images with minimal preprocessing, can recognize patterns with extreme variability (such as handwritten characters).</a:t>
            </a:r>
          </a:p>
          <a:p>
            <a:pPr>
              <a:buFont typeface="Wingdings" panose="05000000000000000000" pitchFamily="2" charset="2"/>
              <a:buChar char="["/>
            </a:pPr>
            <a:r>
              <a:rPr lang="en-US" altLang="ko-KR" sz="1600" dirty="0">
                <a:solidFill>
                  <a:schemeClr val="tx1"/>
                </a:solidFill>
                <a:latin typeface="Arial" pitchFamily="34" charset="0"/>
                <a:cs typeface="Arial" pitchFamily="34" charset="0"/>
              </a:rPr>
              <a:t>For Example: Signal processing, Image processing</a:t>
            </a:r>
          </a:p>
          <a:p>
            <a:pPr>
              <a:buFont typeface="Wingdings" panose="05000000000000000000" pitchFamily="2" charset="2"/>
              <a:buChar char="["/>
            </a:pPr>
            <a:endParaRPr lang="en-GB" altLang="ko-KR"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E6263C9-02FC-44C6-87F4-F15FE3740DAE}" type="slidenum">
              <a:rPr lang="en-US"/>
              <a:pPr/>
              <a:t>4</a:t>
            </a:fld>
            <a:endParaRPr lang="en-US" dirty="0"/>
          </a:p>
        </p:txBody>
      </p:sp>
      <p:pic>
        <p:nvPicPr>
          <p:cNvPr id="5" name="Picture 4" descr="untitle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49854" y="2303391"/>
            <a:ext cx="1361738" cy="1797161"/>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7032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99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99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99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399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399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399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399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993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9218" name="Rectangle 2"/>
          <p:cNvSpPr>
            <a:spLocks noGrp="1" noChangeArrowheads="1"/>
          </p:cNvSpPr>
          <p:nvPr>
            <p:ph type="title"/>
          </p:nvPr>
        </p:nvSpPr>
        <p:spPr>
          <a:xfrm>
            <a:off x="593463" y="973482"/>
            <a:ext cx="5561627" cy="656771"/>
          </a:xfrm>
        </p:spPr>
        <p:txBody>
          <a:bodyPr>
            <a:normAutofit/>
          </a:bodyPr>
          <a:lstStyle/>
          <a:p>
            <a:r>
              <a:rPr lang="en-US" dirty="0"/>
              <a:t>CNN’s Topology</a:t>
            </a:r>
            <a:endParaRPr lang="en-US" b="1" dirty="0"/>
          </a:p>
        </p:txBody>
      </p:sp>
      <p:sp>
        <p:nvSpPr>
          <p:cNvPr id="15" name="Slide Number Placeholder 14"/>
          <p:cNvSpPr>
            <a:spLocks noGrp="1"/>
          </p:cNvSpPr>
          <p:nvPr>
            <p:ph type="sldNum" sz="quarter" idx="12"/>
          </p:nvPr>
        </p:nvSpPr>
        <p:spPr>
          <a:xfrm>
            <a:off x="10352540" y="349540"/>
            <a:ext cx="838199" cy="767687"/>
          </a:xfrm>
        </p:spPr>
        <p:txBody>
          <a:bodyPr/>
          <a:lstStyle/>
          <a:p>
            <a:fld id="{1933D5CF-7F5C-4ACB-805B-142B9A6FA0AC}" type="slidenum">
              <a:rPr lang="en-US"/>
              <a:pPr/>
              <a:t>5</a:t>
            </a:fld>
            <a:endParaRPr lang="en-US" dirty="0"/>
          </a:p>
        </p:txBody>
      </p:sp>
      <p:pic>
        <p:nvPicPr>
          <p:cNvPr id="3209225"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1" y="2658954"/>
            <a:ext cx="7261225" cy="17145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209228" name="Line 12"/>
          <p:cNvSpPr>
            <a:spLocks noChangeShapeType="1"/>
          </p:cNvSpPr>
          <p:nvPr/>
        </p:nvSpPr>
        <p:spPr bwMode="auto">
          <a:xfrm>
            <a:off x="4953000" y="4259154"/>
            <a:ext cx="0" cy="381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09229" name="Text Box 13"/>
          <p:cNvSpPr txBox="1">
            <a:spLocks noChangeArrowheads="1"/>
          </p:cNvSpPr>
          <p:nvPr/>
        </p:nvSpPr>
        <p:spPr bwMode="auto">
          <a:xfrm>
            <a:off x="3744559" y="4792555"/>
            <a:ext cx="241053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t>Feature extraction layer</a:t>
            </a:r>
          </a:p>
          <a:p>
            <a:pPr algn="ctr"/>
            <a:r>
              <a:rPr lang="en-US">
                <a:solidFill>
                  <a:srgbClr val="FF0000"/>
                </a:solidFill>
              </a:rPr>
              <a:t>C</a:t>
            </a:r>
            <a:r>
              <a:rPr lang="en-US"/>
              <a:t>onvolution layer</a:t>
            </a:r>
          </a:p>
        </p:txBody>
      </p:sp>
      <p:sp>
        <p:nvSpPr>
          <p:cNvPr id="3209232" name="Line 16"/>
          <p:cNvSpPr>
            <a:spLocks noChangeShapeType="1"/>
          </p:cNvSpPr>
          <p:nvPr/>
        </p:nvSpPr>
        <p:spPr bwMode="auto">
          <a:xfrm flipH="1">
            <a:off x="6248401" y="3954354"/>
            <a:ext cx="15875" cy="20574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09233" name="Text Box 17"/>
          <p:cNvSpPr txBox="1">
            <a:spLocks noChangeArrowheads="1"/>
          </p:cNvSpPr>
          <p:nvPr/>
        </p:nvSpPr>
        <p:spPr bwMode="auto">
          <a:xfrm>
            <a:off x="4618434" y="6011755"/>
            <a:ext cx="325358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ko-KR"/>
              <a:t>Shift and distortion invariance or</a:t>
            </a:r>
            <a:endParaRPr lang="en-US"/>
          </a:p>
          <a:p>
            <a:pPr algn="ctr"/>
            <a:r>
              <a:rPr lang="en-US">
                <a:solidFill>
                  <a:srgbClr val="FF0000"/>
                </a:solidFill>
              </a:rPr>
              <a:t>S</a:t>
            </a:r>
            <a:r>
              <a:rPr lang="en-US"/>
              <a:t>ubsampling layer</a:t>
            </a:r>
          </a:p>
        </p:txBody>
      </p:sp>
      <p:sp>
        <p:nvSpPr>
          <p:cNvPr id="3209234" name="Line 18"/>
          <p:cNvSpPr>
            <a:spLocks noChangeShapeType="1"/>
          </p:cNvSpPr>
          <p:nvPr/>
        </p:nvSpPr>
        <p:spPr bwMode="auto">
          <a:xfrm>
            <a:off x="7835900" y="4297254"/>
            <a:ext cx="0" cy="381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09235" name="Line 19"/>
          <p:cNvSpPr>
            <a:spLocks noChangeShapeType="1"/>
          </p:cNvSpPr>
          <p:nvPr/>
        </p:nvSpPr>
        <p:spPr bwMode="auto">
          <a:xfrm flipH="1">
            <a:off x="8839201" y="4182954"/>
            <a:ext cx="15875" cy="19050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09236" name="Text Box 20"/>
          <p:cNvSpPr txBox="1">
            <a:spLocks noChangeArrowheads="1"/>
          </p:cNvSpPr>
          <p:nvPr/>
        </p:nvSpPr>
        <p:spPr bwMode="auto">
          <a:xfrm>
            <a:off x="7678677" y="4640154"/>
            <a:ext cx="3080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solidFill>
                  <a:srgbClr val="FF0000"/>
                </a:solidFill>
              </a:rPr>
              <a:t>C</a:t>
            </a:r>
            <a:endParaRPr lang="en-US"/>
          </a:p>
        </p:txBody>
      </p:sp>
      <p:sp>
        <p:nvSpPr>
          <p:cNvPr id="3209237" name="Text Box 21"/>
          <p:cNvSpPr txBox="1">
            <a:spLocks noChangeArrowheads="1"/>
          </p:cNvSpPr>
          <p:nvPr/>
        </p:nvSpPr>
        <p:spPr bwMode="auto">
          <a:xfrm>
            <a:off x="8716193" y="6087954"/>
            <a:ext cx="29046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solidFill>
                  <a:srgbClr val="FF0000"/>
                </a:solidFill>
              </a:rPr>
              <a:t>S</a:t>
            </a:r>
            <a:endParaRPr lang="en-US"/>
          </a:p>
        </p:txBody>
      </p:sp>
      <p:sp>
        <p:nvSpPr>
          <p:cNvPr id="3209238" name="Line 22"/>
          <p:cNvSpPr>
            <a:spLocks noChangeShapeType="1"/>
          </p:cNvSpPr>
          <p:nvPr/>
        </p:nvSpPr>
        <p:spPr bwMode="auto">
          <a:xfrm flipH="1" flipV="1">
            <a:off x="4319588" y="2244618"/>
            <a:ext cx="557212" cy="1023937"/>
          </a:xfrm>
          <a:prstGeom prst="line">
            <a:avLst/>
          </a:prstGeom>
          <a:noFill/>
          <a:ln w="12700" cap="sq">
            <a:solidFill>
              <a:srgbClr val="FF0000"/>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09239" name="Text Box 23"/>
          <p:cNvSpPr txBox="1">
            <a:spLocks noChangeArrowheads="1"/>
          </p:cNvSpPr>
          <p:nvPr/>
        </p:nvSpPr>
        <p:spPr bwMode="auto">
          <a:xfrm>
            <a:off x="2808149" y="2140397"/>
            <a:ext cx="146059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dirty="0"/>
              <a:t>Feature maps</a:t>
            </a:r>
          </a:p>
        </p:txBody>
      </p:sp>
      <p:sp>
        <p:nvSpPr>
          <p:cNvPr id="3209240" name="Line 24"/>
          <p:cNvSpPr>
            <a:spLocks noChangeShapeType="1"/>
          </p:cNvSpPr>
          <p:nvPr/>
        </p:nvSpPr>
        <p:spPr bwMode="auto">
          <a:xfrm flipH="1" flipV="1">
            <a:off x="4318001" y="2239854"/>
            <a:ext cx="803275" cy="539750"/>
          </a:xfrm>
          <a:prstGeom prst="line">
            <a:avLst/>
          </a:prstGeom>
          <a:noFill/>
          <a:ln w="12700" cap="sq">
            <a:solidFill>
              <a:srgbClr val="FF0000"/>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59664172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Backpropagation</a:t>
            </a:r>
          </a:p>
        </p:txBody>
      </p:sp>
      <p:sp>
        <p:nvSpPr>
          <p:cNvPr id="131075" name="Rectangle 3"/>
          <p:cNvSpPr>
            <a:spLocks noGrp="1" noChangeArrowheads="1"/>
          </p:cNvSpPr>
          <p:nvPr>
            <p:ph idx="1"/>
          </p:nvPr>
        </p:nvSpPr>
        <p:spPr>
          <a:xfrm>
            <a:off x="657026" y="2334410"/>
            <a:ext cx="10606224" cy="4260029"/>
          </a:xfrm>
        </p:spPr>
        <p:txBody>
          <a:bodyPr>
            <a:normAutofit fontScale="40000" lnSpcReduction="20000"/>
          </a:bodyPr>
          <a:lstStyle/>
          <a:p>
            <a:pPr>
              <a:buFont typeface="Wingdings" panose="05000000000000000000" pitchFamily="2" charset="2"/>
              <a:buChar char="["/>
            </a:pPr>
            <a:r>
              <a:rPr lang="en-US" sz="4000" dirty="0">
                <a:solidFill>
                  <a:schemeClr val="tx1"/>
                </a:solidFill>
                <a:latin typeface="Arial" pitchFamily="34" charset="0"/>
                <a:cs typeface="Arial" pitchFamily="34" charset="0"/>
              </a:rPr>
              <a:t>1986: the solution to multi-layer ANN weight update </a:t>
            </a:r>
            <a:r>
              <a:rPr lang="en-US" sz="4000" dirty="0" smtClean="0">
                <a:solidFill>
                  <a:schemeClr val="tx1"/>
                </a:solidFill>
                <a:latin typeface="Arial" pitchFamily="34" charset="0"/>
                <a:cs typeface="Arial" pitchFamily="34" charset="0"/>
              </a:rPr>
              <a:t>rediscovered. </a:t>
            </a:r>
            <a:endParaRPr lang="en-US" sz="4000" dirty="0">
              <a:solidFill>
                <a:schemeClr val="tx1"/>
              </a:solidFill>
              <a:latin typeface="Arial" pitchFamily="34" charset="0"/>
              <a:cs typeface="Arial" pitchFamily="34" charset="0"/>
            </a:endParaRPr>
          </a:p>
          <a:p>
            <a:pPr>
              <a:lnSpc>
                <a:spcPct val="90000"/>
              </a:lnSpc>
              <a:buFont typeface="Wingdings" panose="05000000000000000000" pitchFamily="2" charset="2"/>
              <a:buChar char="["/>
            </a:pPr>
            <a:r>
              <a:rPr lang="en-US" sz="4000" dirty="0" smtClean="0">
                <a:solidFill>
                  <a:schemeClr val="tx1"/>
                </a:solidFill>
                <a:latin typeface="Arial" pitchFamily="34" charset="0"/>
                <a:cs typeface="Arial" pitchFamily="34" charset="0"/>
              </a:rPr>
              <a:t>Become </a:t>
            </a:r>
            <a:r>
              <a:rPr lang="en-US" sz="4000" dirty="0">
                <a:solidFill>
                  <a:schemeClr val="tx1"/>
                </a:solidFill>
                <a:latin typeface="Arial" pitchFamily="34" charset="0"/>
                <a:cs typeface="Arial" pitchFamily="34" charset="0"/>
              </a:rPr>
              <a:t>known as back-propagation because the error is send back through the network to correct all </a:t>
            </a:r>
            <a:r>
              <a:rPr lang="en-US" sz="4000" dirty="0" smtClean="0">
                <a:solidFill>
                  <a:schemeClr val="tx1"/>
                </a:solidFill>
                <a:latin typeface="Arial" pitchFamily="34" charset="0"/>
                <a:cs typeface="Arial" pitchFamily="34" charset="0"/>
              </a:rPr>
              <a:t>weights.</a:t>
            </a:r>
            <a:endParaRPr lang="en-US" sz="4000" dirty="0">
              <a:solidFill>
                <a:schemeClr val="tx1"/>
              </a:solidFill>
              <a:latin typeface="Arial" pitchFamily="34" charset="0"/>
              <a:cs typeface="Arial" pitchFamily="34" charset="0"/>
            </a:endParaRPr>
          </a:p>
          <a:p>
            <a:pPr>
              <a:buFont typeface="Wingdings" panose="05000000000000000000" pitchFamily="2" charset="2"/>
              <a:buChar char="["/>
            </a:pPr>
            <a:r>
              <a:rPr lang="en-US" sz="4000" dirty="0">
                <a:solidFill>
                  <a:schemeClr val="tx1"/>
                </a:solidFill>
                <a:latin typeface="Arial" pitchFamily="34" charset="0"/>
                <a:cs typeface="Arial" pitchFamily="34" charset="0"/>
              </a:rPr>
              <a:t>Like the Perceptron - calculation of error is based on difference between target and actual </a:t>
            </a:r>
            <a:r>
              <a:rPr lang="en-US" sz="4000" dirty="0" smtClean="0">
                <a:solidFill>
                  <a:schemeClr val="tx1"/>
                </a:solidFill>
                <a:latin typeface="Arial" pitchFamily="34" charset="0"/>
                <a:cs typeface="Arial" pitchFamily="34" charset="0"/>
              </a:rPr>
              <a:t>output.</a:t>
            </a:r>
            <a:endParaRPr lang="en-US" sz="4000" dirty="0">
              <a:solidFill>
                <a:schemeClr val="tx1"/>
              </a:solidFill>
              <a:latin typeface="Arial" pitchFamily="34" charset="0"/>
              <a:cs typeface="Arial" pitchFamily="34" charset="0"/>
            </a:endParaRPr>
          </a:p>
          <a:p>
            <a:pPr>
              <a:buFont typeface="Wingdings" panose="05000000000000000000" pitchFamily="2" charset="2"/>
              <a:buChar char="["/>
            </a:pPr>
            <a:r>
              <a:rPr lang="en-US" sz="4000" dirty="0" smtClean="0">
                <a:solidFill>
                  <a:schemeClr val="tx1"/>
                </a:solidFill>
                <a:latin typeface="Arial" pitchFamily="34" charset="0"/>
                <a:cs typeface="Arial" pitchFamily="34" charset="0"/>
              </a:rPr>
              <a:t>BP </a:t>
            </a:r>
            <a:r>
              <a:rPr lang="en-US" sz="4000" dirty="0">
                <a:solidFill>
                  <a:schemeClr val="tx1"/>
                </a:solidFill>
                <a:latin typeface="Arial" pitchFamily="34" charset="0"/>
                <a:cs typeface="Arial" pitchFamily="34" charset="0"/>
              </a:rPr>
              <a:t>it is the rate of change of the error which is the important feedback through the </a:t>
            </a:r>
            <a:r>
              <a:rPr lang="en-US" sz="4000" dirty="0" smtClean="0">
                <a:solidFill>
                  <a:schemeClr val="tx1"/>
                </a:solidFill>
                <a:latin typeface="Arial" pitchFamily="34" charset="0"/>
                <a:cs typeface="Arial" pitchFamily="34" charset="0"/>
              </a:rPr>
              <a:t>network.</a:t>
            </a:r>
            <a:endParaRPr lang="en-US" sz="4000" dirty="0">
              <a:solidFill>
                <a:schemeClr val="tx1"/>
              </a:solidFill>
              <a:latin typeface="Arial" pitchFamily="34" charset="0"/>
              <a:cs typeface="Arial" pitchFamily="34" charset="0"/>
            </a:endParaRPr>
          </a:p>
          <a:p>
            <a:pPr>
              <a:buFont typeface="Wingdings" panose="05000000000000000000" pitchFamily="2" charset="2"/>
              <a:buChar char="["/>
            </a:pPr>
            <a:r>
              <a:rPr lang="en-US" sz="4000" dirty="0">
                <a:solidFill>
                  <a:schemeClr val="tx1"/>
                </a:solidFill>
                <a:latin typeface="Arial" pitchFamily="34" charset="0"/>
                <a:cs typeface="Arial" pitchFamily="34" charset="0"/>
              </a:rPr>
              <a:t>When a learning pattern is clamped, the activation values are propagated to the output units, and the actual network output is compared with the desired output </a:t>
            </a:r>
            <a:r>
              <a:rPr lang="en-US" sz="4000" dirty="0" smtClean="0">
                <a:solidFill>
                  <a:schemeClr val="tx1"/>
                </a:solidFill>
                <a:latin typeface="Arial" pitchFamily="34" charset="0"/>
                <a:cs typeface="Arial" pitchFamily="34" charset="0"/>
              </a:rPr>
              <a:t>values to determine </a:t>
            </a:r>
            <a:r>
              <a:rPr lang="en-US" sz="4000" dirty="0">
                <a:solidFill>
                  <a:schemeClr val="tx1"/>
                </a:solidFill>
                <a:latin typeface="Arial" pitchFamily="34" charset="0"/>
                <a:cs typeface="Arial" pitchFamily="34" charset="0"/>
              </a:rPr>
              <a:t>an </a:t>
            </a:r>
            <a:r>
              <a:rPr lang="en-US" sz="4000" dirty="0" smtClean="0">
                <a:solidFill>
                  <a:schemeClr val="tx1"/>
                </a:solidFill>
                <a:latin typeface="Arial" pitchFamily="34" charset="0"/>
                <a:cs typeface="Arial" pitchFamily="34" charset="0"/>
              </a:rPr>
              <a:t>error, this </a:t>
            </a:r>
            <a:r>
              <a:rPr lang="en-US" sz="4000" dirty="0">
                <a:solidFill>
                  <a:schemeClr val="tx1"/>
                </a:solidFill>
                <a:latin typeface="Arial" pitchFamily="34" charset="0"/>
                <a:cs typeface="Arial" pitchFamily="34" charset="0"/>
              </a:rPr>
              <a:t>error </a:t>
            </a:r>
            <a:r>
              <a:rPr lang="en-US" sz="4000" dirty="0" err="1">
                <a:solidFill>
                  <a:schemeClr val="tx1"/>
                </a:solidFill>
                <a:latin typeface="Arial" pitchFamily="34" charset="0"/>
                <a:cs typeface="Arial" pitchFamily="34" charset="0"/>
              </a:rPr>
              <a:t>e</a:t>
            </a:r>
            <a:r>
              <a:rPr lang="en-US" sz="4000" baseline="30000" dirty="0" err="1">
                <a:solidFill>
                  <a:schemeClr val="tx1"/>
                </a:solidFill>
                <a:latin typeface="Arial" pitchFamily="34" charset="0"/>
                <a:cs typeface="Arial" pitchFamily="34" charset="0"/>
              </a:rPr>
              <a:t>o</a:t>
            </a:r>
            <a:r>
              <a:rPr lang="en-US" sz="4000" dirty="0">
                <a:solidFill>
                  <a:schemeClr val="tx1"/>
                </a:solidFill>
                <a:latin typeface="Arial" pitchFamily="34" charset="0"/>
                <a:cs typeface="Arial" pitchFamily="34" charset="0"/>
              </a:rPr>
              <a:t> for a particular output unit o. We have to bring </a:t>
            </a:r>
            <a:r>
              <a:rPr lang="en-US" sz="4000" dirty="0" err="1" smtClean="0">
                <a:solidFill>
                  <a:schemeClr val="tx1"/>
                </a:solidFill>
                <a:latin typeface="Arial" pitchFamily="34" charset="0"/>
                <a:cs typeface="Arial" pitchFamily="34" charset="0"/>
              </a:rPr>
              <a:t>e</a:t>
            </a:r>
            <a:r>
              <a:rPr lang="en-US" sz="4000" baseline="30000" dirty="0" err="1" smtClean="0">
                <a:solidFill>
                  <a:schemeClr val="tx1"/>
                </a:solidFill>
                <a:latin typeface="Arial" pitchFamily="34" charset="0"/>
                <a:cs typeface="Arial" pitchFamily="34" charset="0"/>
              </a:rPr>
              <a:t>o</a:t>
            </a:r>
            <a:r>
              <a:rPr lang="en-US" sz="4000" dirty="0" smtClean="0">
                <a:solidFill>
                  <a:schemeClr val="tx1"/>
                </a:solidFill>
                <a:latin typeface="Arial" pitchFamily="34" charset="0"/>
                <a:cs typeface="Arial" pitchFamily="34" charset="0"/>
              </a:rPr>
              <a:t> </a:t>
            </a:r>
            <a:r>
              <a:rPr lang="en-US" sz="4000" dirty="0">
                <a:solidFill>
                  <a:schemeClr val="tx1"/>
                </a:solidFill>
                <a:latin typeface="Arial" pitchFamily="34" charset="0"/>
                <a:cs typeface="Arial" pitchFamily="34" charset="0"/>
              </a:rPr>
              <a:t>to zero.</a:t>
            </a:r>
          </a:p>
          <a:p>
            <a:pPr>
              <a:buFont typeface="Wingdings" panose="05000000000000000000" pitchFamily="2" charset="2"/>
              <a:buChar char="["/>
            </a:pPr>
            <a:r>
              <a:rPr lang="en-US" sz="4000" dirty="0">
                <a:solidFill>
                  <a:schemeClr val="tx1"/>
                </a:solidFill>
                <a:latin typeface="Arial" pitchFamily="34" charset="0"/>
                <a:cs typeface="Arial" pitchFamily="34" charset="0"/>
              </a:rPr>
              <a:t>The simplest method to do this is the greedy method: we strive to change the connections in the neural network in such a way that, next time around, the error </a:t>
            </a:r>
            <a:r>
              <a:rPr lang="en-US" sz="4000" dirty="0" err="1">
                <a:solidFill>
                  <a:schemeClr val="tx1"/>
                </a:solidFill>
                <a:latin typeface="Arial" pitchFamily="34" charset="0"/>
                <a:cs typeface="Arial" pitchFamily="34" charset="0"/>
              </a:rPr>
              <a:t>eo</a:t>
            </a:r>
            <a:r>
              <a:rPr lang="en-US" sz="4000" dirty="0">
                <a:solidFill>
                  <a:schemeClr val="tx1"/>
                </a:solidFill>
                <a:latin typeface="Arial" pitchFamily="34" charset="0"/>
                <a:cs typeface="Arial" pitchFamily="34" charset="0"/>
              </a:rPr>
              <a:t> will be zero for this particular pattern. We know from the delta rule that, in order to reduce an error, we have to adapt its incoming weights according to the last </a:t>
            </a:r>
            <a:r>
              <a:rPr lang="en-US" sz="4000" dirty="0" smtClean="0">
                <a:solidFill>
                  <a:schemeClr val="tx1"/>
                </a:solidFill>
                <a:latin typeface="Arial" pitchFamily="34" charset="0"/>
                <a:cs typeface="Arial" pitchFamily="34" charset="0"/>
              </a:rPr>
              <a:t>equation.</a:t>
            </a:r>
            <a:endParaRPr lang="en-US" sz="4000" dirty="0">
              <a:solidFill>
                <a:schemeClr val="tx1"/>
              </a:solidFill>
              <a:latin typeface="Arial" pitchFamily="34" charset="0"/>
              <a:cs typeface="Arial" pitchFamily="34" charset="0"/>
            </a:endParaRPr>
          </a:p>
          <a:p>
            <a:pPr>
              <a:buFont typeface="Wingdings" panose="05000000000000000000" pitchFamily="2" charset="2"/>
              <a:buChar char="["/>
            </a:pPr>
            <a:r>
              <a:rPr lang="en-US" sz="4000" dirty="0">
                <a:solidFill>
                  <a:schemeClr val="tx1"/>
                </a:solidFill>
                <a:latin typeface="Arial" pitchFamily="34" charset="0"/>
                <a:cs typeface="Arial" pitchFamily="34" charset="0"/>
              </a:rPr>
              <a:t>In order to adapt the weights from input to hidden units, we again want to apply the delta rule. In this case, however, we do not </a:t>
            </a:r>
            <a:r>
              <a:rPr lang="en-US" sz="4000" dirty="0" smtClean="0">
                <a:solidFill>
                  <a:schemeClr val="tx1"/>
                </a:solidFill>
                <a:latin typeface="Arial" pitchFamily="34" charset="0"/>
                <a:cs typeface="Arial" pitchFamily="34" charset="0"/>
              </a:rPr>
              <a:t>have </a:t>
            </a:r>
            <a:r>
              <a:rPr lang="en-US" sz="4000" dirty="0">
                <a:solidFill>
                  <a:schemeClr val="tx1"/>
                </a:solidFill>
                <a:latin typeface="Arial" pitchFamily="34" charset="0"/>
                <a:cs typeface="Arial" pitchFamily="34" charset="0"/>
              </a:rPr>
              <a:t>a value </a:t>
            </a:r>
            <a:r>
              <a:rPr lang="en-US" sz="4000" dirty="0" smtClean="0">
                <a:solidFill>
                  <a:schemeClr val="tx1"/>
                </a:solidFill>
                <a:latin typeface="Arial" pitchFamily="34" charset="0"/>
                <a:cs typeface="Arial" pitchFamily="34" charset="0"/>
              </a:rPr>
              <a:t>for </a:t>
            </a:r>
            <a:r>
              <a:rPr lang="en-US" sz="4000" dirty="0">
                <a:solidFill>
                  <a:schemeClr val="tx1"/>
                </a:solidFill>
                <a:latin typeface="Arial" pitchFamily="34" charset="0"/>
                <a:cs typeface="Arial" pitchFamily="34" charset="0"/>
              </a:rPr>
              <a:t>the hidden units.</a:t>
            </a:r>
          </a:p>
          <a:p>
            <a:pPr>
              <a:buFont typeface="Wingdings" panose="05000000000000000000" pitchFamily="2" charset="2"/>
              <a:buChar char="["/>
            </a:pPr>
            <a:r>
              <a:rPr lang="en-US" sz="4000" dirty="0" smtClean="0">
                <a:solidFill>
                  <a:schemeClr val="tx1"/>
                </a:solidFill>
                <a:latin typeface="Arial" pitchFamily="34" charset="0"/>
                <a:cs typeface="Arial" pitchFamily="34" charset="0"/>
              </a:rPr>
              <a:t>Use Line </a:t>
            </a:r>
            <a:r>
              <a:rPr lang="en-US" sz="4000" dirty="0">
                <a:solidFill>
                  <a:schemeClr val="tx1"/>
                </a:solidFill>
                <a:latin typeface="Arial" pitchFamily="34" charset="0"/>
                <a:cs typeface="Arial" pitchFamily="34" charset="0"/>
              </a:rPr>
              <a:t>Search </a:t>
            </a:r>
            <a:r>
              <a:rPr lang="en-US" sz="4000" dirty="0" smtClean="0">
                <a:solidFill>
                  <a:schemeClr val="tx1"/>
                </a:solidFill>
                <a:latin typeface="Arial" pitchFamily="34" charset="0"/>
                <a:cs typeface="Arial" pitchFamily="34" charset="0"/>
              </a:rPr>
              <a:t>Techniques &amp; Batch </a:t>
            </a:r>
            <a:r>
              <a:rPr lang="en-US" sz="4000" dirty="0">
                <a:solidFill>
                  <a:schemeClr val="tx1"/>
                </a:solidFill>
                <a:latin typeface="Arial" pitchFamily="34" charset="0"/>
                <a:cs typeface="Arial" pitchFamily="34" charset="0"/>
              </a:rPr>
              <a:t>algorithms</a:t>
            </a:r>
            <a:r>
              <a:rPr lang="en-US" sz="4000" dirty="0" smtClean="0">
                <a:solidFill>
                  <a:schemeClr val="tx1"/>
                </a:solidFill>
                <a:latin typeface="Arial" pitchFamily="34" charset="0"/>
                <a:cs typeface="Arial" pitchFamily="34" charset="0"/>
              </a:rPr>
              <a:t>:</a:t>
            </a:r>
            <a:endParaRPr lang="en-US" sz="4000" dirty="0">
              <a:solidFill>
                <a:schemeClr val="tx1"/>
              </a:solidFill>
              <a:latin typeface="Arial" pitchFamily="34" charset="0"/>
              <a:cs typeface="Arial" pitchFamily="34" charset="0"/>
            </a:endParaRPr>
          </a:p>
        </p:txBody>
      </p:sp>
      <p:sp>
        <p:nvSpPr>
          <p:cNvPr id="4" name="Slide Number Placeholder 3"/>
          <p:cNvSpPr>
            <a:spLocks noGrp="1"/>
          </p:cNvSpPr>
          <p:nvPr>
            <p:ph type="sldNum" sz="quarter" idx="12"/>
          </p:nvPr>
        </p:nvSpPr>
        <p:spPr>
          <a:xfrm>
            <a:off x="10352540" y="295729"/>
            <a:ext cx="838199" cy="767687"/>
          </a:xfrm>
        </p:spPr>
        <p:txBody>
          <a:bodyPr/>
          <a:lstStyle/>
          <a:p>
            <a:r>
              <a:rPr lang="en-US" dirty="0"/>
              <a:t>6</a:t>
            </a:r>
          </a:p>
        </p:txBody>
      </p:sp>
    </p:spTree>
    <p:extLst>
      <p:ext uri="{BB962C8B-B14F-4D97-AF65-F5344CB8AC3E}">
        <p14:creationId xmlns:p14="http://schemas.microsoft.com/office/powerpoint/2010/main" xmlns="" val="3256113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10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Backpropagation</a:t>
            </a:r>
          </a:p>
        </p:txBody>
      </p:sp>
      <p:sp>
        <p:nvSpPr>
          <p:cNvPr id="126979" name="Rectangle 3"/>
          <p:cNvSpPr>
            <a:spLocks noGrp="1" noChangeArrowheads="1"/>
          </p:cNvSpPr>
          <p:nvPr>
            <p:ph idx="1"/>
          </p:nvPr>
        </p:nvSpPr>
        <p:spPr>
          <a:xfrm>
            <a:off x="624335" y="2465078"/>
            <a:ext cx="8825659" cy="3416300"/>
          </a:xfrm>
        </p:spPr>
        <p:txBody>
          <a:bodyPr/>
          <a:lstStyle/>
          <a:p>
            <a:pPr>
              <a:lnSpc>
                <a:spcPct val="80000"/>
              </a:lnSpc>
              <a:buFont typeface="Wingdings" panose="05000000000000000000" pitchFamily="2" charset="2"/>
              <a:buChar char="["/>
            </a:pPr>
            <a:r>
              <a:rPr kumimoji="1" lang="en-US" b="1" dirty="0">
                <a:solidFill>
                  <a:schemeClr val="tx1"/>
                </a:solidFill>
                <a:latin typeface="Arial" pitchFamily="34" charset="0"/>
                <a:cs typeface="Arial" pitchFamily="34" charset="0"/>
              </a:rPr>
              <a:t>The multi-layer networks with a linear activation can classify only linear separable inputs or, in case of function approximation, only linear functions can be represented</a:t>
            </a:r>
            <a:r>
              <a:rPr kumimoji="1" lang="en-US" b="1" dirty="0" smtClean="0">
                <a:solidFill>
                  <a:schemeClr val="tx1"/>
                </a:solidFill>
                <a:latin typeface="Arial" pitchFamily="34" charset="0"/>
                <a:cs typeface="Arial" pitchFamily="34" charset="0"/>
              </a:rPr>
              <a:t>.</a:t>
            </a:r>
          </a:p>
          <a:p>
            <a:pPr>
              <a:lnSpc>
                <a:spcPct val="80000"/>
              </a:lnSpc>
              <a:buFont typeface="Wingdings" panose="05000000000000000000" pitchFamily="2" charset="2"/>
              <a:buChar char="["/>
            </a:pPr>
            <a:r>
              <a:rPr kumimoji="1" lang="en-US" b="1" dirty="0" smtClean="0">
                <a:solidFill>
                  <a:schemeClr val="tx1"/>
                </a:solidFill>
                <a:latin typeface="Arial" pitchFamily="34" charset="0"/>
                <a:cs typeface="Arial" pitchFamily="34" charset="0"/>
              </a:rPr>
              <a:t>Compute </a:t>
            </a:r>
            <a:r>
              <a:rPr kumimoji="1" lang="en-US" b="1" dirty="0">
                <a:solidFill>
                  <a:schemeClr val="tx1"/>
                </a:solidFill>
                <a:latin typeface="Arial" pitchFamily="34" charset="0"/>
                <a:cs typeface="Arial" pitchFamily="34" charset="0"/>
              </a:rPr>
              <a:t>how fast  error changes as output of node j is changed</a:t>
            </a:r>
          </a:p>
          <a:p>
            <a:pPr>
              <a:lnSpc>
                <a:spcPct val="80000"/>
              </a:lnSpc>
              <a:buFont typeface="Wingdings" panose="05000000000000000000" pitchFamily="2" charset="2"/>
              <a:buChar char="["/>
            </a:pPr>
            <a:r>
              <a:rPr kumimoji="1" lang="en-US" b="1" dirty="0">
                <a:solidFill>
                  <a:schemeClr val="tx1"/>
                </a:solidFill>
                <a:latin typeface="Arial" pitchFamily="34" charset="0"/>
                <a:cs typeface="Arial" pitchFamily="34" charset="0"/>
              </a:rPr>
              <a:t>Compute how fast error changes as total input to node j is </a:t>
            </a:r>
            <a:r>
              <a:rPr kumimoji="1" lang="en-US" b="1" dirty="0" smtClean="0">
                <a:solidFill>
                  <a:schemeClr val="tx1"/>
                </a:solidFill>
                <a:latin typeface="Arial" pitchFamily="34" charset="0"/>
                <a:cs typeface="Arial" pitchFamily="34" charset="0"/>
              </a:rPr>
              <a:t>changed</a:t>
            </a:r>
            <a:endParaRPr kumimoji="1" lang="en-US" b="1" dirty="0">
              <a:solidFill>
                <a:schemeClr val="tx1"/>
              </a:solidFill>
              <a:latin typeface="Arial" pitchFamily="34" charset="0"/>
              <a:cs typeface="Arial" pitchFamily="34" charset="0"/>
            </a:endParaRPr>
          </a:p>
          <a:p>
            <a:pPr>
              <a:lnSpc>
                <a:spcPct val="80000"/>
              </a:lnSpc>
              <a:buFont typeface="Wingdings" panose="05000000000000000000" pitchFamily="2" charset="2"/>
              <a:buChar char="["/>
            </a:pPr>
            <a:r>
              <a:rPr kumimoji="1" lang="en-US" b="1" dirty="0" smtClean="0">
                <a:solidFill>
                  <a:schemeClr val="tx1"/>
                </a:solidFill>
                <a:latin typeface="Arial" pitchFamily="34" charset="0"/>
                <a:cs typeface="Arial" pitchFamily="34" charset="0"/>
              </a:rPr>
              <a:t>Compute </a:t>
            </a:r>
            <a:r>
              <a:rPr kumimoji="1" lang="en-US" b="1" dirty="0">
                <a:solidFill>
                  <a:schemeClr val="tx1"/>
                </a:solidFill>
                <a:latin typeface="Arial" pitchFamily="34" charset="0"/>
                <a:cs typeface="Arial" pitchFamily="34" charset="0"/>
              </a:rPr>
              <a:t>how fast error changes as </a:t>
            </a:r>
            <a:r>
              <a:rPr kumimoji="1" lang="en-US" b="1" dirty="0" smtClean="0">
                <a:solidFill>
                  <a:schemeClr val="tx1"/>
                </a:solidFill>
                <a:latin typeface="Arial" pitchFamily="34" charset="0"/>
                <a:cs typeface="Arial" pitchFamily="34" charset="0"/>
              </a:rPr>
              <a:t>weight </a:t>
            </a:r>
            <a:r>
              <a:rPr kumimoji="1" lang="en-US" b="1" dirty="0">
                <a:solidFill>
                  <a:schemeClr val="tx1"/>
                </a:solidFill>
                <a:latin typeface="Arial" pitchFamily="34" charset="0"/>
                <a:cs typeface="Arial" pitchFamily="34" charset="0"/>
              </a:rPr>
              <a:t>coming into node j is changed</a:t>
            </a:r>
          </a:p>
          <a:p>
            <a:pPr>
              <a:lnSpc>
                <a:spcPct val="80000"/>
              </a:lnSpc>
              <a:buFont typeface="Wingdings" panose="05000000000000000000" pitchFamily="2" charset="2"/>
              <a:buChar char="["/>
            </a:pPr>
            <a:r>
              <a:rPr kumimoji="1" lang="en-US" b="1" dirty="0" smtClean="0">
                <a:solidFill>
                  <a:schemeClr val="tx1"/>
                </a:solidFill>
                <a:latin typeface="Arial" pitchFamily="34" charset="0"/>
                <a:cs typeface="Arial" pitchFamily="34" charset="0"/>
              </a:rPr>
              <a:t>Compute </a:t>
            </a:r>
            <a:r>
              <a:rPr kumimoji="1" lang="en-US" b="1" dirty="0">
                <a:solidFill>
                  <a:schemeClr val="tx1"/>
                </a:solidFill>
                <a:latin typeface="Arial" pitchFamily="34" charset="0"/>
                <a:cs typeface="Arial" pitchFamily="34" charset="0"/>
              </a:rPr>
              <a:t>how fast error changes as output of node </a:t>
            </a:r>
            <a:r>
              <a:rPr kumimoji="1" lang="en-US" b="1" dirty="0" err="1">
                <a:solidFill>
                  <a:schemeClr val="tx1"/>
                </a:solidFill>
                <a:latin typeface="Arial" pitchFamily="34" charset="0"/>
                <a:cs typeface="Arial" pitchFamily="34" charset="0"/>
              </a:rPr>
              <a:t>i</a:t>
            </a:r>
            <a:r>
              <a:rPr kumimoji="1" lang="en-US" b="1" dirty="0">
                <a:solidFill>
                  <a:schemeClr val="tx1"/>
                </a:solidFill>
                <a:latin typeface="Arial" pitchFamily="34" charset="0"/>
                <a:cs typeface="Arial" pitchFamily="34" charset="0"/>
              </a:rPr>
              <a:t> in previous layer is changed</a:t>
            </a:r>
          </a:p>
          <a:p>
            <a:endParaRPr lang="en-US" dirty="0">
              <a:latin typeface="Arial" pitchFamily="34" charset="0"/>
              <a:cs typeface="Arial" pitchFamily="34" charset="0"/>
            </a:endParaRPr>
          </a:p>
          <a:p>
            <a:endParaRPr lang="en-US" dirty="0">
              <a:latin typeface="Arial" panose="020B0604020202020204" pitchFamily="34" charset="0"/>
            </a:endParaRPr>
          </a:p>
        </p:txBody>
      </p:sp>
      <p:grpSp>
        <p:nvGrpSpPr>
          <p:cNvPr id="4" name="Group 51"/>
          <p:cNvGrpSpPr>
            <a:grpSpLocks/>
          </p:cNvGrpSpPr>
          <p:nvPr/>
        </p:nvGrpSpPr>
        <p:grpSpPr bwMode="auto">
          <a:xfrm>
            <a:off x="7823276" y="3547747"/>
            <a:ext cx="4186182" cy="3129224"/>
            <a:chOff x="384" y="1248"/>
            <a:chExt cx="3414" cy="2729"/>
          </a:xfrm>
        </p:grpSpPr>
        <p:sp>
          <p:nvSpPr>
            <p:cNvPr id="5" name="Oval 4"/>
            <p:cNvSpPr>
              <a:spLocks noChangeArrowheads="1"/>
            </p:cNvSpPr>
            <p:nvPr/>
          </p:nvSpPr>
          <p:spPr bwMode="auto">
            <a:xfrm>
              <a:off x="1728" y="1344"/>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6" name="Oval 5"/>
            <p:cNvSpPr>
              <a:spLocks noChangeArrowheads="1"/>
            </p:cNvSpPr>
            <p:nvPr/>
          </p:nvSpPr>
          <p:spPr bwMode="auto">
            <a:xfrm>
              <a:off x="2160" y="1344"/>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 name="Oval 6"/>
            <p:cNvSpPr>
              <a:spLocks noChangeArrowheads="1"/>
            </p:cNvSpPr>
            <p:nvPr/>
          </p:nvSpPr>
          <p:spPr bwMode="auto">
            <a:xfrm>
              <a:off x="1296" y="2064"/>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1728" y="2064"/>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9" name="Oval 8"/>
            <p:cNvSpPr>
              <a:spLocks noChangeArrowheads="1"/>
            </p:cNvSpPr>
            <p:nvPr/>
          </p:nvSpPr>
          <p:spPr bwMode="auto">
            <a:xfrm>
              <a:off x="2208" y="2064"/>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 name="Oval 9"/>
            <p:cNvSpPr>
              <a:spLocks noChangeArrowheads="1"/>
            </p:cNvSpPr>
            <p:nvPr/>
          </p:nvSpPr>
          <p:spPr bwMode="auto">
            <a:xfrm>
              <a:off x="2640" y="2064"/>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 name="Oval 12"/>
            <p:cNvSpPr>
              <a:spLocks noChangeArrowheads="1"/>
            </p:cNvSpPr>
            <p:nvPr/>
          </p:nvSpPr>
          <p:spPr bwMode="auto">
            <a:xfrm>
              <a:off x="384" y="336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Oval 13"/>
            <p:cNvSpPr>
              <a:spLocks noChangeArrowheads="1"/>
            </p:cNvSpPr>
            <p:nvPr/>
          </p:nvSpPr>
          <p:spPr bwMode="auto">
            <a:xfrm>
              <a:off x="816" y="336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 name="Oval 14"/>
            <p:cNvSpPr>
              <a:spLocks noChangeArrowheads="1"/>
            </p:cNvSpPr>
            <p:nvPr/>
          </p:nvSpPr>
          <p:spPr bwMode="auto">
            <a:xfrm>
              <a:off x="1296" y="336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4" name="Oval 15"/>
            <p:cNvSpPr>
              <a:spLocks noChangeArrowheads="1"/>
            </p:cNvSpPr>
            <p:nvPr/>
          </p:nvSpPr>
          <p:spPr bwMode="auto">
            <a:xfrm>
              <a:off x="1728" y="336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 name="Oval 16"/>
            <p:cNvSpPr>
              <a:spLocks noChangeArrowheads="1"/>
            </p:cNvSpPr>
            <p:nvPr/>
          </p:nvSpPr>
          <p:spPr bwMode="auto">
            <a:xfrm>
              <a:off x="2160" y="336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 name="Oval 17"/>
            <p:cNvSpPr>
              <a:spLocks noChangeArrowheads="1"/>
            </p:cNvSpPr>
            <p:nvPr/>
          </p:nvSpPr>
          <p:spPr bwMode="auto">
            <a:xfrm>
              <a:off x="2592" y="336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7" name="Oval 18"/>
            <p:cNvSpPr>
              <a:spLocks noChangeArrowheads="1"/>
            </p:cNvSpPr>
            <p:nvPr/>
          </p:nvSpPr>
          <p:spPr bwMode="auto">
            <a:xfrm>
              <a:off x="3072" y="336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 name="Oval 19"/>
            <p:cNvSpPr>
              <a:spLocks noChangeArrowheads="1"/>
            </p:cNvSpPr>
            <p:nvPr/>
          </p:nvSpPr>
          <p:spPr bwMode="auto">
            <a:xfrm>
              <a:off x="3504" y="3360"/>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 name="Line 20"/>
            <p:cNvSpPr>
              <a:spLocks noChangeShapeType="1"/>
            </p:cNvSpPr>
            <p:nvPr/>
          </p:nvSpPr>
          <p:spPr bwMode="auto">
            <a:xfrm flipV="1">
              <a:off x="1488" y="1632"/>
              <a:ext cx="288" cy="43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0" name="Line 21"/>
            <p:cNvSpPr>
              <a:spLocks noChangeShapeType="1"/>
            </p:cNvSpPr>
            <p:nvPr/>
          </p:nvSpPr>
          <p:spPr bwMode="auto">
            <a:xfrm flipV="1">
              <a:off x="1536" y="1632"/>
              <a:ext cx="672" cy="4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 name="Line 22"/>
            <p:cNvSpPr>
              <a:spLocks noChangeShapeType="1"/>
            </p:cNvSpPr>
            <p:nvPr/>
          </p:nvSpPr>
          <p:spPr bwMode="auto">
            <a:xfrm flipH="1" flipV="1">
              <a:off x="1824" y="1632"/>
              <a:ext cx="48" cy="43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 name="Line 23"/>
            <p:cNvSpPr>
              <a:spLocks noChangeShapeType="1"/>
            </p:cNvSpPr>
            <p:nvPr/>
          </p:nvSpPr>
          <p:spPr bwMode="auto">
            <a:xfrm flipV="1">
              <a:off x="1920" y="1632"/>
              <a:ext cx="336" cy="43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3" name="Line 24"/>
            <p:cNvSpPr>
              <a:spLocks noChangeShapeType="1"/>
            </p:cNvSpPr>
            <p:nvPr/>
          </p:nvSpPr>
          <p:spPr bwMode="auto">
            <a:xfrm flipH="1" flipV="1">
              <a:off x="1920" y="1632"/>
              <a:ext cx="384" cy="43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 name="Line 25"/>
            <p:cNvSpPr>
              <a:spLocks noChangeShapeType="1"/>
            </p:cNvSpPr>
            <p:nvPr/>
          </p:nvSpPr>
          <p:spPr bwMode="auto">
            <a:xfrm flipH="1" flipV="1">
              <a:off x="2256" y="1632"/>
              <a:ext cx="48" cy="43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 name="Line 26"/>
            <p:cNvSpPr>
              <a:spLocks noChangeShapeType="1"/>
            </p:cNvSpPr>
            <p:nvPr/>
          </p:nvSpPr>
          <p:spPr bwMode="auto">
            <a:xfrm flipH="1" flipV="1">
              <a:off x="1872" y="1632"/>
              <a:ext cx="912" cy="43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 name="Line 27"/>
            <p:cNvSpPr>
              <a:spLocks noChangeShapeType="1"/>
            </p:cNvSpPr>
            <p:nvPr/>
          </p:nvSpPr>
          <p:spPr bwMode="auto">
            <a:xfrm flipH="1" flipV="1">
              <a:off x="2352" y="1632"/>
              <a:ext cx="432" cy="43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 name="Line 28"/>
            <p:cNvSpPr>
              <a:spLocks noChangeShapeType="1"/>
            </p:cNvSpPr>
            <p:nvPr/>
          </p:nvSpPr>
          <p:spPr bwMode="auto">
            <a:xfrm flipV="1">
              <a:off x="576" y="2304"/>
              <a:ext cx="720"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 name="Line 29"/>
            <p:cNvSpPr>
              <a:spLocks noChangeShapeType="1"/>
            </p:cNvSpPr>
            <p:nvPr/>
          </p:nvSpPr>
          <p:spPr bwMode="auto">
            <a:xfrm flipV="1">
              <a:off x="576" y="2304"/>
              <a:ext cx="1200"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9" name="Line 30"/>
            <p:cNvSpPr>
              <a:spLocks noChangeShapeType="1"/>
            </p:cNvSpPr>
            <p:nvPr/>
          </p:nvSpPr>
          <p:spPr bwMode="auto">
            <a:xfrm flipV="1">
              <a:off x="576" y="2352"/>
              <a:ext cx="2208"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0" name="Line 31"/>
            <p:cNvSpPr>
              <a:spLocks noChangeShapeType="1"/>
            </p:cNvSpPr>
            <p:nvPr/>
          </p:nvSpPr>
          <p:spPr bwMode="auto">
            <a:xfrm flipV="1">
              <a:off x="480" y="2352"/>
              <a:ext cx="2256"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 name="Line 32"/>
            <p:cNvSpPr>
              <a:spLocks noChangeShapeType="1"/>
            </p:cNvSpPr>
            <p:nvPr/>
          </p:nvSpPr>
          <p:spPr bwMode="auto">
            <a:xfrm flipV="1">
              <a:off x="576" y="2304"/>
              <a:ext cx="1200" cy="10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 name="Line 33"/>
            <p:cNvSpPr>
              <a:spLocks noChangeShapeType="1"/>
            </p:cNvSpPr>
            <p:nvPr/>
          </p:nvSpPr>
          <p:spPr bwMode="auto">
            <a:xfrm flipV="1">
              <a:off x="528" y="2352"/>
              <a:ext cx="1728"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 name="Line 34"/>
            <p:cNvSpPr>
              <a:spLocks noChangeShapeType="1"/>
            </p:cNvSpPr>
            <p:nvPr/>
          </p:nvSpPr>
          <p:spPr bwMode="auto">
            <a:xfrm flipV="1">
              <a:off x="528" y="2352"/>
              <a:ext cx="2208" cy="10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 name="Line 35"/>
            <p:cNvSpPr>
              <a:spLocks noChangeShapeType="1"/>
            </p:cNvSpPr>
            <p:nvPr/>
          </p:nvSpPr>
          <p:spPr bwMode="auto">
            <a:xfrm flipV="1">
              <a:off x="960" y="2352"/>
              <a:ext cx="384"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5" name="Line 36"/>
            <p:cNvSpPr>
              <a:spLocks noChangeShapeType="1"/>
            </p:cNvSpPr>
            <p:nvPr/>
          </p:nvSpPr>
          <p:spPr bwMode="auto">
            <a:xfrm flipV="1">
              <a:off x="1008" y="2352"/>
              <a:ext cx="816" cy="105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 name="Line 37"/>
            <p:cNvSpPr>
              <a:spLocks noChangeShapeType="1"/>
            </p:cNvSpPr>
            <p:nvPr/>
          </p:nvSpPr>
          <p:spPr bwMode="auto">
            <a:xfrm flipV="1">
              <a:off x="1008" y="2352"/>
              <a:ext cx="1296" cy="9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7" name="Line 38"/>
            <p:cNvSpPr>
              <a:spLocks noChangeShapeType="1"/>
            </p:cNvSpPr>
            <p:nvPr/>
          </p:nvSpPr>
          <p:spPr bwMode="auto">
            <a:xfrm flipV="1">
              <a:off x="1104" y="2304"/>
              <a:ext cx="1584"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 name="Text Box 39"/>
            <p:cNvSpPr txBox="1">
              <a:spLocks noChangeArrowheads="1"/>
            </p:cNvSpPr>
            <p:nvPr/>
          </p:nvSpPr>
          <p:spPr bwMode="auto">
            <a:xfrm>
              <a:off x="1766" y="2796"/>
              <a:ext cx="520" cy="3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b="1"/>
                <a:t>. . .</a:t>
              </a:r>
              <a:r>
                <a:rPr lang="en-US"/>
                <a:t> </a:t>
              </a:r>
            </a:p>
          </p:txBody>
        </p:sp>
        <p:sp>
          <p:nvSpPr>
            <p:cNvPr id="39" name="Line 40"/>
            <p:cNvSpPr>
              <a:spLocks noChangeShapeType="1"/>
            </p:cNvSpPr>
            <p:nvPr/>
          </p:nvSpPr>
          <p:spPr bwMode="auto">
            <a:xfrm flipH="1" flipV="1">
              <a:off x="1488" y="2352"/>
              <a:ext cx="2160"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0" name="Line 41"/>
            <p:cNvSpPr>
              <a:spLocks noChangeShapeType="1"/>
            </p:cNvSpPr>
            <p:nvPr/>
          </p:nvSpPr>
          <p:spPr bwMode="auto">
            <a:xfrm flipH="1" flipV="1">
              <a:off x="1872" y="2352"/>
              <a:ext cx="1776"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 name="Line 42"/>
            <p:cNvSpPr>
              <a:spLocks noChangeShapeType="1"/>
            </p:cNvSpPr>
            <p:nvPr/>
          </p:nvSpPr>
          <p:spPr bwMode="auto">
            <a:xfrm flipH="1" flipV="1">
              <a:off x="2400" y="2352"/>
              <a:ext cx="1248"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2" name="Line 43"/>
            <p:cNvSpPr>
              <a:spLocks noChangeShapeType="1"/>
            </p:cNvSpPr>
            <p:nvPr/>
          </p:nvSpPr>
          <p:spPr bwMode="auto">
            <a:xfrm flipH="1" flipV="1">
              <a:off x="2832" y="2352"/>
              <a:ext cx="816" cy="100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 name="Text Box 44"/>
            <p:cNvSpPr txBox="1">
              <a:spLocks noChangeArrowheads="1"/>
            </p:cNvSpPr>
            <p:nvPr/>
          </p:nvSpPr>
          <p:spPr bwMode="auto">
            <a:xfrm>
              <a:off x="384" y="3744"/>
              <a:ext cx="24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x</a:t>
              </a:r>
              <a:r>
                <a:rPr lang="en-US" baseline="-25000"/>
                <a:t>1</a:t>
              </a:r>
              <a:endParaRPr lang="en-US"/>
            </a:p>
          </p:txBody>
        </p:sp>
        <p:sp>
          <p:nvSpPr>
            <p:cNvPr id="44" name="Text Box 45"/>
            <p:cNvSpPr txBox="1">
              <a:spLocks noChangeArrowheads="1"/>
            </p:cNvSpPr>
            <p:nvPr/>
          </p:nvSpPr>
          <p:spPr bwMode="auto">
            <a:xfrm>
              <a:off x="816" y="3744"/>
              <a:ext cx="24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x</a:t>
              </a:r>
              <a:r>
                <a:rPr lang="en-US" baseline="-25000"/>
                <a:t>2</a:t>
              </a:r>
              <a:endParaRPr lang="en-US"/>
            </a:p>
          </p:txBody>
        </p:sp>
        <p:sp>
          <p:nvSpPr>
            <p:cNvPr id="45" name="Text Box 46"/>
            <p:cNvSpPr txBox="1">
              <a:spLocks noChangeArrowheads="1"/>
            </p:cNvSpPr>
            <p:nvPr/>
          </p:nvSpPr>
          <p:spPr bwMode="auto">
            <a:xfrm>
              <a:off x="3552" y="3744"/>
              <a:ext cx="2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x</a:t>
              </a:r>
              <a:r>
                <a:rPr lang="en-US" baseline="-25000"/>
                <a:t>n</a:t>
              </a:r>
              <a:endParaRPr lang="en-US"/>
            </a:p>
          </p:txBody>
        </p:sp>
        <p:sp>
          <p:nvSpPr>
            <p:cNvPr id="46" name="Text Box 47"/>
            <p:cNvSpPr txBox="1">
              <a:spLocks noChangeArrowheads="1"/>
            </p:cNvSpPr>
            <p:nvPr/>
          </p:nvSpPr>
          <p:spPr bwMode="auto">
            <a:xfrm>
              <a:off x="1920" y="2592"/>
              <a:ext cx="384" cy="7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3600" i="1"/>
                <a:t>v</a:t>
              </a:r>
              <a:r>
                <a:rPr lang="en-US" sz="3600" i="1" baseline="-25000"/>
                <a:t>jk</a:t>
              </a:r>
              <a:endParaRPr lang="en-US" sz="3600" i="1"/>
            </a:p>
          </p:txBody>
        </p:sp>
        <p:sp>
          <p:nvSpPr>
            <p:cNvPr id="47" name="Text Box 48"/>
            <p:cNvSpPr txBox="1">
              <a:spLocks noChangeArrowheads="1"/>
            </p:cNvSpPr>
            <p:nvPr/>
          </p:nvSpPr>
          <p:spPr bwMode="auto">
            <a:xfrm>
              <a:off x="912" y="2064"/>
              <a:ext cx="225"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h</a:t>
              </a:r>
              <a:r>
                <a:rPr lang="en-US" baseline="-25000"/>
                <a:t>j</a:t>
              </a:r>
              <a:endParaRPr lang="en-US"/>
            </a:p>
          </p:txBody>
        </p:sp>
        <p:sp>
          <p:nvSpPr>
            <p:cNvPr id="48" name="Text Box 49"/>
            <p:cNvSpPr txBox="1">
              <a:spLocks noChangeArrowheads="1"/>
            </p:cNvSpPr>
            <p:nvPr/>
          </p:nvSpPr>
          <p:spPr bwMode="auto">
            <a:xfrm>
              <a:off x="1920" y="1680"/>
              <a:ext cx="362" cy="32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a:t>w</a:t>
              </a:r>
              <a:r>
                <a:rPr lang="en-US" sz="2800" baseline="-25000"/>
                <a:t>ij</a:t>
              </a:r>
              <a:endParaRPr lang="en-US"/>
            </a:p>
          </p:txBody>
        </p:sp>
        <p:sp>
          <p:nvSpPr>
            <p:cNvPr id="49" name="Text Box 50"/>
            <p:cNvSpPr txBox="1">
              <a:spLocks noChangeArrowheads="1"/>
            </p:cNvSpPr>
            <p:nvPr/>
          </p:nvSpPr>
          <p:spPr bwMode="auto">
            <a:xfrm>
              <a:off x="1344" y="1248"/>
              <a:ext cx="21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y</a:t>
              </a:r>
              <a:r>
                <a:rPr lang="en-US" baseline="-25000"/>
                <a:t>i</a:t>
              </a:r>
              <a:endParaRPr lang="en-US"/>
            </a:p>
          </p:txBody>
        </p:sp>
      </p:grpSp>
      <p:sp>
        <p:nvSpPr>
          <p:cNvPr id="50" name="Slide Number Placeholder 3"/>
          <p:cNvSpPr>
            <a:spLocks noGrp="1"/>
          </p:cNvSpPr>
          <p:nvPr>
            <p:ph type="sldNum" sz="quarter" idx="12"/>
          </p:nvPr>
        </p:nvSpPr>
        <p:spPr>
          <a:xfrm>
            <a:off x="10352540" y="295729"/>
            <a:ext cx="838199" cy="767687"/>
          </a:xfrm>
        </p:spPr>
        <p:txBody>
          <a:bodyPr/>
          <a:lstStyle/>
          <a:p>
            <a:r>
              <a:rPr lang="en-US" dirty="0"/>
              <a:t>7</a:t>
            </a:r>
          </a:p>
        </p:txBody>
      </p:sp>
    </p:spTree>
    <p:extLst>
      <p:ext uri="{BB962C8B-B14F-4D97-AF65-F5344CB8AC3E}">
        <p14:creationId xmlns:p14="http://schemas.microsoft.com/office/powerpoint/2010/main" xmlns="" val="190322874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dirty="0" err="1"/>
              <a:t>Backpropagation</a:t>
            </a:r>
            <a:endParaRPr lang="en-US" dirty="0"/>
          </a:p>
        </p:txBody>
      </p:sp>
      <p:sp>
        <p:nvSpPr>
          <p:cNvPr id="135171" name="Rectangle 3"/>
          <p:cNvSpPr>
            <a:spLocks noGrp="1" noChangeArrowheads="1"/>
          </p:cNvSpPr>
          <p:nvPr>
            <p:ph idx="1"/>
          </p:nvPr>
        </p:nvSpPr>
        <p:spPr>
          <a:xfrm>
            <a:off x="817581" y="2463501"/>
            <a:ext cx="10746890" cy="4260028"/>
          </a:xfrm>
        </p:spPr>
        <p:txBody>
          <a:bodyPr/>
          <a:lstStyle/>
          <a:p>
            <a:r>
              <a:rPr lang="en-US" dirty="0"/>
              <a:t>Calculate the activation of the hidden </a:t>
            </a:r>
            <a:r>
              <a:rPr lang="en-US" dirty="0" smtClean="0"/>
              <a:t>units</a:t>
            </a:r>
          </a:p>
          <a:p>
            <a:pPr marL="0" indent="0">
              <a:buNone/>
            </a:pPr>
            <a:endParaRPr lang="en-US" dirty="0"/>
          </a:p>
          <a:p>
            <a:r>
              <a:rPr lang="en-US" dirty="0"/>
              <a:t>And the activation of the </a:t>
            </a:r>
            <a:r>
              <a:rPr lang="en-US" dirty="0" smtClean="0"/>
              <a:t>output</a:t>
            </a:r>
          </a:p>
          <a:p>
            <a:pPr marL="0" indent="0">
              <a:buNone/>
            </a:pPr>
            <a:endParaRPr lang="en-US" dirty="0"/>
          </a:p>
          <a:p>
            <a:r>
              <a:rPr lang="en-US" dirty="0" smtClean="0"/>
              <a:t>If </a:t>
            </a:r>
            <a:r>
              <a:rPr lang="en-US" dirty="0"/>
              <a:t>we have </a:t>
            </a:r>
            <a:r>
              <a:rPr lang="en-US" dirty="0">
                <a:sym typeface="Symbol" panose="05050102010706020507" pitchFamily="18" charset="2"/>
              </a:rPr>
              <a:t> pattern to learn t</a:t>
            </a:r>
            <a:r>
              <a:rPr lang="en-US" dirty="0"/>
              <a:t>he error is</a:t>
            </a:r>
          </a:p>
        </p:txBody>
      </p:sp>
      <p:graphicFrame>
        <p:nvGraphicFramePr>
          <p:cNvPr id="135172" name="Object 4"/>
          <p:cNvGraphicFramePr>
            <a:graphicFrameLocks noChangeAspect="1"/>
          </p:cNvGraphicFramePr>
          <p:nvPr>
            <p:extLst>
              <p:ext uri="{D42A27DB-BD31-4B8C-83A1-F6EECF244321}">
                <p14:modId xmlns:p14="http://schemas.microsoft.com/office/powerpoint/2010/main" xmlns="" val="3125286523"/>
              </p:ext>
            </p:extLst>
          </p:nvPr>
        </p:nvGraphicFramePr>
        <p:xfrm>
          <a:off x="6126781" y="4057542"/>
          <a:ext cx="3994804" cy="2510580"/>
        </p:xfrm>
        <a:graphic>
          <a:graphicData uri="http://schemas.openxmlformats.org/presentationml/2006/ole">
            <p:oleObj spid="_x0000_s19598" name="Equation" r:id="rId3" imgW="2425700" imgH="1524000" progId="Equation.3">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4228383825"/>
              </p:ext>
            </p:extLst>
          </p:nvPr>
        </p:nvGraphicFramePr>
        <p:xfrm>
          <a:off x="6696324" y="2236223"/>
          <a:ext cx="1971495" cy="844793"/>
        </p:xfrm>
        <a:graphic>
          <a:graphicData uri="http://schemas.openxmlformats.org/presentationml/2006/ole">
            <p:oleObj spid="_x0000_s19599" name="Equation" r:id="rId4" imgW="1066800" imgH="457200" progId="Equation.3">
              <p:embed/>
            </p:oleObj>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xmlns="" val="2628311153"/>
              </p:ext>
            </p:extLst>
          </p:nvPr>
        </p:nvGraphicFramePr>
        <p:xfrm>
          <a:off x="6799134" y="3059724"/>
          <a:ext cx="1868685" cy="853023"/>
        </p:xfrm>
        <a:graphic>
          <a:graphicData uri="http://schemas.openxmlformats.org/presentationml/2006/ole">
            <p:oleObj spid="_x0000_s19600" name="Equation" r:id="rId5" imgW="1054100" imgH="482600" progId="Equation.3">
              <p:embed/>
            </p:oleObj>
          </a:graphicData>
        </a:graphic>
      </p:graphicFrame>
      <p:sp>
        <p:nvSpPr>
          <p:cNvPr id="7" name="Slide Number Placeholder 3"/>
          <p:cNvSpPr>
            <a:spLocks noGrp="1"/>
          </p:cNvSpPr>
          <p:nvPr>
            <p:ph type="sldNum" sz="quarter" idx="12"/>
          </p:nvPr>
        </p:nvSpPr>
        <p:spPr>
          <a:xfrm>
            <a:off x="10352540" y="295729"/>
            <a:ext cx="838199" cy="767687"/>
          </a:xfrm>
        </p:spPr>
        <p:txBody>
          <a:bodyPr/>
          <a:lstStyle/>
          <a:p>
            <a:r>
              <a:rPr lang="en-US" dirty="0"/>
              <a:t>9</a:t>
            </a:r>
          </a:p>
        </p:txBody>
      </p:sp>
    </p:spTree>
    <p:extLst>
      <p:ext uri="{BB962C8B-B14F-4D97-AF65-F5344CB8AC3E}">
        <p14:creationId xmlns:p14="http://schemas.microsoft.com/office/powerpoint/2010/main" xmlns="" val="37132093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46" y="738677"/>
            <a:ext cx="4474666" cy="1090124"/>
          </a:xfrm>
        </p:spPr>
        <p:txBody>
          <a:bodyPr/>
          <a:lstStyle/>
          <a:p>
            <a:r>
              <a:rPr lang="en-US" altLang="ko-KR" dirty="0" smtClean="0"/>
              <a:t>Advantages</a:t>
            </a:r>
            <a:endParaRPr lang="en-US" dirty="0"/>
          </a:p>
        </p:txBody>
      </p:sp>
      <p:sp>
        <p:nvSpPr>
          <p:cNvPr id="4" name="Rectangle 2"/>
          <p:cNvSpPr txBox="1">
            <a:spLocks noChangeArrowheads="1"/>
          </p:cNvSpPr>
          <p:nvPr/>
        </p:nvSpPr>
        <p:spPr bwMode="gray">
          <a:xfrm>
            <a:off x="6353103" y="769576"/>
            <a:ext cx="3923852" cy="618671"/>
          </a:xfrm>
          <a:prstGeom prst="rect">
            <a:avLst/>
          </a:prstGeom>
          <a:ln>
            <a:solidFill>
              <a:schemeClr val="bg1"/>
            </a:solidFill>
          </a:ln>
        </p:spPr>
        <p:txBody>
          <a:bodyPr vert="horz" lIns="91440" tIns="45720" rIns="91440" bIns="45720" rtlCol="0" anchor="ctr">
            <a:normAutofit fontScale="900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solidFill>
                    <a:schemeClr val="accent1"/>
                  </a:solidFill>
                </a:ln>
                <a:solidFill>
                  <a:schemeClr val="accent1"/>
                </a:solidFill>
                <a:effectLst/>
                <a:uLnTx/>
                <a:uFillTx/>
                <a:latin typeface="+mj-lt"/>
                <a:ea typeface="+mj-ea"/>
                <a:cs typeface="+mj-cs"/>
              </a:rPr>
              <a:t>Disadvantages</a:t>
            </a:r>
            <a:endParaRPr kumimoji="0" lang="en-US" sz="4000" b="0" i="0" u="none" strike="noStrike" kern="1200" cap="none" spc="0" normalizeH="0" baseline="0" noProof="0" dirty="0">
              <a:ln>
                <a:solidFill>
                  <a:schemeClr val="accent1"/>
                </a:solidFill>
              </a:ln>
              <a:solidFill>
                <a:schemeClr val="accent1"/>
              </a:solidFill>
              <a:effectLst/>
              <a:uLnTx/>
              <a:uFillTx/>
              <a:latin typeface="+mj-lt"/>
              <a:ea typeface="+mj-ea"/>
              <a:cs typeface="+mj-cs"/>
            </a:endParaRPr>
          </a:p>
        </p:txBody>
      </p:sp>
      <p:sp>
        <p:nvSpPr>
          <p:cNvPr id="5" name="Rectangle 12"/>
          <p:cNvSpPr>
            <a:spLocks noChangeArrowheads="1"/>
          </p:cNvSpPr>
          <p:nvPr/>
        </p:nvSpPr>
        <p:spPr bwMode="auto">
          <a:xfrm>
            <a:off x="6599104" y="1531345"/>
            <a:ext cx="4892852" cy="5106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6075" indent="-346075">
              <a:spcBef>
                <a:spcPct val="20000"/>
              </a:spcBef>
              <a:buClr>
                <a:schemeClr val="folHlink"/>
              </a:buClr>
              <a:buFont typeface="Marlett" pitchFamily="2" charset="2"/>
              <a:buChar char="k"/>
              <a:defRPr kumimoji="1" sz="2400" b="1">
                <a:solidFill>
                  <a:schemeClr val="accent2"/>
                </a:solidFill>
                <a:latin typeface="Century Gothic" panose="020B0502020202020204" pitchFamily="34" charset="0"/>
                <a:ea typeface="굴림" panose="020B0600000101010101" pitchFamily="34" charset="-127"/>
              </a:defRPr>
            </a:lvl1pPr>
            <a:lvl2pPr marL="798513" indent="-338138">
              <a:spcBef>
                <a:spcPct val="20000"/>
              </a:spcBef>
              <a:buClr>
                <a:srgbClr val="CC0000"/>
              </a:buClr>
              <a:buSzPct val="90000"/>
              <a:buFont typeface="Marlett" pitchFamily="2" charset="2"/>
              <a:buChar char="k"/>
              <a:defRPr kumimoji="1" sz="2200">
                <a:solidFill>
                  <a:schemeClr val="accent2"/>
                </a:solidFill>
                <a:latin typeface="Century Gothic" panose="020B0502020202020204" pitchFamily="34" charset="0"/>
                <a:ea typeface="굴림" panose="020B0600000101010101" pitchFamily="34" charset="-127"/>
              </a:defRPr>
            </a:lvl2pPr>
            <a:lvl3pPr marL="1260475" indent="-346075">
              <a:spcBef>
                <a:spcPct val="20000"/>
              </a:spcBef>
              <a:buClr>
                <a:schemeClr val="folHlink"/>
              </a:buClr>
              <a:buFont typeface="Marlett" pitchFamily="2" charset="2"/>
              <a:buChar char="k"/>
              <a:defRPr kumimoji="1" sz="2000">
                <a:solidFill>
                  <a:schemeClr val="accent2"/>
                </a:solidFill>
                <a:latin typeface="Century Gothic" panose="020B0502020202020204" pitchFamily="34" charset="0"/>
                <a:ea typeface="굴림" panose="020B0600000101010101" pitchFamily="34" charset="-127"/>
              </a:defRPr>
            </a:lvl3pPr>
            <a:lvl4pPr marL="1712913" indent="-338138">
              <a:spcBef>
                <a:spcPct val="20000"/>
              </a:spcBef>
              <a:buClr>
                <a:schemeClr val="folHlink"/>
              </a:buClr>
              <a:buFont typeface="Marlett" pitchFamily="2" charset="2"/>
              <a:buChar char="k"/>
              <a:defRPr kumimoji="1">
                <a:solidFill>
                  <a:schemeClr val="accent2"/>
                </a:solidFill>
                <a:latin typeface="Century Gothic" panose="020B0502020202020204" pitchFamily="34" charset="0"/>
                <a:ea typeface="굴림" panose="020B0600000101010101" pitchFamily="34" charset="-127"/>
              </a:defRPr>
            </a:lvl4pPr>
            <a:lvl5pPr marL="2174875" indent="-346075">
              <a:spcBef>
                <a:spcPct val="20000"/>
              </a:spcBef>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5pPr>
            <a:lvl6pPr marL="2632075" indent="-346075" fontAlgn="base" latinLnBrk="1">
              <a:spcBef>
                <a:spcPct val="20000"/>
              </a:spcBef>
              <a:spcAft>
                <a:spcPct val="0"/>
              </a:spcAft>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6pPr>
            <a:lvl7pPr marL="3089275" indent="-346075" fontAlgn="base" latinLnBrk="1">
              <a:spcBef>
                <a:spcPct val="20000"/>
              </a:spcBef>
              <a:spcAft>
                <a:spcPct val="0"/>
              </a:spcAft>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7pPr>
            <a:lvl8pPr marL="3546475" indent="-346075" fontAlgn="base" latinLnBrk="1">
              <a:spcBef>
                <a:spcPct val="20000"/>
              </a:spcBef>
              <a:spcAft>
                <a:spcPct val="0"/>
              </a:spcAft>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8pPr>
            <a:lvl9pPr marL="4003675" indent="-346075" fontAlgn="base" latinLnBrk="1">
              <a:spcBef>
                <a:spcPct val="20000"/>
              </a:spcBef>
              <a:spcAft>
                <a:spcPct val="0"/>
              </a:spcAft>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9pPr>
          </a:lstStyle>
          <a:p>
            <a:pPr marL="342900" indent="-342900" defTabSz="457200">
              <a:lnSpc>
                <a:spcPct val="80000"/>
              </a:lnSpc>
              <a:spcBef>
                <a:spcPts val="1000"/>
              </a:spcBef>
              <a:buClr>
                <a:schemeClr val="accent1"/>
              </a:buClr>
              <a:buSzPct val="80000"/>
              <a:buFont typeface="Wingdings" panose="05000000000000000000" pitchFamily="2" charset="2"/>
              <a:buChar char="["/>
            </a:pPr>
            <a:r>
              <a:rPr lang="en-US" sz="1800" dirty="0">
                <a:solidFill>
                  <a:schemeClr val="tx1"/>
                </a:solidFill>
                <a:latin typeface="Arial" pitchFamily="34" charset="0"/>
                <a:ea typeface="+mn-ea"/>
                <a:cs typeface="Arial" pitchFamily="34" charset="0"/>
              </a:rPr>
              <a:t>From a memory and capacity standpoint the CNN is not much bigger  than a regular two layer network.</a:t>
            </a:r>
          </a:p>
          <a:p>
            <a:pPr marL="342900" indent="-342900" defTabSz="457200">
              <a:lnSpc>
                <a:spcPct val="80000"/>
              </a:lnSpc>
              <a:spcBef>
                <a:spcPts val="1000"/>
              </a:spcBef>
              <a:buClr>
                <a:schemeClr val="accent1"/>
              </a:buClr>
              <a:buSzPct val="80000"/>
              <a:buFont typeface="Wingdings" panose="05000000000000000000" pitchFamily="2" charset="2"/>
              <a:buChar char="["/>
            </a:pPr>
            <a:r>
              <a:rPr lang="en-US" sz="1800" dirty="0">
                <a:solidFill>
                  <a:schemeClr val="tx1"/>
                </a:solidFill>
                <a:latin typeface="Arial" pitchFamily="34" charset="0"/>
                <a:ea typeface="+mn-ea"/>
                <a:cs typeface="Arial" pitchFamily="34" charset="0"/>
              </a:rPr>
              <a:t>At runtime the convolution operations are computationally expensive and take up about  67% of the time.</a:t>
            </a:r>
          </a:p>
          <a:p>
            <a:pPr marL="342900" indent="-342900" defTabSz="457200">
              <a:lnSpc>
                <a:spcPct val="80000"/>
              </a:lnSpc>
              <a:spcBef>
                <a:spcPts val="1000"/>
              </a:spcBef>
              <a:buClr>
                <a:schemeClr val="accent1"/>
              </a:buClr>
              <a:buSzPct val="80000"/>
              <a:buFont typeface="Wingdings" panose="05000000000000000000" pitchFamily="2" charset="2"/>
              <a:buChar char="["/>
            </a:pPr>
            <a:r>
              <a:rPr lang="en-US" sz="1800" dirty="0">
                <a:solidFill>
                  <a:schemeClr val="tx1"/>
                </a:solidFill>
                <a:latin typeface="Arial" pitchFamily="34" charset="0"/>
                <a:ea typeface="+mn-ea"/>
                <a:cs typeface="Arial" pitchFamily="34" charset="0"/>
              </a:rPr>
              <a:t>CNN’s are about 3X slower than their fully connected equivalents (size-wise).</a:t>
            </a:r>
          </a:p>
          <a:p>
            <a:pPr marL="342900" indent="-342900" defTabSz="457200">
              <a:lnSpc>
                <a:spcPct val="80000"/>
              </a:lnSpc>
              <a:spcBef>
                <a:spcPts val="1000"/>
              </a:spcBef>
              <a:buClr>
                <a:schemeClr val="accent1"/>
              </a:buClr>
              <a:buSzPct val="80000"/>
              <a:buFont typeface="Wingdings" panose="05000000000000000000" pitchFamily="2" charset="2"/>
              <a:buChar char="["/>
            </a:pPr>
            <a:r>
              <a:rPr lang="en-US" sz="1800" dirty="0">
                <a:solidFill>
                  <a:schemeClr val="tx1"/>
                </a:solidFill>
                <a:latin typeface="Arial" pitchFamily="34" charset="0"/>
                <a:ea typeface="+mn-ea"/>
                <a:cs typeface="Arial" pitchFamily="34" charset="0"/>
              </a:rPr>
              <a:t>Convolution </a:t>
            </a:r>
            <a:r>
              <a:rPr lang="en-US" sz="1800" dirty="0" smtClean="0">
                <a:solidFill>
                  <a:schemeClr val="tx1"/>
                </a:solidFill>
                <a:latin typeface="Arial" pitchFamily="34" charset="0"/>
                <a:ea typeface="+mn-ea"/>
                <a:cs typeface="Arial" pitchFamily="34" charset="0"/>
              </a:rPr>
              <a:t>operation: 4 </a:t>
            </a:r>
            <a:r>
              <a:rPr lang="en-US" sz="1800" dirty="0">
                <a:solidFill>
                  <a:schemeClr val="tx1"/>
                </a:solidFill>
                <a:latin typeface="Arial" pitchFamily="34" charset="0"/>
                <a:ea typeface="+mn-ea"/>
                <a:cs typeface="Arial" pitchFamily="34" charset="0"/>
              </a:rPr>
              <a:t>nested loops ( 2 loops on input image &amp; 2 loops on kernel)</a:t>
            </a:r>
          </a:p>
          <a:p>
            <a:pPr marL="342900" indent="-342900" defTabSz="457200">
              <a:lnSpc>
                <a:spcPct val="80000"/>
              </a:lnSpc>
              <a:spcBef>
                <a:spcPts val="1000"/>
              </a:spcBef>
              <a:buClr>
                <a:schemeClr val="accent1"/>
              </a:buClr>
              <a:buSzPct val="80000"/>
              <a:buFont typeface="Wingdings" panose="05000000000000000000" pitchFamily="2" charset="2"/>
              <a:buChar char="["/>
            </a:pPr>
            <a:r>
              <a:rPr lang="en-US" sz="1800" dirty="0" smtClean="0">
                <a:solidFill>
                  <a:schemeClr val="tx1"/>
                </a:solidFill>
                <a:latin typeface="Arial" pitchFamily="34" charset="0"/>
                <a:ea typeface="+mn-ea"/>
                <a:cs typeface="Arial" pitchFamily="34" charset="0"/>
              </a:rPr>
              <a:t>Cash </a:t>
            </a:r>
            <a:r>
              <a:rPr lang="en-US" sz="1800" dirty="0">
                <a:solidFill>
                  <a:schemeClr val="tx1"/>
                </a:solidFill>
                <a:latin typeface="Arial" pitchFamily="34" charset="0"/>
                <a:ea typeface="+mn-ea"/>
                <a:cs typeface="Arial" pitchFamily="34" charset="0"/>
              </a:rPr>
              <a:t>unfriendly memory </a:t>
            </a:r>
            <a:r>
              <a:rPr lang="en-US" sz="1800" dirty="0" smtClean="0">
                <a:solidFill>
                  <a:schemeClr val="tx1"/>
                </a:solidFill>
                <a:latin typeface="Arial" pitchFamily="34" charset="0"/>
                <a:ea typeface="+mn-ea"/>
                <a:cs typeface="Arial" pitchFamily="34" charset="0"/>
              </a:rPr>
              <a:t>access: Back-propagation </a:t>
            </a:r>
            <a:r>
              <a:rPr lang="en-US" sz="1800" dirty="0">
                <a:solidFill>
                  <a:schemeClr val="tx1"/>
                </a:solidFill>
                <a:latin typeface="Arial" pitchFamily="34" charset="0"/>
                <a:ea typeface="+mn-ea"/>
                <a:cs typeface="Arial" pitchFamily="34" charset="0"/>
              </a:rPr>
              <a:t>require both row-wise and column-wise </a:t>
            </a:r>
            <a:r>
              <a:rPr lang="en-US" sz="1800" dirty="0" smtClean="0">
                <a:solidFill>
                  <a:schemeClr val="tx1"/>
                </a:solidFill>
                <a:latin typeface="Arial" pitchFamily="34" charset="0"/>
                <a:ea typeface="+mn-ea"/>
                <a:cs typeface="Arial" pitchFamily="34" charset="0"/>
              </a:rPr>
              <a:t>access </a:t>
            </a:r>
            <a:r>
              <a:rPr lang="en-US" sz="1800" dirty="0">
                <a:solidFill>
                  <a:schemeClr val="tx1"/>
                </a:solidFill>
                <a:latin typeface="Arial" pitchFamily="34" charset="0"/>
                <a:ea typeface="+mn-ea"/>
                <a:cs typeface="Arial" pitchFamily="34" charset="0"/>
              </a:rPr>
              <a:t>to the input and kernel </a:t>
            </a:r>
            <a:r>
              <a:rPr lang="en-US" sz="1800" dirty="0" smtClean="0">
                <a:solidFill>
                  <a:schemeClr val="tx1"/>
                </a:solidFill>
                <a:latin typeface="Arial" pitchFamily="34" charset="0"/>
                <a:ea typeface="+mn-ea"/>
                <a:cs typeface="Arial" pitchFamily="34" charset="0"/>
              </a:rPr>
              <a:t>image</a:t>
            </a:r>
            <a:r>
              <a:rPr lang="en-US" sz="1800" dirty="0" smtClean="0">
                <a:solidFill>
                  <a:schemeClr val="tx1"/>
                </a:solidFill>
                <a:latin typeface="Arial" pitchFamily="34" charset="0"/>
                <a:ea typeface="+mn-ea"/>
                <a:cs typeface="Arial" pitchFamily="34" charset="0"/>
              </a:rPr>
              <a:t>.</a:t>
            </a:r>
            <a:endParaRPr lang="en-US" sz="1800" dirty="0" smtClean="0">
              <a:solidFill>
                <a:schemeClr val="tx1"/>
              </a:solidFill>
              <a:latin typeface="Arial" pitchFamily="34" charset="0"/>
              <a:ea typeface="+mn-ea"/>
              <a:cs typeface="Arial" pitchFamily="34" charset="0"/>
            </a:endParaRPr>
          </a:p>
        </p:txBody>
      </p:sp>
      <p:sp>
        <p:nvSpPr>
          <p:cNvPr id="6" name="Rectangle 114"/>
          <p:cNvSpPr>
            <a:spLocks noChangeArrowheads="1"/>
          </p:cNvSpPr>
          <p:nvPr/>
        </p:nvSpPr>
        <p:spPr bwMode="auto">
          <a:xfrm>
            <a:off x="752044" y="1744385"/>
            <a:ext cx="4844526" cy="40064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6075" indent="-346075">
              <a:spcBef>
                <a:spcPct val="20000"/>
              </a:spcBef>
              <a:buClr>
                <a:schemeClr val="folHlink"/>
              </a:buClr>
              <a:buFont typeface="Marlett" pitchFamily="2" charset="2"/>
              <a:buChar char="k"/>
              <a:defRPr kumimoji="1" sz="2400" b="1">
                <a:solidFill>
                  <a:schemeClr val="accent2"/>
                </a:solidFill>
                <a:latin typeface="Century Gothic" panose="020B0502020202020204" pitchFamily="34" charset="0"/>
                <a:ea typeface="굴림" panose="020B0600000101010101" pitchFamily="34" charset="-127"/>
              </a:defRPr>
            </a:lvl1pPr>
            <a:lvl2pPr marL="798513" indent="-338138">
              <a:spcBef>
                <a:spcPct val="20000"/>
              </a:spcBef>
              <a:buClr>
                <a:srgbClr val="CC0000"/>
              </a:buClr>
              <a:buSzPct val="90000"/>
              <a:buFont typeface="Marlett" pitchFamily="2" charset="2"/>
              <a:buChar char="k"/>
              <a:defRPr kumimoji="1" sz="2200">
                <a:solidFill>
                  <a:schemeClr val="accent2"/>
                </a:solidFill>
                <a:latin typeface="Century Gothic" panose="020B0502020202020204" pitchFamily="34" charset="0"/>
                <a:ea typeface="굴림" panose="020B0600000101010101" pitchFamily="34" charset="-127"/>
              </a:defRPr>
            </a:lvl2pPr>
            <a:lvl3pPr marL="1260475" indent="-346075">
              <a:spcBef>
                <a:spcPct val="20000"/>
              </a:spcBef>
              <a:buClr>
                <a:schemeClr val="folHlink"/>
              </a:buClr>
              <a:buFont typeface="Marlett" pitchFamily="2" charset="2"/>
              <a:buChar char="k"/>
              <a:defRPr kumimoji="1" sz="2000">
                <a:solidFill>
                  <a:schemeClr val="accent2"/>
                </a:solidFill>
                <a:latin typeface="Century Gothic" panose="020B0502020202020204" pitchFamily="34" charset="0"/>
                <a:ea typeface="굴림" panose="020B0600000101010101" pitchFamily="34" charset="-127"/>
              </a:defRPr>
            </a:lvl3pPr>
            <a:lvl4pPr marL="1712913" indent="-338138">
              <a:spcBef>
                <a:spcPct val="20000"/>
              </a:spcBef>
              <a:buClr>
                <a:schemeClr val="folHlink"/>
              </a:buClr>
              <a:buFont typeface="Marlett" pitchFamily="2" charset="2"/>
              <a:buChar char="k"/>
              <a:defRPr kumimoji="1">
                <a:solidFill>
                  <a:schemeClr val="accent2"/>
                </a:solidFill>
                <a:latin typeface="Century Gothic" panose="020B0502020202020204" pitchFamily="34" charset="0"/>
                <a:ea typeface="굴림" panose="020B0600000101010101" pitchFamily="34" charset="-127"/>
              </a:defRPr>
            </a:lvl4pPr>
            <a:lvl5pPr marL="2174875" indent="-346075">
              <a:spcBef>
                <a:spcPct val="20000"/>
              </a:spcBef>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5pPr>
            <a:lvl6pPr marL="2632075" indent="-346075" fontAlgn="base" latinLnBrk="1">
              <a:spcBef>
                <a:spcPct val="20000"/>
              </a:spcBef>
              <a:spcAft>
                <a:spcPct val="0"/>
              </a:spcAft>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6pPr>
            <a:lvl7pPr marL="3089275" indent="-346075" fontAlgn="base" latinLnBrk="1">
              <a:spcBef>
                <a:spcPct val="20000"/>
              </a:spcBef>
              <a:spcAft>
                <a:spcPct val="0"/>
              </a:spcAft>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7pPr>
            <a:lvl8pPr marL="3546475" indent="-346075" fontAlgn="base" latinLnBrk="1">
              <a:spcBef>
                <a:spcPct val="20000"/>
              </a:spcBef>
              <a:spcAft>
                <a:spcPct val="0"/>
              </a:spcAft>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8pPr>
            <a:lvl9pPr marL="4003675" indent="-346075" fontAlgn="base" latinLnBrk="1">
              <a:spcBef>
                <a:spcPct val="20000"/>
              </a:spcBef>
              <a:spcAft>
                <a:spcPct val="0"/>
              </a:spcAft>
              <a:buClr>
                <a:schemeClr val="folHlink"/>
              </a:buClr>
              <a:buFont typeface="Marlett" pitchFamily="2" charset="2"/>
              <a:buChar char="k"/>
              <a:defRPr kumimoji="1" sz="1600">
                <a:solidFill>
                  <a:schemeClr val="accent2"/>
                </a:solidFill>
                <a:latin typeface="Century Gothic" panose="020B0502020202020204" pitchFamily="34" charset="0"/>
                <a:ea typeface="굴림" panose="020B0600000101010101" pitchFamily="34" charset="-127"/>
              </a:defRPr>
            </a:lvl9pPr>
          </a:lstStyle>
          <a:p>
            <a:pPr marL="342900" indent="-342900" defTabSz="457200">
              <a:lnSpc>
                <a:spcPct val="80000"/>
              </a:lnSpc>
              <a:spcBef>
                <a:spcPts val="1000"/>
              </a:spcBef>
              <a:buClr>
                <a:schemeClr val="accent1"/>
              </a:buClr>
              <a:buSzPct val="80000"/>
              <a:buFont typeface="Wingdings" panose="05000000000000000000" pitchFamily="2" charset="2"/>
              <a:buChar char="["/>
            </a:pPr>
            <a:r>
              <a:rPr lang="en-US" altLang="ko-KR" sz="1600" dirty="0">
                <a:solidFill>
                  <a:schemeClr val="bg1"/>
                </a:solidFill>
                <a:latin typeface="Arial" pitchFamily="34" charset="0"/>
                <a:ea typeface="+mn-ea"/>
                <a:cs typeface="Arial" pitchFamily="34" charset="0"/>
              </a:rPr>
              <a:t>S</a:t>
            </a:r>
            <a:r>
              <a:rPr lang="en-US" sz="1600" dirty="0">
                <a:solidFill>
                  <a:schemeClr val="bg1"/>
                </a:solidFill>
                <a:latin typeface="Arial" pitchFamily="34" charset="0"/>
                <a:ea typeface="+mn-ea"/>
                <a:cs typeface="Arial" pitchFamily="34" charset="0"/>
                <a:sym typeface="Symbol" panose="05050102010706020507" pitchFamily="18" charset="2"/>
              </a:rPr>
              <a:t>hared weights: all neurons in a feature share the </a:t>
            </a:r>
            <a:r>
              <a:rPr lang="en-US" sz="1600" dirty="0" smtClean="0">
                <a:solidFill>
                  <a:schemeClr val="bg1"/>
                </a:solidFill>
                <a:latin typeface="Arial" pitchFamily="34" charset="0"/>
                <a:ea typeface="+mn-ea"/>
                <a:cs typeface="Arial" pitchFamily="34" charset="0"/>
                <a:sym typeface="Symbol" panose="05050102010706020507" pitchFamily="18" charset="2"/>
              </a:rPr>
              <a:t>same </a:t>
            </a:r>
            <a:r>
              <a:rPr lang="en-US" sz="1600" dirty="0">
                <a:solidFill>
                  <a:schemeClr val="bg1"/>
                </a:solidFill>
                <a:latin typeface="Arial" pitchFamily="34" charset="0"/>
                <a:ea typeface="+mn-ea"/>
                <a:cs typeface="Arial" pitchFamily="34" charset="0"/>
                <a:sym typeface="Symbol" panose="05050102010706020507" pitchFamily="18" charset="2"/>
              </a:rPr>
              <a:t>weights (but not  the </a:t>
            </a:r>
            <a:r>
              <a:rPr lang="en-US" sz="1600" dirty="0" smtClean="0">
                <a:solidFill>
                  <a:schemeClr val="bg1"/>
                </a:solidFill>
                <a:latin typeface="Arial" pitchFamily="34" charset="0"/>
                <a:ea typeface="+mn-ea"/>
                <a:cs typeface="Arial" pitchFamily="34" charset="0"/>
                <a:sym typeface="Symbol" panose="05050102010706020507" pitchFamily="18" charset="2"/>
              </a:rPr>
              <a:t>biases). </a:t>
            </a:r>
            <a:endParaRPr lang="en-US" sz="1600" dirty="0">
              <a:solidFill>
                <a:schemeClr val="bg1"/>
              </a:solidFill>
              <a:latin typeface="Arial" pitchFamily="34" charset="0"/>
              <a:ea typeface="+mn-ea"/>
              <a:cs typeface="Arial" pitchFamily="34" charset="0"/>
              <a:sym typeface="Symbol" panose="05050102010706020507" pitchFamily="18" charset="2"/>
            </a:endParaRPr>
          </a:p>
          <a:p>
            <a:pPr marL="342900" indent="-342900" defTabSz="457200">
              <a:lnSpc>
                <a:spcPct val="80000"/>
              </a:lnSpc>
              <a:spcBef>
                <a:spcPts val="1000"/>
              </a:spcBef>
              <a:buClr>
                <a:schemeClr val="accent1"/>
              </a:buClr>
              <a:buSzPct val="80000"/>
              <a:buFont typeface="Wingdings" panose="05000000000000000000" pitchFamily="2" charset="2"/>
              <a:buChar char="["/>
            </a:pPr>
            <a:r>
              <a:rPr lang="en-US" sz="1600" dirty="0">
                <a:solidFill>
                  <a:schemeClr val="bg1"/>
                </a:solidFill>
                <a:latin typeface="Arial" pitchFamily="34" charset="0"/>
                <a:ea typeface="+mn-ea"/>
                <a:cs typeface="Arial" pitchFamily="34" charset="0"/>
                <a:sym typeface="Symbol" panose="05050102010706020507" pitchFamily="18" charset="2"/>
              </a:rPr>
              <a:t>In this way all neurons detect the same feature at </a:t>
            </a:r>
            <a:r>
              <a:rPr lang="en-US" sz="1600" dirty="0" smtClean="0">
                <a:solidFill>
                  <a:schemeClr val="bg1"/>
                </a:solidFill>
                <a:latin typeface="Arial" pitchFamily="34" charset="0"/>
                <a:ea typeface="+mn-ea"/>
                <a:cs typeface="Arial" pitchFamily="34" charset="0"/>
                <a:sym typeface="Symbol" panose="05050102010706020507" pitchFamily="18" charset="2"/>
              </a:rPr>
              <a:t>different </a:t>
            </a:r>
            <a:r>
              <a:rPr lang="en-US" sz="1600" dirty="0">
                <a:solidFill>
                  <a:schemeClr val="bg1"/>
                </a:solidFill>
                <a:latin typeface="Arial" pitchFamily="34" charset="0"/>
                <a:ea typeface="+mn-ea"/>
                <a:cs typeface="Arial" pitchFamily="34" charset="0"/>
                <a:sym typeface="Symbol" panose="05050102010706020507" pitchFamily="18" charset="2"/>
              </a:rPr>
              <a:t>positions in the input image.</a:t>
            </a:r>
          </a:p>
          <a:p>
            <a:pPr marL="342900" indent="-342900" defTabSz="457200">
              <a:lnSpc>
                <a:spcPct val="80000"/>
              </a:lnSpc>
              <a:spcBef>
                <a:spcPts val="1000"/>
              </a:spcBef>
              <a:buClr>
                <a:schemeClr val="accent1"/>
              </a:buClr>
              <a:buSzPct val="80000"/>
              <a:buFont typeface="Wingdings" panose="05000000000000000000" pitchFamily="2" charset="2"/>
              <a:buChar char="["/>
            </a:pPr>
            <a:r>
              <a:rPr lang="en-US" sz="1600" dirty="0">
                <a:solidFill>
                  <a:schemeClr val="bg1"/>
                </a:solidFill>
                <a:latin typeface="Arial" pitchFamily="34" charset="0"/>
                <a:ea typeface="+mn-ea"/>
                <a:cs typeface="Arial" pitchFamily="34" charset="0"/>
                <a:sym typeface="Symbol" panose="05050102010706020507" pitchFamily="18" charset="2"/>
              </a:rPr>
              <a:t>Reduce the number of free parameters.</a:t>
            </a:r>
          </a:p>
          <a:p>
            <a:pPr marL="342900" indent="-342900" defTabSz="457200">
              <a:lnSpc>
                <a:spcPct val="80000"/>
              </a:lnSpc>
              <a:spcBef>
                <a:spcPts val="1000"/>
              </a:spcBef>
              <a:buClr>
                <a:schemeClr val="accent1"/>
              </a:buClr>
              <a:buSzPct val="80000"/>
              <a:buFont typeface="Wingdings" panose="05000000000000000000" pitchFamily="2" charset="2"/>
              <a:buChar char="["/>
            </a:pPr>
            <a:r>
              <a:rPr lang="en-US" sz="1600" dirty="0">
                <a:solidFill>
                  <a:schemeClr val="bg1"/>
                </a:solidFill>
                <a:latin typeface="Arial" pitchFamily="34" charset="0"/>
                <a:ea typeface="+mn-ea"/>
                <a:cs typeface="Arial" pitchFamily="34" charset="0"/>
                <a:sym typeface="Symbol" panose="05050102010706020507" pitchFamily="18" charset="2"/>
              </a:rPr>
              <a:t>If a neuron in the feature map fires, this corresponds to a match with the  template.</a:t>
            </a:r>
            <a:endParaRPr lang="en-US" altLang="ko-KR" sz="1600" dirty="0">
              <a:solidFill>
                <a:schemeClr val="bg1"/>
              </a:solidFill>
              <a:latin typeface="Arial" pitchFamily="34" charset="0"/>
              <a:ea typeface="+mn-ea"/>
              <a:cs typeface="Arial" pitchFamily="34" charset="0"/>
              <a:sym typeface="Symbol" panose="05050102010706020507" pitchFamily="18" charset="2"/>
            </a:endParaRPr>
          </a:p>
          <a:p>
            <a:pPr>
              <a:buFont typeface="Wingdings" panose="05000000000000000000" pitchFamily="2" charset="2"/>
              <a:buChar char="["/>
            </a:pPr>
            <a:endParaRPr lang="en-US" b="0" dirty="0">
              <a:solidFill>
                <a:schemeClr val="bg1"/>
              </a:solidFill>
              <a:sym typeface="Symbol" panose="05050102010706020507" pitchFamily="18" charset="2"/>
            </a:endParaRPr>
          </a:p>
        </p:txBody>
      </p:sp>
      <p:sp>
        <p:nvSpPr>
          <p:cNvPr id="28" name="AutoShape 6"/>
          <p:cNvSpPr>
            <a:spLocks noChangeArrowheads="1"/>
          </p:cNvSpPr>
          <p:nvPr/>
        </p:nvSpPr>
        <p:spPr bwMode="auto">
          <a:xfrm rot="5400000">
            <a:off x="2595791" y="4488773"/>
            <a:ext cx="2106612" cy="782638"/>
          </a:xfrm>
          <a:prstGeom prst="parallelogram">
            <a:avLst>
              <a:gd name="adj" fmla="val 67292"/>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9" name="AutoShape 8"/>
          <p:cNvSpPr>
            <a:spLocks noChangeArrowheads="1"/>
          </p:cNvSpPr>
          <p:nvPr/>
        </p:nvSpPr>
        <p:spPr bwMode="auto">
          <a:xfrm rot="5400000">
            <a:off x="1225779" y="4337962"/>
            <a:ext cx="2106613" cy="782637"/>
          </a:xfrm>
          <a:prstGeom prst="parallelogram">
            <a:avLst>
              <a:gd name="adj" fmla="val 67292"/>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0" name="AutoShape 9"/>
          <p:cNvSpPr>
            <a:spLocks noChangeArrowheads="1"/>
          </p:cNvSpPr>
          <p:nvPr/>
        </p:nvSpPr>
        <p:spPr bwMode="auto">
          <a:xfrm rot="5400000">
            <a:off x="4332517" y="4552274"/>
            <a:ext cx="1303337" cy="455613"/>
          </a:xfrm>
          <a:prstGeom prst="parallelogram">
            <a:avLst>
              <a:gd name="adj" fmla="val 71516"/>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 name="AutoShape 10"/>
          <p:cNvSpPr>
            <a:spLocks noChangeArrowheads="1"/>
          </p:cNvSpPr>
          <p:nvPr/>
        </p:nvSpPr>
        <p:spPr bwMode="auto">
          <a:xfrm rot="5400000">
            <a:off x="1863160" y="4248267"/>
            <a:ext cx="703262" cy="260350"/>
          </a:xfrm>
          <a:prstGeom prst="parallelogram">
            <a:avLst>
              <a:gd name="adj" fmla="val 67530"/>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2" name="AutoShape 11"/>
          <p:cNvSpPr>
            <a:spLocks noChangeArrowheads="1"/>
          </p:cNvSpPr>
          <p:nvPr/>
        </p:nvSpPr>
        <p:spPr bwMode="auto">
          <a:xfrm rot="5400000">
            <a:off x="2058423" y="4999156"/>
            <a:ext cx="701675" cy="261937"/>
          </a:xfrm>
          <a:prstGeom prst="parallelogram">
            <a:avLst>
              <a:gd name="adj" fmla="val 66970"/>
            </a:avLst>
          </a:prstGeom>
          <a:solidFill>
            <a:srgbClr val="00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 name="AutoShape 12"/>
          <p:cNvSpPr>
            <a:spLocks noChangeArrowheads="1"/>
          </p:cNvSpPr>
          <p:nvPr/>
        </p:nvSpPr>
        <p:spPr bwMode="auto">
          <a:xfrm rot="5400000">
            <a:off x="3364141" y="4599899"/>
            <a:ext cx="701675" cy="260350"/>
          </a:xfrm>
          <a:prstGeom prst="parallelogram">
            <a:avLst>
              <a:gd name="adj" fmla="val 673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 name="Line 13"/>
          <p:cNvSpPr>
            <a:spLocks noChangeShapeType="1"/>
          </p:cNvSpPr>
          <p:nvPr/>
        </p:nvSpPr>
        <p:spPr bwMode="auto">
          <a:xfrm rot="5400000" flipV="1">
            <a:off x="2656910" y="3452930"/>
            <a:ext cx="352425" cy="150018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35" name="Line 14"/>
          <p:cNvSpPr>
            <a:spLocks noChangeShapeType="1"/>
          </p:cNvSpPr>
          <p:nvPr/>
        </p:nvSpPr>
        <p:spPr bwMode="auto">
          <a:xfrm rot="5400000" flipH="1" flipV="1">
            <a:off x="2758510" y="3703755"/>
            <a:ext cx="149225" cy="150018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36" name="Line 15"/>
          <p:cNvSpPr>
            <a:spLocks noChangeShapeType="1"/>
          </p:cNvSpPr>
          <p:nvPr/>
        </p:nvSpPr>
        <p:spPr bwMode="auto">
          <a:xfrm rot="5400000" flipH="1" flipV="1">
            <a:off x="2787879" y="3934736"/>
            <a:ext cx="350837" cy="12398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37" name="Line 16"/>
          <p:cNvSpPr>
            <a:spLocks noChangeShapeType="1"/>
          </p:cNvSpPr>
          <p:nvPr/>
        </p:nvSpPr>
        <p:spPr bwMode="auto">
          <a:xfrm rot="5400000" flipV="1">
            <a:off x="2887891" y="3683911"/>
            <a:ext cx="150813" cy="12398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38" name="Line 17"/>
          <p:cNvSpPr>
            <a:spLocks noChangeShapeType="1"/>
          </p:cNvSpPr>
          <p:nvPr/>
        </p:nvSpPr>
        <p:spPr bwMode="auto">
          <a:xfrm rot="5400000" flipH="1" flipV="1">
            <a:off x="2972822" y="4037130"/>
            <a:ext cx="49213" cy="14351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39" name="Line 18"/>
          <p:cNvSpPr>
            <a:spLocks noChangeShapeType="1"/>
          </p:cNvSpPr>
          <p:nvPr/>
        </p:nvSpPr>
        <p:spPr bwMode="auto">
          <a:xfrm rot="5400000" flipH="1" flipV="1">
            <a:off x="2696597" y="4313355"/>
            <a:ext cx="601663" cy="14351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40" name="Line 19"/>
          <p:cNvSpPr>
            <a:spLocks noChangeShapeType="1"/>
          </p:cNvSpPr>
          <p:nvPr/>
        </p:nvSpPr>
        <p:spPr bwMode="auto">
          <a:xfrm rot="5400000" flipH="1" flipV="1">
            <a:off x="2751366" y="4518936"/>
            <a:ext cx="750888" cy="1173163"/>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41" name="Line 20"/>
          <p:cNvSpPr>
            <a:spLocks noChangeShapeType="1"/>
          </p:cNvSpPr>
          <p:nvPr/>
        </p:nvSpPr>
        <p:spPr bwMode="auto">
          <a:xfrm rot="5400000" flipH="1" flipV="1">
            <a:off x="3026798" y="4243505"/>
            <a:ext cx="200025" cy="1173163"/>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42" name="Line 21"/>
          <p:cNvSpPr>
            <a:spLocks noChangeShapeType="1"/>
          </p:cNvSpPr>
          <p:nvPr/>
        </p:nvSpPr>
        <p:spPr bwMode="auto">
          <a:xfrm rot="5400000" flipV="1">
            <a:off x="4124554" y="3837899"/>
            <a:ext cx="350837" cy="1433512"/>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43" name="Line 22"/>
          <p:cNvSpPr>
            <a:spLocks noChangeShapeType="1"/>
          </p:cNvSpPr>
          <p:nvPr/>
        </p:nvSpPr>
        <p:spPr bwMode="auto">
          <a:xfrm rot="5400000" flipH="1" flipV="1">
            <a:off x="4225360" y="4087930"/>
            <a:ext cx="149225" cy="1433512"/>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44" name="Line 23"/>
          <p:cNvSpPr>
            <a:spLocks noChangeShapeType="1"/>
          </p:cNvSpPr>
          <p:nvPr/>
        </p:nvSpPr>
        <p:spPr bwMode="auto">
          <a:xfrm rot="5400000" flipH="1" flipV="1">
            <a:off x="4254728" y="4318911"/>
            <a:ext cx="350838" cy="1173162"/>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45" name="Line 24"/>
          <p:cNvSpPr>
            <a:spLocks noChangeShapeType="1"/>
          </p:cNvSpPr>
          <p:nvPr/>
        </p:nvSpPr>
        <p:spPr bwMode="auto">
          <a:xfrm rot="5400000" flipV="1">
            <a:off x="4354741" y="4068086"/>
            <a:ext cx="150812" cy="1173162"/>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46" name="Text Box 25"/>
          <p:cNvSpPr txBox="1">
            <a:spLocks noChangeArrowheads="1"/>
          </p:cNvSpPr>
          <p:nvPr/>
        </p:nvSpPr>
        <p:spPr bwMode="auto">
          <a:xfrm>
            <a:off x="2121128" y="6074839"/>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latinLnBrk="0" hangingPunct="0"/>
            <a:r>
              <a:rPr lang="en-US" altLang="ko-KR">
                <a:solidFill>
                  <a:srgbClr val="CC0000"/>
                </a:solidFill>
                <a:latin typeface="Century Gothic" panose="020B0502020202020204" pitchFamily="34" charset="0"/>
              </a:rPr>
              <a:t>Inputs</a:t>
            </a:r>
          </a:p>
        </p:txBody>
      </p:sp>
      <p:sp>
        <p:nvSpPr>
          <p:cNvPr id="47" name="Text Box 26"/>
          <p:cNvSpPr txBox="1">
            <a:spLocks noChangeArrowheads="1"/>
          </p:cNvSpPr>
          <p:nvPr/>
        </p:nvSpPr>
        <p:spPr bwMode="auto">
          <a:xfrm>
            <a:off x="3600678" y="6074838"/>
            <a:ext cx="3722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latinLnBrk="0" hangingPunct="0"/>
            <a:r>
              <a:rPr lang="en-US" altLang="ko-KR">
                <a:solidFill>
                  <a:srgbClr val="CC0000"/>
                </a:solidFill>
                <a:latin typeface="Century Gothic" panose="020B0502020202020204" pitchFamily="34" charset="0"/>
              </a:rPr>
              <a:t>C</a:t>
            </a:r>
          </a:p>
        </p:txBody>
      </p:sp>
      <p:sp>
        <p:nvSpPr>
          <p:cNvPr id="48" name="Text Box 27"/>
          <p:cNvSpPr txBox="1">
            <a:spLocks noChangeArrowheads="1"/>
          </p:cNvSpPr>
          <p:nvPr/>
        </p:nvSpPr>
        <p:spPr bwMode="auto">
          <a:xfrm>
            <a:off x="4788129" y="6074839"/>
            <a:ext cx="3032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latinLnBrk="0" hangingPunct="0"/>
            <a:r>
              <a:rPr lang="en-US" altLang="ko-KR">
                <a:solidFill>
                  <a:srgbClr val="CC0000"/>
                </a:solidFill>
                <a:latin typeface="Century Gothic" panose="020B0502020202020204" pitchFamily="34" charset="0"/>
              </a:rPr>
              <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263</TotalTime>
  <Words>775</Words>
  <Application>Microsoft Office PowerPoint</Application>
  <PresentationFormat>Custom</PresentationFormat>
  <Paragraphs>100</Paragraphs>
  <Slides>11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Ion Boardroom</vt:lpstr>
      <vt:lpstr>Equation</vt:lpstr>
      <vt:lpstr>Convolutional Neural Network</vt:lpstr>
      <vt:lpstr>Content:</vt:lpstr>
      <vt:lpstr>Convolutional Neural Network (CNN)</vt:lpstr>
      <vt:lpstr>About CNN’s</vt:lpstr>
      <vt:lpstr>CNN’s Topology</vt:lpstr>
      <vt:lpstr>Backpropagation</vt:lpstr>
      <vt:lpstr>Backpropagation</vt:lpstr>
      <vt:lpstr>Backpropagation</vt:lpstr>
      <vt:lpstr>Advantages</vt:lpstr>
      <vt:lpstr>Comparison &amp; Application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201525007</cp:lastModifiedBy>
  <cp:revision>88</cp:revision>
  <dcterms:created xsi:type="dcterms:W3CDTF">2017-11-27T14:07:11Z</dcterms:created>
  <dcterms:modified xsi:type="dcterms:W3CDTF">2017-11-29T05:21:24Z</dcterms:modified>
</cp:coreProperties>
</file>