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8" d="100"/>
          <a:sy n="68" d="100"/>
        </p:scale>
        <p:origin x="209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file:///C:/Users/User/Downloads/Neighborhoods in London </a:t>
            </a:r>
            <a:r>
              <a:rPr spc="-5" dirty="0"/>
              <a:t>Week2</a:t>
            </a:r>
            <a:r>
              <a:rPr spc="-85" dirty="0"/>
              <a:t> </a:t>
            </a:r>
            <a:r>
              <a:rPr dirty="0"/>
              <a:t>(1).html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‹#›</a:t>
            </a:fld>
            <a:r>
              <a:rPr spc="-5" dirty="0"/>
              <a:t>/</a:t>
            </a:r>
            <a:r>
              <a:rPr dirty="0"/>
              <a:t>46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file:///C:/Users/User/Downloads/Neighborhoods in London </a:t>
            </a:r>
            <a:r>
              <a:rPr spc="-5" dirty="0"/>
              <a:t>Week2</a:t>
            </a:r>
            <a:r>
              <a:rPr spc="-85" dirty="0"/>
              <a:t> </a:t>
            </a:r>
            <a:r>
              <a:rPr dirty="0"/>
              <a:t>(1).html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‹#›</a:t>
            </a:fld>
            <a:r>
              <a:rPr spc="-5" dirty="0"/>
              <a:t>/</a:t>
            </a:r>
            <a:r>
              <a:rPr dirty="0"/>
              <a:t>46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file:///C:/Users/User/Downloads/Neighborhoods in London </a:t>
            </a:r>
            <a:r>
              <a:rPr spc="-5" dirty="0"/>
              <a:t>Week2</a:t>
            </a:r>
            <a:r>
              <a:rPr spc="-85" dirty="0"/>
              <a:t> </a:t>
            </a:r>
            <a:r>
              <a:rPr dirty="0"/>
              <a:t>(1).html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‹#›</a:t>
            </a:fld>
            <a:r>
              <a:rPr spc="-5" dirty="0"/>
              <a:t>/</a:t>
            </a:r>
            <a:r>
              <a:rPr dirty="0"/>
              <a:t>46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file:///C:/Users/User/Downloads/Neighborhoods in London </a:t>
            </a:r>
            <a:r>
              <a:rPr spc="-5" dirty="0"/>
              <a:t>Week2</a:t>
            </a:r>
            <a:r>
              <a:rPr spc="-85" dirty="0"/>
              <a:t> </a:t>
            </a:r>
            <a:r>
              <a:rPr dirty="0"/>
              <a:t>(1).html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‹#›</a:t>
            </a:fld>
            <a:r>
              <a:rPr spc="-5" dirty="0"/>
              <a:t>/</a:t>
            </a:r>
            <a:r>
              <a:rPr dirty="0"/>
              <a:t>46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file:///C:/Users/User/Downloads/Neighborhoods in London </a:t>
            </a:r>
            <a:r>
              <a:rPr spc="-5" dirty="0"/>
              <a:t>Week2</a:t>
            </a:r>
            <a:r>
              <a:rPr spc="-85" dirty="0"/>
              <a:t> </a:t>
            </a:r>
            <a:r>
              <a:rPr dirty="0"/>
              <a:t>(1).html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‹#›</a:t>
            </a:fld>
            <a:r>
              <a:rPr spc="-5" dirty="0"/>
              <a:t>/</a:t>
            </a:r>
            <a:r>
              <a:rPr dirty="0"/>
              <a:t>46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23254" y="9737831"/>
            <a:ext cx="3344545" cy="139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file:///C:/Users/User/Downloads/Neighborhoods in London </a:t>
            </a:r>
            <a:r>
              <a:rPr spc="-5" dirty="0"/>
              <a:t>Week2</a:t>
            </a:r>
            <a:r>
              <a:rPr spc="-85" dirty="0"/>
              <a:t> </a:t>
            </a:r>
            <a:r>
              <a:rPr dirty="0"/>
              <a:t>(1).html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143755" y="9737831"/>
            <a:ext cx="305434" cy="139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‹#›</a:t>
            </a:fld>
            <a:r>
              <a:rPr spc="-5" dirty="0"/>
              <a:t>/</a:t>
            </a:r>
            <a:r>
              <a:rPr dirty="0"/>
              <a:t>46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foursquare.com/docs/api/troubleshooting/rate-limits" TargetMode="Externa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areas_of_London" TargetMode="Externa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leafletjs.com/" TargetMode="Externa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leafletjs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leafletjs.com/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38337" y="165099"/>
            <a:ext cx="153225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Neighborhoods in London</a:t>
            </a:r>
            <a:r>
              <a:rPr sz="800" spc="-8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Week2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</a:t>
            </a:fld>
            <a:r>
              <a:rPr spc="-5" dirty="0"/>
              <a:t>/</a:t>
            </a:r>
            <a:r>
              <a:rPr dirty="0"/>
              <a:t>46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2229" y="955769"/>
            <a:ext cx="4878070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1" dirty="0">
                <a:latin typeface="Arial"/>
                <a:cs typeface="Arial"/>
              </a:rPr>
              <a:t>Capstone Project: The Battle of</a:t>
            </a:r>
            <a:r>
              <a:rPr sz="1650" b="1" spc="-125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Neighbourhoods</a:t>
            </a:r>
            <a:endParaRPr sz="16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2229" y="2298699"/>
            <a:ext cx="1893570" cy="1518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25" dirty="0">
                <a:latin typeface="Arial"/>
                <a:cs typeface="Arial"/>
              </a:rPr>
              <a:t>Table </a:t>
            </a:r>
            <a:r>
              <a:rPr sz="1350" b="1" dirty="0">
                <a:latin typeface="Arial"/>
                <a:cs typeface="Arial"/>
              </a:rPr>
              <a:t>of</a:t>
            </a:r>
            <a:r>
              <a:rPr sz="1350" b="1" spc="10" dirty="0">
                <a:latin typeface="Arial"/>
                <a:cs typeface="Arial"/>
              </a:rPr>
              <a:t> </a:t>
            </a:r>
            <a:r>
              <a:rPr sz="1350" b="1" dirty="0">
                <a:latin typeface="Arial"/>
                <a:cs typeface="Arial"/>
              </a:rPr>
              <a:t>Contents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 marL="279400" indent="-148590">
              <a:lnSpc>
                <a:spcPct val="100000"/>
              </a:lnSpc>
              <a:spcBef>
                <a:spcPts val="1155"/>
              </a:spcBef>
              <a:buAutoNum type="arabicPeriod"/>
              <a:tabLst>
                <a:tab pos="279400" algn="l"/>
              </a:tabLst>
            </a:pPr>
            <a:r>
              <a:rPr sz="1050" dirty="0">
                <a:latin typeface="Arial"/>
                <a:cs typeface="Arial"/>
              </a:rPr>
              <a:t>Introduction</a:t>
            </a:r>
            <a:endParaRPr sz="1050">
              <a:latin typeface="Arial"/>
              <a:cs typeface="Arial"/>
            </a:endParaRPr>
          </a:p>
          <a:p>
            <a:pPr marL="279400" indent="-148590">
              <a:lnSpc>
                <a:spcPct val="100000"/>
              </a:lnSpc>
              <a:spcBef>
                <a:spcPts val="240"/>
              </a:spcBef>
              <a:buAutoNum type="arabicPeriod"/>
              <a:tabLst>
                <a:tab pos="279400" algn="l"/>
              </a:tabLst>
            </a:pPr>
            <a:r>
              <a:rPr sz="1050" dirty="0">
                <a:latin typeface="Arial"/>
                <a:cs typeface="Arial"/>
              </a:rPr>
              <a:t>Data</a:t>
            </a:r>
            <a:endParaRPr sz="1050">
              <a:latin typeface="Arial"/>
              <a:cs typeface="Arial"/>
            </a:endParaRPr>
          </a:p>
          <a:p>
            <a:pPr marL="279400" indent="-148590">
              <a:lnSpc>
                <a:spcPct val="100000"/>
              </a:lnSpc>
              <a:spcBef>
                <a:spcPts val="240"/>
              </a:spcBef>
              <a:buAutoNum type="arabicPeriod"/>
              <a:tabLst>
                <a:tab pos="279400" algn="l"/>
              </a:tabLst>
            </a:pPr>
            <a:r>
              <a:rPr sz="1050" dirty="0">
                <a:latin typeface="Arial"/>
                <a:cs typeface="Arial"/>
              </a:rPr>
              <a:t>Methodology</a:t>
            </a:r>
            <a:endParaRPr sz="1050">
              <a:latin typeface="Arial"/>
              <a:cs typeface="Arial"/>
            </a:endParaRPr>
          </a:p>
          <a:p>
            <a:pPr marL="279400" indent="-148590">
              <a:lnSpc>
                <a:spcPct val="100000"/>
              </a:lnSpc>
              <a:spcBef>
                <a:spcPts val="240"/>
              </a:spcBef>
              <a:buAutoNum type="arabicPeriod"/>
              <a:tabLst>
                <a:tab pos="279400" algn="l"/>
              </a:tabLst>
            </a:pPr>
            <a:r>
              <a:rPr sz="1050" dirty="0">
                <a:latin typeface="Arial"/>
                <a:cs typeface="Arial"/>
              </a:rPr>
              <a:t>Result</a:t>
            </a:r>
            <a:endParaRPr sz="1050">
              <a:latin typeface="Arial"/>
              <a:cs typeface="Arial"/>
            </a:endParaRPr>
          </a:p>
          <a:p>
            <a:pPr marL="279400" indent="-148590">
              <a:lnSpc>
                <a:spcPct val="100000"/>
              </a:lnSpc>
              <a:spcBef>
                <a:spcPts val="240"/>
              </a:spcBef>
              <a:buAutoNum type="arabicPeriod"/>
              <a:tabLst>
                <a:tab pos="279400" algn="l"/>
              </a:tabLst>
            </a:pPr>
            <a:r>
              <a:rPr sz="1050" dirty="0">
                <a:latin typeface="Arial"/>
                <a:cs typeface="Arial"/>
              </a:rPr>
              <a:t>Discussion and</a:t>
            </a:r>
            <a:r>
              <a:rPr sz="1050" spc="-10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Conclusion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2229" y="4356194"/>
            <a:ext cx="1480185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1" dirty="0">
                <a:latin typeface="Arial"/>
                <a:cs typeface="Arial"/>
              </a:rPr>
              <a:t>1.</a:t>
            </a:r>
            <a:r>
              <a:rPr sz="1650" b="1" spc="-9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Introduction</a:t>
            </a:r>
            <a:endParaRPr sz="16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2229" y="5070473"/>
            <a:ext cx="6504305" cy="1090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dirty="0">
                <a:latin typeface="Arial"/>
                <a:cs typeface="Arial"/>
              </a:rPr>
              <a:t>1.1 Description of the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Problem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Arial"/>
              <a:cs typeface="Arial"/>
            </a:endParaRPr>
          </a:p>
          <a:p>
            <a:pPr marL="12700" marR="5080">
              <a:lnSpc>
                <a:spcPct val="119000"/>
              </a:lnSpc>
            </a:pPr>
            <a:r>
              <a:rPr sz="1050" dirty="0">
                <a:latin typeface="Arial"/>
                <a:cs typeface="Arial"/>
              </a:rPr>
              <a:t>The population of London has grown considerably over the last decades. London is very diverse. It</a:t>
            </a:r>
            <a:r>
              <a:rPr sz="1050" spc="-10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represents  what is called the reflection of the old British Empire. In London, you can get fresh from food supplies from  Africa. One begins to wonder the </a:t>
            </a:r>
            <a:r>
              <a:rPr sz="1050" spc="-5" dirty="0">
                <a:latin typeface="Arial"/>
                <a:cs typeface="Arial"/>
              </a:rPr>
              <a:t>efficiency </a:t>
            </a:r>
            <a:r>
              <a:rPr sz="1050" dirty="0">
                <a:latin typeface="Arial"/>
                <a:cs typeface="Arial"/>
              </a:rPr>
              <a:t>of the supply</a:t>
            </a:r>
            <a:r>
              <a:rPr sz="1050" spc="-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mechanism.</a:t>
            </a:r>
            <a:endParaRPr sz="10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2229" y="6632573"/>
            <a:ext cx="6531609" cy="1290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dirty="0">
                <a:latin typeface="Arial"/>
                <a:cs typeface="Arial"/>
              </a:rPr>
              <a:t>1.2 Discussion of the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Background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00">
              <a:latin typeface="Arial"/>
              <a:cs typeface="Arial"/>
            </a:endParaRPr>
          </a:p>
          <a:p>
            <a:pPr marL="12700" marR="5080">
              <a:lnSpc>
                <a:spcPct val="119000"/>
              </a:lnSpc>
            </a:pPr>
            <a:r>
              <a:rPr sz="1050" b="1" dirty="0">
                <a:latin typeface="Arial"/>
                <a:cs typeface="Arial"/>
              </a:rPr>
              <a:t>Let's suppose </a:t>
            </a:r>
            <a:r>
              <a:rPr sz="1050" dirty="0">
                <a:latin typeface="Arial"/>
                <a:cs typeface="Arial"/>
              </a:rPr>
              <a:t>that a successful restaurant chain in Africa is looking to expand operation into Europe through  London. They want to create a high-end restaurant that comes with organic mix and </a:t>
            </a:r>
            <a:r>
              <a:rPr sz="1050" spc="-10" dirty="0">
                <a:latin typeface="Arial"/>
                <a:cs typeface="Arial"/>
              </a:rPr>
              <a:t>healthy. </a:t>
            </a:r>
            <a:r>
              <a:rPr sz="1050" dirty="0">
                <a:latin typeface="Arial"/>
                <a:cs typeface="Arial"/>
              </a:rPr>
              <a:t>Their target is</a:t>
            </a:r>
            <a:r>
              <a:rPr sz="1050" spc="-9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not  only </a:t>
            </a:r>
            <a:r>
              <a:rPr sz="1050" spc="-5" dirty="0">
                <a:latin typeface="Arial"/>
                <a:cs typeface="Arial"/>
              </a:rPr>
              <a:t>West </a:t>
            </a:r>
            <a:r>
              <a:rPr sz="1050" dirty="0">
                <a:latin typeface="Arial"/>
                <a:cs typeface="Arial"/>
              </a:rPr>
              <a:t>Africans, but they are pro-organic and healthy eating. </a:t>
            </a:r>
            <a:r>
              <a:rPr sz="1050" spc="-60" dirty="0">
                <a:latin typeface="Arial"/>
                <a:cs typeface="Arial"/>
              </a:rPr>
              <a:t>To </a:t>
            </a:r>
            <a:r>
              <a:rPr sz="1050" dirty="0">
                <a:latin typeface="Arial"/>
                <a:cs typeface="Arial"/>
              </a:rPr>
              <a:t>them every meal counts and counts as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050" dirty="0">
                <a:latin typeface="Arial"/>
                <a:cs typeface="Arial"/>
              </a:rPr>
              <a:t>royal when you</a:t>
            </a:r>
            <a:r>
              <a:rPr sz="1050" spc="-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eat.</a:t>
            </a:r>
            <a:endParaRPr sz="10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2229" y="8394699"/>
            <a:ext cx="6489700" cy="8997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dirty="0">
                <a:latin typeface="Arial"/>
                <a:cs typeface="Arial"/>
              </a:rPr>
              <a:t>1.3 </a:t>
            </a:r>
            <a:r>
              <a:rPr sz="1050" b="1" spc="-15" dirty="0">
                <a:latin typeface="Arial"/>
                <a:cs typeface="Arial"/>
              </a:rPr>
              <a:t>Target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Audience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Arial"/>
              <a:cs typeface="Arial"/>
            </a:endParaRPr>
          </a:p>
          <a:p>
            <a:pPr marL="12700" marR="5080">
              <a:lnSpc>
                <a:spcPct val="119000"/>
              </a:lnSpc>
            </a:pPr>
            <a:r>
              <a:rPr sz="1050" dirty="0">
                <a:latin typeface="Arial"/>
                <a:cs typeface="Arial"/>
              </a:rPr>
              <a:t>Considering the diversity of London, there is a high multicultural sense. As such, in the search for an</a:t>
            </a:r>
            <a:r>
              <a:rPr sz="1050" spc="-10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high-end  African-inclined restaurant, there is a high</a:t>
            </a:r>
            <a:r>
              <a:rPr sz="1050" spc="-1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shortage.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38337" y="165099"/>
            <a:ext cx="153225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Neighborhoods in London</a:t>
            </a:r>
            <a:r>
              <a:rPr sz="800" spc="-8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Week2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281" y="469798"/>
            <a:ext cx="61214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35" dirty="0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sz="1050" spc="220" dirty="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sz="1050" spc="165" dirty="0">
                <a:solidFill>
                  <a:srgbClr val="2F3F9E"/>
                </a:solidFill>
                <a:latin typeface="Arial"/>
                <a:cs typeface="Arial"/>
              </a:rPr>
              <a:t>[87]: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20811" y="430110"/>
            <a:ext cx="5857875" cy="276225"/>
          </a:xfrm>
          <a:custGeom>
            <a:avLst/>
            <a:gdLst/>
            <a:ahLst/>
            <a:cxnLst/>
            <a:rect l="l" t="t" r="r" b="b"/>
            <a:pathLst>
              <a:path w="5857875" h="276225">
                <a:moveTo>
                  <a:pt x="0" y="261937"/>
                </a:moveTo>
                <a:lnTo>
                  <a:pt x="0" y="14287"/>
                </a:lnTo>
                <a:lnTo>
                  <a:pt x="0" y="12382"/>
                </a:lnTo>
                <a:lnTo>
                  <a:pt x="361" y="10572"/>
                </a:lnTo>
                <a:lnTo>
                  <a:pt x="12392" y="0"/>
                </a:lnTo>
                <a:lnTo>
                  <a:pt x="14287" y="0"/>
                </a:lnTo>
                <a:lnTo>
                  <a:pt x="5843587" y="0"/>
                </a:lnTo>
                <a:lnTo>
                  <a:pt x="5845482" y="0"/>
                </a:lnTo>
                <a:lnTo>
                  <a:pt x="5847302" y="381"/>
                </a:lnTo>
                <a:lnTo>
                  <a:pt x="5857875" y="12382"/>
                </a:lnTo>
                <a:lnTo>
                  <a:pt x="5857875" y="14287"/>
                </a:lnTo>
                <a:lnTo>
                  <a:pt x="5857875" y="261937"/>
                </a:lnTo>
                <a:lnTo>
                  <a:pt x="5857875" y="263842"/>
                </a:lnTo>
                <a:lnTo>
                  <a:pt x="5857513" y="265652"/>
                </a:lnTo>
                <a:lnTo>
                  <a:pt x="5856789" y="267366"/>
                </a:lnTo>
                <a:lnTo>
                  <a:pt x="5856065" y="269176"/>
                </a:lnTo>
                <a:lnTo>
                  <a:pt x="5849054" y="275081"/>
                </a:lnTo>
                <a:lnTo>
                  <a:pt x="5847302" y="275843"/>
                </a:lnTo>
                <a:lnTo>
                  <a:pt x="5845482" y="276225"/>
                </a:lnTo>
                <a:lnTo>
                  <a:pt x="5843587" y="276225"/>
                </a:lnTo>
                <a:lnTo>
                  <a:pt x="14287" y="276225"/>
                </a:lnTo>
                <a:lnTo>
                  <a:pt x="12392" y="276225"/>
                </a:lnTo>
                <a:lnTo>
                  <a:pt x="10572" y="275843"/>
                </a:lnTo>
                <a:lnTo>
                  <a:pt x="8820" y="275081"/>
                </a:lnTo>
                <a:lnTo>
                  <a:pt x="7067" y="274415"/>
                </a:lnTo>
                <a:lnTo>
                  <a:pt x="1085" y="267366"/>
                </a:lnTo>
                <a:lnTo>
                  <a:pt x="361" y="265652"/>
                </a:lnTo>
                <a:lnTo>
                  <a:pt x="0" y="263842"/>
                </a:lnTo>
                <a:lnTo>
                  <a:pt x="0" y="261937"/>
                </a:lnTo>
                <a:close/>
              </a:path>
            </a:pathLst>
          </a:custGeom>
          <a:ln w="9525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31769" y="469798"/>
            <a:ext cx="583628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0"/>
              </a:spcBef>
            </a:pPr>
            <a:r>
              <a:rPr sz="1050" spc="70" dirty="0">
                <a:solidFill>
                  <a:srgbClr val="333333"/>
                </a:solidFill>
                <a:latin typeface="Arial"/>
                <a:cs typeface="Arial"/>
              </a:rPr>
              <a:t>df_se</a:t>
            </a:r>
            <a:r>
              <a:rPr sz="1050" spc="70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70" dirty="0">
                <a:solidFill>
                  <a:srgbClr val="333333"/>
                </a:solidFill>
                <a:latin typeface="Arial"/>
                <a:cs typeface="Arial"/>
              </a:rPr>
              <a:t>head(</a:t>
            </a:r>
            <a:r>
              <a:rPr sz="1050" spc="70" dirty="0">
                <a:solidFill>
                  <a:srgbClr val="666666"/>
                </a:solidFill>
                <a:latin typeface="Arial"/>
                <a:cs typeface="Arial"/>
              </a:rPr>
              <a:t>10</a:t>
            </a:r>
            <a:r>
              <a:rPr sz="1050" spc="70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2229" y="3965473"/>
            <a:ext cx="6540500" cy="9283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10" dirty="0">
                <a:latin typeface="Arial"/>
                <a:cs typeface="Arial"/>
              </a:rPr>
              <a:t>Now,data </a:t>
            </a:r>
            <a:r>
              <a:rPr sz="1050" dirty="0">
                <a:latin typeface="Arial"/>
                <a:cs typeface="Arial"/>
              </a:rPr>
              <a:t>is </a:t>
            </a:r>
            <a:r>
              <a:rPr sz="1050" spc="-15" dirty="0">
                <a:latin typeface="Arial"/>
                <a:cs typeface="Arial"/>
              </a:rPr>
              <a:t>ready. </a:t>
            </a:r>
            <a:r>
              <a:rPr sz="1050" dirty="0">
                <a:latin typeface="Arial"/>
                <a:cs typeface="Arial"/>
              </a:rPr>
              <a:t>df_se is the data we will focus</a:t>
            </a:r>
            <a:r>
              <a:rPr sz="1050" spc="1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on.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Arial"/>
              <a:cs typeface="Arial"/>
            </a:endParaRPr>
          </a:p>
          <a:p>
            <a:pPr marL="12700" marR="5080">
              <a:lnSpc>
                <a:spcPct val="119000"/>
              </a:lnSpc>
            </a:pPr>
            <a:r>
              <a:rPr sz="1050" b="1" dirty="0">
                <a:latin typeface="Arial"/>
                <a:cs typeface="Arial"/>
              </a:rPr>
              <a:t>Assumption 5: </a:t>
            </a:r>
            <a:r>
              <a:rPr sz="1050" dirty="0">
                <a:latin typeface="Arial"/>
                <a:cs typeface="Arial"/>
              </a:rPr>
              <a:t>This assumption will focus on the demography of London where there are predominantly</a:t>
            </a:r>
            <a:r>
              <a:rPr sz="1050" spc="-10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more  multicultural groups. The top 5 Black Africans are shown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below:</a:t>
            </a:r>
            <a:endParaRPr sz="10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4281" y="5117998"/>
            <a:ext cx="61214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35" dirty="0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sz="1050" spc="220" dirty="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sz="1050" spc="165" dirty="0">
                <a:solidFill>
                  <a:srgbClr val="2F3F9E"/>
                </a:solidFill>
                <a:latin typeface="Arial"/>
                <a:cs typeface="Arial"/>
              </a:rPr>
              <a:t>[88]: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20811" y="5087835"/>
            <a:ext cx="5857875" cy="1571625"/>
          </a:xfrm>
          <a:custGeom>
            <a:avLst/>
            <a:gdLst/>
            <a:ahLst/>
            <a:cxnLst/>
            <a:rect l="l" t="t" r="r" b="b"/>
            <a:pathLst>
              <a:path w="5857875" h="1571625">
                <a:moveTo>
                  <a:pt x="0" y="1557337"/>
                </a:moveTo>
                <a:lnTo>
                  <a:pt x="0" y="14287"/>
                </a:lnTo>
                <a:lnTo>
                  <a:pt x="0" y="12382"/>
                </a:lnTo>
                <a:lnTo>
                  <a:pt x="361" y="10572"/>
                </a:lnTo>
                <a:lnTo>
                  <a:pt x="12392" y="0"/>
                </a:lnTo>
                <a:lnTo>
                  <a:pt x="14287" y="0"/>
                </a:lnTo>
                <a:lnTo>
                  <a:pt x="5843587" y="0"/>
                </a:lnTo>
                <a:lnTo>
                  <a:pt x="5845482" y="0"/>
                </a:lnTo>
                <a:lnTo>
                  <a:pt x="5847302" y="381"/>
                </a:lnTo>
                <a:lnTo>
                  <a:pt x="5857875" y="12382"/>
                </a:lnTo>
                <a:lnTo>
                  <a:pt x="5857875" y="14287"/>
                </a:lnTo>
                <a:lnTo>
                  <a:pt x="5857875" y="1557337"/>
                </a:lnTo>
                <a:lnTo>
                  <a:pt x="5857875" y="1559242"/>
                </a:lnTo>
                <a:lnTo>
                  <a:pt x="5857513" y="1561052"/>
                </a:lnTo>
                <a:lnTo>
                  <a:pt x="5856789" y="1562766"/>
                </a:lnTo>
                <a:lnTo>
                  <a:pt x="5856065" y="1564576"/>
                </a:lnTo>
                <a:lnTo>
                  <a:pt x="5849054" y="1570481"/>
                </a:lnTo>
                <a:lnTo>
                  <a:pt x="5847302" y="1571243"/>
                </a:lnTo>
                <a:lnTo>
                  <a:pt x="5845482" y="1571625"/>
                </a:lnTo>
                <a:lnTo>
                  <a:pt x="5843587" y="1571625"/>
                </a:lnTo>
                <a:lnTo>
                  <a:pt x="14287" y="1571625"/>
                </a:lnTo>
                <a:lnTo>
                  <a:pt x="12392" y="1571625"/>
                </a:lnTo>
                <a:lnTo>
                  <a:pt x="10572" y="1571243"/>
                </a:lnTo>
                <a:lnTo>
                  <a:pt x="8820" y="1570481"/>
                </a:lnTo>
                <a:lnTo>
                  <a:pt x="7067" y="1569815"/>
                </a:lnTo>
                <a:lnTo>
                  <a:pt x="1085" y="1562766"/>
                </a:lnTo>
                <a:lnTo>
                  <a:pt x="361" y="1561052"/>
                </a:lnTo>
                <a:lnTo>
                  <a:pt x="0" y="1559242"/>
                </a:lnTo>
                <a:lnTo>
                  <a:pt x="0" y="1557337"/>
                </a:lnTo>
                <a:close/>
              </a:path>
            </a:pathLst>
          </a:custGeom>
          <a:ln w="9525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431769" y="5117998"/>
            <a:ext cx="5836285" cy="148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0"/>
              </a:spcBef>
            </a:pPr>
            <a:r>
              <a:rPr sz="1050" spc="40" dirty="0">
                <a:solidFill>
                  <a:srgbClr val="333333"/>
                </a:solidFill>
                <a:latin typeface="Arial"/>
                <a:cs typeface="Arial"/>
              </a:rPr>
              <a:t>demograph_link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</a:t>
            </a:r>
            <a:r>
              <a:rPr sz="1050" spc="19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50" spc="95" dirty="0">
                <a:solidFill>
                  <a:srgbClr val="B92020"/>
                </a:solidFill>
                <a:latin typeface="Arial"/>
                <a:cs typeface="Arial"/>
              </a:rPr>
              <a:t>'https://en.wikipedia.org/wiki/Demography_of_London'</a:t>
            </a:r>
            <a:endParaRPr sz="1050">
              <a:latin typeface="Arial"/>
              <a:cs typeface="Arial"/>
            </a:endParaRPr>
          </a:p>
          <a:p>
            <a:pPr marL="47625" marR="62230">
              <a:lnSpc>
                <a:spcPct val="101200"/>
              </a:lnSpc>
            </a:pPr>
            <a:r>
              <a:rPr sz="1050" spc="35" dirty="0">
                <a:solidFill>
                  <a:srgbClr val="333333"/>
                </a:solidFill>
                <a:latin typeface="Arial"/>
                <a:cs typeface="Arial"/>
              </a:rPr>
              <a:t>headers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sz="1050" spc="120" dirty="0">
                <a:solidFill>
                  <a:srgbClr val="333333"/>
                </a:solidFill>
                <a:latin typeface="Arial"/>
                <a:cs typeface="Arial"/>
              </a:rPr>
              <a:t>{</a:t>
            </a:r>
            <a:r>
              <a:rPr sz="1050" spc="120" dirty="0">
                <a:solidFill>
                  <a:srgbClr val="B92020"/>
                </a:solidFill>
                <a:latin typeface="Arial"/>
                <a:cs typeface="Arial"/>
              </a:rPr>
              <a:t>'User-Agent'</a:t>
            </a:r>
            <a:r>
              <a:rPr sz="1050" spc="120" dirty="0">
                <a:solidFill>
                  <a:srgbClr val="333333"/>
                </a:solidFill>
                <a:latin typeface="Arial"/>
                <a:cs typeface="Arial"/>
              </a:rPr>
              <a:t>: </a:t>
            </a:r>
            <a:r>
              <a:rPr sz="1050" spc="140" dirty="0">
                <a:solidFill>
                  <a:srgbClr val="B92020"/>
                </a:solidFill>
                <a:latin typeface="Arial"/>
                <a:cs typeface="Arial"/>
              </a:rPr>
              <a:t>'Mozilla/5.0 </a:t>
            </a:r>
            <a:r>
              <a:rPr sz="1050" dirty="0">
                <a:solidFill>
                  <a:srgbClr val="B92020"/>
                </a:solidFill>
                <a:latin typeface="Arial"/>
                <a:cs typeface="Arial"/>
              </a:rPr>
              <a:t>(Windows </a:t>
            </a:r>
            <a:r>
              <a:rPr sz="1050" spc="-125" dirty="0">
                <a:solidFill>
                  <a:srgbClr val="B92020"/>
                </a:solidFill>
                <a:latin typeface="Arial"/>
                <a:cs typeface="Arial"/>
              </a:rPr>
              <a:t>NT </a:t>
            </a:r>
            <a:r>
              <a:rPr sz="1050" spc="110" dirty="0">
                <a:solidFill>
                  <a:srgbClr val="B92020"/>
                </a:solidFill>
                <a:latin typeface="Arial"/>
                <a:cs typeface="Arial"/>
              </a:rPr>
              <a:t>10.0; </a:t>
            </a:r>
            <a:r>
              <a:rPr sz="1050" spc="30" dirty="0">
                <a:solidFill>
                  <a:srgbClr val="B92020"/>
                </a:solidFill>
                <a:latin typeface="Arial"/>
                <a:cs typeface="Arial"/>
              </a:rPr>
              <a:t>Win64; </a:t>
            </a:r>
            <a:r>
              <a:rPr sz="1050" spc="80" dirty="0">
                <a:solidFill>
                  <a:srgbClr val="B92020"/>
                </a:solidFill>
                <a:latin typeface="Arial"/>
                <a:cs typeface="Arial"/>
              </a:rPr>
              <a:t>x64; </a:t>
            </a:r>
            <a:r>
              <a:rPr sz="1050" spc="130" dirty="0">
                <a:solidFill>
                  <a:srgbClr val="B92020"/>
                </a:solidFill>
                <a:latin typeface="Arial"/>
                <a:cs typeface="Arial"/>
              </a:rPr>
              <a:t>rv:64.0) </a:t>
            </a:r>
            <a:r>
              <a:rPr sz="1050" spc="-240" dirty="0">
                <a:solidFill>
                  <a:srgbClr val="B92020"/>
                </a:solidFill>
                <a:latin typeface="Arial"/>
                <a:cs typeface="Arial"/>
              </a:rPr>
              <a:t>G  </a:t>
            </a:r>
            <a:r>
              <a:rPr sz="1050" spc="20" dirty="0">
                <a:solidFill>
                  <a:srgbClr val="B92020"/>
                </a:solidFill>
                <a:latin typeface="Arial"/>
                <a:cs typeface="Arial"/>
              </a:rPr>
              <a:t>ecko/20100101</a:t>
            </a:r>
            <a:r>
              <a:rPr sz="1050" spc="280" dirty="0">
                <a:solidFill>
                  <a:srgbClr val="B92020"/>
                </a:solidFill>
                <a:latin typeface="Arial"/>
                <a:cs typeface="Arial"/>
              </a:rPr>
              <a:t> </a:t>
            </a:r>
            <a:r>
              <a:rPr sz="1050" spc="140" dirty="0">
                <a:solidFill>
                  <a:srgbClr val="B92020"/>
                </a:solidFill>
                <a:latin typeface="Arial"/>
                <a:cs typeface="Arial"/>
              </a:rPr>
              <a:t>Firefox/64.0'</a:t>
            </a:r>
            <a:r>
              <a:rPr sz="1050" spc="140" dirty="0">
                <a:solidFill>
                  <a:srgbClr val="333333"/>
                </a:solidFill>
                <a:latin typeface="Arial"/>
                <a:cs typeface="Arial"/>
              </a:rPr>
              <a:t>}</a:t>
            </a:r>
            <a:endParaRPr sz="1050">
              <a:latin typeface="Arial"/>
              <a:cs typeface="Arial"/>
            </a:endParaRPr>
          </a:p>
          <a:p>
            <a:pPr marL="47625" marR="1089025">
              <a:lnSpc>
                <a:spcPct val="101200"/>
              </a:lnSpc>
            </a:pPr>
            <a:r>
              <a:rPr sz="1050" spc="-15" dirty="0">
                <a:solidFill>
                  <a:srgbClr val="333333"/>
                </a:solidFill>
                <a:latin typeface="Arial"/>
                <a:cs typeface="Arial"/>
              </a:rPr>
              <a:t>demograph_page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sz="1050" spc="80" dirty="0">
                <a:solidFill>
                  <a:srgbClr val="333333"/>
                </a:solidFill>
                <a:latin typeface="Arial"/>
                <a:cs typeface="Arial"/>
              </a:rPr>
              <a:t>requests</a:t>
            </a:r>
            <a:r>
              <a:rPr sz="1050" spc="80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80" dirty="0">
                <a:solidFill>
                  <a:srgbClr val="333333"/>
                </a:solidFill>
                <a:latin typeface="Arial"/>
                <a:cs typeface="Arial"/>
              </a:rPr>
              <a:t>get(demograph_link, </a:t>
            </a:r>
            <a:r>
              <a:rPr sz="1050" spc="35" dirty="0">
                <a:solidFill>
                  <a:srgbClr val="333333"/>
                </a:solidFill>
                <a:latin typeface="Arial"/>
                <a:cs typeface="Arial"/>
              </a:rPr>
              <a:t>headers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sz="1050" spc="55" dirty="0">
                <a:solidFill>
                  <a:srgbClr val="333333"/>
                </a:solidFill>
                <a:latin typeface="Arial"/>
                <a:cs typeface="Arial"/>
              </a:rPr>
              <a:t>headers)  </a:t>
            </a:r>
            <a:r>
              <a:rPr sz="1050" spc="5" dirty="0">
                <a:solidFill>
                  <a:srgbClr val="333333"/>
                </a:solidFill>
                <a:latin typeface="Arial"/>
                <a:cs typeface="Arial"/>
              </a:rPr>
              <a:t>soup1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sz="1050" spc="55" dirty="0">
                <a:solidFill>
                  <a:srgbClr val="333333"/>
                </a:solidFill>
                <a:latin typeface="Arial"/>
                <a:cs typeface="Arial"/>
              </a:rPr>
              <a:t>BeautifulSoup(demograph_page</a:t>
            </a:r>
            <a:r>
              <a:rPr sz="1050" spc="55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55" dirty="0">
                <a:solidFill>
                  <a:srgbClr val="333333"/>
                </a:solidFill>
                <a:latin typeface="Arial"/>
                <a:cs typeface="Arial"/>
              </a:rPr>
              <a:t>content,</a:t>
            </a:r>
            <a:r>
              <a:rPr sz="1050" spc="3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50" spc="145" dirty="0">
                <a:solidFill>
                  <a:srgbClr val="B92020"/>
                </a:solidFill>
                <a:latin typeface="Arial"/>
                <a:cs typeface="Arial"/>
              </a:rPr>
              <a:t>'html.parser'</a:t>
            </a:r>
            <a:r>
              <a:rPr sz="1050" spc="145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1050">
              <a:latin typeface="Arial"/>
              <a:cs typeface="Arial"/>
            </a:endParaRPr>
          </a:p>
          <a:p>
            <a:pPr marL="47625" marR="942975">
              <a:lnSpc>
                <a:spcPct val="101200"/>
              </a:lnSpc>
            </a:pPr>
            <a:r>
              <a:rPr sz="1050" spc="100" dirty="0">
                <a:solidFill>
                  <a:srgbClr val="333333"/>
                </a:solidFill>
                <a:latin typeface="Arial"/>
                <a:cs typeface="Arial"/>
              </a:rPr>
              <a:t>table1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sz="1050" spc="145" dirty="0">
                <a:solidFill>
                  <a:srgbClr val="333333"/>
                </a:solidFill>
                <a:latin typeface="Arial"/>
                <a:cs typeface="Arial"/>
              </a:rPr>
              <a:t>soup1</a:t>
            </a:r>
            <a:r>
              <a:rPr sz="1050" spc="145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145" dirty="0">
                <a:solidFill>
                  <a:srgbClr val="333333"/>
                </a:solidFill>
                <a:latin typeface="Arial"/>
                <a:cs typeface="Arial"/>
              </a:rPr>
              <a:t>find(</a:t>
            </a:r>
            <a:r>
              <a:rPr sz="1050" spc="145" dirty="0">
                <a:solidFill>
                  <a:srgbClr val="B92020"/>
                </a:solidFill>
                <a:latin typeface="Arial"/>
                <a:cs typeface="Arial"/>
              </a:rPr>
              <a:t>'table'</a:t>
            </a:r>
            <a:r>
              <a:rPr sz="1050" spc="145" dirty="0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sz="1050" spc="170" dirty="0">
                <a:solidFill>
                  <a:srgbClr val="333333"/>
                </a:solidFill>
                <a:latin typeface="Arial"/>
                <a:cs typeface="Arial"/>
              </a:rPr>
              <a:t>{</a:t>
            </a:r>
            <a:r>
              <a:rPr sz="1050" spc="170" dirty="0">
                <a:solidFill>
                  <a:srgbClr val="B92020"/>
                </a:solidFill>
                <a:latin typeface="Arial"/>
                <a:cs typeface="Arial"/>
              </a:rPr>
              <a:t>'class'</a:t>
            </a:r>
            <a:r>
              <a:rPr sz="1050" spc="170" dirty="0">
                <a:solidFill>
                  <a:srgbClr val="333333"/>
                </a:solidFill>
                <a:latin typeface="Arial"/>
                <a:cs typeface="Arial"/>
              </a:rPr>
              <a:t>:</a:t>
            </a:r>
            <a:r>
              <a:rPr sz="1050" spc="170" dirty="0">
                <a:solidFill>
                  <a:srgbClr val="B92020"/>
                </a:solidFill>
                <a:latin typeface="Arial"/>
                <a:cs typeface="Arial"/>
              </a:rPr>
              <a:t>'wikitable </a:t>
            </a:r>
            <a:r>
              <a:rPr sz="1050" spc="135" dirty="0">
                <a:solidFill>
                  <a:srgbClr val="B92020"/>
                </a:solidFill>
                <a:latin typeface="Arial"/>
                <a:cs typeface="Arial"/>
              </a:rPr>
              <a:t>sortable'</a:t>
            </a:r>
            <a:r>
              <a:rPr sz="1050" spc="135" dirty="0">
                <a:solidFill>
                  <a:srgbClr val="333333"/>
                </a:solidFill>
                <a:latin typeface="Arial"/>
                <a:cs typeface="Arial"/>
              </a:rPr>
              <a:t>})</a:t>
            </a:r>
            <a:r>
              <a:rPr sz="1050" spc="135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135" dirty="0">
                <a:solidFill>
                  <a:srgbClr val="333333"/>
                </a:solidFill>
                <a:latin typeface="Arial"/>
                <a:cs typeface="Arial"/>
              </a:rPr>
              <a:t>tbody  </a:t>
            </a:r>
            <a:r>
              <a:rPr sz="1050" spc="15" dirty="0">
                <a:solidFill>
                  <a:srgbClr val="333333"/>
                </a:solidFill>
                <a:latin typeface="Arial"/>
                <a:cs typeface="Arial"/>
              </a:rPr>
              <a:t>rows1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</a:t>
            </a:r>
            <a:r>
              <a:rPr sz="1050" spc="-1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50" spc="180" dirty="0">
                <a:solidFill>
                  <a:srgbClr val="333333"/>
                </a:solidFill>
                <a:latin typeface="Arial"/>
                <a:cs typeface="Arial"/>
              </a:rPr>
              <a:t>table1</a:t>
            </a:r>
            <a:r>
              <a:rPr sz="1050" spc="180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180" dirty="0">
                <a:solidFill>
                  <a:srgbClr val="333333"/>
                </a:solidFill>
                <a:latin typeface="Arial"/>
                <a:cs typeface="Arial"/>
              </a:rPr>
              <a:t>find_all(</a:t>
            </a:r>
            <a:r>
              <a:rPr sz="1050" spc="180" dirty="0">
                <a:solidFill>
                  <a:srgbClr val="B92020"/>
                </a:solidFill>
                <a:latin typeface="Arial"/>
                <a:cs typeface="Arial"/>
              </a:rPr>
              <a:t>'tr'</a:t>
            </a:r>
            <a:r>
              <a:rPr sz="1050" spc="180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1050">
              <a:latin typeface="Arial"/>
              <a:cs typeface="Arial"/>
            </a:endParaRPr>
          </a:p>
          <a:p>
            <a:pPr marL="47625">
              <a:lnSpc>
                <a:spcPct val="100000"/>
              </a:lnSpc>
              <a:spcBef>
                <a:spcPts val="15"/>
              </a:spcBef>
            </a:pPr>
            <a:r>
              <a:rPr sz="1050" spc="15" dirty="0">
                <a:solidFill>
                  <a:srgbClr val="333333"/>
                </a:solidFill>
                <a:latin typeface="Arial"/>
                <a:cs typeface="Arial"/>
              </a:rPr>
              <a:t>columns1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sz="1050" spc="180" dirty="0">
                <a:solidFill>
                  <a:srgbClr val="333333"/>
                </a:solidFill>
                <a:latin typeface="Arial"/>
                <a:cs typeface="Arial"/>
              </a:rPr>
              <a:t>[i</a:t>
            </a:r>
            <a:r>
              <a:rPr sz="1050" spc="180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180" dirty="0">
                <a:solidFill>
                  <a:srgbClr val="333333"/>
                </a:solidFill>
                <a:latin typeface="Arial"/>
                <a:cs typeface="Arial"/>
              </a:rPr>
              <a:t>text</a:t>
            </a:r>
            <a:r>
              <a:rPr sz="1050" spc="180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180" dirty="0">
                <a:solidFill>
                  <a:srgbClr val="333333"/>
                </a:solidFill>
                <a:latin typeface="Arial"/>
                <a:cs typeface="Arial"/>
              </a:rPr>
              <a:t>replace(</a:t>
            </a:r>
            <a:r>
              <a:rPr sz="1050" spc="180" dirty="0">
                <a:solidFill>
                  <a:srgbClr val="B92020"/>
                </a:solidFill>
                <a:latin typeface="Arial"/>
                <a:cs typeface="Arial"/>
              </a:rPr>
              <a:t>'</a:t>
            </a:r>
            <a:r>
              <a:rPr sz="1050" b="1" spc="180" dirty="0">
                <a:solidFill>
                  <a:srgbClr val="BA6621"/>
                </a:solidFill>
                <a:latin typeface="Arial"/>
                <a:cs typeface="Arial"/>
              </a:rPr>
              <a:t>\n</a:t>
            </a:r>
            <a:r>
              <a:rPr sz="1050" spc="180" dirty="0">
                <a:solidFill>
                  <a:srgbClr val="B92020"/>
                </a:solidFill>
                <a:latin typeface="Arial"/>
                <a:cs typeface="Arial"/>
              </a:rPr>
              <a:t>'</a:t>
            </a:r>
            <a:r>
              <a:rPr sz="1050" spc="180" dirty="0">
                <a:solidFill>
                  <a:srgbClr val="333333"/>
                </a:solidFill>
                <a:latin typeface="Arial"/>
                <a:cs typeface="Arial"/>
              </a:rPr>
              <a:t>,</a:t>
            </a:r>
            <a:r>
              <a:rPr sz="1050" spc="3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50" spc="325" dirty="0">
                <a:solidFill>
                  <a:srgbClr val="B92020"/>
                </a:solidFill>
                <a:latin typeface="Arial"/>
                <a:cs typeface="Arial"/>
              </a:rPr>
              <a:t>''</a:t>
            </a:r>
            <a:r>
              <a:rPr sz="1050" spc="325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1050">
              <a:latin typeface="Arial"/>
              <a:cs typeface="Arial"/>
            </a:endParaRPr>
          </a:p>
          <a:p>
            <a:pPr marL="854075">
              <a:lnSpc>
                <a:spcPct val="100000"/>
              </a:lnSpc>
              <a:spcBef>
                <a:spcPts val="15"/>
              </a:spcBef>
            </a:pPr>
            <a:r>
              <a:rPr sz="1050" b="1" spc="110" dirty="0">
                <a:solidFill>
                  <a:srgbClr val="008000"/>
                </a:solidFill>
                <a:latin typeface="Arial"/>
                <a:cs typeface="Arial"/>
              </a:rPr>
              <a:t>for </a:t>
            </a:r>
            <a:r>
              <a:rPr sz="1050" spc="340" dirty="0">
                <a:solidFill>
                  <a:srgbClr val="333333"/>
                </a:solidFill>
                <a:latin typeface="Arial"/>
                <a:cs typeface="Arial"/>
              </a:rPr>
              <a:t>i </a:t>
            </a:r>
            <a:r>
              <a:rPr sz="1050" b="1" spc="110" dirty="0">
                <a:solidFill>
                  <a:srgbClr val="7216AB"/>
                </a:solidFill>
                <a:latin typeface="Arial"/>
                <a:cs typeface="Arial"/>
              </a:rPr>
              <a:t>in</a:t>
            </a:r>
            <a:r>
              <a:rPr sz="1050" b="1" spc="-15" dirty="0">
                <a:solidFill>
                  <a:srgbClr val="7216AB"/>
                </a:solidFill>
                <a:latin typeface="Arial"/>
                <a:cs typeface="Arial"/>
              </a:rPr>
              <a:t> </a:t>
            </a:r>
            <a:r>
              <a:rPr sz="1050" spc="165" dirty="0">
                <a:solidFill>
                  <a:srgbClr val="333333"/>
                </a:solidFill>
                <a:latin typeface="Arial"/>
                <a:cs typeface="Arial"/>
              </a:rPr>
              <a:t>rows1[</a:t>
            </a:r>
            <a:r>
              <a:rPr sz="1050" spc="165" dirty="0">
                <a:solidFill>
                  <a:srgbClr val="666666"/>
                </a:solidFill>
                <a:latin typeface="Arial"/>
                <a:cs typeface="Arial"/>
              </a:rPr>
              <a:t>0</a:t>
            </a:r>
            <a:r>
              <a:rPr sz="1050" spc="165" dirty="0">
                <a:solidFill>
                  <a:srgbClr val="333333"/>
                </a:solidFill>
                <a:latin typeface="Arial"/>
                <a:cs typeface="Arial"/>
              </a:rPr>
              <a:t>]</a:t>
            </a:r>
            <a:r>
              <a:rPr sz="1050" spc="165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165" dirty="0">
                <a:solidFill>
                  <a:srgbClr val="333333"/>
                </a:solidFill>
                <a:latin typeface="Arial"/>
                <a:cs typeface="Arial"/>
              </a:rPr>
              <a:t>find_all(</a:t>
            </a:r>
            <a:r>
              <a:rPr sz="1050" spc="165" dirty="0">
                <a:solidFill>
                  <a:srgbClr val="B92020"/>
                </a:solidFill>
                <a:latin typeface="Arial"/>
                <a:cs typeface="Arial"/>
              </a:rPr>
              <a:t>'th'</a:t>
            </a:r>
            <a:r>
              <a:rPr sz="1050" spc="165" dirty="0">
                <a:solidFill>
                  <a:srgbClr val="333333"/>
                </a:solidFill>
                <a:latin typeface="Arial"/>
                <a:cs typeface="Arial"/>
              </a:rPr>
              <a:t>)]</a:t>
            </a:r>
            <a:endParaRPr sz="10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4281" y="6822973"/>
            <a:ext cx="61214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35" dirty="0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sz="1050" spc="220" dirty="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sz="1050" spc="165" dirty="0">
                <a:solidFill>
                  <a:srgbClr val="2F3F9E"/>
                </a:solidFill>
                <a:latin typeface="Arial"/>
                <a:cs typeface="Arial"/>
              </a:rPr>
              <a:t>[89]: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20811" y="6783285"/>
            <a:ext cx="5857875" cy="276225"/>
          </a:xfrm>
          <a:custGeom>
            <a:avLst/>
            <a:gdLst/>
            <a:ahLst/>
            <a:cxnLst/>
            <a:rect l="l" t="t" r="r" b="b"/>
            <a:pathLst>
              <a:path w="5857875" h="276225">
                <a:moveTo>
                  <a:pt x="0" y="261937"/>
                </a:moveTo>
                <a:lnTo>
                  <a:pt x="0" y="14287"/>
                </a:lnTo>
                <a:lnTo>
                  <a:pt x="0" y="12382"/>
                </a:lnTo>
                <a:lnTo>
                  <a:pt x="361" y="10572"/>
                </a:lnTo>
                <a:lnTo>
                  <a:pt x="12392" y="0"/>
                </a:lnTo>
                <a:lnTo>
                  <a:pt x="14287" y="0"/>
                </a:lnTo>
                <a:lnTo>
                  <a:pt x="5843587" y="0"/>
                </a:lnTo>
                <a:lnTo>
                  <a:pt x="5845482" y="0"/>
                </a:lnTo>
                <a:lnTo>
                  <a:pt x="5847302" y="381"/>
                </a:lnTo>
                <a:lnTo>
                  <a:pt x="5857875" y="12382"/>
                </a:lnTo>
                <a:lnTo>
                  <a:pt x="5857875" y="14287"/>
                </a:lnTo>
                <a:lnTo>
                  <a:pt x="5857875" y="261937"/>
                </a:lnTo>
                <a:lnTo>
                  <a:pt x="5857875" y="263842"/>
                </a:lnTo>
                <a:lnTo>
                  <a:pt x="5857513" y="265652"/>
                </a:lnTo>
                <a:lnTo>
                  <a:pt x="5856789" y="267366"/>
                </a:lnTo>
                <a:lnTo>
                  <a:pt x="5856065" y="269176"/>
                </a:lnTo>
                <a:lnTo>
                  <a:pt x="5849054" y="275081"/>
                </a:lnTo>
                <a:lnTo>
                  <a:pt x="5847302" y="275843"/>
                </a:lnTo>
                <a:lnTo>
                  <a:pt x="5845482" y="276225"/>
                </a:lnTo>
                <a:lnTo>
                  <a:pt x="5843587" y="276225"/>
                </a:lnTo>
                <a:lnTo>
                  <a:pt x="14287" y="276225"/>
                </a:lnTo>
                <a:lnTo>
                  <a:pt x="12392" y="276225"/>
                </a:lnTo>
                <a:lnTo>
                  <a:pt x="10572" y="275843"/>
                </a:lnTo>
                <a:lnTo>
                  <a:pt x="8820" y="275081"/>
                </a:lnTo>
                <a:lnTo>
                  <a:pt x="7067" y="274415"/>
                </a:lnTo>
                <a:lnTo>
                  <a:pt x="1085" y="267366"/>
                </a:lnTo>
                <a:lnTo>
                  <a:pt x="361" y="265652"/>
                </a:lnTo>
                <a:lnTo>
                  <a:pt x="0" y="263842"/>
                </a:lnTo>
                <a:lnTo>
                  <a:pt x="0" y="261937"/>
                </a:lnTo>
                <a:close/>
              </a:path>
            </a:pathLst>
          </a:custGeom>
          <a:ln w="9525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431769" y="6822973"/>
            <a:ext cx="583628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0"/>
              </a:spcBef>
            </a:pPr>
            <a:r>
              <a:rPr sz="1050" spc="15" dirty="0">
                <a:solidFill>
                  <a:srgbClr val="333333"/>
                </a:solidFill>
                <a:latin typeface="Arial"/>
                <a:cs typeface="Arial"/>
              </a:rPr>
              <a:t>columns1</a:t>
            </a:r>
            <a:endParaRPr sz="10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4281" y="7508773"/>
            <a:ext cx="61214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35" dirty="0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sz="1050" spc="220" dirty="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sz="1050" spc="165" dirty="0">
                <a:solidFill>
                  <a:srgbClr val="2F3F9E"/>
                </a:solidFill>
                <a:latin typeface="Arial"/>
                <a:cs typeface="Arial"/>
              </a:rPr>
              <a:t>[90]: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420811" y="7469085"/>
            <a:ext cx="5857875" cy="285750"/>
          </a:xfrm>
          <a:custGeom>
            <a:avLst/>
            <a:gdLst/>
            <a:ahLst/>
            <a:cxnLst/>
            <a:rect l="l" t="t" r="r" b="b"/>
            <a:pathLst>
              <a:path w="5857875" h="285750">
                <a:moveTo>
                  <a:pt x="0" y="271462"/>
                </a:moveTo>
                <a:lnTo>
                  <a:pt x="0" y="14287"/>
                </a:lnTo>
                <a:lnTo>
                  <a:pt x="0" y="12382"/>
                </a:lnTo>
                <a:lnTo>
                  <a:pt x="361" y="10572"/>
                </a:lnTo>
                <a:lnTo>
                  <a:pt x="12392" y="0"/>
                </a:lnTo>
                <a:lnTo>
                  <a:pt x="14287" y="0"/>
                </a:lnTo>
                <a:lnTo>
                  <a:pt x="5843587" y="0"/>
                </a:lnTo>
                <a:lnTo>
                  <a:pt x="5845482" y="0"/>
                </a:lnTo>
                <a:lnTo>
                  <a:pt x="5847302" y="381"/>
                </a:lnTo>
                <a:lnTo>
                  <a:pt x="5857875" y="12382"/>
                </a:lnTo>
                <a:lnTo>
                  <a:pt x="5857875" y="14287"/>
                </a:lnTo>
                <a:lnTo>
                  <a:pt x="5857875" y="271462"/>
                </a:lnTo>
                <a:lnTo>
                  <a:pt x="5857875" y="273367"/>
                </a:lnTo>
                <a:lnTo>
                  <a:pt x="5857513" y="275177"/>
                </a:lnTo>
                <a:lnTo>
                  <a:pt x="5856789" y="276891"/>
                </a:lnTo>
                <a:lnTo>
                  <a:pt x="5856065" y="278701"/>
                </a:lnTo>
                <a:lnTo>
                  <a:pt x="5849054" y="284606"/>
                </a:lnTo>
                <a:lnTo>
                  <a:pt x="5847302" y="285368"/>
                </a:lnTo>
                <a:lnTo>
                  <a:pt x="5845482" y="285750"/>
                </a:lnTo>
                <a:lnTo>
                  <a:pt x="5843587" y="285750"/>
                </a:lnTo>
                <a:lnTo>
                  <a:pt x="14287" y="285750"/>
                </a:lnTo>
                <a:lnTo>
                  <a:pt x="12392" y="285750"/>
                </a:lnTo>
                <a:lnTo>
                  <a:pt x="10572" y="285368"/>
                </a:lnTo>
                <a:lnTo>
                  <a:pt x="8820" y="284606"/>
                </a:lnTo>
                <a:lnTo>
                  <a:pt x="7067" y="283940"/>
                </a:lnTo>
                <a:lnTo>
                  <a:pt x="1085" y="276891"/>
                </a:lnTo>
                <a:lnTo>
                  <a:pt x="361" y="275177"/>
                </a:lnTo>
                <a:lnTo>
                  <a:pt x="0" y="273367"/>
                </a:lnTo>
                <a:lnTo>
                  <a:pt x="0" y="271462"/>
                </a:lnTo>
                <a:close/>
              </a:path>
            </a:pathLst>
          </a:custGeom>
          <a:ln w="9525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431769" y="7508773"/>
            <a:ext cx="583628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0"/>
              </a:spcBef>
            </a:pPr>
            <a:r>
              <a:rPr sz="1050" spc="-5" dirty="0">
                <a:solidFill>
                  <a:srgbClr val="333333"/>
                </a:solidFill>
                <a:latin typeface="Arial"/>
                <a:cs typeface="Arial"/>
              </a:rPr>
              <a:t>demo_london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sz="1050" spc="25" dirty="0">
                <a:solidFill>
                  <a:srgbClr val="333333"/>
                </a:solidFill>
                <a:latin typeface="Arial"/>
                <a:cs typeface="Arial"/>
              </a:rPr>
              <a:t>pd</a:t>
            </a:r>
            <a:r>
              <a:rPr sz="1050" spc="25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25" dirty="0">
                <a:solidFill>
                  <a:srgbClr val="333333"/>
                </a:solidFill>
                <a:latin typeface="Arial"/>
                <a:cs typeface="Arial"/>
              </a:rPr>
              <a:t>DataFrame(columns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</a:t>
            </a:r>
            <a:r>
              <a:rPr sz="1050" spc="4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50" spc="35" dirty="0">
                <a:solidFill>
                  <a:srgbClr val="333333"/>
                </a:solidFill>
                <a:latin typeface="Arial"/>
                <a:cs typeface="Arial"/>
              </a:rPr>
              <a:t>columns1)</a:t>
            </a:r>
            <a:endParaRPr sz="10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64281" y="7908823"/>
            <a:ext cx="61214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35" dirty="0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sz="1050" spc="220" dirty="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sz="1050" spc="165" dirty="0">
                <a:solidFill>
                  <a:srgbClr val="2F3F9E"/>
                </a:solidFill>
                <a:latin typeface="Arial"/>
                <a:cs typeface="Arial"/>
              </a:rPr>
              <a:t>[91]: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420811" y="7878660"/>
            <a:ext cx="5857875" cy="276225"/>
          </a:xfrm>
          <a:custGeom>
            <a:avLst/>
            <a:gdLst/>
            <a:ahLst/>
            <a:cxnLst/>
            <a:rect l="l" t="t" r="r" b="b"/>
            <a:pathLst>
              <a:path w="5857875" h="276225">
                <a:moveTo>
                  <a:pt x="0" y="261937"/>
                </a:moveTo>
                <a:lnTo>
                  <a:pt x="0" y="14287"/>
                </a:lnTo>
                <a:lnTo>
                  <a:pt x="0" y="12382"/>
                </a:lnTo>
                <a:lnTo>
                  <a:pt x="361" y="10572"/>
                </a:lnTo>
                <a:lnTo>
                  <a:pt x="12392" y="0"/>
                </a:lnTo>
                <a:lnTo>
                  <a:pt x="14287" y="0"/>
                </a:lnTo>
                <a:lnTo>
                  <a:pt x="5843587" y="0"/>
                </a:lnTo>
                <a:lnTo>
                  <a:pt x="5845482" y="0"/>
                </a:lnTo>
                <a:lnTo>
                  <a:pt x="5847302" y="381"/>
                </a:lnTo>
                <a:lnTo>
                  <a:pt x="5857875" y="12382"/>
                </a:lnTo>
                <a:lnTo>
                  <a:pt x="5857875" y="14287"/>
                </a:lnTo>
                <a:lnTo>
                  <a:pt x="5857875" y="261937"/>
                </a:lnTo>
                <a:lnTo>
                  <a:pt x="5857875" y="263842"/>
                </a:lnTo>
                <a:lnTo>
                  <a:pt x="5857513" y="265652"/>
                </a:lnTo>
                <a:lnTo>
                  <a:pt x="5856789" y="267366"/>
                </a:lnTo>
                <a:lnTo>
                  <a:pt x="5856065" y="269176"/>
                </a:lnTo>
                <a:lnTo>
                  <a:pt x="5845482" y="276225"/>
                </a:lnTo>
                <a:lnTo>
                  <a:pt x="5843587" y="276225"/>
                </a:lnTo>
                <a:lnTo>
                  <a:pt x="14287" y="276225"/>
                </a:lnTo>
                <a:lnTo>
                  <a:pt x="12392" y="276225"/>
                </a:lnTo>
                <a:lnTo>
                  <a:pt x="10572" y="275843"/>
                </a:lnTo>
                <a:lnTo>
                  <a:pt x="1085" y="267366"/>
                </a:lnTo>
                <a:lnTo>
                  <a:pt x="361" y="265652"/>
                </a:lnTo>
                <a:lnTo>
                  <a:pt x="0" y="263842"/>
                </a:lnTo>
                <a:lnTo>
                  <a:pt x="0" y="261937"/>
                </a:lnTo>
                <a:close/>
              </a:path>
            </a:pathLst>
          </a:custGeom>
          <a:ln w="9525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431769" y="7908823"/>
            <a:ext cx="583628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0"/>
              </a:spcBef>
            </a:pPr>
            <a:r>
              <a:rPr sz="1050" spc="35" dirty="0">
                <a:solidFill>
                  <a:srgbClr val="333333"/>
                </a:solidFill>
                <a:latin typeface="Arial"/>
                <a:cs typeface="Arial"/>
              </a:rPr>
              <a:t>demo_london</a:t>
            </a:r>
            <a:r>
              <a:rPr sz="1050" spc="35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35" dirty="0">
                <a:solidFill>
                  <a:srgbClr val="333333"/>
                </a:solidFill>
                <a:latin typeface="Arial"/>
                <a:cs typeface="Arial"/>
              </a:rPr>
              <a:t>head(</a:t>
            </a:r>
            <a:r>
              <a:rPr sz="1050" spc="35" dirty="0">
                <a:solidFill>
                  <a:srgbClr val="666666"/>
                </a:solidFill>
                <a:latin typeface="Arial"/>
                <a:cs typeface="Arial"/>
              </a:rPr>
              <a:t>5</a:t>
            </a:r>
            <a:r>
              <a:rPr sz="1050" spc="35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1050">
              <a:latin typeface="Arial"/>
              <a:cs typeface="Arial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745231" y="793037"/>
          <a:ext cx="3468370" cy="27616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7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78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56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0656">
                <a:tc>
                  <a:txBody>
                    <a:bodyPr/>
                    <a:lstStyle/>
                    <a:p>
                      <a:pPr marL="31750">
                        <a:lnSpc>
                          <a:spcPts val="990"/>
                        </a:lnSpc>
                      </a:pPr>
                      <a:r>
                        <a:rPr sz="1050" spc="110" dirty="0">
                          <a:solidFill>
                            <a:srgbClr val="D84215"/>
                          </a:solidFill>
                          <a:latin typeface="Arial"/>
                          <a:cs typeface="Arial"/>
                        </a:rPr>
                        <a:t>Out[87]: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2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ts val="1050"/>
                        </a:lnSpc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Location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ts val="1050"/>
                        </a:lnSpc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Borough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ts val="1050"/>
                        </a:lnSpc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Postcode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8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Abbey</a:t>
                      </a:r>
                      <a:r>
                        <a:rPr sz="9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Wood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Bexley,</a:t>
                      </a:r>
                      <a:r>
                        <a:rPr sz="9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Greenwich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SE2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Crofton</a:t>
                      </a:r>
                      <a:r>
                        <a:rPr sz="9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Park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Lewisham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SE4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Crossness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Bexley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SE2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Crystal</a:t>
                      </a:r>
                      <a:r>
                        <a:rPr sz="9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Palace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Bromley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SE19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Crystal</a:t>
                      </a:r>
                      <a:r>
                        <a:rPr sz="9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Palace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Bromley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SE20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Crystal</a:t>
                      </a:r>
                      <a:r>
                        <a:rPr sz="9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Palace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Bromley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SE26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Denmark</a:t>
                      </a:r>
                      <a:r>
                        <a:rPr sz="9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Hill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Southwark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SE5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Deptford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Lewisham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SE8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Dulwich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Southwark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SE21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76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East</a:t>
                      </a:r>
                      <a:r>
                        <a:rPr sz="9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Dulwich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Southwark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SE22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1" name="object 21"/>
          <p:cNvSpPr txBox="1"/>
          <p:nvPr/>
        </p:nvSpPr>
        <p:spPr>
          <a:xfrm>
            <a:off x="764281" y="7099198"/>
            <a:ext cx="61214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10" dirty="0">
                <a:solidFill>
                  <a:srgbClr val="D84215"/>
                </a:solidFill>
                <a:latin typeface="Arial"/>
                <a:cs typeface="Arial"/>
              </a:rPr>
              <a:t>Out[89]: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57374" y="7108723"/>
            <a:ext cx="471805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45" dirty="0">
                <a:latin typeface="Arial"/>
                <a:cs typeface="Arial"/>
              </a:rPr>
              <a:t>['Local</a:t>
            </a:r>
            <a:r>
              <a:rPr sz="1050" spc="285" dirty="0">
                <a:latin typeface="Arial"/>
                <a:cs typeface="Arial"/>
              </a:rPr>
              <a:t> </a:t>
            </a:r>
            <a:r>
              <a:rPr sz="1050" spc="165" dirty="0">
                <a:latin typeface="Arial"/>
                <a:cs typeface="Arial"/>
              </a:rPr>
              <a:t>authority',</a:t>
            </a:r>
            <a:r>
              <a:rPr sz="1050" spc="285" dirty="0">
                <a:latin typeface="Arial"/>
                <a:cs typeface="Arial"/>
              </a:rPr>
              <a:t> </a:t>
            </a:r>
            <a:r>
              <a:rPr sz="1050" spc="155" dirty="0">
                <a:latin typeface="Arial"/>
                <a:cs typeface="Arial"/>
              </a:rPr>
              <a:t>'White',</a:t>
            </a:r>
            <a:r>
              <a:rPr sz="1050" spc="285" dirty="0">
                <a:latin typeface="Arial"/>
                <a:cs typeface="Arial"/>
              </a:rPr>
              <a:t> </a:t>
            </a:r>
            <a:r>
              <a:rPr sz="1050" spc="140" dirty="0">
                <a:latin typeface="Arial"/>
                <a:cs typeface="Arial"/>
              </a:rPr>
              <a:t>'Mixed',</a:t>
            </a:r>
            <a:r>
              <a:rPr sz="1050" spc="285" dirty="0">
                <a:latin typeface="Arial"/>
                <a:cs typeface="Arial"/>
              </a:rPr>
              <a:t> </a:t>
            </a:r>
            <a:r>
              <a:rPr sz="1050" spc="160" dirty="0">
                <a:latin typeface="Arial"/>
                <a:cs typeface="Arial"/>
              </a:rPr>
              <a:t>'Asian',</a:t>
            </a:r>
            <a:r>
              <a:rPr sz="1050" spc="285" dirty="0">
                <a:latin typeface="Arial"/>
                <a:cs typeface="Arial"/>
              </a:rPr>
              <a:t> </a:t>
            </a:r>
            <a:r>
              <a:rPr sz="1050" spc="165" dirty="0">
                <a:latin typeface="Arial"/>
                <a:cs typeface="Arial"/>
              </a:rPr>
              <a:t>'Black',</a:t>
            </a:r>
            <a:r>
              <a:rPr sz="1050" spc="285" dirty="0">
                <a:latin typeface="Arial"/>
                <a:cs typeface="Arial"/>
              </a:rPr>
              <a:t> </a:t>
            </a:r>
            <a:r>
              <a:rPr sz="1050" spc="160" dirty="0">
                <a:latin typeface="Arial"/>
                <a:cs typeface="Arial"/>
              </a:rPr>
              <a:t>'Other']</a:t>
            </a:r>
            <a:endParaRPr sz="10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64281" y="8171713"/>
            <a:ext cx="3881120" cy="34734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050" spc="110" dirty="0">
                <a:solidFill>
                  <a:srgbClr val="D84215"/>
                </a:solidFill>
                <a:latin typeface="Arial"/>
                <a:cs typeface="Arial"/>
              </a:rPr>
              <a:t>Out[91]:</a:t>
            </a:r>
            <a:endParaRPr sz="1050">
              <a:latin typeface="Arial"/>
              <a:cs typeface="Arial"/>
            </a:endParaRPr>
          </a:p>
          <a:p>
            <a:pPr marL="886460">
              <a:lnSpc>
                <a:spcPct val="100000"/>
              </a:lnSpc>
              <a:spcBef>
                <a:spcPts val="90"/>
              </a:spcBef>
            </a:pPr>
            <a:r>
              <a:rPr sz="900" b="1" dirty="0">
                <a:latin typeface="Arial"/>
                <a:cs typeface="Arial"/>
              </a:rPr>
              <a:t>Local authority White Mixed Asian Black</a:t>
            </a:r>
            <a:r>
              <a:rPr sz="900" b="1" spc="150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Other</a:t>
            </a:r>
            <a:endParaRPr sz="9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473187" y="8569223"/>
            <a:ext cx="3219450" cy="9525"/>
          </a:xfrm>
          <a:custGeom>
            <a:avLst/>
            <a:gdLst/>
            <a:ahLst/>
            <a:cxnLst/>
            <a:rect l="l" t="t" r="r" b="b"/>
            <a:pathLst>
              <a:path w="3219450" h="9525">
                <a:moveTo>
                  <a:pt x="3219450" y="0"/>
                </a:moveTo>
                <a:lnTo>
                  <a:pt x="3219450" y="0"/>
                </a:lnTo>
                <a:lnTo>
                  <a:pt x="0" y="0"/>
                </a:lnTo>
                <a:lnTo>
                  <a:pt x="0" y="9525"/>
                </a:lnTo>
                <a:lnTo>
                  <a:pt x="3219450" y="9525"/>
                </a:lnTo>
                <a:lnTo>
                  <a:pt x="32194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10</a:t>
            </a:fld>
            <a:r>
              <a:rPr spc="-5" dirty="0"/>
              <a:t>/</a:t>
            </a:r>
            <a:r>
              <a:rPr dirty="0"/>
              <a:t>46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38337" y="165099"/>
            <a:ext cx="153225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Neighborhoods in London</a:t>
            </a:r>
            <a:r>
              <a:rPr sz="800" spc="-8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Week2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281" y="469798"/>
            <a:ext cx="61214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35" dirty="0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sz="1050" spc="220" dirty="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sz="1050" spc="165" dirty="0">
                <a:solidFill>
                  <a:srgbClr val="2F3F9E"/>
                </a:solidFill>
                <a:latin typeface="Arial"/>
                <a:cs typeface="Arial"/>
              </a:rPr>
              <a:t>[92]: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20811" y="430110"/>
            <a:ext cx="5857875" cy="2466975"/>
          </a:xfrm>
          <a:custGeom>
            <a:avLst/>
            <a:gdLst/>
            <a:ahLst/>
            <a:cxnLst/>
            <a:rect l="l" t="t" r="r" b="b"/>
            <a:pathLst>
              <a:path w="5857875" h="2466975">
                <a:moveTo>
                  <a:pt x="0" y="2452687"/>
                </a:moveTo>
                <a:lnTo>
                  <a:pt x="0" y="14287"/>
                </a:lnTo>
                <a:lnTo>
                  <a:pt x="0" y="12382"/>
                </a:lnTo>
                <a:lnTo>
                  <a:pt x="361" y="10572"/>
                </a:lnTo>
                <a:lnTo>
                  <a:pt x="12392" y="0"/>
                </a:lnTo>
                <a:lnTo>
                  <a:pt x="14287" y="0"/>
                </a:lnTo>
                <a:lnTo>
                  <a:pt x="5843587" y="0"/>
                </a:lnTo>
                <a:lnTo>
                  <a:pt x="5845482" y="0"/>
                </a:lnTo>
                <a:lnTo>
                  <a:pt x="5847302" y="381"/>
                </a:lnTo>
                <a:lnTo>
                  <a:pt x="5857875" y="12382"/>
                </a:lnTo>
                <a:lnTo>
                  <a:pt x="5857875" y="14287"/>
                </a:lnTo>
                <a:lnTo>
                  <a:pt x="5857875" y="2452687"/>
                </a:lnTo>
                <a:lnTo>
                  <a:pt x="5857875" y="2454592"/>
                </a:lnTo>
                <a:lnTo>
                  <a:pt x="5857513" y="2456497"/>
                </a:lnTo>
                <a:lnTo>
                  <a:pt x="5856789" y="2458402"/>
                </a:lnTo>
                <a:lnTo>
                  <a:pt x="5856065" y="2460307"/>
                </a:lnTo>
                <a:lnTo>
                  <a:pt x="5855027" y="2461259"/>
                </a:lnTo>
                <a:lnTo>
                  <a:pt x="5853693" y="2463165"/>
                </a:lnTo>
                <a:lnTo>
                  <a:pt x="5852350" y="2464117"/>
                </a:lnTo>
                <a:lnTo>
                  <a:pt x="5850807" y="2465069"/>
                </a:lnTo>
                <a:lnTo>
                  <a:pt x="5849054" y="2466022"/>
                </a:lnTo>
                <a:lnTo>
                  <a:pt x="5847302" y="2466975"/>
                </a:lnTo>
                <a:lnTo>
                  <a:pt x="10572" y="2466975"/>
                </a:lnTo>
                <a:lnTo>
                  <a:pt x="8820" y="2466022"/>
                </a:lnTo>
                <a:lnTo>
                  <a:pt x="7067" y="2465069"/>
                </a:lnTo>
                <a:lnTo>
                  <a:pt x="5524" y="2464117"/>
                </a:lnTo>
                <a:lnTo>
                  <a:pt x="4181" y="2463165"/>
                </a:lnTo>
                <a:lnTo>
                  <a:pt x="2847" y="2461259"/>
                </a:lnTo>
                <a:lnTo>
                  <a:pt x="1809" y="2460307"/>
                </a:lnTo>
                <a:lnTo>
                  <a:pt x="1085" y="2458402"/>
                </a:lnTo>
                <a:lnTo>
                  <a:pt x="361" y="2456497"/>
                </a:lnTo>
                <a:lnTo>
                  <a:pt x="0" y="2454592"/>
                </a:lnTo>
                <a:lnTo>
                  <a:pt x="0" y="2452687"/>
                </a:lnTo>
                <a:close/>
              </a:path>
            </a:pathLst>
          </a:custGeom>
          <a:ln w="9525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31769" y="469798"/>
            <a:ext cx="5836285" cy="2290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0"/>
              </a:spcBef>
            </a:pPr>
            <a:r>
              <a:rPr sz="1050" b="1" spc="110" dirty="0">
                <a:solidFill>
                  <a:srgbClr val="008000"/>
                </a:solidFill>
                <a:latin typeface="Arial"/>
                <a:cs typeface="Arial"/>
              </a:rPr>
              <a:t>for </a:t>
            </a:r>
            <a:r>
              <a:rPr sz="1050" spc="340" dirty="0">
                <a:solidFill>
                  <a:srgbClr val="333333"/>
                </a:solidFill>
                <a:latin typeface="Arial"/>
                <a:cs typeface="Arial"/>
              </a:rPr>
              <a:t>j </a:t>
            </a:r>
            <a:r>
              <a:rPr sz="1050" b="1" spc="110" dirty="0">
                <a:solidFill>
                  <a:srgbClr val="7216AB"/>
                </a:solidFill>
                <a:latin typeface="Arial"/>
                <a:cs typeface="Arial"/>
              </a:rPr>
              <a:t>in </a:t>
            </a:r>
            <a:r>
              <a:rPr sz="1050" spc="85" dirty="0">
                <a:solidFill>
                  <a:srgbClr val="008000"/>
                </a:solidFill>
                <a:latin typeface="Arial"/>
                <a:cs typeface="Arial"/>
              </a:rPr>
              <a:t>range</a:t>
            </a:r>
            <a:r>
              <a:rPr sz="1050" spc="85" dirty="0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sz="1050" spc="85" dirty="0">
                <a:solidFill>
                  <a:srgbClr val="666666"/>
                </a:solidFill>
                <a:latin typeface="Arial"/>
                <a:cs typeface="Arial"/>
              </a:rPr>
              <a:t>1</a:t>
            </a:r>
            <a:r>
              <a:rPr sz="1050" spc="85" dirty="0">
                <a:solidFill>
                  <a:srgbClr val="333333"/>
                </a:solidFill>
                <a:latin typeface="Arial"/>
                <a:cs typeface="Arial"/>
              </a:rPr>
              <a:t>,</a:t>
            </a:r>
            <a:r>
              <a:rPr sz="1050" spc="18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50" spc="110" dirty="0">
                <a:solidFill>
                  <a:srgbClr val="008000"/>
                </a:solidFill>
                <a:latin typeface="Arial"/>
                <a:cs typeface="Arial"/>
              </a:rPr>
              <a:t>len</a:t>
            </a:r>
            <a:r>
              <a:rPr sz="1050" spc="110" dirty="0">
                <a:solidFill>
                  <a:srgbClr val="333333"/>
                </a:solidFill>
                <a:latin typeface="Arial"/>
                <a:cs typeface="Arial"/>
              </a:rPr>
              <a:t>(rows1)):</a:t>
            </a:r>
            <a:endParaRPr sz="1050">
              <a:latin typeface="Arial"/>
              <a:cs typeface="Arial"/>
            </a:endParaRPr>
          </a:p>
          <a:p>
            <a:pPr marL="340995">
              <a:lnSpc>
                <a:spcPct val="100000"/>
              </a:lnSpc>
              <a:spcBef>
                <a:spcPts val="15"/>
              </a:spcBef>
            </a:pPr>
            <a:r>
              <a:rPr sz="1050" spc="80" dirty="0">
                <a:solidFill>
                  <a:srgbClr val="333333"/>
                </a:solidFill>
                <a:latin typeface="Arial"/>
                <a:cs typeface="Arial"/>
              </a:rPr>
              <a:t>tds1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</a:t>
            </a:r>
            <a:r>
              <a:rPr sz="1050" spc="10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50" spc="175" dirty="0">
                <a:solidFill>
                  <a:srgbClr val="333333"/>
                </a:solidFill>
                <a:latin typeface="Arial"/>
                <a:cs typeface="Arial"/>
              </a:rPr>
              <a:t>rows1[j]</a:t>
            </a:r>
            <a:r>
              <a:rPr sz="1050" spc="175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175" dirty="0">
                <a:solidFill>
                  <a:srgbClr val="333333"/>
                </a:solidFill>
                <a:latin typeface="Arial"/>
                <a:cs typeface="Arial"/>
              </a:rPr>
              <a:t>find_all(</a:t>
            </a:r>
            <a:r>
              <a:rPr sz="1050" spc="175" dirty="0">
                <a:solidFill>
                  <a:srgbClr val="B92020"/>
                </a:solidFill>
                <a:latin typeface="Arial"/>
                <a:cs typeface="Arial"/>
              </a:rPr>
              <a:t>'td'</a:t>
            </a:r>
            <a:r>
              <a:rPr sz="1050" spc="175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1050">
              <a:latin typeface="Arial"/>
              <a:cs typeface="Arial"/>
            </a:endParaRPr>
          </a:p>
          <a:p>
            <a:pPr marL="340995">
              <a:lnSpc>
                <a:spcPct val="100000"/>
              </a:lnSpc>
              <a:spcBef>
                <a:spcPts val="15"/>
              </a:spcBef>
            </a:pPr>
            <a:r>
              <a:rPr sz="1050" b="1" spc="254" dirty="0">
                <a:solidFill>
                  <a:srgbClr val="008000"/>
                </a:solidFill>
                <a:latin typeface="Arial"/>
                <a:cs typeface="Arial"/>
              </a:rPr>
              <a:t>if </a:t>
            </a:r>
            <a:r>
              <a:rPr sz="1050" spc="120" dirty="0">
                <a:solidFill>
                  <a:srgbClr val="008000"/>
                </a:solidFill>
                <a:latin typeface="Arial"/>
                <a:cs typeface="Arial"/>
              </a:rPr>
              <a:t>len</a:t>
            </a:r>
            <a:r>
              <a:rPr sz="1050" spc="120" dirty="0">
                <a:solidFill>
                  <a:srgbClr val="333333"/>
                </a:solidFill>
                <a:latin typeface="Arial"/>
                <a:cs typeface="Arial"/>
              </a:rPr>
              <a:t>(tds1)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==</a:t>
            </a:r>
            <a:r>
              <a:rPr sz="1050" spc="5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50" spc="135" dirty="0">
                <a:solidFill>
                  <a:srgbClr val="666666"/>
                </a:solidFill>
                <a:latin typeface="Arial"/>
                <a:cs typeface="Arial"/>
              </a:rPr>
              <a:t>7</a:t>
            </a:r>
            <a:r>
              <a:rPr sz="1050" spc="135" dirty="0">
                <a:solidFill>
                  <a:srgbClr val="333333"/>
                </a:solidFill>
                <a:latin typeface="Arial"/>
                <a:cs typeface="Arial"/>
              </a:rPr>
              <a:t>:</a:t>
            </a:r>
            <a:endParaRPr sz="1050">
              <a:latin typeface="Arial"/>
              <a:cs typeface="Arial"/>
            </a:endParaRPr>
          </a:p>
          <a:p>
            <a:pPr marR="64769" algn="r">
              <a:lnSpc>
                <a:spcPct val="100000"/>
              </a:lnSpc>
              <a:spcBef>
                <a:spcPts val="15"/>
              </a:spcBef>
            </a:pPr>
            <a:r>
              <a:rPr sz="1050" spc="60" dirty="0">
                <a:solidFill>
                  <a:srgbClr val="333333"/>
                </a:solidFill>
                <a:latin typeface="Arial"/>
                <a:cs typeface="Arial"/>
              </a:rPr>
              <a:t>values1 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  </a:t>
            </a:r>
            <a:r>
              <a:rPr sz="1050" spc="165" dirty="0">
                <a:solidFill>
                  <a:srgbClr val="333333"/>
                </a:solidFill>
                <a:latin typeface="Arial"/>
                <a:cs typeface="Arial"/>
              </a:rPr>
              <a:t>[tds1[</a:t>
            </a:r>
            <a:r>
              <a:rPr sz="1050" spc="165" dirty="0">
                <a:solidFill>
                  <a:srgbClr val="666666"/>
                </a:solidFill>
                <a:latin typeface="Arial"/>
                <a:cs typeface="Arial"/>
              </a:rPr>
              <a:t>0</a:t>
            </a:r>
            <a:r>
              <a:rPr sz="1050" spc="165" dirty="0">
                <a:solidFill>
                  <a:srgbClr val="333333"/>
                </a:solidFill>
                <a:latin typeface="Arial"/>
                <a:cs typeface="Arial"/>
              </a:rPr>
              <a:t>]</a:t>
            </a:r>
            <a:r>
              <a:rPr sz="1050" spc="165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165" dirty="0">
                <a:solidFill>
                  <a:srgbClr val="333333"/>
                </a:solidFill>
                <a:latin typeface="Arial"/>
                <a:cs typeface="Arial"/>
              </a:rPr>
              <a:t>text, </a:t>
            </a:r>
            <a:r>
              <a:rPr sz="1050" spc="155" dirty="0">
                <a:solidFill>
                  <a:srgbClr val="333333"/>
                </a:solidFill>
                <a:latin typeface="Arial"/>
                <a:cs typeface="Arial"/>
              </a:rPr>
              <a:t>tds1[</a:t>
            </a:r>
            <a:r>
              <a:rPr sz="1050" spc="155" dirty="0">
                <a:solidFill>
                  <a:srgbClr val="666666"/>
                </a:solidFill>
                <a:latin typeface="Arial"/>
                <a:cs typeface="Arial"/>
              </a:rPr>
              <a:t>1</a:t>
            </a:r>
            <a:r>
              <a:rPr sz="1050" spc="155" dirty="0">
                <a:solidFill>
                  <a:srgbClr val="333333"/>
                </a:solidFill>
                <a:latin typeface="Arial"/>
                <a:cs typeface="Arial"/>
              </a:rPr>
              <a:t>]</a:t>
            </a:r>
            <a:r>
              <a:rPr sz="1050" spc="155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155" dirty="0">
                <a:solidFill>
                  <a:srgbClr val="333333"/>
                </a:solidFill>
                <a:latin typeface="Arial"/>
                <a:cs typeface="Arial"/>
              </a:rPr>
              <a:t>text, tds1[</a:t>
            </a:r>
            <a:r>
              <a:rPr sz="1050" spc="155" dirty="0">
                <a:solidFill>
                  <a:srgbClr val="666666"/>
                </a:solidFill>
                <a:latin typeface="Arial"/>
                <a:cs typeface="Arial"/>
              </a:rPr>
              <a:t>2</a:t>
            </a:r>
            <a:r>
              <a:rPr sz="1050" spc="155" dirty="0">
                <a:solidFill>
                  <a:srgbClr val="333333"/>
                </a:solidFill>
                <a:latin typeface="Arial"/>
                <a:cs typeface="Arial"/>
              </a:rPr>
              <a:t>]</a:t>
            </a:r>
            <a:r>
              <a:rPr sz="1050" spc="155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155" dirty="0">
                <a:solidFill>
                  <a:srgbClr val="333333"/>
                </a:solidFill>
                <a:latin typeface="Arial"/>
                <a:cs typeface="Arial"/>
              </a:rPr>
              <a:t>text</a:t>
            </a:r>
            <a:r>
              <a:rPr sz="1050" spc="155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155" dirty="0">
                <a:solidFill>
                  <a:srgbClr val="333333"/>
                </a:solidFill>
                <a:latin typeface="Arial"/>
                <a:cs typeface="Arial"/>
              </a:rPr>
              <a:t>replace(</a:t>
            </a:r>
            <a:r>
              <a:rPr sz="1050" spc="155" dirty="0">
                <a:solidFill>
                  <a:srgbClr val="B92020"/>
                </a:solidFill>
                <a:latin typeface="Arial"/>
                <a:cs typeface="Arial"/>
              </a:rPr>
              <a:t>'</a:t>
            </a:r>
            <a:r>
              <a:rPr sz="1050" b="1" spc="155" dirty="0">
                <a:solidFill>
                  <a:srgbClr val="BA6621"/>
                </a:solidFill>
                <a:latin typeface="Arial"/>
                <a:cs typeface="Arial"/>
              </a:rPr>
              <a:t>\n</a:t>
            </a:r>
            <a:r>
              <a:rPr sz="1050" spc="155" dirty="0">
                <a:solidFill>
                  <a:srgbClr val="B92020"/>
                </a:solidFill>
                <a:latin typeface="Arial"/>
                <a:cs typeface="Arial"/>
              </a:rPr>
              <a:t>'</a:t>
            </a:r>
            <a:r>
              <a:rPr sz="1050" spc="155" dirty="0">
                <a:solidFill>
                  <a:srgbClr val="333333"/>
                </a:solidFill>
                <a:latin typeface="Arial"/>
                <a:cs typeface="Arial"/>
              </a:rPr>
              <a:t>,</a:t>
            </a:r>
            <a:r>
              <a:rPr sz="1050" spc="509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50" spc="310" dirty="0">
                <a:solidFill>
                  <a:srgbClr val="B92020"/>
                </a:solidFill>
                <a:latin typeface="Arial"/>
                <a:cs typeface="Arial"/>
              </a:rPr>
              <a:t>''</a:t>
            </a:r>
            <a:r>
              <a:rPr sz="1050" spc="310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310" dirty="0">
                <a:solidFill>
                  <a:srgbClr val="333333"/>
                </a:solidFill>
                <a:latin typeface="Arial"/>
                <a:cs typeface="Arial"/>
              </a:rPr>
              <a:t>r</a:t>
            </a:r>
            <a:endParaRPr sz="1050">
              <a:latin typeface="Arial"/>
              <a:cs typeface="Arial"/>
            </a:endParaRPr>
          </a:p>
          <a:p>
            <a:pPr marR="64769" algn="r">
              <a:lnSpc>
                <a:spcPct val="100000"/>
              </a:lnSpc>
              <a:spcBef>
                <a:spcPts val="15"/>
              </a:spcBef>
            </a:pPr>
            <a:r>
              <a:rPr sz="1050" spc="175" dirty="0">
                <a:solidFill>
                  <a:srgbClr val="333333"/>
                </a:solidFill>
                <a:latin typeface="Arial"/>
                <a:cs typeface="Arial"/>
              </a:rPr>
              <a:t>eplace(</a:t>
            </a:r>
            <a:r>
              <a:rPr sz="1050" spc="175" dirty="0">
                <a:solidFill>
                  <a:srgbClr val="B92020"/>
                </a:solidFill>
                <a:latin typeface="Arial"/>
                <a:cs typeface="Arial"/>
              </a:rPr>
              <a:t>'</a:t>
            </a:r>
            <a:r>
              <a:rPr sz="1050" b="1" spc="175" dirty="0">
                <a:solidFill>
                  <a:srgbClr val="BA6621"/>
                </a:solidFill>
                <a:latin typeface="Arial"/>
                <a:cs typeface="Arial"/>
              </a:rPr>
              <a:t>\xa0</a:t>
            </a:r>
            <a:r>
              <a:rPr sz="1050" spc="175" dirty="0">
                <a:solidFill>
                  <a:srgbClr val="B92020"/>
                </a:solidFill>
                <a:latin typeface="Arial"/>
                <a:cs typeface="Arial"/>
              </a:rPr>
              <a:t>'</a:t>
            </a:r>
            <a:r>
              <a:rPr sz="1050" spc="175" dirty="0">
                <a:solidFill>
                  <a:srgbClr val="333333"/>
                </a:solidFill>
                <a:latin typeface="Arial"/>
                <a:cs typeface="Arial"/>
              </a:rPr>
              <a:t>,</a:t>
            </a:r>
            <a:r>
              <a:rPr sz="1050" spc="175" dirty="0">
                <a:solidFill>
                  <a:srgbClr val="B92020"/>
                </a:solidFill>
                <a:latin typeface="Arial"/>
                <a:cs typeface="Arial"/>
              </a:rPr>
              <a:t>''</a:t>
            </a:r>
            <a:r>
              <a:rPr sz="1050" spc="175" dirty="0">
                <a:solidFill>
                  <a:srgbClr val="333333"/>
                </a:solidFill>
                <a:latin typeface="Arial"/>
                <a:cs typeface="Arial"/>
              </a:rPr>
              <a:t>)), </a:t>
            </a:r>
            <a:r>
              <a:rPr sz="1050" spc="155" dirty="0">
                <a:solidFill>
                  <a:srgbClr val="333333"/>
                </a:solidFill>
                <a:latin typeface="Arial"/>
                <a:cs typeface="Arial"/>
              </a:rPr>
              <a:t>tds1[</a:t>
            </a:r>
            <a:r>
              <a:rPr sz="1050" spc="155" dirty="0">
                <a:solidFill>
                  <a:srgbClr val="666666"/>
                </a:solidFill>
                <a:latin typeface="Arial"/>
                <a:cs typeface="Arial"/>
              </a:rPr>
              <a:t>3</a:t>
            </a:r>
            <a:r>
              <a:rPr sz="1050" spc="155" dirty="0">
                <a:solidFill>
                  <a:srgbClr val="333333"/>
                </a:solidFill>
                <a:latin typeface="Arial"/>
                <a:cs typeface="Arial"/>
              </a:rPr>
              <a:t>]</a:t>
            </a:r>
            <a:r>
              <a:rPr sz="1050" spc="155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155" dirty="0">
                <a:solidFill>
                  <a:srgbClr val="333333"/>
                </a:solidFill>
                <a:latin typeface="Arial"/>
                <a:cs typeface="Arial"/>
              </a:rPr>
              <a:t>text,  tds1[</a:t>
            </a:r>
            <a:r>
              <a:rPr sz="1050" spc="155" dirty="0">
                <a:solidFill>
                  <a:srgbClr val="666666"/>
                </a:solidFill>
                <a:latin typeface="Arial"/>
                <a:cs typeface="Arial"/>
              </a:rPr>
              <a:t>4</a:t>
            </a:r>
            <a:r>
              <a:rPr sz="1050" spc="155" dirty="0">
                <a:solidFill>
                  <a:srgbClr val="333333"/>
                </a:solidFill>
                <a:latin typeface="Arial"/>
                <a:cs typeface="Arial"/>
              </a:rPr>
              <a:t>]</a:t>
            </a:r>
            <a:r>
              <a:rPr sz="1050" spc="155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155" dirty="0">
                <a:solidFill>
                  <a:srgbClr val="333333"/>
                </a:solidFill>
                <a:latin typeface="Arial"/>
                <a:cs typeface="Arial"/>
              </a:rPr>
              <a:t>text</a:t>
            </a:r>
            <a:r>
              <a:rPr sz="1050" spc="155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155" dirty="0">
                <a:solidFill>
                  <a:srgbClr val="333333"/>
                </a:solidFill>
                <a:latin typeface="Arial"/>
                <a:cs typeface="Arial"/>
              </a:rPr>
              <a:t>replace(</a:t>
            </a:r>
            <a:r>
              <a:rPr sz="1050" spc="155" dirty="0">
                <a:solidFill>
                  <a:srgbClr val="B92020"/>
                </a:solidFill>
                <a:latin typeface="Arial"/>
                <a:cs typeface="Arial"/>
              </a:rPr>
              <a:t>'</a:t>
            </a:r>
            <a:r>
              <a:rPr sz="1050" b="1" spc="155" dirty="0">
                <a:solidFill>
                  <a:srgbClr val="BA6621"/>
                </a:solidFill>
                <a:latin typeface="Arial"/>
                <a:cs typeface="Arial"/>
              </a:rPr>
              <a:t>\n</a:t>
            </a:r>
            <a:r>
              <a:rPr sz="1050" spc="155" dirty="0">
                <a:solidFill>
                  <a:srgbClr val="B92020"/>
                </a:solidFill>
                <a:latin typeface="Arial"/>
                <a:cs typeface="Arial"/>
              </a:rPr>
              <a:t>'</a:t>
            </a:r>
            <a:r>
              <a:rPr sz="1050" spc="155" dirty="0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sz="1050" spc="165" dirty="0">
                <a:solidFill>
                  <a:srgbClr val="B92020"/>
                </a:solidFill>
                <a:latin typeface="Arial"/>
                <a:cs typeface="Arial"/>
              </a:rPr>
              <a:t>''</a:t>
            </a:r>
            <a:r>
              <a:rPr sz="1050" spc="165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165" dirty="0">
                <a:solidFill>
                  <a:srgbClr val="333333"/>
                </a:solidFill>
                <a:latin typeface="Arial"/>
                <a:cs typeface="Arial"/>
              </a:rPr>
              <a:t>replace(</a:t>
            </a:r>
            <a:r>
              <a:rPr sz="1050" spc="165" dirty="0">
                <a:solidFill>
                  <a:srgbClr val="B92020"/>
                </a:solidFill>
                <a:latin typeface="Arial"/>
                <a:cs typeface="Arial"/>
              </a:rPr>
              <a:t>'</a:t>
            </a:r>
            <a:r>
              <a:rPr sz="1050" b="1" spc="165" dirty="0">
                <a:solidFill>
                  <a:srgbClr val="BA6621"/>
                </a:solidFill>
                <a:latin typeface="Arial"/>
                <a:cs typeface="Arial"/>
              </a:rPr>
              <a:t>\xa0</a:t>
            </a:r>
            <a:r>
              <a:rPr sz="1050" spc="165" dirty="0">
                <a:solidFill>
                  <a:srgbClr val="B92020"/>
                </a:solidFill>
                <a:latin typeface="Arial"/>
                <a:cs typeface="Arial"/>
              </a:rPr>
              <a:t>'</a:t>
            </a:r>
            <a:endParaRPr sz="1050">
              <a:latin typeface="Arial"/>
              <a:cs typeface="Arial"/>
            </a:endParaRPr>
          </a:p>
          <a:p>
            <a:pPr marL="47625">
              <a:lnSpc>
                <a:spcPct val="100000"/>
              </a:lnSpc>
              <a:spcBef>
                <a:spcPts val="15"/>
              </a:spcBef>
            </a:pPr>
            <a:r>
              <a:rPr sz="1050" spc="295" dirty="0">
                <a:solidFill>
                  <a:srgbClr val="333333"/>
                </a:solidFill>
                <a:latin typeface="Arial"/>
                <a:cs typeface="Arial"/>
              </a:rPr>
              <a:t>,</a:t>
            </a:r>
            <a:r>
              <a:rPr sz="1050" spc="295" dirty="0">
                <a:solidFill>
                  <a:srgbClr val="B92020"/>
                </a:solidFill>
                <a:latin typeface="Arial"/>
                <a:cs typeface="Arial"/>
              </a:rPr>
              <a:t>''</a:t>
            </a:r>
            <a:r>
              <a:rPr sz="1050" spc="295" dirty="0">
                <a:solidFill>
                  <a:srgbClr val="333333"/>
                </a:solidFill>
                <a:latin typeface="Arial"/>
                <a:cs typeface="Arial"/>
              </a:rPr>
              <a:t>)), </a:t>
            </a:r>
            <a:r>
              <a:rPr sz="1050" spc="155" dirty="0">
                <a:solidFill>
                  <a:srgbClr val="333333"/>
                </a:solidFill>
                <a:latin typeface="Arial"/>
                <a:cs typeface="Arial"/>
              </a:rPr>
              <a:t>tds1[</a:t>
            </a:r>
            <a:r>
              <a:rPr sz="1050" spc="155" dirty="0">
                <a:solidFill>
                  <a:srgbClr val="666666"/>
                </a:solidFill>
                <a:latin typeface="Arial"/>
                <a:cs typeface="Arial"/>
              </a:rPr>
              <a:t>5</a:t>
            </a:r>
            <a:r>
              <a:rPr sz="1050" spc="155" dirty="0">
                <a:solidFill>
                  <a:srgbClr val="333333"/>
                </a:solidFill>
                <a:latin typeface="Arial"/>
                <a:cs typeface="Arial"/>
              </a:rPr>
              <a:t>]</a:t>
            </a:r>
            <a:r>
              <a:rPr sz="1050" spc="155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155" dirty="0">
                <a:solidFill>
                  <a:srgbClr val="333333"/>
                </a:solidFill>
                <a:latin typeface="Arial"/>
                <a:cs typeface="Arial"/>
              </a:rPr>
              <a:t>text</a:t>
            </a:r>
            <a:r>
              <a:rPr sz="1050" spc="155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155" dirty="0">
                <a:solidFill>
                  <a:srgbClr val="333333"/>
                </a:solidFill>
                <a:latin typeface="Arial"/>
                <a:cs typeface="Arial"/>
              </a:rPr>
              <a:t>replace(</a:t>
            </a:r>
            <a:r>
              <a:rPr sz="1050" spc="155" dirty="0">
                <a:solidFill>
                  <a:srgbClr val="B92020"/>
                </a:solidFill>
                <a:latin typeface="Arial"/>
                <a:cs typeface="Arial"/>
              </a:rPr>
              <a:t>'</a:t>
            </a:r>
            <a:r>
              <a:rPr sz="1050" b="1" spc="155" dirty="0">
                <a:solidFill>
                  <a:srgbClr val="BA6621"/>
                </a:solidFill>
                <a:latin typeface="Arial"/>
                <a:cs typeface="Arial"/>
              </a:rPr>
              <a:t>\n</a:t>
            </a:r>
            <a:r>
              <a:rPr sz="1050" spc="155" dirty="0">
                <a:solidFill>
                  <a:srgbClr val="B92020"/>
                </a:solidFill>
                <a:latin typeface="Arial"/>
                <a:cs typeface="Arial"/>
              </a:rPr>
              <a:t>'</a:t>
            </a:r>
            <a:r>
              <a:rPr sz="1050" spc="155" dirty="0">
                <a:solidFill>
                  <a:srgbClr val="333333"/>
                </a:solidFill>
                <a:latin typeface="Arial"/>
                <a:cs typeface="Arial"/>
              </a:rPr>
              <a:t>,</a:t>
            </a:r>
            <a:r>
              <a:rPr sz="1050" spc="2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50" spc="200" dirty="0">
                <a:solidFill>
                  <a:srgbClr val="B92020"/>
                </a:solidFill>
                <a:latin typeface="Arial"/>
                <a:cs typeface="Arial"/>
              </a:rPr>
              <a:t>''</a:t>
            </a:r>
            <a:r>
              <a:rPr sz="1050" spc="200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200" dirty="0">
                <a:solidFill>
                  <a:srgbClr val="333333"/>
                </a:solidFill>
                <a:latin typeface="Arial"/>
                <a:cs typeface="Arial"/>
              </a:rPr>
              <a:t>replace(</a:t>
            </a:r>
            <a:r>
              <a:rPr sz="1050" spc="200" dirty="0">
                <a:solidFill>
                  <a:srgbClr val="B92020"/>
                </a:solidFill>
                <a:latin typeface="Arial"/>
                <a:cs typeface="Arial"/>
              </a:rPr>
              <a:t>'</a:t>
            </a:r>
            <a:r>
              <a:rPr sz="1050" b="1" spc="200" dirty="0">
                <a:solidFill>
                  <a:srgbClr val="BA6621"/>
                </a:solidFill>
                <a:latin typeface="Arial"/>
                <a:cs typeface="Arial"/>
              </a:rPr>
              <a:t>\xa0</a:t>
            </a:r>
            <a:r>
              <a:rPr sz="1050" spc="200" dirty="0">
                <a:solidFill>
                  <a:srgbClr val="B92020"/>
                </a:solidFill>
                <a:latin typeface="Arial"/>
                <a:cs typeface="Arial"/>
              </a:rPr>
              <a:t>'</a:t>
            </a:r>
            <a:r>
              <a:rPr sz="1050" spc="200" dirty="0">
                <a:solidFill>
                  <a:srgbClr val="333333"/>
                </a:solidFill>
                <a:latin typeface="Arial"/>
                <a:cs typeface="Arial"/>
              </a:rPr>
              <a:t>,</a:t>
            </a:r>
            <a:r>
              <a:rPr sz="1050" spc="200" dirty="0">
                <a:solidFill>
                  <a:srgbClr val="B92020"/>
                </a:solidFill>
                <a:latin typeface="Arial"/>
                <a:cs typeface="Arial"/>
              </a:rPr>
              <a:t>''</a:t>
            </a:r>
            <a:r>
              <a:rPr sz="1050" spc="200" dirty="0">
                <a:solidFill>
                  <a:srgbClr val="333333"/>
                </a:solidFill>
                <a:latin typeface="Arial"/>
                <a:cs typeface="Arial"/>
              </a:rPr>
              <a:t>))]</a:t>
            </a:r>
            <a:endParaRPr sz="1050">
              <a:latin typeface="Arial"/>
              <a:cs typeface="Arial"/>
            </a:endParaRPr>
          </a:p>
          <a:p>
            <a:pPr marL="340995">
              <a:lnSpc>
                <a:spcPct val="100000"/>
              </a:lnSpc>
              <a:spcBef>
                <a:spcPts val="15"/>
              </a:spcBef>
            </a:pPr>
            <a:r>
              <a:rPr sz="1050" b="1" spc="105" dirty="0">
                <a:solidFill>
                  <a:srgbClr val="008000"/>
                </a:solidFill>
                <a:latin typeface="Arial"/>
                <a:cs typeface="Arial"/>
              </a:rPr>
              <a:t>else</a:t>
            </a:r>
            <a:r>
              <a:rPr sz="1050" spc="105" dirty="0">
                <a:solidFill>
                  <a:srgbClr val="333333"/>
                </a:solidFill>
                <a:latin typeface="Arial"/>
                <a:cs typeface="Arial"/>
              </a:rPr>
              <a:t>:</a:t>
            </a:r>
            <a:endParaRPr sz="1050">
              <a:latin typeface="Arial"/>
              <a:cs typeface="Arial"/>
            </a:endParaRPr>
          </a:p>
          <a:p>
            <a:pPr marL="633730">
              <a:lnSpc>
                <a:spcPct val="100000"/>
              </a:lnSpc>
              <a:spcBef>
                <a:spcPts val="15"/>
              </a:spcBef>
            </a:pPr>
            <a:r>
              <a:rPr sz="1050" spc="60" dirty="0">
                <a:solidFill>
                  <a:srgbClr val="333333"/>
                </a:solidFill>
                <a:latin typeface="Arial"/>
                <a:cs typeface="Arial"/>
              </a:rPr>
              <a:t>values1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sz="1050" spc="160" dirty="0">
                <a:solidFill>
                  <a:srgbClr val="333333"/>
                </a:solidFill>
                <a:latin typeface="Arial"/>
                <a:cs typeface="Arial"/>
              </a:rPr>
              <a:t>[td1</a:t>
            </a:r>
            <a:r>
              <a:rPr sz="1050" spc="160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160" dirty="0">
                <a:solidFill>
                  <a:srgbClr val="333333"/>
                </a:solidFill>
                <a:latin typeface="Arial"/>
                <a:cs typeface="Arial"/>
              </a:rPr>
              <a:t>text</a:t>
            </a:r>
            <a:r>
              <a:rPr sz="1050" spc="160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160" dirty="0">
                <a:solidFill>
                  <a:srgbClr val="333333"/>
                </a:solidFill>
                <a:latin typeface="Arial"/>
                <a:cs typeface="Arial"/>
              </a:rPr>
              <a:t>replace(</a:t>
            </a:r>
            <a:r>
              <a:rPr sz="1050" spc="160" dirty="0">
                <a:solidFill>
                  <a:srgbClr val="B92020"/>
                </a:solidFill>
                <a:latin typeface="Arial"/>
                <a:cs typeface="Arial"/>
              </a:rPr>
              <a:t>'</a:t>
            </a:r>
            <a:r>
              <a:rPr sz="1050" b="1" spc="160" dirty="0">
                <a:solidFill>
                  <a:srgbClr val="BA6621"/>
                </a:solidFill>
                <a:latin typeface="Arial"/>
                <a:cs typeface="Arial"/>
              </a:rPr>
              <a:t>\n</a:t>
            </a:r>
            <a:r>
              <a:rPr sz="1050" spc="160" dirty="0">
                <a:solidFill>
                  <a:srgbClr val="B92020"/>
                </a:solidFill>
                <a:latin typeface="Arial"/>
                <a:cs typeface="Arial"/>
              </a:rPr>
              <a:t>'</a:t>
            </a:r>
            <a:r>
              <a:rPr sz="1050" spc="160" dirty="0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sz="1050" spc="195" dirty="0">
                <a:solidFill>
                  <a:srgbClr val="B92020"/>
                </a:solidFill>
                <a:latin typeface="Arial"/>
                <a:cs typeface="Arial"/>
              </a:rPr>
              <a:t>''</a:t>
            </a:r>
            <a:r>
              <a:rPr sz="1050" spc="195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r>
              <a:rPr sz="1050" spc="195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195" dirty="0">
                <a:solidFill>
                  <a:srgbClr val="333333"/>
                </a:solidFill>
                <a:latin typeface="Arial"/>
                <a:cs typeface="Arial"/>
              </a:rPr>
              <a:t>replace(</a:t>
            </a:r>
            <a:r>
              <a:rPr sz="1050" spc="195" dirty="0">
                <a:solidFill>
                  <a:srgbClr val="B92020"/>
                </a:solidFill>
                <a:latin typeface="Arial"/>
                <a:cs typeface="Arial"/>
              </a:rPr>
              <a:t>'</a:t>
            </a:r>
            <a:r>
              <a:rPr sz="1050" b="1" spc="195" dirty="0">
                <a:solidFill>
                  <a:srgbClr val="BA6621"/>
                </a:solidFill>
                <a:latin typeface="Arial"/>
                <a:cs typeface="Arial"/>
              </a:rPr>
              <a:t>\xa0</a:t>
            </a:r>
            <a:r>
              <a:rPr sz="1050" spc="195" dirty="0">
                <a:solidFill>
                  <a:srgbClr val="B92020"/>
                </a:solidFill>
                <a:latin typeface="Arial"/>
                <a:cs typeface="Arial"/>
              </a:rPr>
              <a:t>'</a:t>
            </a:r>
            <a:r>
              <a:rPr sz="1050" spc="195" dirty="0">
                <a:solidFill>
                  <a:srgbClr val="333333"/>
                </a:solidFill>
                <a:latin typeface="Arial"/>
                <a:cs typeface="Arial"/>
              </a:rPr>
              <a:t>,</a:t>
            </a:r>
            <a:r>
              <a:rPr sz="1050" spc="195" dirty="0">
                <a:solidFill>
                  <a:srgbClr val="B92020"/>
                </a:solidFill>
                <a:latin typeface="Arial"/>
                <a:cs typeface="Arial"/>
              </a:rPr>
              <a:t>''</a:t>
            </a:r>
            <a:r>
              <a:rPr sz="1050" spc="195" dirty="0">
                <a:solidFill>
                  <a:srgbClr val="333333"/>
                </a:solidFill>
                <a:latin typeface="Arial"/>
                <a:cs typeface="Arial"/>
              </a:rPr>
              <a:t>) </a:t>
            </a:r>
            <a:r>
              <a:rPr sz="1050" b="1" spc="110" dirty="0">
                <a:solidFill>
                  <a:srgbClr val="008000"/>
                </a:solidFill>
                <a:latin typeface="Arial"/>
                <a:cs typeface="Arial"/>
              </a:rPr>
              <a:t>for </a:t>
            </a:r>
            <a:r>
              <a:rPr sz="1050" spc="90" dirty="0">
                <a:solidFill>
                  <a:srgbClr val="333333"/>
                </a:solidFill>
                <a:latin typeface="Arial"/>
                <a:cs typeface="Arial"/>
              </a:rPr>
              <a:t>td1 </a:t>
            </a:r>
            <a:r>
              <a:rPr sz="1050" b="1" spc="110" dirty="0">
                <a:solidFill>
                  <a:srgbClr val="7216AB"/>
                </a:solidFill>
                <a:latin typeface="Arial"/>
                <a:cs typeface="Arial"/>
              </a:rPr>
              <a:t>in</a:t>
            </a:r>
            <a:r>
              <a:rPr sz="1050" b="1" spc="60" dirty="0">
                <a:solidFill>
                  <a:srgbClr val="7216AB"/>
                </a:solidFill>
                <a:latin typeface="Arial"/>
                <a:cs typeface="Arial"/>
              </a:rPr>
              <a:t> </a:t>
            </a:r>
            <a:r>
              <a:rPr sz="1050" spc="135" dirty="0">
                <a:solidFill>
                  <a:srgbClr val="333333"/>
                </a:solidFill>
                <a:latin typeface="Arial"/>
                <a:cs typeface="Arial"/>
              </a:rPr>
              <a:t>td</a:t>
            </a:r>
            <a:endParaRPr sz="1050">
              <a:latin typeface="Arial"/>
              <a:cs typeface="Arial"/>
            </a:endParaRPr>
          </a:p>
          <a:p>
            <a:pPr marL="47625">
              <a:lnSpc>
                <a:spcPct val="100000"/>
              </a:lnSpc>
              <a:spcBef>
                <a:spcPts val="15"/>
              </a:spcBef>
            </a:pPr>
            <a:r>
              <a:rPr sz="1050" spc="105" dirty="0">
                <a:solidFill>
                  <a:srgbClr val="333333"/>
                </a:solidFill>
                <a:latin typeface="Arial"/>
                <a:cs typeface="Arial"/>
              </a:rPr>
              <a:t>s1]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00">
              <a:latin typeface="Arial"/>
              <a:cs typeface="Arial"/>
            </a:endParaRPr>
          </a:p>
          <a:p>
            <a:pPr marL="47625" marR="63500" indent="586105">
              <a:lnSpc>
                <a:spcPct val="101200"/>
              </a:lnSpc>
            </a:pPr>
            <a:r>
              <a:rPr sz="1050" spc="-5" dirty="0">
                <a:solidFill>
                  <a:srgbClr val="333333"/>
                </a:solidFill>
                <a:latin typeface="Arial"/>
                <a:cs typeface="Arial"/>
              </a:rPr>
              <a:t>demo_london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sz="1050" spc="55" dirty="0">
                <a:solidFill>
                  <a:srgbClr val="333333"/>
                </a:solidFill>
                <a:latin typeface="Arial"/>
                <a:cs typeface="Arial"/>
              </a:rPr>
              <a:t>demo_london</a:t>
            </a:r>
            <a:r>
              <a:rPr sz="1050" spc="55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55" dirty="0">
                <a:solidFill>
                  <a:srgbClr val="333333"/>
                </a:solidFill>
                <a:latin typeface="Arial"/>
                <a:cs typeface="Arial"/>
              </a:rPr>
              <a:t>append(pd</a:t>
            </a:r>
            <a:r>
              <a:rPr sz="1050" spc="55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55" dirty="0">
                <a:solidFill>
                  <a:srgbClr val="333333"/>
                </a:solidFill>
                <a:latin typeface="Arial"/>
                <a:cs typeface="Arial"/>
              </a:rPr>
              <a:t>Series(values1, </a:t>
            </a:r>
            <a:r>
              <a:rPr sz="1050" spc="75" dirty="0">
                <a:solidFill>
                  <a:srgbClr val="333333"/>
                </a:solidFill>
                <a:latin typeface="Arial"/>
                <a:cs typeface="Arial"/>
              </a:rPr>
              <a:t>index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sz="1050" spc="60" dirty="0">
                <a:solidFill>
                  <a:srgbClr val="333333"/>
                </a:solidFill>
                <a:latin typeface="Arial"/>
                <a:cs typeface="Arial"/>
              </a:rPr>
              <a:t>columns1),  </a:t>
            </a:r>
            <a:r>
              <a:rPr sz="1050" spc="75" dirty="0">
                <a:solidFill>
                  <a:srgbClr val="333333"/>
                </a:solidFill>
                <a:latin typeface="Arial"/>
                <a:cs typeface="Arial"/>
              </a:rPr>
              <a:t>ignore_index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</a:t>
            </a:r>
            <a:r>
              <a:rPr sz="1050" spc="114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50" b="1" spc="50" dirty="0">
                <a:solidFill>
                  <a:srgbClr val="008000"/>
                </a:solidFill>
                <a:latin typeface="Arial"/>
                <a:cs typeface="Arial"/>
              </a:rPr>
              <a:t>True</a:t>
            </a:r>
            <a:r>
              <a:rPr sz="1050" spc="50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633730">
              <a:lnSpc>
                <a:spcPct val="100000"/>
              </a:lnSpc>
            </a:pPr>
            <a:r>
              <a:rPr sz="1050" spc="-5" dirty="0">
                <a:solidFill>
                  <a:srgbClr val="333333"/>
                </a:solidFill>
                <a:latin typeface="Arial"/>
                <a:cs typeface="Arial"/>
              </a:rPr>
              <a:t>demo_london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11</a:t>
            </a:fld>
            <a:r>
              <a:rPr spc="-5" dirty="0"/>
              <a:t>/</a:t>
            </a:r>
            <a:r>
              <a:rPr dirty="0"/>
              <a:t>46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64281" y="3051073"/>
            <a:ext cx="61214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35" dirty="0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sz="1050" spc="220" dirty="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sz="1050" spc="165" dirty="0">
                <a:solidFill>
                  <a:srgbClr val="2F3F9E"/>
                </a:solidFill>
                <a:latin typeface="Arial"/>
                <a:cs typeface="Arial"/>
              </a:rPr>
              <a:t>[93]: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20811" y="3020910"/>
            <a:ext cx="5857875" cy="276225"/>
          </a:xfrm>
          <a:prstGeom prst="rect">
            <a:avLst/>
          </a:prstGeom>
          <a:ln w="20097">
            <a:solidFill>
              <a:srgbClr val="CFCFCF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335"/>
              </a:spcBef>
            </a:pPr>
            <a:r>
              <a:rPr sz="1050" spc="80" dirty="0">
                <a:solidFill>
                  <a:srgbClr val="333333"/>
                </a:solidFill>
                <a:latin typeface="Arial"/>
                <a:cs typeface="Arial"/>
              </a:rPr>
              <a:t>demo_london[</a:t>
            </a:r>
            <a:r>
              <a:rPr sz="1050" spc="80" dirty="0">
                <a:solidFill>
                  <a:srgbClr val="B92020"/>
                </a:solidFill>
                <a:latin typeface="Arial"/>
                <a:cs typeface="Arial"/>
              </a:rPr>
              <a:t>'Black'</a:t>
            </a:r>
            <a:r>
              <a:rPr sz="1050" spc="80" dirty="0">
                <a:solidFill>
                  <a:srgbClr val="333333"/>
                </a:solidFill>
                <a:latin typeface="Arial"/>
                <a:cs typeface="Arial"/>
              </a:rPr>
              <a:t>]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</a:t>
            </a:r>
            <a:r>
              <a:rPr sz="1050" spc="10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50" spc="120" dirty="0">
                <a:solidFill>
                  <a:srgbClr val="333333"/>
                </a:solidFill>
                <a:latin typeface="Arial"/>
                <a:cs typeface="Arial"/>
              </a:rPr>
              <a:t>demo_london[</a:t>
            </a:r>
            <a:r>
              <a:rPr sz="1050" spc="120" dirty="0">
                <a:solidFill>
                  <a:srgbClr val="B92020"/>
                </a:solidFill>
                <a:latin typeface="Arial"/>
                <a:cs typeface="Arial"/>
              </a:rPr>
              <a:t>'Black'</a:t>
            </a:r>
            <a:r>
              <a:rPr sz="1050" spc="120" dirty="0">
                <a:solidFill>
                  <a:srgbClr val="333333"/>
                </a:solidFill>
                <a:latin typeface="Arial"/>
                <a:cs typeface="Arial"/>
              </a:rPr>
              <a:t>]</a:t>
            </a:r>
            <a:r>
              <a:rPr sz="1050" spc="120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120" dirty="0">
                <a:solidFill>
                  <a:srgbClr val="333333"/>
                </a:solidFill>
                <a:latin typeface="Arial"/>
                <a:cs typeface="Arial"/>
              </a:rPr>
              <a:t>astype(</a:t>
            </a:r>
            <a:r>
              <a:rPr sz="1050" spc="120" dirty="0">
                <a:solidFill>
                  <a:srgbClr val="B92020"/>
                </a:solidFill>
                <a:latin typeface="Arial"/>
                <a:cs typeface="Arial"/>
              </a:rPr>
              <a:t>'float'</a:t>
            </a:r>
            <a:r>
              <a:rPr sz="1050" spc="120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10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4281" y="3460648"/>
            <a:ext cx="61214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35" dirty="0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sz="1050" spc="220" dirty="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sz="1050" spc="165" dirty="0">
                <a:solidFill>
                  <a:srgbClr val="2F3F9E"/>
                </a:solidFill>
                <a:latin typeface="Arial"/>
                <a:cs typeface="Arial"/>
              </a:rPr>
              <a:t>[94]: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20811" y="3420960"/>
            <a:ext cx="5857875" cy="276225"/>
          </a:xfrm>
          <a:prstGeom prst="rect">
            <a:avLst/>
          </a:prstGeom>
          <a:ln w="20097">
            <a:solidFill>
              <a:srgbClr val="CFCFCF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409"/>
              </a:spcBef>
            </a:pPr>
            <a:r>
              <a:rPr sz="1050" spc="25" dirty="0">
                <a:solidFill>
                  <a:srgbClr val="333333"/>
                </a:solidFill>
                <a:latin typeface="Arial"/>
                <a:cs typeface="Arial"/>
              </a:rPr>
              <a:t>demo_london_sorted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sz="1050" spc="80" dirty="0">
                <a:solidFill>
                  <a:srgbClr val="333333"/>
                </a:solidFill>
                <a:latin typeface="Arial"/>
                <a:cs typeface="Arial"/>
              </a:rPr>
              <a:t>demo_london</a:t>
            </a:r>
            <a:r>
              <a:rPr sz="1050" spc="80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80" dirty="0">
                <a:solidFill>
                  <a:srgbClr val="333333"/>
                </a:solidFill>
                <a:latin typeface="Arial"/>
                <a:cs typeface="Arial"/>
              </a:rPr>
              <a:t>sort_values(by</a:t>
            </a:r>
            <a:r>
              <a:rPr sz="1050" spc="80" dirty="0">
                <a:solidFill>
                  <a:srgbClr val="666666"/>
                </a:solidFill>
                <a:latin typeface="Arial"/>
                <a:cs typeface="Arial"/>
              </a:rPr>
              <a:t>=</a:t>
            </a:r>
            <a:r>
              <a:rPr sz="1050" spc="80" dirty="0">
                <a:solidFill>
                  <a:srgbClr val="B92020"/>
                </a:solidFill>
                <a:latin typeface="Arial"/>
                <a:cs typeface="Arial"/>
              </a:rPr>
              <a:t>'Black'</a:t>
            </a:r>
            <a:r>
              <a:rPr sz="1050" spc="80" dirty="0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sz="1050" spc="45" dirty="0">
                <a:solidFill>
                  <a:srgbClr val="333333"/>
                </a:solidFill>
                <a:latin typeface="Arial"/>
                <a:cs typeface="Arial"/>
              </a:rPr>
              <a:t>ascending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</a:t>
            </a:r>
            <a:r>
              <a:rPr sz="1050" spc="2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50" b="1" spc="70" dirty="0">
                <a:solidFill>
                  <a:srgbClr val="008000"/>
                </a:solidFill>
                <a:latin typeface="Arial"/>
                <a:cs typeface="Arial"/>
              </a:rPr>
              <a:t>False</a:t>
            </a:r>
            <a:r>
              <a:rPr sz="1050" spc="70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10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4281" y="3860698"/>
            <a:ext cx="61214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35" dirty="0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sz="1050" spc="220" dirty="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sz="1050" spc="165" dirty="0">
                <a:solidFill>
                  <a:srgbClr val="2F3F9E"/>
                </a:solidFill>
                <a:latin typeface="Arial"/>
                <a:cs typeface="Arial"/>
              </a:rPr>
              <a:t>[95]: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20811" y="3821010"/>
            <a:ext cx="5857875" cy="276225"/>
          </a:xfrm>
          <a:prstGeom prst="rect">
            <a:avLst/>
          </a:prstGeom>
          <a:ln w="20097">
            <a:solidFill>
              <a:srgbClr val="CFCFCF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409"/>
              </a:spcBef>
            </a:pPr>
            <a:r>
              <a:rPr sz="1050" spc="45" dirty="0">
                <a:solidFill>
                  <a:srgbClr val="333333"/>
                </a:solidFill>
                <a:latin typeface="Arial"/>
                <a:cs typeface="Arial"/>
              </a:rPr>
              <a:t>demo_london_sorted</a:t>
            </a:r>
            <a:r>
              <a:rPr sz="1050" spc="45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45" dirty="0">
                <a:solidFill>
                  <a:srgbClr val="333333"/>
                </a:solidFill>
                <a:latin typeface="Arial"/>
                <a:cs typeface="Arial"/>
              </a:rPr>
              <a:t>head(</a:t>
            </a:r>
            <a:r>
              <a:rPr sz="1050" spc="45" dirty="0">
                <a:solidFill>
                  <a:srgbClr val="666666"/>
                </a:solidFill>
                <a:latin typeface="Arial"/>
                <a:cs typeface="Arial"/>
              </a:rPr>
              <a:t>5</a:t>
            </a:r>
            <a:r>
              <a:rPr sz="1050" spc="45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10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2229" y="6087643"/>
            <a:ext cx="661860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000"/>
              </a:lnSpc>
              <a:spcBef>
                <a:spcPts val="100"/>
              </a:spcBef>
            </a:pPr>
            <a:r>
              <a:rPr sz="1050" b="1" dirty="0">
                <a:latin typeface="Arial"/>
                <a:cs typeface="Arial"/>
              </a:rPr>
              <a:t>Assumption 6: </a:t>
            </a:r>
            <a:r>
              <a:rPr sz="1050" dirty="0">
                <a:latin typeface="Arial"/>
                <a:cs typeface="Arial"/>
              </a:rPr>
              <a:t>Our next assumption will be based on the top 5 areas will significantly high "Black", "Mixed"</a:t>
            </a:r>
            <a:r>
              <a:rPr sz="1050" spc="-10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and  other races. These leaves us with Lewisham, Southwark, Lambeth, Hackney and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Croydon.</a:t>
            </a:r>
            <a:endParaRPr sz="1050">
              <a:latin typeface="Arial"/>
              <a:cs typeface="Arial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745231" y="4183937"/>
          <a:ext cx="4076061" cy="15234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7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9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1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38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11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79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60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0656">
                <a:tc>
                  <a:txBody>
                    <a:bodyPr/>
                    <a:lstStyle/>
                    <a:p>
                      <a:pPr marL="31750">
                        <a:lnSpc>
                          <a:spcPts val="990"/>
                        </a:lnSpc>
                      </a:pPr>
                      <a:r>
                        <a:rPr sz="1050" spc="110" dirty="0">
                          <a:solidFill>
                            <a:srgbClr val="D84215"/>
                          </a:solidFill>
                          <a:latin typeface="Arial"/>
                          <a:cs typeface="Arial"/>
                        </a:rPr>
                        <a:t>Out[95]: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2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1050"/>
                        </a:lnSpc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Local</a:t>
                      </a:r>
                      <a:r>
                        <a:rPr sz="900" b="1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authority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ts val="1050"/>
                        </a:lnSpc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White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1050"/>
                        </a:lnSpc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Mixed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ts val="1050"/>
                        </a:lnSpc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Asian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ts val="1050"/>
                        </a:lnSpc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Black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ts val="1050"/>
                        </a:lnSpc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Other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8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22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Lewisham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53.5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7.4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9.3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27.2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2.6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27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Southwark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54.3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6.2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9.4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26.9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3.3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21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Lambeth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57.1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7.6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6.9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25.9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2.4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spc="-5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Hackney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54.7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6.4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10.5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23.1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5.3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76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Croydon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55.1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6.6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16.4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20.2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1.8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12</a:t>
            </a:fld>
            <a:r>
              <a:rPr spc="-5" dirty="0"/>
              <a:t>/</a:t>
            </a:r>
            <a:r>
              <a:rPr dirty="0"/>
              <a:t>46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38337" y="165099"/>
            <a:ext cx="153225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Neighborhoods in London</a:t>
            </a:r>
            <a:r>
              <a:rPr sz="800" spc="-8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Week2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281" y="469798"/>
            <a:ext cx="61214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35" dirty="0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sz="1050" spc="220" dirty="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sz="1050" spc="165" dirty="0">
                <a:solidFill>
                  <a:srgbClr val="2F3F9E"/>
                </a:solidFill>
                <a:latin typeface="Arial"/>
                <a:cs typeface="Arial"/>
              </a:rPr>
              <a:t>[96]: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20811" y="430110"/>
            <a:ext cx="5857875" cy="276225"/>
          </a:xfrm>
          <a:prstGeom prst="rect">
            <a:avLst/>
          </a:prstGeom>
          <a:ln w="20097">
            <a:solidFill>
              <a:srgbClr val="CFCFCF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409"/>
              </a:spcBef>
            </a:pPr>
            <a:r>
              <a:rPr sz="1050" spc="60" dirty="0">
                <a:solidFill>
                  <a:srgbClr val="333333"/>
                </a:solidFill>
                <a:latin typeface="Arial"/>
                <a:cs typeface="Arial"/>
              </a:rPr>
              <a:t>df_se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13</a:t>
            </a:fld>
            <a:r>
              <a:rPr spc="-5" dirty="0"/>
              <a:t>/</a:t>
            </a:r>
            <a:r>
              <a:rPr dirty="0"/>
              <a:t>46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38337" y="165099"/>
            <a:ext cx="153225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Neighborhoods in London</a:t>
            </a:r>
            <a:r>
              <a:rPr sz="800" spc="-8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Week2</a:t>
            </a:r>
            <a:endParaRPr sz="8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45231" y="450137"/>
          <a:ext cx="5717540" cy="89529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7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4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62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0656">
                <a:tc>
                  <a:txBody>
                    <a:bodyPr/>
                    <a:lstStyle/>
                    <a:p>
                      <a:pPr marL="31750">
                        <a:lnSpc>
                          <a:spcPts val="990"/>
                        </a:lnSpc>
                      </a:pPr>
                      <a:r>
                        <a:rPr sz="1050" spc="110" dirty="0">
                          <a:solidFill>
                            <a:srgbClr val="D84215"/>
                          </a:solidFill>
                          <a:latin typeface="Arial"/>
                          <a:cs typeface="Arial"/>
                        </a:rPr>
                        <a:t>Out[96]: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2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ts val="1050"/>
                        </a:lnSpc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Location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ts val="1050"/>
                        </a:lnSpc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Borough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ts val="1050"/>
                        </a:lnSpc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Postcode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8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Abbey</a:t>
                      </a:r>
                      <a:r>
                        <a:rPr sz="9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Wood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Bexley,</a:t>
                      </a:r>
                      <a:r>
                        <a:rPr sz="9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Greenwich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SE2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Crofton</a:t>
                      </a:r>
                      <a:r>
                        <a:rPr sz="9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Park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Lewisham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SE4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Crossness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Bexley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SE2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Crystal</a:t>
                      </a:r>
                      <a:r>
                        <a:rPr sz="9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Palace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Bromley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SE19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Crystal</a:t>
                      </a:r>
                      <a:r>
                        <a:rPr sz="9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Palace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Bromley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SE20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Crystal</a:t>
                      </a:r>
                      <a:r>
                        <a:rPr sz="9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Palace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Bromley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SE26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Denmark</a:t>
                      </a:r>
                      <a:r>
                        <a:rPr sz="9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Hill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Southwark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SE5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Deptford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Lewisham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SE8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Dulwich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Southwark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SE21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East</a:t>
                      </a:r>
                      <a:r>
                        <a:rPr sz="9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Dulwich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Southwark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SE22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10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Elephant and</a:t>
                      </a:r>
                      <a:r>
                        <a:rPr sz="9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Castle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Southwark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SE1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spc="-25" dirty="0">
                          <a:latin typeface="Arial"/>
                          <a:cs typeface="Arial"/>
                        </a:rPr>
                        <a:t>11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Elephant and</a:t>
                      </a:r>
                      <a:r>
                        <a:rPr sz="9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Castle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Southwark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SE</a:t>
                      </a:r>
                      <a:r>
                        <a:rPr sz="900" spc="-7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12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Elephant and</a:t>
                      </a:r>
                      <a:r>
                        <a:rPr sz="9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Castle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Southwark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SE17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13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Eltham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Greenwich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SE9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14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Falconwood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Bexley,</a:t>
                      </a:r>
                      <a:r>
                        <a:rPr sz="9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Greenwich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SE9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15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Bankside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Southwark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SE1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16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Forest</a:t>
                      </a:r>
                      <a:r>
                        <a:rPr sz="9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Hill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Lewisham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SE23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17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Gipsy</a:t>
                      </a:r>
                      <a:r>
                        <a:rPr sz="9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Hill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Lambeth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SE19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18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Gipsy</a:t>
                      </a:r>
                      <a:r>
                        <a:rPr sz="9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Hill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Lambeth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SE27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19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Greenwich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Greenwich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SE10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20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Grove</a:t>
                      </a:r>
                      <a:r>
                        <a:rPr sz="9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Park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Lewisham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SE12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21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Herne</a:t>
                      </a:r>
                      <a:r>
                        <a:rPr sz="9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Hill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Lambeth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SE24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22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Hither</a:t>
                      </a:r>
                      <a:r>
                        <a:rPr sz="9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Green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Lewisham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SE13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23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Honor</a:t>
                      </a:r>
                      <a:r>
                        <a:rPr sz="9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Oak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Lewisham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SE23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24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Horn</a:t>
                      </a:r>
                      <a:r>
                        <a:rPr sz="9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Park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Greenwich,</a:t>
                      </a:r>
                      <a:r>
                        <a:rPr sz="9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Lewisham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SE12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25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Kennington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Lambeth,</a:t>
                      </a:r>
                      <a:r>
                        <a:rPr sz="9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Southwark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SE</a:t>
                      </a:r>
                      <a:r>
                        <a:rPr sz="900" spc="-7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26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Kidbrooke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Greenwich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SE3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27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Ladywell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Lewisham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SE4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28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Ladywell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Lewisham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SE13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29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Lambeth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Lambeth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SE1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30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Lee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Lewisham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SE12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31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Lewisham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Lewisham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SE13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32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Beckenham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Bromley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SE20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3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33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Longlands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Bexley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SE9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35"/>
                  </a:ext>
                </a:extLst>
              </a:tr>
              <a:tr h="1876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34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Maze</a:t>
                      </a:r>
                      <a:r>
                        <a:rPr sz="9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Hill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Greenwich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SE10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3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14</a:t>
            </a:fld>
            <a:r>
              <a:rPr spc="-5" dirty="0"/>
              <a:t>/</a:t>
            </a:r>
            <a:r>
              <a:rPr dirty="0"/>
              <a:t>46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38337" y="165099"/>
            <a:ext cx="153225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Neighborhoods in London</a:t>
            </a:r>
            <a:r>
              <a:rPr sz="800" spc="-8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Week2</a:t>
            </a:r>
            <a:endParaRPr sz="8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73199" y="426650"/>
          <a:ext cx="4990465" cy="90526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62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3960">
                <a:tc>
                  <a:txBody>
                    <a:bodyPr/>
                    <a:lstStyle/>
                    <a:p>
                      <a:pPr marR="57150" algn="r">
                        <a:lnSpc>
                          <a:spcPts val="994"/>
                        </a:lnSpc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Location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ts val="994"/>
                        </a:lnSpc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Borough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ts val="994"/>
                        </a:lnSpc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Postcode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887">
                <a:tc>
                  <a:txBody>
                    <a:bodyPr/>
                    <a:lstStyle/>
                    <a:p>
                      <a:pPr marR="57150" algn="r">
                        <a:lnSpc>
                          <a:spcPct val="100000"/>
                        </a:lnSpc>
                        <a:spcBef>
                          <a:spcPts val="409"/>
                        </a:spcBef>
                        <a:tabLst>
                          <a:tab pos="2380615" algn="l"/>
                        </a:tabLst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35	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Middle</a:t>
                      </a:r>
                      <a:r>
                        <a:rPr sz="9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Park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Greenwich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SE9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R="57150" algn="r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2386965" algn="l"/>
                        </a:tabLst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36	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Mottingham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Bromley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SE9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R="57150" algn="r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2425065" algn="l"/>
                        </a:tabLst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37	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New</a:t>
                      </a:r>
                      <a:r>
                        <a:rPr sz="9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Cross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Lewisham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SE14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R="57150" algn="r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2367915" algn="l"/>
                        </a:tabLst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38	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New</a:t>
                      </a:r>
                      <a:r>
                        <a:rPr sz="9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Eltham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Greenwich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SE9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R="57150" algn="r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2444115" algn="l"/>
                        </a:tabLst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39	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Newington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Southwark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SE1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R="57150" algn="r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2444115" algn="l"/>
                        </a:tabLst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40	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Newington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Southwark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SE17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R="57150" algn="r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2520315" algn="l"/>
                        </a:tabLst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41	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Nunhead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Southwark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SE15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R="57150" algn="r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2748915" algn="l"/>
                        </a:tabLst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42	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Oval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Lambeth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SE</a:t>
                      </a:r>
                      <a:r>
                        <a:rPr sz="900" spc="-7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R="57150" algn="r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2418715" algn="l"/>
                        </a:tabLst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43	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Bellingham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Lewisham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SE6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R="57150" algn="r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2507615" algn="l"/>
                        </a:tabLst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44	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Peckham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Southwark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SE15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R="57150" algn="r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2653665" algn="l"/>
                        </a:tabLst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45	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Penge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Bromley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SE20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R="57150" algn="r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2444115" algn="l"/>
                        </a:tabLst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46	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Plumstead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Greenwich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SE18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R="57150" algn="r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2393315" algn="l"/>
                        </a:tabLst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47	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Rotherhithe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Southwark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SE16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R="57150" algn="r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2564765" algn="l"/>
                        </a:tabLst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48	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Selhurst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Croydon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SE25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R="57150" algn="r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2314575" algn="l"/>
                        </a:tabLst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49	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Shooter's</a:t>
                      </a:r>
                      <a:r>
                        <a:rPr sz="9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Hill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Greenwich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SE18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R="57150" algn="r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2342515" algn="l"/>
                        </a:tabLst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50	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Bermondsey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Southwark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SE1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R="57150" algn="r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2196465" algn="l"/>
                        </a:tabLst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51	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South</a:t>
                      </a:r>
                      <a:r>
                        <a:rPr sz="9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Norwood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Croydon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SE25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R="57150" algn="r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2494915" algn="l"/>
                        </a:tabLst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52	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Southend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Lewisham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SE6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R="57150" algn="r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2539365" algn="l"/>
                        </a:tabLst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53	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St</a:t>
                      </a:r>
                      <a:r>
                        <a:rPr sz="9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Johns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Lewisham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SE4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R="57150" algn="r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1103630" algn="l"/>
                        </a:tabLst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54	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Bexleyheath (also Bexley New</a:t>
                      </a:r>
                      <a:r>
                        <a:rPr sz="9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Town)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Bexley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SE2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R="57150" algn="r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2285365" algn="l"/>
                        </a:tabLst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55	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Surrey</a:t>
                      </a:r>
                      <a:r>
                        <a:rPr sz="9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Quays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Southwark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SE16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R="5715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56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Sydenham (also Lower Sydenham, Upper</a:t>
                      </a:r>
                      <a:r>
                        <a:rPr sz="900" spc="-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Sydenham)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Lewisham,</a:t>
                      </a:r>
                      <a:r>
                        <a:rPr sz="9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Bromley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SE26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R="57150" algn="r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2247265" algn="l"/>
                        </a:tabLst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57	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Sydenham</a:t>
                      </a:r>
                      <a:r>
                        <a:rPr sz="9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Hill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Lewisham,</a:t>
                      </a:r>
                      <a:r>
                        <a:rPr sz="9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Southwark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SE21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R="57150" algn="r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2247265" algn="l"/>
                        </a:tabLst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58	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Sydenham</a:t>
                      </a:r>
                      <a:r>
                        <a:rPr sz="9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Hill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Lewisham,</a:t>
                      </a:r>
                      <a:r>
                        <a:rPr sz="9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Southwark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SE26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R="57150" algn="r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2285365" algn="l"/>
                        </a:tabLst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59	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Thamesmead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Bexley,</a:t>
                      </a:r>
                      <a:r>
                        <a:rPr sz="9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Greenwich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SE28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R="57150" algn="r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2285365" algn="l"/>
                        </a:tabLst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60	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Thamesmead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Bexley,</a:t>
                      </a:r>
                      <a:r>
                        <a:rPr sz="9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Greenwich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SE2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R="57150" algn="r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2518410" algn="l"/>
                        </a:tabLst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61	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Tulse</a:t>
                      </a:r>
                      <a:r>
                        <a:rPr sz="9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Hill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Lambeth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SE24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R="57150" algn="r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2518410" algn="l"/>
                        </a:tabLst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62	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Tulse</a:t>
                      </a:r>
                      <a:r>
                        <a:rPr sz="9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Hill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Lambeth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SE27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R="57150" algn="r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2183765" algn="l"/>
                        </a:tabLst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63	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Upper</a:t>
                      </a:r>
                      <a:r>
                        <a:rPr sz="9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Norwood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Croydon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SE19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R="57150" algn="r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2512060" algn="l"/>
                        </a:tabLst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64	</a:t>
                      </a:r>
                      <a:r>
                        <a:rPr sz="900" spc="-35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alworth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Southwark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SE17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R="57150" algn="r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2535555" algn="l"/>
                        </a:tabLst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65	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Well</a:t>
                      </a:r>
                      <a:r>
                        <a:rPr sz="9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Hall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Greenwich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SE9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R="57150" algn="r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2418715" algn="l"/>
                        </a:tabLst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66	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Blackheath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Lewisham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SE3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R="57150" algn="r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2389505" algn="l"/>
                        </a:tabLst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67	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West</a:t>
                      </a:r>
                      <a:r>
                        <a:rPr sz="9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Heath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Bexley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SE2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R="57150" algn="r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1598930" algn="l"/>
                        </a:tabLst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68	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Blackheath Royal</a:t>
                      </a:r>
                      <a:r>
                        <a:rPr sz="9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Standard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Greenwich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SE3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3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R="57150" algn="r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1598930" algn="l"/>
                        </a:tabLst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69	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Blackheath Royal</a:t>
                      </a:r>
                      <a:r>
                        <a:rPr sz="9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Standard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Greenwich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SE12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35"/>
                  </a:ext>
                </a:extLst>
              </a:tr>
              <a:tr h="187672">
                <a:tc>
                  <a:txBody>
                    <a:bodyPr/>
                    <a:lstStyle/>
                    <a:p>
                      <a:pPr marR="57150" algn="r">
                        <a:lnSpc>
                          <a:spcPts val="990"/>
                        </a:lnSpc>
                        <a:spcBef>
                          <a:spcPts val="385"/>
                        </a:spcBef>
                        <a:tabLst>
                          <a:tab pos="2237105" algn="l"/>
                        </a:tabLst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70	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West</a:t>
                      </a:r>
                      <a:r>
                        <a:rPr sz="9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Norwood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Lambeth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SE27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3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15</a:t>
            </a:fld>
            <a:r>
              <a:rPr spc="-5" dirty="0"/>
              <a:t>/</a:t>
            </a:r>
            <a:r>
              <a:rPr dirty="0"/>
              <a:t>46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73199" y="187424"/>
          <a:ext cx="4992369" cy="2605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2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3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96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69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318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0" algn="ctr">
                        <a:lnSpc>
                          <a:spcPts val="885"/>
                        </a:lnSpc>
                      </a:pPr>
                      <a:r>
                        <a:rPr sz="800" dirty="0">
                          <a:latin typeface="Arial"/>
                          <a:cs typeface="Arial"/>
                        </a:rPr>
                        <a:t>Neighborhoods in London</a:t>
                      </a:r>
                      <a:r>
                        <a:rPr sz="8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Week2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815340" algn="ctr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Location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R="53975" algn="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Borough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R="52069" algn="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Postcode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887"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71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12775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Westcombe</a:t>
                      </a:r>
                      <a:r>
                        <a:rPr sz="9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Park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Greenwich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SE3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72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61214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spc="-2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oolwich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Greenwich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SE18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73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61214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Brixton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Lambeth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SE5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74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61214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Brockley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Lewisham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SE4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75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61214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Camberwell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Southwark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SE5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76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61214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Catford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Lewisham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SE6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77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61214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Charlton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Greenwich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SE7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78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6127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Anerley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Bromley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SE20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7672">
                <a:tc>
                  <a:txBody>
                    <a:bodyPr/>
                    <a:lstStyle/>
                    <a:p>
                      <a:pPr marL="59690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79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612140" algn="r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Chinbrook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Lewisham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SE12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764281" y="3060598"/>
            <a:ext cx="61214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35" dirty="0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sz="1050" spc="220" dirty="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sz="1050" spc="165" dirty="0">
                <a:solidFill>
                  <a:srgbClr val="2F3F9E"/>
                </a:solidFill>
                <a:latin typeface="Arial"/>
                <a:cs typeface="Arial"/>
              </a:rPr>
              <a:t>[44]: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20811" y="3020910"/>
            <a:ext cx="5857875" cy="438150"/>
          </a:xfrm>
          <a:prstGeom prst="rect">
            <a:avLst/>
          </a:prstGeom>
          <a:ln w="20097">
            <a:solidFill>
              <a:srgbClr val="CFCFCF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58419" marR="220979">
              <a:lnSpc>
                <a:spcPct val="101200"/>
              </a:lnSpc>
              <a:spcBef>
                <a:spcPts val="395"/>
              </a:spcBef>
            </a:pPr>
            <a:r>
              <a:rPr sz="1050" spc="60" dirty="0">
                <a:solidFill>
                  <a:srgbClr val="333333"/>
                </a:solidFill>
                <a:latin typeface="Arial"/>
                <a:cs typeface="Arial"/>
              </a:rPr>
              <a:t>df_se_top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sz="1050" spc="114" dirty="0">
                <a:solidFill>
                  <a:srgbClr val="333333"/>
                </a:solidFill>
                <a:latin typeface="Arial"/>
                <a:cs typeface="Arial"/>
              </a:rPr>
              <a:t>df_se[df_se[</a:t>
            </a:r>
            <a:r>
              <a:rPr sz="1050" spc="114" dirty="0">
                <a:solidFill>
                  <a:srgbClr val="B92020"/>
                </a:solidFill>
                <a:latin typeface="Arial"/>
                <a:cs typeface="Arial"/>
              </a:rPr>
              <a:t>'Borough'</a:t>
            </a:r>
            <a:r>
              <a:rPr sz="1050" spc="114" dirty="0">
                <a:solidFill>
                  <a:srgbClr val="333333"/>
                </a:solidFill>
                <a:latin typeface="Arial"/>
                <a:cs typeface="Arial"/>
              </a:rPr>
              <a:t>]</a:t>
            </a:r>
            <a:r>
              <a:rPr sz="1050" spc="114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114" dirty="0">
                <a:solidFill>
                  <a:srgbClr val="333333"/>
                </a:solidFill>
                <a:latin typeface="Arial"/>
                <a:cs typeface="Arial"/>
              </a:rPr>
              <a:t>isin([</a:t>
            </a:r>
            <a:r>
              <a:rPr sz="1050" spc="114" dirty="0">
                <a:solidFill>
                  <a:srgbClr val="B92020"/>
                </a:solidFill>
                <a:latin typeface="Arial"/>
                <a:cs typeface="Arial"/>
              </a:rPr>
              <a:t>'Lewisham'</a:t>
            </a:r>
            <a:r>
              <a:rPr sz="1050" spc="114" dirty="0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sz="1050" spc="105" dirty="0">
                <a:solidFill>
                  <a:srgbClr val="B92020"/>
                </a:solidFill>
                <a:latin typeface="Arial"/>
                <a:cs typeface="Arial"/>
              </a:rPr>
              <a:t>'Southwark'</a:t>
            </a:r>
            <a:r>
              <a:rPr sz="1050" spc="105" dirty="0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sz="1050" spc="95" dirty="0">
                <a:solidFill>
                  <a:srgbClr val="B92020"/>
                </a:solidFill>
                <a:latin typeface="Arial"/>
                <a:cs typeface="Arial"/>
              </a:rPr>
              <a:t>'Lambeth'</a:t>
            </a:r>
            <a:r>
              <a:rPr sz="1050" spc="95" dirty="0">
                <a:solidFill>
                  <a:srgbClr val="333333"/>
                </a:solidFill>
                <a:latin typeface="Arial"/>
                <a:cs typeface="Arial"/>
              </a:rPr>
              <a:t>,  </a:t>
            </a:r>
            <a:r>
              <a:rPr sz="1050" spc="95" dirty="0">
                <a:solidFill>
                  <a:srgbClr val="B92020"/>
                </a:solidFill>
                <a:latin typeface="Arial"/>
                <a:cs typeface="Arial"/>
              </a:rPr>
              <a:t>'Hackney'</a:t>
            </a:r>
            <a:r>
              <a:rPr sz="1050" spc="95" dirty="0">
                <a:solidFill>
                  <a:srgbClr val="333333"/>
                </a:solidFill>
                <a:latin typeface="Arial"/>
                <a:cs typeface="Arial"/>
              </a:rPr>
              <a:t>,</a:t>
            </a:r>
            <a:r>
              <a:rPr sz="1050" spc="28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50" spc="95" dirty="0">
                <a:solidFill>
                  <a:srgbClr val="B92020"/>
                </a:solidFill>
                <a:latin typeface="Arial"/>
                <a:cs typeface="Arial"/>
              </a:rPr>
              <a:t>'Croydon'</a:t>
            </a:r>
            <a:r>
              <a:rPr sz="1050" spc="95" dirty="0">
                <a:solidFill>
                  <a:srgbClr val="333333"/>
                </a:solidFill>
                <a:latin typeface="Arial"/>
                <a:cs typeface="Arial"/>
              </a:rPr>
              <a:t>])]</a:t>
            </a:r>
            <a:r>
              <a:rPr sz="1050" spc="95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95" dirty="0">
                <a:solidFill>
                  <a:srgbClr val="333333"/>
                </a:solidFill>
                <a:latin typeface="Arial"/>
                <a:cs typeface="Arial"/>
              </a:rPr>
              <a:t>reset_index(drop</a:t>
            </a:r>
            <a:r>
              <a:rPr sz="1050" spc="95" dirty="0">
                <a:solidFill>
                  <a:srgbClr val="666666"/>
                </a:solidFill>
                <a:latin typeface="Arial"/>
                <a:cs typeface="Arial"/>
              </a:rPr>
              <a:t>=</a:t>
            </a:r>
            <a:r>
              <a:rPr sz="1050" b="1" spc="95" dirty="0">
                <a:solidFill>
                  <a:srgbClr val="008000"/>
                </a:solidFill>
                <a:latin typeface="Arial"/>
                <a:cs typeface="Arial"/>
              </a:rPr>
              <a:t>True</a:t>
            </a:r>
            <a:r>
              <a:rPr sz="1050" spc="95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10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4281" y="3622573"/>
            <a:ext cx="61214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35" dirty="0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sz="1050" spc="220" dirty="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sz="1050" spc="165" dirty="0">
                <a:solidFill>
                  <a:srgbClr val="2F3F9E"/>
                </a:solidFill>
                <a:latin typeface="Arial"/>
                <a:cs typeface="Arial"/>
              </a:rPr>
              <a:t>[45]: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20811" y="3582885"/>
            <a:ext cx="5857875" cy="285750"/>
          </a:xfrm>
          <a:prstGeom prst="rect">
            <a:avLst/>
          </a:prstGeom>
          <a:ln w="20097">
            <a:solidFill>
              <a:srgbClr val="CFCFCF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409"/>
              </a:spcBef>
            </a:pPr>
            <a:r>
              <a:rPr sz="1050" spc="70" dirty="0">
                <a:solidFill>
                  <a:srgbClr val="333333"/>
                </a:solidFill>
                <a:latin typeface="Arial"/>
                <a:cs typeface="Arial"/>
              </a:rPr>
              <a:t>df_se_top</a:t>
            </a:r>
            <a:r>
              <a:rPr sz="1050" spc="70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70" dirty="0">
                <a:solidFill>
                  <a:srgbClr val="333333"/>
                </a:solidFill>
                <a:latin typeface="Arial"/>
                <a:cs typeface="Arial"/>
              </a:rPr>
              <a:t>head(</a:t>
            </a:r>
            <a:r>
              <a:rPr sz="1050" spc="70" dirty="0">
                <a:solidFill>
                  <a:srgbClr val="666666"/>
                </a:solidFill>
                <a:latin typeface="Arial"/>
                <a:cs typeface="Arial"/>
              </a:rPr>
              <a:t>5</a:t>
            </a:r>
            <a:r>
              <a:rPr sz="1050" spc="70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10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4281" y="5737123"/>
            <a:ext cx="61214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35" dirty="0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sz="1050" spc="220" dirty="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sz="1050" spc="165" dirty="0">
                <a:solidFill>
                  <a:srgbClr val="2F3F9E"/>
                </a:solidFill>
                <a:latin typeface="Arial"/>
                <a:cs typeface="Arial"/>
              </a:rPr>
              <a:t>[47]: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20811" y="5706960"/>
            <a:ext cx="5857875" cy="276225"/>
          </a:xfrm>
          <a:prstGeom prst="rect">
            <a:avLst/>
          </a:prstGeom>
          <a:ln w="20097">
            <a:solidFill>
              <a:srgbClr val="CFCFCF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335"/>
              </a:spcBef>
            </a:pPr>
            <a:r>
              <a:rPr sz="1050" spc="55" dirty="0">
                <a:solidFill>
                  <a:srgbClr val="333333"/>
                </a:solidFill>
                <a:latin typeface="Arial"/>
                <a:cs typeface="Arial"/>
              </a:rPr>
              <a:t>df_se</a:t>
            </a:r>
            <a:r>
              <a:rPr sz="1050" spc="55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55" dirty="0">
                <a:solidFill>
                  <a:srgbClr val="333333"/>
                </a:solidFill>
                <a:latin typeface="Arial"/>
                <a:cs typeface="Arial"/>
              </a:rPr>
              <a:t>shape</a:t>
            </a:r>
            <a:endParaRPr sz="10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2229" y="6565798"/>
            <a:ext cx="3913504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spc="-10" dirty="0">
                <a:latin typeface="Arial"/>
                <a:cs typeface="Arial"/>
              </a:rPr>
              <a:t>We </a:t>
            </a:r>
            <a:r>
              <a:rPr sz="1050" b="1" dirty="0">
                <a:latin typeface="Arial"/>
                <a:cs typeface="Arial"/>
              </a:rPr>
              <a:t>have our working dataframe to be df_se_top to work</a:t>
            </a:r>
            <a:r>
              <a:rPr sz="1050" b="1" spc="-9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with.</a:t>
            </a:r>
            <a:endParaRPr sz="10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2229" y="7232548"/>
            <a:ext cx="6616065" cy="8997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dirty="0">
                <a:latin typeface="Arial"/>
                <a:cs typeface="Arial"/>
              </a:rPr>
              <a:t>Dataset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2: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Arial"/>
              <a:cs typeface="Arial"/>
            </a:endParaRPr>
          </a:p>
          <a:p>
            <a:pPr marL="12700" marR="5080">
              <a:lnSpc>
                <a:spcPct val="119000"/>
              </a:lnSpc>
            </a:pPr>
            <a:r>
              <a:rPr sz="1050" dirty="0">
                <a:latin typeface="Arial"/>
                <a:cs typeface="Arial"/>
              </a:rPr>
              <a:t>In obtaining the location data of the locations, the Geocoder package is used with the arcgis_geocoder to</a:t>
            </a:r>
            <a:r>
              <a:rPr sz="1050" spc="-10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obtain  the latitude and longitude of the needed</a:t>
            </a:r>
            <a:r>
              <a:rPr sz="1050" spc="-1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locations.</a:t>
            </a:r>
            <a:endParaRPr sz="1050">
              <a:latin typeface="Arial"/>
              <a:cs typeface="Arial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745231" y="3945812"/>
          <a:ext cx="2984499" cy="15234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7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9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62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0656">
                <a:tc>
                  <a:txBody>
                    <a:bodyPr/>
                    <a:lstStyle/>
                    <a:p>
                      <a:pPr marL="31750">
                        <a:lnSpc>
                          <a:spcPts val="990"/>
                        </a:lnSpc>
                      </a:pPr>
                      <a:r>
                        <a:rPr sz="1050" spc="110" dirty="0">
                          <a:solidFill>
                            <a:srgbClr val="D84215"/>
                          </a:solidFill>
                          <a:latin typeface="Arial"/>
                          <a:cs typeface="Arial"/>
                        </a:rPr>
                        <a:t>Out[45]: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2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1050"/>
                        </a:lnSpc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Location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ts val="1050"/>
                        </a:lnSpc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Borough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ts val="1050"/>
                        </a:lnSpc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Postcode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8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Crofton</a:t>
                      </a:r>
                      <a:r>
                        <a:rPr sz="9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Park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Lewisham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SE4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Denmark</a:t>
                      </a:r>
                      <a:r>
                        <a:rPr sz="9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Hill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Southwark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SE5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Deptford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Lewisham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SE8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Dulwich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Southwark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SE21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76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East</a:t>
                      </a:r>
                      <a:r>
                        <a:rPr sz="9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Dulwich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Southwark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SE22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764281" y="6022873"/>
            <a:ext cx="61214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10" dirty="0">
                <a:solidFill>
                  <a:srgbClr val="D84215"/>
                </a:solidFill>
                <a:latin typeface="Arial"/>
                <a:cs typeface="Arial"/>
              </a:rPr>
              <a:t>Out[47]: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57374" y="6032398"/>
            <a:ext cx="53911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25" dirty="0">
                <a:latin typeface="Arial"/>
                <a:cs typeface="Arial"/>
              </a:rPr>
              <a:t>(80,</a:t>
            </a:r>
            <a:r>
              <a:rPr sz="1050" spc="195" dirty="0">
                <a:latin typeface="Arial"/>
                <a:cs typeface="Arial"/>
              </a:rPr>
              <a:t> </a:t>
            </a:r>
            <a:r>
              <a:rPr sz="1050" spc="110" dirty="0">
                <a:latin typeface="Arial"/>
                <a:cs typeface="Arial"/>
              </a:rPr>
              <a:t>3)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16</a:t>
            </a:fld>
            <a:r>
              <a:rPr spc="-5" dirty="0"/>
              <a:t>/</a:t>
            </a:r>
            <a:r>
              <a:rPr dirty="0"/>
              <a:t>46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38337" y="165099"/>
            <a:ext cx="153225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Neighborhoods in London</a:t>
            </a:r>
            <a:r>
              <a:rPr sz="800" spc="-8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Week2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281" y="469798"/>
            <a:ext cx="61214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35" dirty="0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sz="1050" spc="220" dirty="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sz="1050" spc="165" dirty="0">
                <a:solidFill>
                  <a:srgbClr val="2F3F9E"/>
                </a:solidFill>
                <a:latin typeface="Arial"/>
                <a:cs typeface="Arial"/>
              </a:rPr>
              <a:t>[48]: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20811" y="430110"/>
            <a:ext cx="5857875" cy="2571750"/>
          </a:xfrm>
          <a:prstGeom prst="rect">
            <a:avLst/>
          </a:prstGeom>
          <a:ln w="20097">
            <a:solidFill>
              <a:srgbClr val="CFCFCF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409"/>
              </a:spcBef>
            </a:pPr>
            <a:r>
              <a:rPr sz="1050" i="1" spc="-10" dirty="0">
                <a:solidFill>
                  <a:srgbClr val="408080"/>
                </a:solidFill>
                <a:latin typeface="Arial"/>
                <a:cs typeface="Arial"/>
              </a:rPr>
              <a:t># </a:t>
            </a:r>
            <a:r>
              <a:rPr sz="1050" i="1" dirty="0">
                <a:solidFill>
                  <a:srgbClr val="408080"/>
                </a:solidFill>
                <a:latin typeface="Arial"/>
                <a:cs typeface="Arial"/>
              </a:rPr>
              <a:t>Geocoder </a:t>
            </a:r>
            <a:r>
              <a:rPr sz="1050" i="1" spc="145" dirty="0">
                <a:solidFill>
                  <a:srgbClr val="408080"/>
                </a:solidFill>
                <a:latin typeface="Arial"/>
                <a:cs typeface="Arial"/>
              </a:rPr>
              <a:t>starts</a:t>
            </a:r>
            <a:r>
              <a:rPr sz="1050" i="1" spc="275" dirty="0">
                <a:solidFill>
                  <a:srgbClr val="408080"/>
                </a:solidFill>
                <a:latin typeface="Arial"/>
                <a:cs typeface="Arial"/>
              </a:rPr>
              <a:t> </a:t>
            </a:r>
            <a:r>
              <a:rPr sz="1050" i="1" spc="50" dirty="0">
                <a:solidFill>
                  <a:srgbClr val="408080"/>
                </a:solidFill>
                <a:latin typeface="Arial"/>
                <a:cs typeface="Arial"/>
              </a:rPr>
              <a:t>here</a:t>
            </a:r>
            <a:endParaRPr sz="1050">
              <a:latin typeface="Arial"/>
              <a:cs typeface="Arial"/>
            </a:endParaRPr>
          </a:p>
          <a:p>
            <a:pPr marL="58419">
              <a:lnSpc>
                <a:spcPct val="100000"/>
              </a:lnSpc>
              <a:spcBef>
                <a:spcPts val="15"/>
              </a:spcBef>
            </a:pPr>
            <a:r>
              <a:rPr sz="1050" i="1" spc="-10" dirty="0">
                <a:solidFill>
                  <a:srgbClr val="408080"/>
                </a:solidFill>
                <a:latin typeface="Arial"/>
                <a:cs typeface="Arial"/>
              </a:rPr>
              <a:t># </a:t>
            </a:r>
            <a:r>
              <a:rPr sz="1050" i="1" spc="95" dirty="0">
                <a:solidFill>
                  <a:srgbClr val="408080"/>
                </a:solidFill>
                <a:latin typeface="Arial"/>
                <a:cs typeface="Arial"/>
              </a:rPr>
              <a:t>Defining </a:t>
            </a:r>
            <a:r>
              <a:rPr sz="1050" i="1" spc="-10" dirty="0">
                <a:solidFill>
                  <a:srgbClr val="408080"/>
                </a:solidFill>
                <a:latin typeface="Arial"/>
                <a:cs typeface="Arial"/>
              </a:rPr>
              <a:t>a </a:t>
            </a:r>
            <a:r>
              <a:rPr sz="1050" i="1" spc="114" dirty="0">
                <a:solidFill>
                  <a:srgbClr val="408080"/>
                </a:solidFill>
                <a:latin typeface="Arial"/>
                <a:cs typeface="Arial"/>
              </a:rPr>
              <a:t>function </a:t>
            </a:r>
            <a:r>
              <a:rPr sz="1050" i="1" spc="135" dirty="0">
                <a:solidFill>
                  <a:srgbClr val="408080"/>
                </a:solidFill>
                <a:latin typeface="Arial"/>
                <a:cs typeface="Arial"/>
              </a:rPr>
              <a:t>to </a:t>
            </a:r>
            <a:r>
              <a:rPr sz="1050" i="1" spc="10" dirty="0">
                <a:solidFill>
                  <a:srgbClr val="408080"/>
                </a:solidFill>
                <a:latin typeface="Arial"/>
                <a:cs typeface="Arial"/>
              </a:rPr>
              <a:t>use </a:t>
            </a:r>
            <a:r>
              <a:rPr sz="1050" i="1" spc="135" dirty="0">
                <a:solidFill>
                  <a:srgbClr val="408080"/>
                </a:solidFill>
                <a:latin typeface="Arial"/>
                <a:cs typeface="Arial"/>
              </a:rPr>
              <a:t>--&gt;</a:t>
            </a:r>
            <a:r>
              <a:rPr sz="1050" i="1" spc="-25" dirty="0">
                <a:solidFill>
                  <a:srgbClr val="408080"/>
                </a:solidFill>
                <a:latin typeface="Arial"/>
                <a:cs typeface="Arial"/>
              </a:rPr>
              <a:t> </a:t>
            </a:r>
            <a:r>
              <a:rPr sz="1050" i="1" spc="185" dirty="0">
                <a:solidFill>
                  <a:srgbClr val="408080"/>
                </a:solidFill>
                <a:latin typeface="Arial"/>
                <a:cs typeface="Arial"/>
              </a:rPr>
              <a:t>get_latlng()'''</a:t>
            </a:r>
            <a:endParaRPr sz="1050">
              <a:latin typeface="Arial"/>
              <a:cs typeface="Arial"/>
            </a:endParaRPr>
          </a:p>
          <a:p>
            <a:pPr marL="58419">
              <a:lnSpc>
                <a:spcPct val="100000"/>
              </a:lnSpc>
              <a:spcBef>
                <a:spcPts val="15"/>
              </a:spcBef>
            </a:pPr>
            <a:r>
              <a:rPr sz="1050" b="1" spc="50" dirty="0">
                <a:solidFill>
                  <a:srgbClr val="008000"/>
                </a:solidFill>
                <a:latin typeface="Arial"/>
                <a:cs typeface="Arial"/>
              </a:rPr>
              <a:t>def</a:t>
            </a:r>
            <a:r>
              <a:rPr sz="1050" b="1" spc="28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050" spc="100" dirty="0">
                <a:solidFill>
                  <a:srgbClr val="0000FF"/>
                </a:solidFill>
                <a:latin typeface="Arial"/>
                <a:cs typeface="Arial"/>
              </a:rPr>
              <a:t>get_latlng</a:t>
            </a:r>
            <a:r>
              <a:rPr sz="1050" spc="100" dirty="0">
                <a:solidFill>
                  <a:srgbClr val="333333"/>
                </a:solidFill>
                <a:latin typeface="Arial"/>
                <a:cs typeface="Arial"/>
              </a:rPr>
              <a:t>(arcgis_geocoder):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351790">
              <a:lnSpc>
                <a:spcPct val="100000"/>
              </a:lnSpc>
            </a:pPr>
            <a:r>
              <a:rPr sz="1050" i="1" spc="-10" dirty="0">
                <a:solidFill>
                  <a:srgbClr val="408080"/>
                </a:solidFill>
                <a:latin typeface="Arial"/>
                <a:cs typeface="Arial"/>
              </a:rPr>
              <a:t># </a:t>
            </a:r>
            <a:r>
              <a:rPr sz="1050" i="1" spc="195" dirty="0">
                <a:solidFill>
                  <a:srgbClr val="408080"/>
                </a:solidFill>
                <a:latin typeface="Arial"/>
                <a:cs typeface="Arial"/>
              </a:rPr>
              <a:t>Initialize </a:t>
            </a:r>
            <a:r>
              <a:rPr sz="1050" i="1" spc="90" dirty="0">
                <a:solidFill>
                  <a:srgbClr val="408080"/>
                </a:solidFill>
                <a:latin typeface="Arial"/>
                <a:cs typeface="Arial"/>
              </a:rPr>
              <a:t>the </a:t>
            </a:r>
            <a:r>
              <a:rPr sz="1050" i="1" spc="80" dirty="0">
                <a:solidFill>
                  <a:srgbClr val="408080"/>
                </a:solidFill>
                <a:latin typeface="Arial"/>
                <a:cs typeface="Arial"/>
              </a:rPr>
              <a:t>Location </a:t>
            </a:r>
            <a:r>
              <a:rPr sz="1050" i="1" spc="225" dirty="0">
                <a:solidFill>
                  <a:srgbClr val="408080"/>
                </a:solidFill>
                <a:latin typeface="Arial"/>
                <a:cs typeface="Arial"/>
              </a:rPr>
              <a:t>(lat. </a:t>
            </a:r>
            <a:r>
              <a:rPr sz="1050" i="1" spc="-10" dirty="0">
                <a:solidFill>
                  <a:srgbClr val="408080"/>
                </a:solidFill>
                <a:latin typeface="Arial"/>
                <a:cs typeface="Arial"/>
              </a:rPr>
              <a:t>and </a:t>
            </a:r>
            <a:r>
              <a:rPr sz="1050" i="1" spc="135" dirty="0">
                <a:solidFill>
                  <a:srgbClr val="408080"/>
                </a:solidFill>
                <a:latin typeface="Arial"/>
                <a:cs typeface="Arial"/>
              </a:rPr>
              <a:t>long.) to</a:t>
            </a:r>
            <a:r>
              <a:rPr sz="1050" i="1" spc="235" dirty="0">
                <a:solidFill>
                  <a:srgbClr val="408080"/>
                </a:solidFill>
                <a:latin typeface="Arial"/>
                <a:cs typeface="Arial"/>
              </a:rPr>
              <a:t> </a:t>
            </a:r>
            <a:r>
              <a:rPr sz="1050" i="1" spc="30" dirty="0">
                <a:solidFill>
                  <a:srgbClr val="408080"/>
                </a:solidFill>
                <a:latin typeface="Arial"/>
                <a:cs typeface="Arial"/>
              </a:rPr>
              <a:t>"None"</a:t>
            </a:r>
            <a:endParaRPr sz="1050">
              <a:latin typeface="Arial"/>
              <a:cs typeface="Arial"/>
            </a:endParaRPr>
          </a:p>
          <a:p>
            <a:pPr marL="351790">
              <a:lnSpc>
                <a:spcPct val="100000"/>
              </a:lnSpc>
              <a:spcBef>
                <a:spcPts val="15"/>
              </a:spcBef>
            </a:pPr>
            <a:r>
              <a:rPr sz="1050" spc="85" dirty="0">
                <a:solidFill>
                  <a:srgbClr val="333333"/>
                </a:solidFill>
                <a:latin typeface="Arial"/>
                <a:cs typeface="Arial"/>
              </a:rPr>
              <a:t>lat_lng_coords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</a:t>
            </a:r>
            <a:r>
              <a:rPr sz="1050" spc="10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50" b="1" spc="-80" dirty="0">
                <a:solidFill>
                  <a:srgbClr val="008000"/>
                </a:solidFill>
                <a:latin typeface="Arial"/>
                <a:cs typeface="Arial"/>
              </a:rPr>
              <a:t>None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00">
              <a:latin typeface="Arial"/>
              <a:cs typeface="Arial"/>
            </a:endParaRPr>
          </a:p>
          <a:p>
            <a:pPr marL="58419" marR="72390" indent="292735">
              <a:lnSpc>
                <a:spcPct val="101200"/>
              </a:lnSpc>
            </a:pPr>
            <a:r>
              <a:rPr sz="1050" i="1" spc="-10" dirty="0">
                <a:solidFill>
                  <a:srgbClr val="408080"/>
                </a:solidFill>
                <a:latin typeface="Arial"/>
                <a:cs typeface="Arial"/>
              </a:rPr>
              <a:t># </a:t>
            </a:r>
            <a:r>
              <a:rPr sz="1050" i="1" spc="50" dirty="0">
                <a:solidFill>
                  <a:srgbClr val="408080"/>
                </a:solidFill>
                <a:latin typeface="Arial"/>
                <a:cs typeface="Arial"/>
              </a:rPr>
              <a:t>While </a:t>
            </a:r>
            <a:r>
              <a:rPr sz="1050" i="1" spc="80" dirty="0">
                <a:solidFill>
                  <a:srgbClr val="408080"/>
                </a:solidFill>
                <a:latin typeface="Arial"/>
                <a:cs typeface="Arial"/>
              </a:rPr>
              <a:t>loop </a:t>
            </a:r>
            <a:r>
              <a:rPr sz="1050" i="1" spc="75" dirty="0">
                <a:solidFill>
                  <a:srgbClr val="408080"/>
                </a:solidFill>
                <a:latin typeface="Arial"/>
                <a:cs typeface="Arial"/>
              </a:rPr>
              <a:t>helps </a:t>
            </a:r>
            <a:r>
              <a:rPr sz="1050" i="1" spc="135" dirty="0">
                <a:solidFill>
                  <a:srgbClr val="408080"/>
                </a:solidFill>
                <a:latin typeface="Arial"/>
                <a:cs typeface="Arial"/>
              </a:rPr>
              <a:t>to </a:t>
            </a:r>
            <a:r>
              <a:rPr sz="1050" i="1" spc="90" dirty="0">
                <a:solidFill>
                  <a:srgbClr val="408080"/>
                </a:solidFill>
                <a:latin typeface="Arial"/>
                <a:cs typeface="Arial"/>
              </a:rPr>
              <a:t>create </a:t>
            </a:r>
            <a:r>
              <a:rPr sz="1050" i="1" spc="-10" dirty="0">
                <a:solidFill>
                  <a:srgbClr val="408080"/>
                </a:solidFill>
                <a:latin typeface="Arial"/>
                <a:cs typeface="Arial"/>
              </a:rPr>
              <a:t>a </a:t>
            </a:r>
            <a:r>
              <a:rPr sz="1050" i="1" spc="75" dirty="0">
                <a:solidFill>
                  <a:srgbClr val="408080"/>
                </a:solidFill>
                <a:latin typeface="Arial"/>
                <a:cs typeface="Arial"/>
              </a:rPr>
              <a:t>continous </a:t>
            </a:r>
            <a:r>
              <a:rPr sz="1050" i="1" spc="70" dirty="0">
                <a:solidFill>
                  <a:srgbClr val="408080"/>
                </a:solidFill>
                <a:latin typeface="Arial"/>
                <a:cs typeface="Arial"/>
              </a:rPr>
              <a:t>run </a:t>
            </a:r>
            <a:r>
              <a:rPr sz="1050" i="1" spc="190" dirty="0">
                <a:solidFill>
                  <a:srgbClr val="408080"/>
                </a:solidFill>
                <a:latin typeface="Arial"/>
                <a:cs typeface="Arial"/>
              </a:rPr>
              <a:t>until </a:t>
            </a:r>
            <a:r>
              <a:rPr sz="1050" i="1" spc="225" dirty="0">
                <a:solidFill>
                  <a:srgbClr val="408080"/>
                </a:solidFill>
                <a:latin typeface="Arial"/>
                <a:cs typeface="Arial"/>
              </a:rPr>
              <a:t>all </a:t>
            </a:r>
            <a:r>
              <a:rPr sz="1050" i="1" spc="90" dirty="0">
                <a:solidFill>
                  <a:srgbClr val="408080"/>
                </a:solidFill>
                <a:latin typeface="Arial"/>
                <a:cs typeface="Arial"/>
              </a:rPr>
              <a:t>the </a:t>
            </a:r>
            <a:r>
              <a:rPr sz="1050" i="1" spc="120" dirty="0">
                <a:solidFill>
                  <a:srgbClr val="408080"/>
                </a:solidFill>
                <a:latin typeface="Arial"/>
                <a:cs typeface="Arial"/>
              </a:rPr>
              <a:t>location </a:t>
            </a:r>
            <a:r>
              <a:rPr sz="1050" i="1" spc="100" dirty="0">
                <a:solidFill>
                  <a:srgbClr val="408080"/>
                </a:solidFill>
                <a:latin typeface="Arial"/>
                <a:cs typeface="Arial"/>
              </a:rPr>
              <a:t>coordi  </a:t>
            </a:r>
            <a:r>
              <a:rPr sz="1050" i="1" spc="60" dirty="0">
                <a:solidFill>
                  <a:srgbClr val="408080"/>
                </a:solidFill>
                <a:latin typeface="Arial"/>
                <a:cs typeface="Arial"/>
              </a:rPr>
              <a:t>nates </a:t>
            </a:r>
            <a:r>
              <a:rPr sz="1050" i="1" spc="70" dirty="0">
                <a:solidFill>
                  <a:srgbClr val="408080"/>
                </a:solidFill>
                <a:latin typeface="Arial"/>
                <a:cs typeface="Arial"/>
              </a:rPr>
              <a:t>are</a:t>
            </a:r>
            <a:r>
              <a:rPr sz="1050" i="1" spc="145" dirty="0">
                <a:solidFill>
                  <a:srgbClr val="408080"/>
                </a:solidFill>
                <a:latin typeface="Arial"/>
                <a:cs typeface="Arial"/>
              </a:rPr>
              <a:t> </a:t>
            </a:r>
            <a:r>
              <a:rPr sz="1050" i="1" dirty="0">
                <a:solidFill>
                  <a:srgbClr val="408080"/>
                </a:solidFill>
                <a:latin typeface="Arial"/>
                <a:cs typeface="Arial"/>
              </a:rPr>
              <a:t>geocoded</a:t>
            </a:r>
            <a:endParaRPr sz="1050">
              <a:latin typeface="Arial"/>
              <a:cs typeface="Arial"/>
            </a:endParaRPr>
          </a:p>
          <a:p>
            <a:pPr marL="351790">
              <a:lnSpc>
                <a:spcPct val="100000"/>
              </a:lnSpc>
              <a:spcBef>
                <a:spcPts val="15"/>
              </a:spcBef>
            </a:pPr>
            <a:r>
              <a:rPr sz="1050" b="1" spc="85" dirty="0">
                <a:solidFill>
                  <a:srgbClr val="008000"/>
                </a:solidFill>
                <a:latin typeface="Arial"/>
                <a:cs typeface="Arial"/>
              </a:rPr>
              <a:t>while</a:t>
            </a:r>
            <a:r>
              <a:rPr sz="1050" spc="85" dirty="0">
                <a:solidFill>
                  <a:srgbClr val="333333"/>
                </a:solidFill>
                <a:latin typeface="Arial"/>
                <a:cs typeface="Arial"/>
              </a:rPr>
              <a:t>(lat_lng_coords </a:t>
            </a:r>
            <a:r>
              <a:rPr sz="1050" b="1" spc="135" dirty="0">
                <a:solidFill>
                  <a:srgbClr val="7216AB"/>
                </a:solidFill>
                <a:latin typeface="Arial"/>
                <a:cs typeface="Arial"/>
              </a:rPr>
              <a:t>is</a:t>
            </a:r>
            <a:r>
              <a:rPr sz="1050" b="1" spc="95" dirty="0">
                <a:solidFill>
                  <a:srgbClr val="7216AB"/>
                </a:solidFill>
                <a:latin typeface="Arial"/>
                <a:cs typeface="Arial"/>
              </a:rPr>
              <a:t> </a:t>
            </a:r>
            <a:r>
              <a:rPr sz="1050" b="1" spc="30" dirty="0">
                <a:solidFill>
                  <a:srgbClr val="008000"/>
                </a:solidFill>
                <a:latin typeface="Arial"/>
                <a:cs typeface="Arial"/>
              </a:rPr>
              <a:t>None</a:t>
            </a:r>
            <a:r>
              <a:rPr sz="1050" spc="30" dirty="0">
                <a:solidFill>
                  <a:srgbClr val="333333"/>
                </a:solidFill>
                <a:latin typeface="Arial"/>
                <a:cs typeface="Arial"/>
              </a:rPr>
              <a:t>):</a:t>
            </a:r>
            <a:endParaRPr sz="1050">
              <a:latin typeface="Arial"/>
              <a:cs typeface="Arial"/>
            </a:endParaRPr>
          </a:p>
          <a:p>
            <a:pPr marL="645160">
              <a:lnSpc>
                <a:spcPct val="100000"/>
              </a:lnSpc>
              <a:spcBef>
                <a:spcPts val="15"/>
              </a:spcBef>
            </a:pPr>
            <a:r>
              <a:rPr sz="1050" spc="-10" dirty="0">
                <a:solidFill>
                  <a:srgbClr val="333333"/>
                </a:solidFill>
                <a:latin typeface="Arial"/>
                <a:cs typeface="Arial"/>
              </a:rPr>
              <a:t>g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sz="1050" spc="114" dirty="0">
                <a:solidFill>
                  <a:srgbClr val="333333"/>
                </a:solidFill>
                <a:latin typeface="Arial"/>
                <a:cs typeface="Arial"/>
              </a:rPr>
              <a:t>geocoder</a:t>
            </a:r>
            <a:r>
              <a:rPr sz="1050" spc="114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114" dirty="0">
                <a:solidFill>
                  <a:srgbClr val="333333"/>
                </a:solidFill>
                <a:latin typeface="Arial"/>
                <a:cs typeface="Arial"/>
              </a:rPr>
              <a:t>arcgis(</a:t>
            </a:r>
            <a:r>
              <a:rPr sz="1050" spc="114" dirty="0">
                <a:solidFill>
                  <a:srgbClr val="B92020"/>
                </a:solidFill>
                <a:latin typeface="Arial"/>
                <a:cs typeface="Arial"/>
              </a:rPr>
              <a:t>'</a:t>
            </a:r>
            <a:r>
              <a:rPr sz="1050" b="1" spc="114" dirty="0">
                <a:solidFill>
                  <a:srgbClr val="66374A"/>
                </a:solidFill>
                <a:latin typeface="Arial"/>
                <a:cs typeface="Arial"/>
              </a:rPr>
              <a:t>{}</a:t>
            </a:r>
            <a:r>
              <a:rPr sz="1050" spc="114" dirty="0">
                <a:solidFill>
                  <a:srgbClr val="B92020"/>
                </a:solidFill>
                <a:latin typeface="Arial"/>
                <a:cs typeface="Arial"/>
              </a:rPr>
              <a:t>, </a:t>
            </a:r>
            <a:r>
              <a:rPr sz="1050" spc="35" dirty="0">
                <a:solidFill>
                  <a:srgbClr val="B92020"/>
                </a:solidFill>
                <a:latin typeface="Arial"/>
                <a:cs typeface="Arial"/>
              </a:rPr>
              <a:t>London, </a:t>
            </a:r>
            <a:r>
              <a:rPr sz="1050" spc="70" dirty="0">
                <a:solidFill>
                  <a:srgbClr val="B92020"/>
                </a:solidFill>
                <a:latin typeface="Arial"/>
                <a:cs typeface="Arial"/>
              </a:rPr>
              <a:t>United</a:t>
            </a:r>
            <a:r>
              <a:rPr sz="1050" spc="-105" dirty="0">
                <a:solidFill>
                  <a:srgbClr val="B92020"/>
                </a:solidFill>
                <a:latin typeface="Arial"/>
                <a:cs typeface="Arial"/>
              </a:rPr>
              <a:t> </a:t>
            </a:r>
            <a:r>
              <a:rPr sz="1050" spc="60" dirty="0">
                <a:solidFill>
                  <a:srgbClr val="B92020"/>
                </a:solidFill>
                <a:latin typeface="Arial"/>
                <a:cs typeface="Arial"/>
              </a:rPr>
              <a:t>Kingdom'</a:t>
            </a:r>
            <a:r>
              <a:rPr sz="1050" spc="60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60" dirty="0">
                <a:solidFill>
                  <a:srgbClr val="333333"/>
                </a:solidFill>
                <a:latin typeface="Arial"/>
                <a:cs typeface="Arial"/>
              </a:rPr>
              <a:t>format(arcgis_geocode</a:t>
            </a:r>
            <a:endParaRPr sz="1050">
              <a:latin typeface="Arial"/>
              <a:cs typeface="Arial"/>
            </a:endParaRPr>
          </a:p>
          <a:p>
            <a:pPr marL="58419">
              <a:lnSpc>
                <a:spcPct val="100000"/>
              </a:lnSpc>
              <a:spcBef>
                <a:spcPts val="15"/>
              </a:spcBef>
            </a:pPr>
            <a:r>
              <a:rPr sz="1050" spc="225" dirty="0">
                <a:solidFill>
                  <a:srgbClr val="333333"/>
                </a:solidFill>
                <a:latin typeface="Arial"/>
                <a:cs typeface="Arial"/>
              </a:rPr>
              <a:t>r))</a:t>
            </a:r>
            <a:endParaRPr sz="1050">
              <a:latin typeface="Arial"/>
              <a:cs typeface="Arial"/>
            </a:endParaRPr>
          </a:p>
          <a:p>
            <a:pPr marL="645160">
              <a:lnSpc>
                <a:spcPct val="100000"/>
              </a:lnSpc>
              <a:spcBef>
                <a:spcPts val="15"/>
              </a:spcBef>
            </a:pPr>
            <a:r>
              <a:rPr sz="1050" spc="85" dirty="0">
                <a:solidFill>
                  <a:srgbClr val="333333"/>
                </a:solidFill>
                <a:latin typeface="Arial"/>
                <a:cs typeface="Arial"/>
              </a:rPr>
              <a:t>lat_lng_coords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</a:t>
            </a:r>
            <a:r>
              <a:rPr sz="1050" spc="10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50" spc="150" dirty="0">
                <a:solidFill>
                  <a:srgbClr val="333333"/>
                </a:solidFill>
                <a:latin typeface="Arial"/>
                <a:cs typeface="Arial"/>
              </a:rPr>
              <a:t>g</a:t>
            </a:r>
            <a:r>
              <a:rPr sz="1050" spc="150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150" dirty="0">
                <a:solidFill>
                  <a:srgbClr val="333333"/>
                </a:solidFill>
                <a:latin typeface="Arial"/>
                <a:cs typeface="Arial"/>
              </a:rPr>
              <a:t>latlng</a:t>
            </a:r>
            <a:endParaRPr sz="1050">
              <a:latin typeface="Arial"/>
              <a:cs typeface="Arial"/>
            </a:endParaRPr>
          </a:p>
          <a:p>
            <a:pPr marL="351790">
              <a:lnSpc>
                <a:spcPct val="100000"/>
              </a:lnSpc>
              <a:spcBef>
                <a:spcPts val="15"/>
              </a:spcBef>
            </a:pPr>
            <a:r>
              <a:rPr sz="1050" b="1" spc="70" dirty="0">
                <a:solidFill>
                  <a:srgbClr val="008000"/>
                </a:solidFill>
                <a:latin typeface="Arial"/>
                <a:cs typeface="Arial"/>
              </a:rPr>
              <a:t>return</a:t>
            </a:r>
            <a:r>
              <a:rPr sz="1050" b="1" spc="28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050" spc="85" dirty="0">
                <a:solidFill>
                  <a:srgbClr val="333333"/>
                </a:solidFill>
                <a:latin typeface="Arial"/>
                <a:cs typeface="Arial"/>
              </a:rPr>
              <a:t>lat_lng_coords</a:t>
            </a:r>
            <a:endParaRPr sz="1050">
              <a:latin typeface="Arial"/>
              <a:cs typeface="Arial"/>
            </a:endParaRPr>
          </a:p>
          <a:p>
            <a:pPr marL="58419">
              <a:lnSpc>
                <a:spcPct val="100000"/>
              </a:lnSpc>
              <a:spcBef>
                <a:spcPts val="15"/>
              </a:spcBef>
            </a:pPr>
            <a:r>
              <a:rPr sz="1050" i="1" spc="-10" dirty="0">
                <a:solidFill>
                  <a:srgbClr val="408080"/>
                </a:solidFill>
                <a:latin typeface="Arial"/>
                <a:cs typeface="Arial"/>
              </a:rPr>
              <a:t># </a:t>
            </a:r>
            <a:r>
              <a:rPr sz="1050" i="1" dirty="0">
                <a:solidFill>
                  <a:srgbClr val="408080"/>
                </a:solidFill>
                <a:latin typeface="Arial"/>
                <a:cs typeface="Arial"/>
              </a:rPr>
              <a:t>Geocoder </a:t>
            </a:r>
            <a:r>
              <a:rPr sz="1050" i="1" spc="5" dirty="0">
                <a:solidFill>
                  <a:srgbClr val="408080"/>
                </a:solidFill>
                <a:latin typeface="Arial"/>
                <a:cs typeface="Arial"/>
              </a:rPr>
              <a:t>ends</a:t>
            </a:r>
            <a:r>
              <a:rPr sz="1050" i="1" spc="275" dirty="0">
                <a:solidFill>
                  <a:srgbClr val="408080"/>
                </a:solidFill>
                <a:latin typeface="Arial"/>
                <a:cs typeface="Arial"/>
              </a:rPr>
              <a:t> </a:t>
            </a:r>
            <a:r>
              <a:rPr sz="1050" i="1" spc="50" dirty="0">
                <a:solidFill>
                  <a:srgbClr val="408080"/>
                </a:solidFill>
                <a:latin typeface="Arial"/>
                <a:cs typeface="Arial"/>
              </a:rPr>
              <a:t>here</a:t>
            </a:r>
            <a:endParaRPr sz="10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2229" y="3298723"/>
            <a:ext cx="333184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20" dirty="0">
                <a:latin typeface="Arial"/>
                <a:cs typeface="Arial"/>
              </a:rPr>
              <a:t>Testing </a:t>
            </a:r>
            <a:r>
              <a:rPr sz="1050" dirty="0">
                <a:latin typeface="Arial"/>
                <a:cs typeface="Arial"/>
              </a:rPr>
              <a:t>the function above for a sample postcode -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SE2.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4281" y="3717823"/>
            <a:ext cx="61214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35" dirty="0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sz="1050" spc="220" dirty="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sz="1050" spc="165" dirty="0">
                <a:solidFill>
                  <a:srgbClr val="2F3F9E"/>
                </a:solidFill>
                <a:latin typeface="Arial"/>
                <a:cs typeface="Arial"/>
              </a:rPr>
              <a:t>[49]: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20811" y="3678135"/>
            <a:ext cx="5857875" cy="438150"/>
          </a:xfrm>
          <a:prstGeom prst="rect">
            <a:avLst/>
          </a:prstGeom>
          <a:ln w="20097">
            <a:solidFill>
              <a:srgbClr val="CFCFCF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58419" marR="3885565">
              <a:lnSpc>
                <a:spcPct val="101200"/>
              </a:lnSpc>
              <a:spcBef>
                <a:spcPts val="395"/>
              </a:spcBef>
            </a:pPr>
            <a:r>
              <a:rPr sz="1050" spc="10" dirty="0">
                <a:solidFill>
                  <a:srgbClr val="333333"/>
                </a:solidFill>
                <a:latin typeface="Arial"/>
                <a:cs typeface="Arial"/>
              </a:rPr>
              <a:t>sample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sz="1050" spc="125" dirty="0">
                <a:solidFill>
                  <a:srgbClr val="333333"/>
                </a:solidFill>
                <a:latin typeface="Arial"/>
                <a:cs typeface="Arial"/>
              </a:rPr>
              <a:t>get_latlng(</a:t>
            </a:r>
            <a:r>
              <a:rPr sz="1050" spc="125" dirty="0">
                <a:solidFill>
                  <a:srgbClr val="B92020"/>
                </a:solidFill>
                <a:latin typeface="Arial"/>
                <a:cs typeface="Arial"/>
              </a:rPr>
              <a:t>'SE2'</a:t>
            </a:r>
            <a:r>
              <a:rPr sz="1050" spc="125" dirty="0">
                <a:solidFill>
                  <a:srgbClr val="333333"/>
                </a:solidFill>
                <a:latin typeface="Arial"/>
                <a:cs typeface="Arial"/>
              </a:rPr>
              <a:t>)  </a:t>
            </a:r>
            <a:r>
              <a:rPr sz="1050" spc="10" dirty="0">
                <a:solidFill>
                  <a:srgbClr val="333333"/>
                </a:solidFill>
                <a:latin typeface="Arial"/>
                <a:cs typeface="Arial"/>
              </a:rPr>
              <a:t>sample</a:t>
            </a:r>
            <a:endParaRPr sz="10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2229" y="4165498"/>
            <a:ext cx="4859020" cy="728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315">
              <a:lnSpc>
                <a:spcPct val="100000"/>
              </a:lnSpc>
              <a:spcBef>
                <a:spcPts val="100"/>
              </a:spcBef>
            </a:pPr>
            <a:r>
              <a:rPr sz="1575" spc="165" baseline="2645" dirty="0">
                <a:solidFill>
                  <a:srgbClr val="D84215"/>
                </a:solidFill>
                <a:latin typeface="Arial"/>
                <a:cs typeface="Arial"/>
              </a:rPr>
              <a:t>Out[49]: </a:t>
            </a:r>
            <a:r>
              <a:rPr sz="1050" spc="35" dirty="0">
                <a:latin typeface="Arial"/>
                <a:cs typeface="Arial"/>
              </a:rPr>
              <a:t>[51.492450000000076,</a:t>
            </a:r>
            <a:r>
              <a:rPr sz="1050" spc="310" dirty="0">
                <a:latin typeface="Arial"/>
                <a:cs typeface="Arial"/>
              </a:rPr>
              <a:t> </a:t>
            </a:r>
            <a:r>
              <a:rPr sz="1050" spc="20" dirty="0">
                <a:latin typeface="Arial"/>
                <a:cs typeface="Arial"/>
              </a:rPr>
              <a:t>0.12127000000003818]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dirty="0">
                <a:latin typeface="Arial"/>
                <a:cs typeface="Arial"/>
              </a:rPr>
              <a:t>And reverse geocoding this, using the geocodefarm </a:t>
            </a:r>
            <a:r>
              <a:rPr sz="1050" spc="-10" dirty="0">
                <a:latin typeface="Arial"/>
                <a:cs typeface="Arial"/>
              </a:rPr>
              <a:t>geocoder, </a:t>
            </a:r>
            <a:r>
              <a:rPr sz="1050" dirty="0">
                <a:latin typeface="Arial"/>
                <a:cs typeface="Arial"/>
              </a:rPr>
              <a:t>gives the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following:</a:t>
            </a:r>
            <a:endParaRPr sz="10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4281" y="5117998"/>
            <a:ext cx="61214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35" dirty="0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sz="1050" spc="220" dirty="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sz="1050" spc="165" dirty="0">
                <a:solidFill>
                  <a:srgbClr val="2F3F9E"/>
                </a:solidFill>
                <a:latin typeface="Arial"/>
                <a:cs typeface="Arial"/>
              </a:rPr>
              <a:t>[50]: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20811" y="5087835"/>
            <a:ext cx="5857875" cy="438150"/>
          </a:xfrm>
          <a:prstGeom prst="rect">
            <a:avLst/>
          </a:prstGeom>
          <a:ln w="20097">
            <a:solidFill>
              <a:srgbClr val="CFCFCF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58419" marR="1906905">
              <a:lnSpc>
                <a:spcPct val="101200"/>
              </a:lnSpc>
              <a:spcBef>
                <a:spcPts val="320"/>
              </a:spcBef>
            </a:pPr>
            <a:r>
              <a:rPr sz="1050" spc="-10" dirty="0">
                <a:solidFill>
                  <a:srgbClr val="333333"/>
                </a:solidFill>
                <a:latin typeface="Arial"/>
                <a:cs typeface="Arial"/>
              </a:rPr>
              <a:t>gg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sz="1050" spc="45" dirty="0">
                <a:solidFill>
                  <a:srgbClr val="333333"/>
                </a:solidFill>
                <a:latin typeface="Arial"/>
                <a:cs typeface="Arial"/>
              </a:rPr>
              <a:t>geocoder</a:t>
            </a:r>
            <a:r>
              <a:rPr sz="1050" spc="45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45" dirty="0">
                <a:solidFill>
                  <a:srgbClr val="333333"/>
                </a:solidFill>
                <a:latin typeface="Arial"/>
                <a:cs typeface="Arial"/>
              </a:rPr>
              <a:t>geocodefarm(sample, </a:t>
            </a:r>
            <a:r>
              <a:rPr sz="1050" spc="-10" dirty="0">
                <a:solidFill>
                  <a:srgbClr val="333333"/>
                </a:solidFill>
                <a:latin typeface="Arial"/>
                <a:cs typeface="Arial"/>
              </a:rPr>
              <a:t>method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sz="1050" spc="150" dirty="0">
                <a:solidFill>
                  <a:srgbClr val="B92020"/>
                </a:solidFill>
                <a:latin typeface="Arial"/>
                <a:cs typeface="Arial"/>
              </a:rPr>
              <a:t>'reverse'</a:t>
            </a:r>
            <a:r>
              <a:rPr sz="1050" spc="150" dirty="0">
                <a:solidFill>
                  <a:srgbClr val="333333"/>
                </a:solidFill>
                <a:latin typeface="Arial"/>
                <a:cs typeface="Arial"/>
              </a:rPr>
              <a:t>)  </a:t>
            </a:r>
            <a:r>
              <a:rPr sz="1050" spc="-10" dirty="0">
                <a:solidFill>
                  <a:srgbClr val="333333"/>
                </a:solidFill>
                <a:latin typeface="Arial"/>
                <a:cs typeface="Arial"/>
              </a:rPr>
              <a:t>gg</a:t>
            </a:r>
            <a:endParaRPr sz="10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2229" y="6270523"/>
            <a:ext cx="623760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Arial"/>
                <a:cs typeface="Arial"/>
              </a:rPr>
              <a:t>So, we are certain that the geocoder works fine. So we proceed to applying it to our dataframe</a:t>
            </a:r>
            <a:r>
              <a:rPr sz="1050" spc="-10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df_se_top.</a:t>
            </a:r>
            <a:endParaRPr sz="10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4281" y="6689623"/>
            <a:ext cx="61214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35" dirty="0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sz="1050" spc="220" dirty="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sz="1050" spc="165" dirty="0">
                <a:solidFill>
                  <a:srgbClr val="2F3F9E"/>
                </a:solidFill>
                <a:latin typeface="Arial"/>
                <a:cs typeface="Arial"/>
              </a:rPr>
              <a:t>[51]: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20811" y="6649935"/>
            <a:ext cx="5857875" cy="1409700"/>
          </a:xfrm>
          <a:prstGeom prst="rect">
            <a:avLst/>
          </a:prstGeom>
          <a:ln w="20097">
            <a:solidFill>
              <a:srgbClr val="CFCFCF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409"/>
              </a:spcBef>
            </a:pPr>
            <a:r>
              <a:rPr sz="1050" spc="165" dirty="0">
                <a:solidFill>
                  <a:srgbClr val="333333"/>
                </a:solidFill>
                <a:latin typeface="Arial"/>
                <a:cs typeface="Arial"/>
              </a:rPr>
              <a:t>start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</a:t>
            </a:r>
            <a:r>
              <a:rPr sz="1050" spc="14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50" spc="125" dirty="0">
                <a:solidFill>
                  <a:srgbClr val="333333"/>
                </a:solidFill>
                <a:latin typeface="Arial"/>
                <a:cs typeface="Arial"/>
              </a:rPr>
              <a:t>time</a:t>
            </a:r>
            <a:r>
              <a:rPr sz="1050" spc="125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125" dirty="0">
                <a:solidFill>
                  <a:srgbClr val="333333"/>
                </a:solidFill>
                <a:latin typeface="Arial"/>
                <a:cs typeface="Arial"/>
              </a:rPr>
              <a:t>time()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58419">
              <a:lnSpc>
                <a:spcPct val="100000"/>
              </a:lnSpc>
            </a:pPr>
            <a:r>
              <a:rPr sz="1050" spc="60" dirty="0">
                <a:solidFill>
                  <a:srgbClr val="333333"/>
                </a:solidFill>
                <a:latin typeface="Arial"/>
                <a:cs typeface="Arial"/>
              </a:rPr>
              <a:t>postal_codes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</a:t>
            </a:r>
            <a:r>
              <a:rPr sz="1050" spc="14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50" spc="100" dirty="0">
                <a:solidFill>
                  <a:srgbClr val="333333"/>
                </a:solidFill>
                <a:latin typeface="Arial"/>
                <a:cs typeface="Arial"/>
              </a:rPr>
              <a:t>df_se_top[</a:t>
            </a:r>
            <a:r>
              <a:rPr sz="1050" spc="100" dirty="0">
                <a:solidFill>
                  <a:srgbClr val="B92020"/>
                </a:solidFill>
                <a:latin typeface="Arial"/>
                <a:cs typeface="Arial"/>
              </a:rPr>
              <a:t>'Postcode'</a:t>
            </a:r>
            <a:r>
              <a:rPr sz="1050" spc="100" dirty="0">
                <a:solidFill>
                  <a:srgbClr val="333333"/>
                </a:solidFill>
                <a:latin typeface="Arial"/>
                <a:cs typeface="Arial"/>
              </a:rPr>
              <a:t>]</a:t>
            </a:r>
            <a:endParaRPr sz="1050">
              <a:latin typeface="Arial"/>
              <a:cs typeface="Arial"/>
            </a:endParaRPr>
          </a:p>
          <a:p>
            <a:pPr marL="58419" marR="147320">
              <a:lnSpc>
                <a:spcPct val="101200"/>
              </a:lnSpc>
            </a:pPr>
            <a:r>
              <a:rPr sz="1050" spc="80" dirty="0">
                <a:solidFill>
                  <a:srgbClr val="333333"/>
                </a:solidFill>
                <a:latin typeface="Arial"/>
                <a:cs typeface="Arial"/>
              </a:rPr>
              <a:t>coordinates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sz="1050" spc="105" dirty="0">
                <a:solidFill>
                  <a:srgbClr val="333333"/>
                </a:solidFill>
                <a:latin typeface="Arial"/>
                <a:cs typeface="Arial"/>
              </a:rPr>
              <a:t>[get_latlng(postal_code) </a:t>
            </a:r>
            <a:r>
              <a:rPr sz="1050" b="1" spc="110" dirty="0">
                <a:solidFill>
                  <a:srgbClr val="008000"/>
                </a:solidFill>
                <a:latin typeface="Arial"/>
                <a:cs typeface="Arial"/>
              </a:rPr>
              <a:t>for </a:t>
            </a:r>
            <a:r>
              <a:rPr sz="1050" spc="60" dirty="0">
                <a:solidFill>
                  <a:srgbClr val="333333"/>
                </a:solidFill>
                <a:latin typeface="Arial"/>
                <a:cs typeface="Arial"/>
              </a:rPr>
              <a:t>postal_code </a:t>
            </a:r>
            <a:r>
              <a:rPr sz="1050" b="1" spc="110" dirty="0">
                <a:solidFill>
                  <a:srgbClr val="7216AB"/>
                </a:solidFill>
                <a:latin typeface="Arial"/>
                <a:cs typeface="Arial"/>
              </a:rPr>
              <a:t>in </a:t>
            </a:r>
            <a:r>
              <a:rPr sz="1050" spc="120" dirty="0">
                <a:solidFill>
                  <a:srgbClr val="333333"/>
                </a:solidFill>
                <a:latin typeface="Arial"/>
                <a:cs typeface="Arial"/>
              </a:rPr>
              <a:t>postal_codes</a:t>
            </a:r>
            <a:r>
              <a:rPr sz="1050" spc="120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120" dirty="0">
                <a:solidFill>
                  <a:srgbClr val="333333"/>
                </a:solidFill>
                <a:latin typeface="Arial"/>
                <a:cs typeface="Arial"/>
              </a:rPr>
              <a:t>tolist  </a:t>
            </a:r>
            <a:r>
              <a:rPr sz="1050" spc="245" dirty="0">
                <a:solidFill>
                  <a:srgbClr val="333333"/>
                </a:solidFill>
                <a:latin typeface="Arial"/>
                <a:cs typeface="Arial"/>
              </a:rPr>
              <a:t>()]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58419">
              <a:lnSpc>
                <a:spcPct val="100000"/>
              </a:lnSpc>
            </a:pPr>
            <a:r>
              <a:rPr sz="1050" spc="-10" dirty="0">
                <a:solidFill>
                  <a:srgbClr val="333333"/>
                </a:solidFill>
                <a:latin typeface="Arial"/>
                <a:cs typeface="Arial"/>
              </a:rPr>
              <a:t>end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</a:t>
            </a:r>
            <a:r>
              <a:rPr sz="1050" spc="3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50" spc="125" dirty="0">
                <a:solidFill>
                  <a:srgbClr val="333333"/>
                </a:solidFill>
                <a:latin typeface="Arial"/>
                <a:cs typeface="Arial"/>
              </a:rPr>
              <a:t>time</a:t>
            </a:r>
            <a:r>
              <a:rPr sz="1050" spc="125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125" dirty="0">
                <a:solidFill>
                  <a:srgbClr val="333333"/>
                </a:solidFill>
                <a:latin typeface="Arial"/>
                <a:cs typeface="Arial"/>
              </a:rPr>
              <a:t>time()</a:t>
            </a:r>
            <a:endParaRPr sz="1050">
              <a:latin typeface="Arial"/>
              <a:cs typeface="Arial"/>
            </a:endParaRPr>
          </a:p>
          <a:p>
            <a:pPr marL="58419">
              <a:lnSpc>
                <a:spcPct val="100000"/>
              </a:lnSpc>
              <a:spcBef>
                <a:spcPts val="15"/>
              </a:spcBef>
            </a:pPr>
            <a:r>
              <a:rPr sz="1050" spc="110" dirty="0">
                <a:solidFill>
                  <a:srgbClr val="008000"/>
                </a:solidFill>
                <a:latin typeface="Arial"/>
                <a:cs typeface="Arial"/>
              </a:rPr>
              <a:t>print</a:t>
            </a:r>
            <a:r>
              <a:rPr sz="1050" spc="110" dirty="0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sz="1050" spc="110" dirty="0">
                <a:solidFill>
                  <a:srgbClr val="B92020"/>
                </a:solidFill>
                <a:latin typeface="Arial"/>
                <a:cs typeface="Arial"/>
              </a:rPr>
              <a:t>"Time </a:t>
            </a:r>
            <a:r>
              <a:rPr sz="1050" spc="135" dirty="0">
                <a:solidFill>
                  <a:srgbClr val="B92020"/>
                </a:solidFill>
                <a:latin typeface="Arial"/>
                <a:cs typeface="Arial"/>
              </a:rPr>
              <a:t>of </a:t>
            </a:r>
            <a:r>
              <a:rPr sz="1050" spc="95" dirty="0">
                <a:solidFill>
                  <a:srgbClr val="B92020"/>
                </a:solidFill>
                <a:latin typeface="Arial"/>
                <a:cs typeface="Arial"/>
              </a:rPr>
              <a:t>execution: </a:t>
            </a:r>
            <a:r>
              <a:rPr sz="1050" spc="240" dirty="0">
                <a:solidFill>
                  <a:srgbClr val="B92020"/>
                </a:solidFill>
                <a:latin typeface="Arial"/>
                <a:cs typeface="Arial"/>
              </a:rPr>
              <a:t>"</a:t>
            </a:r>
            <a:r>
              <a:rPr sz="1050" spc="240" dirty="0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sz="1050" spc="-10" dirty="0">
                <a:solidFill>
                  <a:srgbClr val="333333"/>
                </a:solidFill>
                <a:latin typeface="Arial"/>
                <a:cs typeface="Arial"/>
              </a:rPr>
              <a:t>end </a:t>
            </a:r>
            <a:r>
              <a:rPr sz="1050" spc="225" dirty="0">
                <a:solidFill>
                  <a:srgbClr val="666666"/>
                </a:solidFill>
                <a:latin typeface="Arial"/>
                <a:cs typeface="Arial"/>
              </a:rPr>
              <a:t>- </a:t>
            </a:r>
            <a:r>
              <a:rPr sz="1050" spc="185" dirty="0">
                <a:solidFill>
                  <a:srgbClr val="333333"/>
                </a:solidFill>
                <a:latin typeface="Arial"/>
                <a:cs typeface="Arial"/>
              </a:rPr>
              <a:t>start,</a:t>
            </a:r>
            <a:r>
              <a:rPr sz="1050" spc="1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50" spc="75" dirty="0">
                <a:solidFill>
                  <a:srgbClr val="B92020"/>
                </a:solidFill>
                <a:latin typeface="Arial"/>
                <a:cs typeface="Arial"/>
              </a:rPr>
              <a:t>"seconds"</a:t>
            </a:r>
            <a:r>
              <a:rPr sz="1050" spc="75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2229" y="8108848"/>
            <a:ext cx="6668134" cy="9188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735">
              <a:lnSpc>
                <a:spcPct val="100000"/>
              </a:lnSpc>
              <a:spcBef>
                <a:spcPts val="100"/>
              </a:spcBef>
              <a:tabLst>
                <a:tab pos="2393950" algn="l"/>
              </a:tabLst>
            </a:pPr>
            <a:r>
              <a:rPr sz="1050" spc="-10" dirty="0">
                <a:latin typeface="Arial"/>
                <a:cs typeface="Arial"/>
              </a:rPr>
              <a:t>Time </a:t>
            </a:r>
            <a:r>
              <a:rPr sz="1050" spc="20" dirty="0">
                <a:latin typeface="Arial"/>
                <a:cs typeface="Arial"/>
              </a:rPr>
              <a:t> </a:t>
            </a:r>
            <a:r>
              <a:rPr sz="1050" spc="135" dirty="0">
                <a:latin typeface="Arial"/>
                <a:cs typeface="Arial"/>
              </a:rPr>
              <a:t>of</a:t>
            </a:r>
            <a:r>
              <a:rPr sz="1050" spc="300" dirty="0">
                <a:latin typeface="Arial"/>
                <a:cs typeface="Arial"/>
              </a:rPr>
              <a:t> </a:t>
            </a:r>
            <a:r>
              <a:rPr sz="1050" spc="95" dirty="0">
                <a:latin typeface="Arial"/>
                <a:cs typeface="Arial"/>
              </a:rPr>
              <a:t>execution:	</a:t>
            </a:r>
            <a:r>
              <a:rPr sz="1050" spc="5" dirty="0">
                <a:latin typeface="Arial"/>
                <a:cs typeface="Arial"/>
              </a:rPr>
              <a:t>23.727686405181885</a:t>
            </a:r>
            <a:r>
              <a:rPr sz="1050" spc="280" dirty="0">
                <a:latin typeface="Arial"/>
                <a:cs typeface="Arial"/>
              </a:rPr>
              <a:t> </a:t>
            </a:r>
            <a:r>
              <a:rPr sz="1050" spc="15" dirty="0">
                <a:latin typeface="Arial"/>
                <a:cs typeface="Arial"/>
              </a:rPr>
              <a:t>seconds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119000"/>
              </a:lnSpc>
            </a:pPr>
            <a:r>
              <a:rPr sz="1050" dirty="0">
                <a:latin typeface="Arial"/>
                <a:cs typeface="Arial"/>
              </a:rPr>
              <a:t>Then we proceed to store the location data - latitude and longitude as follows. The obtained coordinates are</a:t>
            </a:r>
            <a:r>
              <a:rPr sz="1050" spc="-10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then  joined to df_se_topto create new data</a:t>
            </a:r>
            <a:r>
              <a:rPr sz="1050" spc="-1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frame.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64281" y="5556148"/>
            <a:ext cx="61214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10" dirty="0">
                <a:solidFill>
                  <a:srgbClr val="D84215"/>
                </a:solidFill>
                <a:latin typeface="Arial"/>
                <a:cs typeface="Arial"/>
              </a:rPr>
              <a:t>Out[50]: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57374" y="5565673"/>
            <a:ext cx="5671185" cy="3473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sz="1050" spc="30" dirty="0">
                <a:latin typeface="Arial"/>
                <a:cs typeface="Arial"/>
              </a:rPr>
              <a:t>&lt;[OK] </a:t>
            </a:r>
            <a:r>
              <a:rPr sz="1050" spc="-5" dirty="0">
                <a:latin typeface="Arial"/>
                <a:cs typeface="Arial"/>
              </a:rPr>
              <a:t>Geocodefarm </a:t>
            </a:r>
            <a:r>
              <a:rPr sz="1050" spc="225" dirty="0">
                <a:latin typeface="Arial"/>
                <a:cs typeface="Arial"/>
              </a:rPr>
              <a:t>- </a:t>
            </a:r>
            <a:r>
              <a:rPr sz="1050" spc="15" dirty="0">
                <a:latin typeface="Arial"/>
                <a:cs typeface="Arial"/>
              </a:rPr>
              <a:t>Reverse </a:t>
            </a:r>
            <a:r>
              <a:rPr sz="1050" spc="50" dirty="0">
                <a:latin typeface="Arial"/>
                <a:cs typeface="Arial"/>
              </a:rPr>
              <a:t>[Harrow </a:t>
            </a:r>
            <a:r>
              <a:rPr sz="1050" spc="-20" dirty="0">
                <a:latin typeface="Arial"/>
                <a:cs typeface="Arial"/>
              </a:rPr>
              <a:t>Manor </a:t>
            </a:r>
            <a:r>
              <a:rPr sz="1050" spc="-25" dirty="0">
                <a:latin typeface="Arial"/>
                <a:cs typeface="Arial"/>
              </a:rPr>
              <a:t>Way, </a:t>
            </a:r>
            <a:r>
              <a:rPr sz="1050" spc="35" dirty="0">
                <a:latin typeface="Arial"/>
                <a:cs typeface="Arial"/>
              </a:rPr>
              <a:t>London, </a:t>
            </a:r>
            <a:r>
              <a:rPr sz="1050" spc="-85" dirty="0">
                <a:latin typeface="Arial"/>
                <a:cs typeface="Arial"/>
              </a:rPr>
              <a:t>SE2 </a:t>
            </a:r>
            <a:r>
              <a:rPr sz="1050" spc="-65" dirty="0">
                <a:latin typeface="Arial"/>
                <a:cs typeface="Arial"/>
              </a:rPr>
              <a:t>9SW, </a:t>
            </a:r>
            <a:r>
              <a:rPr sz="1050" spc="70" dirty="0">
                <a:latin typeface="Arial"/>
                <a:cs typeface="Arial"/>
              </a:rPr>
              <a:t>United </a:t>
            </a:r>
            <a:r>
              <a:rPr sz="1050" spc="30" dirty="0">
                <a:latin typeface="Arial"/>
                <a:cs typeface="Arial"/>
              </a:rPr>
              <a:t>Kingdo  </a:t>
            </a:r>
            <a:r>
              <a:rPr sz="1050" spc="-20" dirty="0">
                <a:latin typeface="Arial"/>
                <a:cs typeface="Arial"/>
              </a:rPr>
              <a:t>m]&gt;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38337" y="165099"/>
            <a:ext cx="153225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Neighborhoods in London</a:t>
            </a:r>
            <a:r>
              <a:rPr sz="800" spc="-8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Week2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20811" y="430110"/>
            <a:ext cx="5857875" cy="1514475"/>
          </a:xfrm>
          <a:prstGeom prst="rect">
            <a:avLst/>
          </a:prstGeom>
          <a:ln w="20097">
            <a:solidFill>
              <a:srgbClr val="CFCFCF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409"/>
              </a:spcBef>
            </a:pPr>
            <a:r>
              <a:rPr sz="1050" spc="75" dirty="0">
                <a:solidFill>
                  <a:srgbClr val="333333"/>
                </a:solidFill>
                <a:latin typeface="Arial"/>
                <a:cs typeface="Arial"/>
              </a:rPr>
              <a:t>df_se_loc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</a:t>
            </a:r>
            <a:r>
              <a:rPr sz="1050" spc="12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50" spc="60" dirty="0">
                <a:solidFill>
                  <a:srgbClr val="333333"/>
                </a:solidFill>
                <a:latin typeface="Arial"/>
                <a:cs typeface="Arial"/>
              </a:rPr>
              <a:t>df_se_top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00">
              <a:latin typeface="Arial"/>
              <a:cs typeface="Arial"/>
            </a:endParaRPr>
          </a:p>
          <a:p>
            <a:pPr marL="58419" marR="72390">
              <a:lnSpc>
                <a:spcPct val="101200"/>
              </a:lnSpc>
            </a:pPr>
            <a:r>
              <a:rPr sz="1050" i="1" spc="-10" dirty="0">
                <a:solidFill>
                  <a:srgbClr val="408080"/>
                </a:solidFill>
                <a:latin typeface="Arial"/>
                <a:cs typeface="Arial"/>
              </a:rPr>
              <a:t># </a:t>
            </a:r>
            <a:r>
              <a:rPr sz="1050" i="1" spc="-30" dirty="0">
                <a:solidFill>
                  <a:srgbClr val="408080"/>
                </a:solidFill>
                <a:latin typeface="Arial"/>
                <a:cs typeface="Arial"/>
              </a:rPr>
              <a:t>The </a:t>
            </a:r>
            <a:r>
              <a:rPr sz="1050" i="1" spc="70" dirty="0">
                <a:solidFill>
                  <a:srgbClr val="408080"/>
                </a:solidFill>
                <a:latin typeface="Arial"/>
                <a:cs typeface="Arial"/>
              </a:rPr>
              <a:t>obtained </a:t>
            </a:r>
            <a:r>
              <a:rPr sz="1050" i="1" spc="80" dirty="0">
                <a:solidFill>
                  <a:srgbClr val="408080"/>
                </a:solidFill>
                <a:latin typeface="Arial"/>
                <a:cs typeface="Arial"/>
              </a:rPr>
              <a:t>coordinates </a:t>
            </a:r>
            <a:r>
              <a:rPr sz="1050" i="1" spc="160" dirty="0">
                <a:solidFill>
                  <a:srgbClr val="408080"/>
                </a:solidFill>
                <a:latin typeface="Arial"/>
                <a:cs typeface="Arial"/>
              </a:rPr>
              <a:t>(latitude </a:t>
            </a:r>
            <a:r>
              <a:rPr sz="1050" i="1" spc="-10" dirty="0">
                <a:solidFill>
                  <a:srgbClr val="408080"/>
                </a:solidFill>
                <a:latin typeface="Arial"/>
                <a:cs typeface="Arial"/>
              </a:rPr>
              <a:t>and </a:t>
            </a:r>
            <a:r>
              <a:rPr sz="1050" i="1" spc="114" dirty="0">
                <a:solidFill>
                  <a:srgbClr val="408080"/>
                </a:solidFill>
                <a:latin typeface="Arial"/>
                <a:cs typeface="Arial"/>
              </a:rPr>
              <a:t>longitude) </a:t>
            </a:r>
            <a:r>
              <a:rPr sz="1050" i="1" spc="70" dirty="0">
                <a:solidFill>
                  <a:srgbClr val="408080"/>
                </a:solidFill>
                <a:latin typeface="Arial"/>
                <a:cs typeface="Arial"/>
              </a:rPr>
              <a:t>are </a:t>
            </a:r>
            <a:r>
              <a:rPr sz="1050" i="1" spc="110" dirty="0">
                <a:solidFill>
                  <a:srgbClr val="408080"/>
                </a:solidFill>
                <a:latin typeface="Arial"/>
                <a:cs typeface="Arial"/>
              </a:rPr>
              <a:t>joined with </a:t>
            </a:r>
            <a:r>
              <a:rPr sz="1050" i="1" spc="90" dirty="0">
                <a:solidFill>
                  <a:srgbClr val="408080"/>
                </a:solidFill>
                <a:latin typeface="Arial"/>
                <a:cs typeface="Arial"/>
              </a:rPr>
              <a:t>the </a:t>
            </a:r>
            <a:r>
              <a:rPr sz="1050" i="1" spc="125" dirty="0">
                <a:solidFill>
                  <a:srgbClr val="408080"/>
                </a:solidFill>
                <a:latin typeface="Arial"/>
                <a:cs typeface="Arial"/>
              </a:rPr>
              <a:t>datafr  </a:t>
            </a:r>
            <a:r>
              <a:rPr sz="1050" i="1" spc="-105" dirty="0">
                <a:solidFill>
                  <a:srgbClr val="408080"/>
                </a:solidFill>
                <a:latin typeface="Arial"/>
                <a:cs typeface="Arial"/>
              </a:rPr>
              <a:t>ame </a:t>
            </a:r>
            <a:r>
              <a:rPr sz="1050" i="1" spc="20" dirty="0">
                <a:solidFill>
                  <a:srgbClr val="408080"/>
                </a:solidFill>
                <a:latin typeface="Arial"/>
                <a:cs typeface="Arial"/>
              </a:rPr>
              <a:t>as</a:t>
            </a:r>
            <a:r>
              <a:rPr sz="1050" i="1" spc="290" dirty="0">
                <a:solidFill>
                  <a:srgbClr val="408080"/>
                </a:solidFill>
                <a:latin typeface="Arial"/>
                <a:cs typeface="Arial"/>
              </a:rPr>
              <a:t> </a:t>
            </a:r>
            <a:r>
              <a:rPr sz="1050" i="1" spc="-30" dirty="0">
                <a:solidFill>
                  <a:srgbClr val="408080"/>
                </a:solidFill>
                <a:latin typeface="Arial"/>
                <a:cs typeface="Arial"/>
              </a:rPr>
              <a:t>shown</a:t>
            </a:r>
            <a:endParaRPr sz="1050">
              <a:latin typeface="Arial"/>
              <a:cs typeface="Arial"/>
            </a:endParaRPr>
          </a:p>
          <a:p>
            <a:pPr marL="58419" marR="74295">
              <a:lnSpc>
                <a:spcPct val="101200"/>
              </a:lnSpc>
            </a:pPr>
            <a:r>
              <a:rPr sz="1050" spc="70" dirty="0">
                <a:solidFill>
                  <a:srgbClr val="333333"/>
                </a:solidFill>
                <a:latin typeface="Arial"/>
                <a:cs typeface="Arial"/>
              </a:rPr>
              <a:t>df_se_coordinates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sz="1050" spc="65" dirty="0">
                <a:solidFill>
                  <a:srgbClr val="333333"/>
                </a:solidFill>
                <a:latin typeface="Arial"/>
                <a:cs typeface="Arial"/>
              </a:rPr>
              <a:t>pd</a:t>
            </a:r>
            <a:r>
              <a:rPr sz="1050" spc="65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65" dirty="0">
                <a:solidFill>
                  <a:srgbClr val="333333"/>
                </a:solidFill>
                <a:latin typeface="Arial"/>
                <a:cs typeface="Arial"/>
              </a:rPr>
              <a:t>DataFrame(coordinates, </a:t>
            </a:r>
            <a:r>
              <a:rPr sz="1050" spc="15" dirty="0">
                <a:solidFill>
                  <a:srgbClr val="333333"/>
                </a:solidFill>
                <a:latin typeface="Arial"/>
                <a:cs typeface="Arial"/>
              </a:rPr>
              <a:t>columns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sz="1050" spc="180" dirty="0">
                <a:solidFill>
                  <a:srgbClr val="333333"/>
                </a:solidFill>
                <a:latin typeface="Arial"/>
                <a:cs typeface="Arial"/>
              </a:rPr>
              <a:t>[</a:t>
            </a:r>
            <a:r>
              <a:rPr sz="1050" spc="180" dirty="0">
                <a:solidFill>
                  <a:srgbClr val="B92020"/>
                </a:solidFill>
                <a:latin typeface="Arial"/>
                <a:cs typeface="Arial"/>
              </a:rPr>
              <a:t>'Latitude'</a:t>
            </a:r>
            <a:r>
              <a:rPr sz="1050" spc="180" dirty="0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sz="1050" spc="105" dirty="0">
                <a:solidFill>
                  <a:srgbClr val="B92020"/>
                </a:solidFill>
                <a:latin typeface="Arial"/>
                <a:cs typeface="Arial"/>
              </a:rPr>
              <a:t>'Longitud  </a:t>
            </a:r>
            <a:r>
              <a:rPr sz="1050" spc="215" dirty="0">
                <a:solidFill>
                  <a:srgbClr val="B92020"/>
                </a:solidFill>
                <a:latin typeface="Arial"/>
                <a:cs typeface="Arial"/>
              </a:rPr>
              <a:t>e'</a:t>
            </a:r>
            <a:r>
              <a:rPr sz="1050" spc="215" dirty="0">
                <a:solidFill>
                  <a:srgbClr val="333333"/>
                </a:solidFill>
                <a:latin typeface="Arial"/>
                <a:cs typeface="Arial"/>
              </a:rPr>
              <a:t>])</a:t>
            </a:r>
            <a:endParaRPr sz="1050">
              <a:latin typeface="Arial"/>
              <a:cs typeface="Arial"/>
            </a:endParaRPr>
          </a:p>
          <a:p>
            <a:pPr marL="58419" marR="1759585">
              <a:lnSpc>
                <a:spcPct val="101200"/>
              </a:lnSpc>
            </a:pPr>
            <a:r>
              <a:rPr sz="1050" spc="135" dirty="0">
                <a:solidFill>
                  <a:srgbClr val="333333"/>
                </a:solidFill>
                <a:latin typeface="Arial"/>
                <a:cs typeface="Arial"/>
              </a:rPr>
              <a:t>df_se_loc[</a:t>
            </a:r>
            <a:r>
              <a:rPr sz="1050" spc="135" dirty="0">
                <a:solidFill>
                  <a:srgbClr val="B92020"/>
                </a:solidFill>
                <a:latin typeface="Arial"/>
                <a:cs typeface="Arial"/>
              </a:rPr>
              <a:t>'Latitude'</a:t>
            </a:r>
            <a:r>
              <a:rPr sz="1050" spc="135" dirty="0">
                <a:solidFill>
                  <a:srgbClr val="333333"/>
                </a:solidFill>
                <a:latin typeface="Arial"/>
                <a:cs typeface="Arial"/>
              </a:rPr>
              <a:t>]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sz="1050" spc="114" dirty="0">
                <a:solidFill>
                  <a:srgbClr val="333333"/>
                </a:solidFill>
                <a:latin typeface="Arial"/>
                <a:cs typeface="Arial"/>
              </a:rPr>
              <a:t>df_se_coordinates[</a:t>
            </a:r>
            <a:r>
              <a:rPr sz="1050" spc="114" dirty="0">
                <a:solidFill>
                  <a:srgbClr val="B92020"/>
                </a:solidFill>
                <a:latin typeface="Arial"/>
                <a:cs typeface="Arial"/>
              </a:rPr>
              <a:t>'Latitude'</a:t>
            </a:r>
            <a:r>
              <a:rPr sz="1050" spc="114" dirty="0">
                <a:solidFill>
                  <a:srgbClr val="333333"/>
                </a:solidFill>
                <a:latin typeface="Arial"/>
                <a:cs typeface="Arial"/>
              </a:rPr>
              <a:t>]  df_se_loc[</a:t>
            </a:r>
            <a:r>
              <a:rPr sz="1050" spc="114" dirty="0">
                <a:solidFill>
                  <a:srgbClr val="B92020"/>
                </a:solidFill>
                <a:latin typeface="Arial"/>
                <a:cs typeface="Arial"/>
              </a:rPr>
              <a:t>'Longitude'</a:t>
            </a:r>
            <a:r>
              <a:rPr sz="1050" spc="114" dirty="0">
                <a:solidFill>
                  <a:srgbClr val="333333"/>
                </a:solidFill>
                <a:latin typeface="Arial"/>
                <a:cs typeface="Arial"/>
              </a:rPr>
              <a:t>]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</a:t>
            </a:r>
            <a:r>
              <a:rPr sz="1050" spc="13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50" spc="100" dirty="0">
                <a:solidFill>
                  <a:srgbClr val="333333"/>
                </a:solidFill>
                <a:latin typeface="Arial"/>
                <a:cs typeface="Arial"/>
              </a:rPr>
              <a:t>df_se_coordinates[</a:t>
            </a:r>
            <a:r>
              <a:rPr sz="1050" spc="100" dirty="0">
                <a:solidFill>
                  <a:srgbClr val="B92020"/>
                </a:solidFill>
                <a:latin typeface="Arial"/>
                <a:cs typeface="Arial"/>
              </a:rPr>
              <a:t>'Longitude'</a:t>
            </a:r>
            <a:r>
              <a:rPr sz="1050" spc="100" dirty="0">
                <a:solidFill>
                  <a:srgbClr val="333333"/>
                </a:solidFill>
                <a:latin typeface="Arial"/>
                <a:cs typeface="Arial"/>
              </a:rPr>
              <a:t>]</a:t>
            </a:r>
            <a:endParaRPr sz="10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4281" y="2098573"/>
            <a:ext cx="61214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35" dirty="0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sz="1050" spc="220" dirty="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sz="1050" spc="165" dirty="0">
                <a:solidFill>
                  <a:srgbClr val="2F3F9E"/>
                </a:solidFill>
                <a:latin typeface="Arial"/>
                <a:cs typeface="Arial"/>
              </a:rPr>
              <a:t>[53]: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20811" y="2068410"/>
            <a:ext cx="5857875" cy="276225"/>
          </a:xfrm>
          <a:prstGeom prst="rect">
            <a:avLst/>
          </a:prstGeom>
          <a:ln w="20097">
            <a:solidFill>
              <a:srgbClr val="CFCFCF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335"/>
              </a:spcBef>
            </a:pPr>
            <a:r>
              <a:rPr sz="1050" spc="80" dirty="0">
                <a:solidFill>
                  <a:srgbClr val="333333"/>
                </a:solidFill>
                <a:latin typeface="Arial"/>
                <a:cs typeface="Arial"/>
              </a:rPr>
              <a:t>df_se_loc</a:t>
            </a:r>
            <a:r>
              <a:rPr sz="1050" spc="80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80" dirty="0">
                <a:solidFill>
                  <a:srgbClr val="333333"/>
                </a:solidFill>
                <a:latin typeface="Arial"/>
                <a:cs typeface="Arial"/>
              </a:rPr>
              <a:t>head(</a:t>
            </a:r>
            <a:r>
              <a:rPr sz="1050" spc="80" dirty="0">
                <a:solidFill>
                  <a:srgbClr val="666666"/>
                </a:solidFill>
                <a:latin typeface="Arial"/>
                <a:cs typeface="Arial"/>
              </a:rPr>
              <a:t>5</a:t>
            </a:r>
            <a:r>
              <a:rPr sz="1050" spc="80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10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4281" y="4222648"/>
            <a:ext cx="61214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35" dirty="0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sz="1050" spc="220" dirty="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sz="1050" spc="165" dirty="0">
                <a:solidFill>
                  <a:srgbClr val="2F3F9E"/>
                </a:solidFill>
                <a:latin typeface="Arial"/>
                <a:cs typeface="Arial"/>
              </a:rPr>
              <a:t>[54]: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20811" y="4182960"/>
            <a:ext cx="5857875" cy="276225"/>
          </a:xfrm>
          <a:prstGeom prst="rect">
            <a:avLst/>
          </a:prstGeom>
          <a:ln w="20097">
            <a:solidFill>
              <a:srgbClr val="CFCFCF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409"/>
              </a:spcBef>
            </a:pPr>
            <a:r>
              <a:rPr sz="1050" spc="80" dirty="0">
                <a:solidFill>
                  <a:srgbClr val="333333"/>
                </a:solidFill>
                <a:latin typeface="Arial"/>
                <a:cs typeface="Arial"/>
              </a:rPr>
              <a:t>df_se_loc</a:t>
            </a:r>
            <a:r>
              <a:rPr sz="1050" spc="80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80" dirty="0">
                <a:solidFill>
                  <a:srgbClr val="333333"/>
                </a:solidFill>
                <a:latin typeface="Arial"/>
                <a:cs typeface="Arial"/>
              </a:rPr>
              <a:t>to_csv(</a:t>
            </a:r>
            <a:r>
              <a:rPr sz="1050" spc="80" dirty="0">
                <a:solidFill>
                  <a:srgbClr val="B92020"/>
                </a:solidFill>
                <a:latin typeface="Arial"/>
                <a:cs typeface="Arial"/>
              </a:rPr>
              <a:t>'SELondonLocationsCoordinates.csv'</a:t>
            </a:r>
            <a:r>
              <a:rPr sz="1050" spc="80" dirty="0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sz="1050" spc="75" dirty="0">
                <a:solidFill>
                  <a:srgbClr val="333333"/>
                </a:solidFill>
                <a:latin typeface="Arial"/>
                <a:cs typeface="Arial"/>
              </a:rPr>
              <a:t>index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</a:t>
            </a:r>
            <a:r>
              <a:rPr sz="1050" spc="-6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50" b="1" spc="70" dirty="0">
                <a:solidFill>
                  <a:srgbClr val="008000"/>
                </a:solidFill>
                <a:latin typeface="Arial"/>
                <a:cs typeface="Arial"/>
              </a:rPr>
              <a:t>False</a:t>
            </a:r>
            <a:r>
              <a:rPr sz="1050" spc="70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10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4281" y="4622698"/>
            <a:ext cx="61214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35" dirty="0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sz="1050" spc="220" dirty="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sz="1050" spc="165" dirty="0">
                <a:solidFill>
                  <a:srgbClr val="2F3F9E"/>
                </a:solidFill>
                <a:latin typeface="Arial"/>
                <a:cs typeface="Arial"/>
              </a:rPr>
              <a:t>[55]: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20811" y="4583010"/>
            <a:ext cx="5857875" cy="285750"/>
          </a:xfrm>
          <a:prstGeom prst="rect">
            <a:avLst/>
          </a:prstGeom>
          <a:ln w="20097">
            <a:solidFill>
              <a:srgbClr val="CFCFCF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409"/>
              </a:spcBef>
            </a:pPr>
            <a:r>
              <a:rPr sz="1050" spc="65" dirty="0">
                <a:solidFill>
                  <a:srgbClr val="333333"/>
                </a:solidFill>
                <a:latin typeface="Arial"/>
                <a:cs typeface="Arial"/>
              </a:rPr>
              <a:t>df_se_loc</a:t>
            </a:r>
            <a:r>
              <a:rPr sz="1050" spc="65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65" dirty="0">
                <a:solidFill>
                  <a:srgbClr val="333333"/>
                </a:solidFill>
                <a:latin typeface="Arial"/>
                <a:cs typeface="Arial"/>
              </a:rPr>
              <a:t>shape</a:t>
            </a:r>
            <a:endParaRPr sz="10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2229" y="5556148"/>
            <a:ext cx="6523990" cy="1090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dirty="0">
                <a:latin typeface="Arial"/>
                <a:cs typeface="Arial"/>
              </a:rPr>
              <a:t>Dataset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3: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Arial"/>
              <a:cs typeface="Arial"/>
            </a:endParaRPr>
          </a:p>
          <a:p>
            <a:pPr marL="12700" marR="5080">
              <a:lnSpc>
                <a:spcPct val="119000"/>
              </a:lnSpc>
            </a:pPr>
            <a:r>
              <a:rPr sz="1050" dirty="0">
                <a:latin typeface="Arial"/>
                <a:cs typeface="Arial"/>
              </a:rPr>
              <a:t>Single Neighbourhood — An initial exploration of a single Neighbourhood within the London area was done to  examine the Foursquare </a:t>
            </a:r>
            <a:r>
              <a:rPr sz="1050" spc="-10" dirty="0">
                <a:latin typeface="Arial"/>
                <a:cs typeface="Arial"/>
              </a:rPr>
              <a:t>workability. </a:t>
            </a:r>
            <a:r>
              <a:rPr sz="1050" dirty="0">
                <a:latin typeface="Arial"/>
                <a:cs typeface="Arial"/>
              </a:rPr>
              <a:t>The Lewisham Borough postcode SE13 and Location - Lewisham is</a:t>
            </a:r>
            <a:r>
              <a:rPr sz="1050" spc="-5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used  for</a:t>
            </a:r>
            <a:r>
              <a:rPr sz="1050" spc="-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this.</a:t>
            </a:r>
            <a:endParaRPr sz="10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4281" y="6880123"/>
            <a:ext cx="61214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35" dirty="0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sz="1050" spc="220" dirty="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sz="1050" spc="165" dirty="0">
                <a:solidFill>
                  <a:srgbClr val="2F3F9E"/>
                </a:solidFill>
                <a:latin typeface="Arial"/>
                <a:cs typeface="Arial"/>
              </a:rPr>
              <a:t>[56]: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20811" y="6840435"/>
            <a:ext cx="5857875" cy="600075"/>
          </a:xfrm>
          <a:prstGeom prst="rect">
            <a:avLst/>
          </a:prstGeom>
          <a:ln w="20097">
            <a:solidFill>
              <a:srgbClr val="CFCFCF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409"/>
              </a:spcBef>
            </a:pPr>
            <a:r>
              <a:rPr sz="1050" i="1" spc="-10" dirty="0">
                <a:solidFill>
                  <a:srgbClr val="408080"/>
                </a:solidFill>
                <a:latin typeface="Arial"/>
                <a:cs typeface="Arial"/>
              </a:rPr>
              <a:t># </a:t>
            </a:r>
            <a:r>
              <a:rPr sz="1050" i="1" spc="30" dirty="0">
                <a:solidFill>
                  <a:srgbClr val="408080"/>
                </a:solidFill>
                <a:latin typeface="Arial"/>
                <a:cs typeface="Arial"/>
              </a:rPr>
              <a:t>Resets </a:t>
            </a:r>
            <a:r>
              <a:rPr sz="1050" i="1" spc="90" dirty="0">
                <a:solidFill>
                  <a:srgbClr val="408080"/>
                </a:solidFill>
                <a:latin typeface="Arial"/>
                <a:cs typeface="Arial"/>
              </a:rPr>
              <a:t>the </a:t>
            </a:r>
            <a:r>
              <a:rPr sz="1050" i="1" spc="110" dirty="0">
                <a:solidFill>
                  <a:srgbClr val="408080"/>
                </a:solidFill>
                <a:latin typeface="Arial"/>
                <a:cs typeface="Arial"/>
              </a:rPr>
              <a:t>current </a:t>
            </a:r>
            <a:r>
              <a:rPr sz="1050" i="1" spc="75" dirty="0">
                <a:solidFill>
                  <a:srgbClr val="408080"/>
                </a:solidFill>
                <a:latin typeface="Arial"/>
                <a:cs typeface="Arial"/>
              </a:rPr>
              <a:t>index </a:t>
            </a:r>
            <a:r>
              <a:rPr sz="1050" i="1" spc="135" dirty="0">
                <a:solidFill>
                  <a:srgbClr val="408080"/>
                </a:solidFill>
                <a:latin typeface="Arial"/>
                <a:cs typeface="Arial"/>
              </a:rPr>
              <a:t>to </a:t>
            </a:r>
            <a:r>
              <a:rPr sz="1050" i="1" spc="-10" dirty="0">
                <a:solidFill>
                  <a:srgbClr val="408080"/>
                </a:solidFill>
                <a:latin typeface="Arial"/>
                <a:cs typeface="Arial"/>
              </a:rPr>
              <a:t>a</a:t>
            </a:r>
            <a:r>
              <a:rPr sz="1050" i="1" spc="180" dirty="0">
                <a:solidFill>
                  <a:srgbClr val="408080"/>
                </a:solidFill>
                <a:latin typeface="Arial"/>
                <a:cs typeface="Arial"/>
              </a:rPr>
              <a:t> </a:t>
            </a:r>
            <a:r>
              <a:rPr sz="1050" i="1" spc="-65" dirty="0">
                <a:solidFill>
                  <a:srgbClr val="408080"/>
                </a:solidFill>
                <a:latin typeface="Arial"/>
                <a:cs typeface="Arial"/>
              </a:rPr>
              <a:t>new</a:t>
            </a:r>
            <a:endParaRPr sz="1050">
              <a:latin typeface="Arial"/>
              <a:cs typeface="Arial"/>
            </a:endParaRPr>
          </a:p>
          <a:p>
            <a:pPr marL="58419" marR="1760220">
              <a:lnSpc>
                <a:spcPct val="101200"/>
              </a:lnSpc>
            </a:pPr>
            <a:r>
              <a:rPr sz="1050" spc="60" dirty="0">
                <a:solidFill>
                  <a:srgbClr val="333333"/>
                </a:solidFill>
                <a:latin typeface="Arial"/>
                <a:cs typeface="Arial"/>
              </a:rPr>
              <a:t>se_df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sz="1050" spc="120" dirty="0">
                <a:solidFill>
                  <a:srgbClr val="333333"/>
                </a:solidFill>
                <a:latin typeface="Arial"/>
                <a:cs typeface="Arial"/>
              </a:rPr>
              <a:t>df_se_loc</a:t>
            </a:r>
            <a:r>
              <a:rPr sz="1050" spc="120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120" dirty="0">
                <a:solidFill>
                  <a:srgbClr val="333333"/>
                </a:solidFill>
                <a:latin typeface="Arial"/>
                <a:cs typeface="Arial"/>
              </a:rPr>
              <a:t>reset_index()</a:t>
            </a:r>
            <a:r>
              <a:rPr sz="1050" spc="120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120" dirty="0">
                <a:solidFill>
                  <a:srgbClr val="333333"/>
                </a:solidFill>
                <a:latin typeface="Arial"/>
                <a:cs typeface="Arial"/>
              </a:rPr>
              <a:t>drop(</a:t>
            </a:r>
            <a:r>
              <a:rPr sz="1050" spc="120" dirty="0">
                <a:solidFill>
                  <a:srgbClr val="B92020"/>
                </a:solidFill>
                <a:latin typeface="Arial"/>
                <a:cs typeface="Arial"/>
              </a:rPr>
              <a:t>'index'</a:t>
            </a:r>
            <a:r>
              <a:rPr sz="1050" spc="120" dirty="0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sz="1050" spc="110" dirty="0">
                <a:solidFill>
                  <a:srgbClr val="333333"/>
                </a:solidFill>
                <a:latin typeface="Arial"/>
                <a:cs typeface="Arial"/>
              </a:rPr>
              <a:t>axis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sz="1050" spc="105" dirty="0">
                <a:solidFill>
                  <a:srgbClr val="666666"/>
                </a:solidFill>
                <a:latin typeface="Arial"/>
                <a:cs typeface="Arial"/>
              </a:rPr>
              <a:t>1</a:t>
            </a:r>
            <a:r>
              <a:rPr sz="1050" spc="105" dirty="0">
                <a:solidFill>
                  <a:srgbClr val="333333"/>
                </a:solidFill>
                <a:latin typeface="Arial"/>
                <a:cs typeface="Arial"/>
              </a:rPr>
              <a:t>)  </a:t>
            </a:r>
            <a:r>
              <a:rPr sz="1050" spc="130" dirty="0">
                <a:solidFill>
                  <a:srgbClr val="333333"/>
                </a:solidFill>
                <a:latin typeface="Arial"/>
                <a:cs typeface="Arial"/>
              </a:rPr>
              <a:t>se_df</a:t>
            </a:r>
            <a:r>
              <a:rPr sz="1050" spc="130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130" dirty="0">
                <a:solidFill>
                  <a:srgbClr val="333333"/>
                </a:solidFill>
                <a:latin typeface="Arial"/>
                <a:cs typeface="Arial"/>
              </a:rPr>
              <a:t>loc[se_df[</a:t>
            </a:r>
            <a:r>
              <a:rPr sz="1050" spc="130" dirty="0">
                <a:solidFill>
                  <a:srgbClr val="B92020"/>
                </a:solidFill>
                <a:latin typeface="Arial"/>
                <a:cs typeface="Arial"/>
              </a:rPr>
              <a:t>'Location'</a:t>
            </a:r>
            <a:r>
              <a:rPr sz="1050" spc="130" dirty="0">
                <a:solidFill>
                  <a:srgbClr val="333333"/>
                </a:solidFill>
                <a:latin typeface="Arial"/>
                <a:cs typeface="Arial"/>
              </a:rPr>
              <a:t>]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==</a:t>
            </a:r>
            <a:r>
              <a:rPr sz="1050" spc="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50" spc="80" dirty="0">
                <a:solidFill>
                  <a:srgbClr val="B92020"/>
                </a:solidFill>
                <a:latin typeface="Arial"/>
                <a:cs typeface="Arial"/>
              </a:rPr>
              <a:t>'Lewisham'</a:t>
            </a:r>
            <a:r>
              <a:rPr sz="1050" spc="80" dirty="0">
                <a:solidFill>
                  <a:srgbClr val="333333"/>
                </a:solidFill>
                <a:latin typeface="Arial"/>
                <a:cs typeface="Arial"/>
              </a:rPr>
              <a:t>]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2229" y="8470798"/>
            <a:ext cx="426339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15" dirty="0">
                <a:latin typeface="Arial"/>
                <a:cs typeface="Arial"/>
              </a:rPr>
              <a:t>Now, </a:t>
            </a:r>
            <a:r>
              <a:rPr sz="1050" spc="-5" dirty="0">
                <a:latin typeface="Arial"/>
                <a:cs typeface="Arial"/>
              </a:rPr>
              <a:t>let’s </a:t>
            </a:r>
            <a:r>
              <a:rPr sz="1050" dirty="0">
                <a:latin typeface="Arial"/>
                <a:cs typeface="Arial"/>
              </a:rPr>
              <a:t>use the Lewisham with the index location 20 as shown</a:t>
            </a:r>
            <a:r>
              <a:rPr sz="1050" spc="-7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below:</a:t>
            </a:r>
            <a:endParaRPr sz="1050">
              <a:latin typeface="Arial"/>
              <a:cs typeface="Arial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745231" y="2431337"/>
          <a:ext cx="4251960" cy="15234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7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9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56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40656">
                <a:tc>
                  <a:txBody>
                    <a:bodyPr/>
                    <a:lstStyle/>
                    <a:p>
                      <a:pPr marL="31750">
                        <a:lnSpc>
                          <a:spcPts val="990"/>
                        </a:lnSpc>
                      </a:pPr>
                      <a:r>
                        <a:rPr sz="1050" spc="110" dirty="0">
                          <a:solidFill>
                            <a:srgbClr val="D84215"/>
                          </a:solidFill>
                          <a:latin typeface="Arial"/>
                          <a:cs typeface="Arial"/>
                        </a:rPr>
                        <a:t>Out[53]: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2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1050"/>
                        </a:lnSpc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Location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ts val="1050"/>
                        </a:lnSpc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Borough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ts val="1050"/>
                        </a:lnSpc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Postcode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050"/>
                        </a:lnSpc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Latitude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ts val="1050"/>
                        </a:lnSpc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Longitude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8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Crofton</a:t>
                      </a:r>
                      <a:r>
                        <a:rPr sz="9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Park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Lewisham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SE4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51.46268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-0.03558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Denmark</a:t>
                      </a:r>
                      <a:r>
                        <a:rPr sz="9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Hill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Southwark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SE5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51.47480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-0.09313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Deptford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Lewisham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SE8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51.48</a:t>
                      </a:r>
                      <a:r>
                        <a:rPr sz="900" spc="-7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14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-0.02467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Dulwich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Southwark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SE21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51.44100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-0.08897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76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East</a:t>
                      </a:r>
                      <a:r>
                        <a:rPr sz="9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Dulwich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Southwark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SE22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51.45256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-0.07076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764281" y="4898923"/>
            <a:ext cx="61214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10" dirty="0">
                <a:solidFill>
                  <a:srgbClr val="D84215"/>
                </a:solidFill>
                <a:latin typeface="Arial"/>
                <a:cs typeface="Arial"/>
              </a:rPr>
              <a:t>Out[55]: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57374" y="4908448"/>
            <a:ext cx="53911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25" dirty="0">
                <a:latin typeface="Arial"/>
                <a:cs typeface="Arial"/>
              </a:rPr>
              <a:t>(46,</a:t>
            </a:r>
            <a:r>
              <a:rPr sz="1050" spc="195" dirty="0">
                <a:latin typeface="Arial"/>
                <a:cs typeface="Arial"/>
              </a:rPr>
              <a:t> </a:t>
            </a:r>
            <a:r>
              <a:rPr sz="1050" spc="110" dirty="0">
                <a:latin typeface="Arial"/>
                <a:cs typeface="Arial"/>
              </a:rPr>
              <a:t>5)</a:t>
            </a:r>
            <a:endParaRPr sz="10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473187" y="7864385"/>
            <a:ext cx="3429000" cy="9525"/>
          </a:xfrm>
          <a:custGeom>
            <a:avLst/>
            <a:gdLst/>
            <a:ahLst/>
            <a:cxnLst/>
            <a:rect l="l" t="t" r="r" b="b"/>
            <a:pathLst>
              <a:path w="3429000" h="9525">
                <a:moveTo>
                  <a:pt x="3429000" y="0"/>
                </a:moveTo>
                <a:lnTo>
                  <a:pt x="3429000" y="0"/>
                </a:lnTo>
                <a:lnTo>
                  <a:pt x="0" y="0"/>
                </a:lnTo>
                <a:lnTo>
                  <a:pt x="0" y="9525"/>
                </a:lnTo>
                <a:lnTo>
                  <a:pt x="3429000" y="9525"/>
                </a:lnTo>
                <a:lnTo>
                  <a:pt x="3429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64281" y="7466863"/>
            <a:ext cx="4090670" cy="60452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050" spc="110" dirty="0">
                <a:solidFill>
                  <a:srgbClr val="D84215"/>
                </a:solidFill>
                <a:latin typeface="Arial"/>
                <a:cs typeface="Arial"/>
              </a:rPr>
              <a:t>Out[56]:</a:t>
            </a:r>
            <a:endParaRPr sz="1050">
              <a:latin typeface="Arial"/>
              <a:cs typeface="Arial"/>
            </a:endParaRPr>
          </a:p>
          <a:p>
            <a:pPr marL="1057910">
              <a:lnSpc>
                <a:spcPct val="100000"/>
              </a:lnSpc>
              <a:spcBef>
                <a:spcPts val="90"/>
              </a:spcBef>
              <a:tabLst>
                <a:tab pos="1696085" algn="l"/>
                <a:tab pos="2966085" algn="l"/>
              </a:tabLst>
            </a:pPr>
            <a:r>
              <a:rPr sz="900" b="1" dirty="0">
                <a:latin typeface="Arial"/>
                <a:cs typeface="Arial"/>
              </a:rPr>
              <a:t>Location	Borough  </a:t>
            </a:r>
            <a:r>
              <a:rPr sz="900" b="1" spc="220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Postcode	Latitude  </a:t>
            </a:r>
            <a:r>
              <a:rPr sz="900" b="1" spc="50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Longitude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00">
              <a:latin typeface="Arial"/>
              <a:cs typeface="Arial"/>
            </a:endParaRPr>
          </a:p>
          <a:p>
            <a:pPr marL="768985">
              <a:lnSpc>
                <a:spcPct val="100000"/>
              </a:lnSpc>
              <a:tabLst>
                <a:tab pos="2531110" algn="l"/>
                <a:tab pos="3625850" algn="l"/>
              </a:tabLst>
            </a:pPr>
            <a:r>
              <a:rPr sz="900" b="1" dirty="0">
                <a:latin typeface="Arial"/>
                <a:cs typeface="Arial"/>
              </a:rPr>
              <a:t>20   </a:t>
            </a:r>
            <a:r>
              <a:rPr sz="900" b="1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Lewisham   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Lewisham	SE13   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51.46196	-0.00754</a:t>
            </a:r>
            <a:endParaRPr sz="90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17</a:t>
            </a:fld>
            <a:r>
              <a:rPr spc="-5" dirty="0"/>
              <a:t>/</a:t>
            </a:r>
            <a:r>
              <a:rPr dirty="0"/>
              <a:t>46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18</a:t>
            </a:fld>
            <a:r>
              <a:rPr spc="-5" dirty="0"/>
              <a:t>/</a:t>
            </a:r>
            <a:r>
              <a:rPr dirty="0"/>
              <a:t>46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38337" y="165099"/>
            <a:ext cx="153225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Neighborhoods in London</a:t>
            </a:r>
            <a:r>
              <a:rPr sz="800" spc="-8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Week2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281" y="469798"/>
            <a:ext cx="61214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35" dirty="0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sz="1050" spc="220" dirty="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sz="1050" spc="165" dirty="0">
                <a:solidFill>
                  <a:srgbClr val="2F3F9E"/>
                </a:solidFill>
                <a:latin typeface="Arial"/>
                <a:cs typeface="Arial"/>
              </a:rPr>
              <a:t>[57]: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20811" y="430110"/>
            <a:ext cx="5857875" cy="1238250"/>
          </a:xfrm>
          <a:prstGeom prst="rect">
            <a:avLst/>
          </a:prstGeom>
          <a:ln w="20097">
            <a:solidFill>
              <a:srgbClr val="CFCFCF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58419" marR="2712720">
              <a:lnSpc>
                <a:spcPct val="101200"/>
              </a:lnSpc>
              <a:spcBef>
                <a:spcPts val="395"/>
              </a:spcBef>
            </a:pPr>
            <a:r>
              <a:rPr sz="1050" spc="70" dirty="0">
                <a:solidFill>
                  <a:srgbClr val="333333"/>
                </a:solidFill>
                <a:latin typeface="Arial"/>
                <a:cs typeface="Arial"/>
              </a:rPr>
              <a:t>lewisham_lat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sz="1050" spc="114" dirty="0">
                <a:solidFill>
                  <a:srgbClr val="333333"/>
                </a:solidFill>
                <a:latin typeface="Arial"/>
                <a:cs typeface="Arial"/>
              </a:rPr>
              <a:t>se_df</a:t>
            </a:r>
            <a:r>
              <a:rPr sz="1050" spc="114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114" dirty="0">
                <a:solidFill>
                  <a:srgbClr val="333333"/>
                </a:solidFill>
                <a:latin typeface="Arial"/>
                <a:cs typeface="Arial"/>
              </a:rPr>
              <a:t>loc[</a:t>
            </a:r>
            <a:r>
              <a:rPr sz="1050" spc="114" dirty="0">
                <a:solidFill>
                  <a:srgbClr val="666666"/>
                </a:solidFill>
                <a:latin typeface="Arial"/>
                <a:cs typeface="Arial"/>
              </a:rPr>
              <a:t>20</a:t>
            </a:r>
            <a:r>
              <a:rPr sz="1050" spc="114" dirty="0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sz="1050" spc="170" dirty="0">
                <a:solidFill>
                  <a:srgbClr val="B92020"/>
                </a:solidFill>
                <a:latin typeface="Arial"/>
                <a:cs typeface="Arial"/>
              </a:rPr>
              <a:t>'Latitude'</a:t>
            </a:r>
            <a:r>
              <a:rPr sz="1050" spc="170" dirty="0">
                <a:solidFill>
                  <a:srgbClr val="333333"/>
                </a:solidFill>
                <a:latin typeface="Arial"/>
                <a:cs typeface="Arial"/>
              </a:rPr>
              <a:t>]  </a:t>
            </a:r>
            <a:r>
              <a:rPr sz="1050" spc="40" dirty="0">
                <a:solidFill>
                  <a:srgbClr val="333333"/>
                </a:solidFill>
                <a:latin typeface="Arial"/>
                <a:cs typeface="Arial"/>
              </a:rPr>
              <a:t>lewisham_long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sz="1050" spc="114" dirty="0">
                <a:solidFill>
                  <a:srgbClr val="333333"/>
                </a:solidFill>
                <a:latin typeface="Arial"/>
                <a:cs typeface="Arial"/>
              </a:rPr>
              <a:t>se_df</a:t>
            </a:r>
            <a:r>
              <a:rPr sz="1050" spc="114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114" dirty="0">
                <a:solidFill>
                  <a:srgbClr val="333333"/>
                </a:solidFill>
                <a:latin typeface="Arial"/>
                <a:cs typeface="Arial"/>
              </a:rPr>
              <a:t>loc[</a:t>
            </a:r>
            <a:r>
              <a:rPr sz="1050" spc="114" dirty="0">
                <a:solidFill>
                  <a:srgbClr val="666666"/>
                </a:solidFill>
                <a:latin typeface="Arial"/>
                <a:cs typeface="Arial"/>
              </a:rPr>
              <a:t>20</a:t>
            </a:r>
            <a:r>
              <a:rPr sz="1050" spc="114" dirty="0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sz="1050" spc="130" dirty="0">
                <a:solidFill>
                  <a:srgbClr val="B92020"/>
                </a:solidFill>
                <a:latin typeface="Arial"/>
                <a:cs typeface="Arial"/>
              </a:rPr>
              <a:t>'Longitude'</a:t>
            </a:r>
            <a:r>
              <a:rPr sz="1050" spc="130" dirty="0">
                <a:solidFill>
                  <a:srgbClr val="333333"/>
                </a:solidFill>
                <a:latin typeface="Arial"/>
                <a:cs typeface="Arial"/>
              </a:rPr>
              <a:t>]  </a:t>
            </a:r>
            <a:r>
              <a:rPr sz="1050" spc="50" dirty="0">
                <a:solidFill>
                  <a:srgbClr val="333333"/>
                </a:solidFill>
                <a:latin typeface="Arial"/>
                <a:cs typeface="Arial"/>
              </a:rPr>
              <a:t>lewisham_loc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sz="1050" spc="114" dirty="0">
                <a:solidFill>
                  <a:srgbClr val="333333"/>
                </a:solidFill>
                <a:latin typeface="Arial"/>
                <a:cs typeface="Arial"/>
              </a:rPr>
              <a:t>se_df</a:t>
            </a:r>
            <a:r>
              <a:rPr sz="1050" spc="114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114" dirty="0">
                <a:solidFill>
                  <a:srgbClr val="333333"/>
                </a:solidFill>
                <a:latin typeface="Arial"/>
                <a:cs typeface="Arial"/>
              </a:rPr>
              <a:t>loc[</a:t>
            </a:r>
            <a:r>
              <a:rPr sz="1050" spc="114" dirty="0">
                <a:solidFill>
                  <a:srgbClr val="666666"/>
                </a:solidFill>
                <a:latin typeface="Arial"/>
                <a:cs typeface="Arial"/>
              </a:rPr>
              <a:t>20</a:t>
            </a:r>
            <a:r>
              <a:rPr sz="1050" spc="114" dirty="0">
                <a:solidFill>
                  <a:srgbClr val="333333"/>
                </a:solidFill>
                <a:latin typeface="Arial"/>
                <a:cs typeface="Arial"/>
              </a:rPr>
              <a:t>,</a:t>
            </a:r>
            <a:r>
              <a:rPr sz="1050" spc="2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50" spc="150" dirty="0">
                <a:solidFill>
                  <a:srgbClr val="B92020"/>
                </a:solidFill>
                <a:latin typeface="Arial"/>
                <a:cs typeface="Arial"/>
              </a:rPr>
              <a:t>'Location'</a:t>
            </a:r>
            <a:r>
              <a:rPr sz="1050" spc="150" dirty="0">
                <a:solidFill>
                  <a:srgbClr val="333333"/>
                </a:solidFill>
                <a:latin typeface="Arial"/>
                <a:cs typeface="Arial"/>
              </a:rPr>
              <a:t>]</a:t>
            </a:r>
            <a:endParaRPr sz="1050">
              <a:latin typeface="Arial"/>
              <a:cs typeface="Arial"/>
            </a:endParaRPr>
          </a:p>
          <a:p>
            <a:pPr marL="58419">
              <a:lnSpc>
                <a:spcPct val="100000"/>
              </a:lnSpc>
              <a:spcBef>
                <a:spcPts val="15"/>
              </a:spcBef>
            </a:pPr>
            <a:r>
              <a:rPr sz="1050" spc="30" dirty="0">
                <a:solidFill>
                  <a:srgbClr val="333333"/>
                </a:solidFill>
                <a:latin typeface="Arial"/>
                <a:cs typeface="Arial"/>
              </a:rPr>
              <a:t>lewisham_postcode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sz="1050" spc="114" dirty="0">
                <a:solidFill>
                  <a:srgbClr val="333333"/>
                </a:solidFill>
                <a:latin typeface="Arial"/>
                <a:cs typeface="Arial"/>
              </a:rPr>
              <a:t>se_df</a:t>
            </a:r>
            <a:r>
              <a:rPr sz="1050" spc="114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114" dirty="0">
                <a:solidFill>
                  <a:srgbClr val="333333"/>
                </a:solidFill>
                <a:latin typeface="Arial"/>
                <a:cs typeface="Arial"/>
              </a:rPr>
              <a:t>loc[</a:t>
            </a:r>
            <a:r>
              <a:rPr sz="1050" spc="114" dirty="0">
                <a:solidFill>
                  <a:srgbClr val="666666"/>
                </a:solidFill>
                <a:latin typeface="Arial"/>
                <a:cs typeface="Arial"/>
              </a:rPr>
              <a:t>20</a:t>
            </a:r>
            <a:r>
              <a:rPr sz="1050" spc="114" dirty="0">
                <a:solidFill>
                  <a:srgbClr val="333333"/>
                </a:solidFill>
                <a:latin typeface="Arial"/>
                <a:cs typeface="Arial"/>
              </a:rPr>
              <a:t>,</a:t>
            </a:r>
            <a:r>
              <a:rPr sz="1050" spc="28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50" spc="114" dirty="0">
                <a:solidFill>
                  <a:srgbClr val="B92020"/>
                </a:solidFill>
                <a:latin typeface="Arial"/>
                <a:cs typeface="Arial"/>
              </a:rPr>
              <a:t>'Postcode'</a:t>
            </a:r>
            <a:r>
              <a:rPr sz="1050" spc="114" dirty="0">
                <a:solidFill>
                  <a:srgbClr val="333333"/>
                </a:solidFill>
                <a:latin typeface="Arial"/>
                <a:cs typeface="Arial"/>
              </a:rPr>
              <a:t>]</a:t>
            </a:r>
            <a:endParaRPr sz="1050">
              <a:latin typeface="Arial"/>
              <a:cs typeface="Arial"/>
            </a:endParaRPr>
          </a:p>
          <a:p>
            <a:pPr marL="58419" marR="73025">
              <a:lnSpc>
                <a:spcPct val="101200"/>
              </a:lnSpc>
            </a:pPr>
            <a:r>
              <a:rPr sz="1050" spc="135" dirty="0">
                <a:solidFill>
                  <a:srgbClr val="008000"/>
                </a:solidFill>
                <a:latin typeface="Arial"/>
                <a:cs typeface="Arial"/>
              </a:rPr>
              <a:t>print</a:t>
            </a:r>
            <a:r>
              <a:rPr sz="1050" spc="135" dirty="0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sz="1050" spc="135" dirty="0">
                <a:solidFill>
                  <a:srgbClr val="B92020"/>
                </a:solidFill>
                <a:latin typeface="Arial"/>
                <a:cs typeface="Arial"/>
              </a:rPr>
              <a:t>'The </a:t>
            </a:r>
            <a:r>
              <a:rPr sz="1050" spc="150" dirty="0">
                <a:solidFill>
                  <a:srgbClr val="B92020"/>
                </a:solidFill>
                <a:latin typeface="Arial"/>
                <a:cs typeface="Arial"/>
              </a:rPr>
              <a:t>latitude </a:t>
            </a:r>
            <a:r>
              <a:rPr sz="1050" spc="-10" dirty="0">
                <a:solidFill>
                  <a:srgbClr val="B92020"/>
                </a:solidFill>
                <a:latin typeface="Arial"/>
                <a:cs typeface="Arial"/>
              </a:rPr>
              <a:t>and </a:t>
            </a:r>
            <a:r>
              <a:rPr sz="1050" spc="100" dirty="0">
                <a:solidFill>
                  <a:srgbClr val="B92020"/>
                </a:solidFill>
                <a:latin typeface="Arial"/>
                <a:cs typeface="Arial"/>
              </a:rPr>
              <a:t>longitude </a:t>
            </a:r>
            <a:r>
              <a:rPr sz="1050" spc="70" dirty="0">
                <a:solidFill>
                  <a:srgbClr val="B92020"/>
                </a:solidFill>
                <a:latin typeface="Arial"/>
                <a:cs typeface="Arial"/>
              </a:rPr>
              <a:t>values </a:t>
            </a:r>
            <a:r>
              <a:rPr sz="1050" spc="135" dirty="0">
                <a:solidFill>
                  <a:srgbClr val="B92020"/>
                </a:solidFill>
                <a:latin typeface="Arial"/>
                <a:cs typeface="Arial"/>
              </a:rPr>
              <a:t>of </a:t>
            </a:r>
            <a:r>
              <a:rPr sz="1050" b="1" spc="165" dirty="0">
                <a:solidFill>
                  <a:srgbClr val="66374A"/>
                </a:solidFill>
                <a:latin typeface="Arial"/>
                <a:cs typeface="Arial"/>
              </a:rPr>
              <a:t>{} </a:t>
            </a:r>
            <a:r>
              <a:rPr sz="1050" spc="110" dirty="0">
                <a:solidFill>
                  <a:srgbClr val="B92020"/>
                </a:solidFill>
                <a:latin typeface="Arial"/>
                <a:cs typeface="Arial"/>
              </a:rPr>
              <a:t>with </a:t>
            </a:r>
            <a:r>
              <a:rPr sz="1050" spc="40" dirty="0">
                <a:solidFill>
                  <a:srgbClr val="B92020"/>
                </a:solidFill>
                <a:latin typeface="Arial"/>
                <a:cs typeface="Arial"/>
              </a:rPr>
              <a:t>postcode </a:t>
            </a:r>
            <a:r>
              <a:rPr sz="1050" b="1" spc="204" dirty="0">
                <a:solidFill>
                  <a:srgbClr val="66374A"/>
                </a:solidFill>
                <a:latin typeface="Arial"/>
                <a:cs typeface="Arial"/>
              </a:rPr>
              <a:t>{}</a:t>
            </a:r>
            <a:r>
              <a:rPr sz="1050" spc="204" dirty="0">
                <a:solidFill>
                  <a:srgbClr val="B92020"/>
                </a:solidFill>
                <a:latin typeface="Arial"/>
                <a:cs typeface="Arial"/>
              </a:rPr>
              <a:t>, </a:t>
            </a:r>
            <a:r>
              <a:rPr sz="1050" spc="70" dirty="0">
                <a:solidFill>
                  <a:srgbClr val="B92020"/>
                </a:solidFill>
                <a:latin typeface="Arial"/>
                <a:cs typeface="Arial"/>
              </a:rPr>
              <a:t>are </a:t>
            </a:r>
            <a:r>
              <a:rPr sz="1050" b="1" spc="204" dirty="0">
                <a:solidFill>
                  <a:srgbClr val="66374A"/>
                </a:solidFill>
                <a:latin typeface="Arial"/>
                <a:cs typeface="Arial"/>
              </a:rPr>
              <a:t>{}</a:t>
            </a:r>
            <a:r>
              <a:rPr sz="1050" spc="204" dirty="0">
                <a:solidFill>
                  <a:srgbClr val="B92020"/>
                </a:solidFill>
                <a:latin typeface="Arial"/>
                <a:cs typeface="Arial"/>
              </a:rPr>
              <a:t>, </a:t>
            </a:r>
            <a:r>
              <a:rPr sz="1050" b="1" spc="254" dirty="0">
                <a:solidFill>
                  <a:srgbClr val="66374A"/>
                </a:solidFill>
                <a:latin typeface="Arial"/>
                <a:cs typeface="Arial"/>
              </a:rPr>
              <a:t>{}</a:t>
            </a:r>
            <a:r>
              <a:rPr sz="1050" spc="254" dirty="0">
                <a:solidFill>
                  <a:srgbClr val="B92020"/>
                </a:solidFill>
                <a:latin typeface="Arial"/>
                <a:cs typeface="Arial"/>
              </a:rPr>
              <a:t>.'</a:t>
            </a:r>
            <a:r>
              <a:rPr sz="1050" spc="254" dirty="0">
                <a:solidFill>
                  <a:srgbClr val="666666"/>
                </a:solidFill>
                <a:latin typeface="Arial"/>
                <a:cs typeface="Arial"/>
              </a:rPr>
              <a:t>.  </a:t>
            </a:r>
            <a:r>
              <a:rPr sz="1050" spc="80" dirty="0">
                <a:solidFill>
                  <a:srgbClr val="333333"/>
                </a:solidFill>
                <a:latin typeface="Arial"/>
                <a:cs typeface="Arial"/>
              </a:rPr>
              <a:t>format(lewisham_loc, </a:t>
            </a:r>
            <a:r>
              <a:rPr sz="1050" spc="45" dirty="0">
                <a:solidFill>
                  <a:srgbClr val="333333"/>
                </a:solidFill>
                <a:latin typeface="Arial"/>
                <a:cs typeface="Arial"/>
              </a:rPr>
              <a:t>lewisham_postcode, </a:t>
            </a:r>
            <a:r>
              <a:rPr sz="1050" spc="85" dirty="0">
                <a:solidFill>
                  <a:srgbClr val="333333"/>
                </a:solidFill>
                <a:latin typeface="Arial"/>
                <a:cs typeface="Arial"/>
              </a:rPr>
              <a:t>lewisham_lat,</a:t>
            </a:r>
            <a:r>
              <a:rPr sz="1050" spc="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50" spc="65" dirty="0">
                <a:solidFill>
                  <a:srgbClr val="333333"/>
                </a:solidFill>
                <a:latin typeface="Arial"/>
                <a:cs typeface="Arial"/>
              </a:rPr>
              <a:t>lewisham_long))</a:t>
            </a:r>
            <a:endParaRPr sz="10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2229" y="1717573"/>
            <a:ext cx="6586220" cy="14522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927735" marR="5080">
              <a:lnSpc>
                <a:spcPct val="101200"/>
              </a:lnSpc>
              <a:spcBef>
                <a:spcPts val="85"/>
              </a:spcBef>
            </a:pP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150" dirty="0">
                <a:latin typeface="Arial"/>
                <a:cs typeface="Arial"/>
              </a:rPr>
              <a:t>latitude </a:t>
            </a:r>
            <a:r>
              <a:rPr sz="1050" spc="-10" dirty="0">
                <a:latin typeface="Arial"/>
                <a:cs typeface="Arial"/>
              </a:rPr>
              <a:t>and </a:t>
            </a:r>
            <a:r>
              <a:rPr sz="1050" spc="100" dirty="0">
                <a:latin typeface="Arial"/>
                <a:cs typeface="Arial"/>
              </a:rPr>
              <a:t>longitude </a:t>
            </a:r>
            <a:r>
              <a:rPr sz="1050" spc="70" dirty="0">
                <a:latin typeface="Arial"/>
                <a:cs typeface="Arial"/>
              </a:rPr>
              <a:t>values </a:t>
            </a:r>
            <a:r>
              <a:rPr sz="1050" spc="135" dirty="0">
                <a:latin typeface="Arial"/>
                <a:cs typeface="Arial"/>
              </a:rPr>
              <a:t>of </a:t>
            </a:r>
            <a:r>
              <a:rPr sz="1050" spc="-15" dirty="0">
                <a:latin typeface="Arial"/>
                <a:cs typeface="Arial"/>
              </a:rPr>
              <a:t>Lewisham </a:t>
            </a:r>
            <a:r>
              <a:rPr sz="1050" spc="110" dirty="0">
                <a:latin typeface="Arial"/>
                <a:cs typeface="Arial"/>
              </a:rPr>
              <a:t>with </a:t>
            </a:r>
            <a:r>
              <a:rPr sz="1050" spc="40" dirty="0">
                <a:latin typeface="Arial"/>
                <a:cs typeface="Arial"/>
              </a:rPr>
              <a:t>postcode </a:t>
            </a:r>
            <a:r>
              <a:rPr sz="1050" spc="5" dirty="0">
                <a:latin typeface="Arial"/>
                <a:cs typeface="Arial"/>
              </a:rPr>
              <a:t>SE13, </a:t>
            </a:r>
            <a:r>
              <a:rPr sz="1050" spc="70" dirty="0">
                <a:latin typeface="Arial"/>
                <a:cs typeface="Arial"/>
              </a:rPr>
              <a:t>are </a:t>
            </a:r>
            <a:r>
              <a:rPr sz="1050" spc="35" dirty="0">
                <a:latin typeface="Arial"/>
                <a:cs typeface="Arial"/>
              </a:rPr>
              <a:t>51.4619  </a:t>
            </a:r>
            <a:r>
              <a:rPr sz="1050" spc="15" dirty="0">
                <a:latin typeface="Arial"/>
                <a:cs typeface="Arial"/>
              </a:rPr>
              <a:t>6000000003,</a:t>
            </a:r>
            <a:r>
              <a:rPr sz="1050" spc="280" dirty="0">
                <a:latin typeface="Arial"/>
                <a:cs typeface="Arial"/>
              </a:rPr>
              <a:t> </a:t>
            </a:r>
            <a:r>
              <a:rPr sz="1050" spc="30" dirty="0">
                <a:latin typeface="Arial"/>
                <a:cs typeface="Arial"/>
              </a:rPr>
              <a:t>-0.007539999999949032.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00">
              <a:latin typeface="Arial"/>
              <a:cs typeface="Arial"/>
            </a:endParaRPr>
          </a:p>
          <a:p>
            <a:pPr marL="12700" marR="150495">
              <a:lnSpc>
                <a:spcPct val="119000"/>
              </a:lnSpc>
            </a:pPr>
            <a:r>
              <a:rPr sz="1050" spc="-5" dirty="0">
                <a:latin typeface="Arial"/>
                <a:cs typeface="Arial"/>
              </a:rPr>
              <a:t>Let’s </a:t>
            </a:r>
            <a:r>
              <a:rPr sz="1050" dirty="0">
                <a:latin typeface="Arial"/>
                <a:cs typeface="Arial"/>
              </a:rPr>
              <a:t>explore the top 100 venues that are within a 2000 metres radius of Lewisham. And then, </a:t>
            </a:r>
            <a:r>
              <a:rPr sz="1050" spc="-5" dirty="0">
                <a:latin typeface="Arial"/>
                <a:cs typeface="Arial"/>
              </a:rPr>
              <a:t>let’s </a:t>
            </a:r>
            <a:r>
              <a:rPr sz="1050" dirty="0">
                <a:latin typeface="Arial"/>
                <a:cs typeface="Arial"/>
              </a:rPr>
              <a:t>create</a:t>
            </a:r>
            <a:r>
              <a:rPr sz="1050" spc="-8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the  GET request URL, and then the url is named. Since there is a limit to Foursquare usage</a:t>
            </a:r>
            <a:r>
              <a:rPr sz="1050" spc="-4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→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050" u="sng" spc="-585" dirty="0">
                <a:solidFill>
                  <a:srgbClr val="1B4162"/>
                </a:solidFill>
                <a:uFill>
                  <a:solidFill>
                    <a:srgbClr val="3379B6"/>
                  </a:solidFill>
                </a:uFill>
                <a:latin typeface="Arial"/>
                <a:cs typeface="Arial"/>
              </a:rPr>
              <a:t>h</a:t>
            </a:r>
            <a:r>
              <a:rPr sz="1050" spc="310" dirty="0">
                <a:solidFill>
                  <a:srgbClr val="1B4162"/>
                </a:solidFill>
                <a:latin typeface="Arial"/>
                <a:cs typeface="Arial"/>
                <a:hlinkClick r:id="rId2"/>
              </a:rPr>
              <a:t> </a:t>
            </a:r>
            <a:r>
              <a:rPr sz="1050" u="sng" spc="-5" dirty="0">
                <a:solidFill>
                  <a:srgbClr val="1B4162"/>
                </a:solidFill>
                <a:uFill>
                  <a:solidFill>
                    <a:srgbClr val="3379B6"/>
                  </a:solidFill>
                </a:uFill>
                <a:latin typeface="Arial"/>
                <a:cs typeface="Arial"/>
                <a:hlinkClick r:id="rId2"/>
              </a:rPr>
              <a:t>ttps://developer.foursquare.com/docs/api/troubleshooting/rate-limits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050" spc="-5" dirty="0">
                <a:solidFill>
                  <a:srgbClr val="1B4162"/>
                </a:solidFill>
                <a:latin typeface="Arial"/>
                <a:cs typeface="Arial"/>
                <a:hlinkClick r:id="rId2"/>
              </a:rPr>
              <a:t>(</a:t>
            </a:r>
            <a:r>
              <a:rPr sz="1050" u="sng" spc="-5" dirty="0">
                <a:solidFill>
                  <a:srgbClr val="1B4162"/>
                </a:solidFill>
                <a:uFill>
                  <a:solidFill>
                    <a:srgbClr val="3379B6"/>
                  </a:solidFill>
                </a:uFill>
                <a:latin typeface="Arial"/>
                <a:cs typeface="Arial"/>
                <a:hlinkClick r:id="rId2"/>
              </a:rPr>
              <a:t>https://developer.foursquare.com/docs/api/troubleshooting/rate-limits)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2229" y="3622668"/>
            <a:ext cx="1561465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1" dirty="0">
                <a:latin typeface="Arial"/>
                <a:cs typeface="Arial"/>
              </a:rPr>
              <a:t>3.</a:t>
            </a:r>
            <a:r>
              <a:rPr sz="1650" b="1" spc="-9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Methodology</a:t>
            </a:r>
            <a:endParaRPr sz="16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2229" y="4346473"/>
            <a:ext cx="6438265" cy="8997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dirty="0">
                <a:latin typeface="Arial"/>
                <a:cs typeface="Arial"/>
              </a:rPr>
              <a:t>3.1 Data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Exploration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Arial"/>
              <a:cs typeface="Arial"/>
            </a:endParaRPr>
          </a:p>
          <a:p>
            <a:pPr marL="12700" marR="5080">
              <a:lnSpc>
                <a:spcPct val="119000"/>
              </a:lnSpc>
            </a:pPr>
            <a:r>
              <a:rPr sz="1050" dirty="0">
                <a:latin typeface="Arial"/>
                <a:cs typeface="Arial"/>
              </a:rPr>
              <a:t>An initial exploration of a single Neighbourhood within the London area was done to examine the</a:t>
            </a:r>
            <a:r>
              <a:rPr sz="1050" spc="-10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Foursquare  </a:t>
            </a:r>
            <a:r>
              <a:rPr sz="1050" spc="-10" dirty="0">
                <a:latin typeface="Arial"/>
                <a:cs typeface="Arial"/>
              </a:rPr>
              <a:t>workability. </a:t>
            </a:r>
            <a:r>
              <a:rPr sz="1050" dirty="0">
                <a:latin typeface="Arial"/>
                <a:cs typeface="Arial"/>
              </a:rPr>
              <a:t>The Lewisham Borough postcode SE13 and Location - Lewisham is used for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this.</a:t>
            </a:r>
            <a:endParaRPr sz="10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4281" y="5470423"/>
            <a:ext cx="61214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35" dirty="0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sz="1050" spc="220" dirty="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sz="1050" spc="165" dirty="0">
                <a:solidFill>
                  <a:srgbClr val="2F3F9E"/>
                </a:solidFill>
                <a:latin typeface="Arial"/>
                <a:cs typeface="Arial"/>
              </a:rPr>
              <a:t>[58]: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20811" y="5440260"/>
            <a:ext cx="5857875" cy="438150"/>
          </a:xfrm>
          <a:prstGeom prst="rect">
            <a:avLst/>
          </a:prstGeom>
          <a:ln w="20097">
            <a:solidFill>
              <a:srgbClr val="CFCFCF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335"/>
              </a:spcBef>
            </a:pPr>
            <a:r>
              <a:rPr sz="1050" i="1" spc="-10" dirty="0">
                <a:solidFill>
                  <a:srgbClr val="408080"/>
                </a:solidFill>
                <a:latin typeface="Arial"/>
                <a:cs typeface="Arial"/>
              </a:rPr>
              <a:t># </a:t>
            </a:r>
            <a:r>
              <a:rPr sz="1050" i="1" spc="30" dirty="0">
                <a:solidFill>
                  <a:srgbClr val="408080"/>
                </a:solidFill>
                <a:latin typeface="Arial"/>
                <a:cs typeface="Arial"/>
              </a:rPr>
              <a:t>Resets </a:t>
            </a:r>
            <a:r>
              <a:rPr sz="1050" i="1" spc="90" dirty="0">
                <a:solidFill>
                  <a:srgbClr val="408080"/>
                </a:solidFill>
                <a:latin typeface="Arial"/>
                <a:cs typeface="Arial"/>
              </a:rPr>
              <a:t>the </a:t>
            </a:r>
            <a:r>
              <a:rPr sz="1050" i="1" spc="110" dirty="0">
                <a:solidFill>
                  <a:srgbClr val="408080"/>
                </a:solidFill>
                <a:latin typeface="Arial"/>
                <a:cs typeface="Arial"/>
              </a:rPr>
              <a:t>current </a:t>
            </a:r>
            <a:r>
              <a:rPr sz="1050" i="1" spc="75" dirty="0">
                <a:solidFill>
                  <a:srgbClr val="408080"/>
                </a:solidFill>
                <a:latin typeface="Arial"/>
                <a:cs typeface="Arial"/>
              </a:rPr>
              <a:t>index </a:t>
            </a:r>
            <a:r>
              <a:rPr sz="1050" i="1" spc="135" dirty="0">
                <a:solidFill>
                  <a:srgbClr val="408080"/>
                </a:solidFill>
                <a:latin typeface="Arial"/>
                <a:cs typeface="Arial"/>
              </a:rPr>
              <a:t>to </a:t>
            </a:r>
            <a:r>
              <a:rPr sz="1050" i="1" spc="-10" dirty="0">
                <a:solidFill>
                  <a:srgbClr val="408080"/>
                </a:solidFill>
                <a:latin typeface="Arial"/>
                <a:cs typeface="Arial"/>
              </a:rPr>
              <a:t>a</a:t>
            </a:r>
            <a:r>
              <a:rPr sz="1050" i="1" spc="180" dirty="0">
                <a:solidFill>
                  <a:srgbClr val="408080"/>
                </a:solidFill>
                <a:latin typeface="Arial"/>
                <a:cs typeface="Arial"/>
              </a:rPr>
              <a:t> </a:t>
            </a:r>
            <a:r>
              <a:rPr sz="1050" i="1" spc="-65" dirty="0">
                <a:solidFill>
                  <a:srgbClr val="408080"/>
                </a:solidFill>
                <a:latin typeface="Arial"/>
                <a:cs typeface="Arial"/>
              </a:rPr>
              <a:t>new</a:t>
            </a:r>
            <a:endParaRPr sz="1050">
              <a:latin typeface="Arial"/>
              <a:cs typeface="Arial"/>
            </a:endParaRPr>
          </a:p>
          <a:p>
            <a:pPr marL="58419">
              <a:lnSpc>
                <a:spcPct val="100000"/>
              </a:lnSpc>
              <a:spcBef>
                <a:spcPts val="15"/>
              </a:spcBef>
            </a:pPr>
            <a:r>
              <a:rPr sz="1050" spc="60" dirty="0">
                <a:solidFill>
                  <a:srgbClr val="333333"/>
                </a:solidFill>
                <a:latin typeface="Arial"/>
                <a:cs typeface="Arial"/>
              </a:rPr>
              <a:t>se_df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sz="1050" spc="120" dirty="0">
                <a:solidFill>
                  <a:srgbClr val="333333"/>
                </a:solidFill>
                <a:latin typeface="Arial"/>
                <a:cs typeface="Arial"/>
              </a:rPr>
              <a:t>df_se_loc</a:t>
            </a:r>
            <a:r>
              <a:rPr sz="1050" spc="120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120" dirty="0">
                <a:solidFill>
                  <a:srgbClr val="333333"/>
                </a:solidFill>
                <a:latin typeface="Arial"/>
                <a:cs typeface="Arial"/>
              </a:rPr>
              <a:t>reset_index()</a:t>
            </a:r>
            <a:r>
              <a:rPr sz="1050" spc="120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120" dirty="0">
                <a:solidFill>
                  <a:srgbClr val="333333"/>
                </a:solidFill>
                <a:latin typeface="Arial"/>
                <a:cs typeface="Arial"/>
              </a:rPr>
              <a:t>drop(</a:t>
            </a:r>
            <a:r>
              <a:rPr sz="1050" spc="120" dirty="0">
                <a:solidFill>
                  <a:srgbClr val="B92020"/>
                </a:solidFill>
                <a:latin typeface="Arial"/>
                <a:cs typeface="Arial"/>
              </a:rPr>
              <a:t>'index'</a:t>
            </a:r>
            <a:r>
              <a:rPr sz="1050" spc="120" dirty="0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sz="1050" spc="110" dirty="0">
                <a:solidFill>
                  <a:srgbClr val="333333"/>
                </a:solidFill>
                <a:latin typeface="Arial"/>
                <a:cs typeface="Arial"/>
              </a:rPr>
              <a:t>axis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</a:t>
            </a:r>
            <a:r>
              <a:rPr sz="1050" spc="14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50" spc="105" dirty="0">
                <a:solidFill>
                  <a:srgbClr val="666666"/>
                </a:solidFill>
                <a:latin typeface="Arial"/>
                <a:cs typeface="Arial"/>
              </a:rPr>
              <a:t>1</a:t>
            </a:r>
            <a:r>
              <a:rPr sz="1050" spc="105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19</a:t>
            </a:fld>
            <a:r>
              <a:rPr spc="-5" dirty="0"/>
              <a:t>/</a:t>
            </a:r>
            <a:r>
              <a:rPr dirty="0"/>
              <a:t>46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38337" y="165099"/>
            <a:ext cx="153225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Neighborhoods in London</a:t>
            </a:r>
            <a:r>
              <a:rPr sz="800" spc="-8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Week2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281" y="469798"/>
            <a:ext cx="61214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35" dirty="0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sz="1050" spc="220" dirty="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sz="1050" spc="165" dirty="0">
                <a:solidFill>
                  <a:srgbClr val="2F3F9E"/>
                </a:solidFill>
                <a:latin typeface="Arial"/>
                <a:cs typeface="Arial"/>
              </a:rPr>
              <a:t>[60]: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20811" y="430110"/>
            <a:ext cx="5857875" cy="276225"/>
          </a:xfrm>
          <a:prstGeom prst="rect">
            <a:avLst/>
          </a:prstGeom>
          <a:ln w="20097">
            <a:solidFill>
              <a:srgbClr val="CFCFCF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409"/>
              </a:spcBef>
            </a:pPr>
            <a:r>
              <a:rPr sz="1050" spc="60" dirty="0">
                <a:solidFill>
                  <a:srgbClr val="333333"/>
                </a:solidFill>
                <a:latin typeface="Arial"/>
                <a:cs typeface="Arial"/>
              </a:rPr>
              <a:t>se_df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38337" y="165099"/>
            <a:ext cx="153225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Neighborhoods in London</a:t>
            </a:r>
            <a:r>
              <a:rPr sz="800" spc="-8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Week2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2229" y="689060"/>
            <a:ext cx="3990975" cy="1328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5110" indent="-233045">
              <a:lnSpc>
                <a:spcPct val="100000"/>
              </a:lnSpc>
              <a:spcBef>
                <a:spcPts val="100"/>
              </a:spcBef>
              <a:buAutoNum type="arabicPeriod" startAt="2"/>
              <a:tabLst>
                <a:tab pos="245745" algn="l"/>
              </a:tabLst>
            </a:pPr>
            <a:r>
              <a:rPr sz="1650" b="1" dirty="0">
                <a:latin typeface="Arial"/>
                <a:cs typeface="Arial"/>
              </a:rPr>
              <a:t>Data</a:t>
            </a:r>
            <a:endParaRPr sz="1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AutoNum type="arabicPeriod" startAt="2"/>
            </a:pPr>
            <a:endParaRPr sz="2500">
              <a:latin typeface="Arial"/>
              <a:cs typeface="Arial"/>
            </a:endParaRPr>
          </a:p>
          <a:p>
            <a:pPr marL="234950" lvl="1" indent="-22288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35585" algn="l"/>
              </a:tabLst>
            </a:pPr>
            <a:r>
              <a:rPr sz="1050" b="1" dirty="0">
                <a:latin typeface="Arial"/>
                <a:cs typeface="Arial"/>
              </a:rPr>
              <a:t>Description of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Data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dirty="0">
                <a:latin typeface="Arial"/>
                <a:cs typeface="Arial"/>
              </a:rPr>
              <a:t>This project will rely on public data from Wikipedia and</a:t>
            </a:r>
            <a:r>
              <a:rPr sz="1050" spc="-10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Foursquare.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33449" y="3368674"/>
            <a:ext cx="3165475" cy="9525"/>
          </a:xfrm>
          <a:custGeom>
            <a:avLst/>
            <a:gdLst/>
            <a:ahLst/>
            <a:cxnLst/>
            <a:rect l="l" t="t" r="r" b="b"/>
            <a:pathLst>
              <a:path w="3165475" h="9525">
                <a:moveTo>
                  <a:pt x="143725" y="0"/>
                </a:moveTo>
                <a:lnTo>
                  <a:pt x="0" y="0"/>
                </a:lnTo>
                <a:lnTo>
                  <a:pt x="0" y="9525"/>
                </a:lnTo>
                <a:lnTo>
                  <a:pt x="143725" y="9525"/>
                </a:lnTo>
                <a:lnTo>
                  <a:pt x="143725" y="0"/>
                </a:lnTo>
                <a:close/>
              </a:path>
              <a:path w="3165475" h="9525">
                <a:moveTo>
                  <a:pt x="3165271" y="0"/>
                </a:moveTo>
                <a:lnTo>
                  <a:pt x="1366481" y="0"/>
                </a:lnTo>
                <a:lnTo>
                  <a:pt x="841705" y="0"/>
                </a:lnTo>
                <a:lnTo>
                  <a:pt x="182118" y="0"/>
                </a:lnTo>
                <a:lnTo>
                  <a:pt x="182118" y="9525"/>
                </a:lnTo>
                <a:lnTo>
                  <a:pt x="841705" y="9525"/>
                </a:lnTo>
                <a:lnTo>
                  <a:pt x="1366481" y="9525"/>
                </a:lnTo>
                <a:lnTo>
                  <a:pt x="3165271" y="9525"/>
                </a:lnTo>
                <a:lnTo>
                  <a:pt x="3165271" y="0"/>
                </a:lnTo>
                <a:close/>
              </a:path>
            </a:pathLst>
          </a:custGeom>
          <a:solidFill>
            <a:srgbClr val="3379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42229" y="2498714"/>
            <a:ext cx="6324600" cy="1414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i="1" dirty="0">
                <a:latin typeface="Arial"/>
                <a:cs typeface="Arial"/>
              </a:rPr>
              <a:t>Dataset</a:t>
            </a:r>
            <a:r>
              <a:rPr sz="1050" b="1" i="1" spc="-5" dirty="0">
                <a:latin typeface="Arial"/>
                <a:cs typeface="Arial"/>
              </a:rPr>
              <a:t> </a:t>
            </a:r>
            <a:r>
              <a:rPr sz="1050" b="1" i="1" dirty="0">
                <a:latin typeface="Arial"/>
                <a:cs typeface="Arial"/>
              </a:rPr>
              <a:t>1: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Arial"/>
              <a:cs typeface="Arial"/>
            </a:endParaRPr>
          </a:p>
          <a:p>
            <a:pPr marL="12700" marR="5080">
              <a:lnSpc>
                <a:spcPct val="119000"/>
              </a:lnSpc>
            </a:pPr>
            <a:r>
              <a:rPr sz="1050" dirty="0">
                <a:latin typeface="Arial"/>
                <a:cs typeface="Arial"/>
              </a:rPr>
              <a:t>The London Area consists of 32 Boroughs and the "City of London". Our data will be from the link -</a:t>
            </a:r>
            <a:r>
              <a:rPr sz="1050" spc="-10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Greater  </a:t>
            </a:r>
            <a:r>
              <a:rPr sz="1050" dirty="0">
                <a:latin typeface="Arial"/>
                <a:cs typeface="Arial"/>
                <a:hlinkClick r:id="rId2"/>
              </a:rPr>
              <a:t>London Area</a:t>
            </a:r>
            <a:r>
              <a:rPr sz="1050" spc="5" dirty="0">
                <a:latin typeface="Arial"/>
                <a:cs typeface="Arial"/>
                <a:hlinkClick r:id="rId2"/>
              </a:rPr>
              <a:t> </a:t>
            </a:r>
            <a:r>
              <a:rPr sz="1050" spc="-5" dirty="0">
                <a:latin typeface="Arial"/>
                <a:cs typeface="Arial"/>
                <a:hlinkClick r:id="rId2"/>
              </a:rPr>
              <a:t>&lt;</a:t>
            </a:r>
            <a:r>
              <a:rPr sz="1050" spc="-5" dirty="0">
                <a:solidFill>
                  <a:srgbClr val="1B4162"/>
                </a:solidFill>
                <a:latin typeface="Arial"/>
                <a:cs typeface="Arial"/>
                <a:hlinkClick r:id="rId2"/>
              </a:rPr>
              <a:t>https://en.wikipedia.org/wiki/List_of_areas_of_London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050" dirty="0">
                <a:solidFill>
                  <a:srgbClr val="1B4162"/>
                </a:solidFill>
                <a:latin typeface="Arial"/>
                <a:cs typeface="Arial"/>
                <a:hlinkClick r:id="rId2"/>
              </a:rPr>
              <a:t>(</a:t>
            </a:r>
            <a:r>
              <a:rPr sz="1050" u="sng" dirty="0">
                <a:solidFill>
                  <a:srgbClr val="1B4162"/>
                </a:solidFill>
                <a:uFill>
                  <a:solidFill>
                    <a:srgbClr val="3379B6"/>
                  </a:solidFill>
                </a:uFill>
                <a:latin typeface="Arial"/>
                <a:cs typeface="Arial"/>
                <a:hlinkClick r:id="rId2"/>
              </a:rPr>
              <a:t>https://en.wikipedia.org/wiki/List_of_areas_of_London)</a:t>
            </a:r>
            <a:r>
              <a:rPr sz="1050" spc="-10" dirty="0">
                <a:solidFill>
                  <a:srgbClr val="1B4162"/>
                </a:solidFill>
                <a:latin typeface="Arial"/>
                <a:cs typeface="Arial"/>
                <a:hlinkClick r:id="rId2"/>
              </a:rPr>
              <a:t> </a:t>
            </a:r>
            <a:r>
              <a:rPr sz="1050" dirty="0">
                <a:latin typeface="Arial"/>
                <a:cs typeface="Arial"/>
                <a:hlinkClick r:id="rId2"/>
              </a:rPr>
              <a:t>&gt;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dirty="0">
                <a:latin typeface="Arial"/>
                <a:cs typeface="Arial"/>
              </a:rPr>
              <a:t>The web scrapped of the Wikipedia page for the Greater London Area data is provided</a:t>
            </a:r>
            <a:r>
              <a:rPr sz="1050" spc="-4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below:</a:t>
            </a:r>
            <a:endParaRPr sz="105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2</a:t>
            </a:fld>
            <a:r>
              <a:rPr spc="-5" dirty="0"/>
              <a:t>/</a:t>
            </a:r>
            <a:r>
              <a:rPr dirty="0"/>
              <a:t>46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20</a:t>
            </a:fld>
            <a:r>
              <a:rPr spc="-5" dirty="0"/>
              <a:t>/</a:t>
            </a:r>
            <a:r>
              <a:rPr dirty="0"/>
              <a:t>46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38337" y="165099"/>
            <a:ext cx="153225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Neighborhoods in London</a:t>
            </a:r>
            <a:r>
              <a:rPr sz="800" spc="-8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Week2</a:t>
            </a:r>
            <a:endParaRPr sz="8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45231" y="450137"/>
          <a:ext cx="4688204" cy="89529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7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9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75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4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9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40656">
                <a:tc>
                  <a:txBody>
                    <a:bodyPr/>
                    <a:lstStyle/>
                    <a:p>
                      <a:pPr marL="31750">
                        <a:lnSpc>
                          <a:spcPts val="990"/>
                        </a:lnSpc>
                      </a:pPr>
                      <a:r>
                        <a:rPr sz="1050" spc="110" dirty="0">
                          <a:solidFill>
                            <a:srgbClr val="D84215"/>
                          </a:solidFill>
                          <a:latin typeface="Arial"/>
                          <a:cs typeface="Arial"/>
                        </a:rPr>
                        <a:t>Out[60]: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2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1050"/>
                        </a:lnSpc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Location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ts val="1050"/>
                        </a:lnSpc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Borough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ts val="1050"/>
                        </a:lnSpc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Postcode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ts val="1050"/>
                        </a:lnSpc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Latitude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ts val="1050"/>
                        </a:lnSpc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Longitude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8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Crofton</a:t>
                      </a:r>
                      <a:r>
                        <a:rPr sz="9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Park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Lewisham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SE4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51.46268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-0.03558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Denmark</a:t>
                      </a:r>
                      <a:r>
                        <a:rPr sz="9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Hill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Southwark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SE5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51.47480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-0.09313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Deptford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Lewisham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SE8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51.48114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-0.02467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Dulwich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Southwark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SE21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51.44100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-0.08897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East</a:t>
                      </a:r>
                      <a:r>
                        <a:rPr sz="9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Dulwich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Southwark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SE22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51.45256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-0.07076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Elephant and</a:t>
                      </a:r>
                      <a:r>
                        <a:rPr sz="9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Castle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Southwark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SE1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51.49960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-0.09613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Elephant and</a:t>
                      </a:r>
                      <a:r>
                        <a:rPr sz="9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Castle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Southwark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SE</a:t>
                      </a:r>
                      <a:r>
                        <a:rPr sz="900" spc="-7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51.49084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-0.</a:t>
                      </a:r>
                      <a:r>
                        <a:rPr sz="900" spc="-70" dirty="0">
                          <a:latin typeface="Arial"/>
                          <a:cs typeface="Arial"/>
                        </a:rPr>
                        <a:t>11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108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Elephant and</a:t>
                      </a:r>
                      <a:r>
                        <a:rPr sz="9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Castle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Southwark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SE17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51.48764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-0.09542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Bankside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Southwark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SE1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51.49960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-0.09613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Forest</a:t>
                      </a:r>
                      <a:r>
                        <a:rPr sz="9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Hill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Lewisham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SE23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51.44122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-0.04764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10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Gipsy</a:t>
                      </a:r>
                      <a:r>
                        <a:rPr sz="9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Hill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Lambeth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SE19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51.41990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-0.08808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spc="-5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Gipsy</a:t>
                      </a:r>
                      <a:r>
                        <a:rPr sz="9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Hill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Lambeth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SE27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51.43407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-0.10375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12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Grove</a:t>
                      </a:r>
                      <a:r>
                        <a:rPr sz="9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Park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Lewisham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SE12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51.44759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0.01350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13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Herne</a:t>
                      </a:r>
                      <a:r>
                        <a:rPr sz="9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Hill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Lambeth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SE24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51.45529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-0.09928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14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Hither</a:t>
                      </a:r>
                      <a:r>
                        <a:rPr sz="9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Green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Lewisham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SE13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51.46196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-0.00754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15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Honor</a:t>
                      </a:r>
                      <a:r>
                        <a:rPr sz="9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Oak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Lewisham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SE23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51.44122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-0.04764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16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Ladywell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Lewisham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SE4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51.46268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-0.03558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17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Ladywell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Lewisham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SE13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51.46196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-0.00754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18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Lambeth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Lambeth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SE1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51.49960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-0.09613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19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Lee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Lewisham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SE12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51.44759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0.01350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20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Lewisham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Lewisham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SE13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51.46196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-0.00754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21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New</a:t>
                      </a:r>
                      <a:r>
                        <a:rPr sz="9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Cross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Lewisham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SE14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51.47489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-0.04038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22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Newington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Southwark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SE1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51.49960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-0.09613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23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Newington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Southwark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SE17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51.48764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-0.09542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24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Nunhead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Southwark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SE15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51.47218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-0.06779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25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Oval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Lambeth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SE</a:t>
                      </a:r>
                      <a:r>
                        <a:rPr sz="900" spc="-7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51.49084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-0.</a:t>
                      </a:r>
                      <a:r>
                        <a:rPr sz="900" spc="-70" dirty="0">
                          <a:latin typeface="Arial"/>
                          <a:cs typeface="Arial"/>
                        </a:rPr>
                        <a:t>11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108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26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Bellingham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Lewisham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SE6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51.43722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-0.01868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27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Peckham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Southwark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SE15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51.47218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-0.06779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28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Rotherhithe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Southwark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SE16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51.49574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-0.05157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29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Selhurst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Croydon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SE25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51.39925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-0.07414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30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Bermondsey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Southwark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SE1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51.49960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-0.09613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31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South</a:t>
                      </a:r>
                      <a:r>
                        <a:rPr sz="9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Norwood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Croydon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SE25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51.39925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-0.07414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32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Southend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Lewisham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SE6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51.43722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-0.01868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3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33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St</a:t>
                      </a:r>
                      <a:r>
                        <a:rPr sz="9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Johns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Lewisham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SE4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51.46268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-0.03558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35"/>
                  </a:ext>
                </a:extLst>
              </a:tr>
              <a:tr h="1876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34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Surrey</a:t>
                      </a:r>
                      <a:r>
                        <a:rPr sz="9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Quays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Southwark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SE16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51.49574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-0.05157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3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38337" y="165099"/>
            <a:ext cx="153225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Neighborhoods in London</a:t>
            </a:r>
            <a:r>
              <a:rPr sz="800" spc="-8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Week2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281" y="3555898"/>
            <a:ext cx="61214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35" dirty="0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sz="1050" spc="220" dirty="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sz="1050" spc="165" dirty="0">
                <a:solidFill>
                  <a:srgbClr val="2F3F9E"/>
                </a:solidFill>
                <a:latin typeface="Arial"/>
                <a:cs typeface="Arial"/>
              </a:rPr>
              <a:t>[61]: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20811" y="3516210"/>
            <a:ext cx="5857875" cy="276225"/>
          </a:xfrm>
          <a:prstGeom prst="rect">
            <a:avLst/>
          </a:prstGeom>
          <a:ln w="20097">
            <a:solidFill>
              <a:srgbClr val="CFCFCF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409"/>
              </a:spcBef>
            </a:pPr>
            <a:r>
              <a:rPr sz="1050" spc="130" dirty="0">
                <a:solidFill>
                  <a:srgbClr val="333333"/>
                </a:solidFill>
                <a:latin typeface="Arial"/>
                <a:cs typeface="Arial"/>
              </a:rPr>
              <a:t>se_df</a:t>
            </a:r>
            <a:r>
              <a:rPr sz="1050" spc="130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130" dirty="0">
                <a:solidFill>
                  <a:srgbClr val="333333"/>
                </a:solidFill>
                <a:latin typeface="Arial"/>
                <a:cs typeface="Arial"/>
              </a:rPr>
              <a:t>loc[se_df[</a:t>
            </a:r>
            <a:r>
              <a:rPr sz="1050" spc="130" dirty="0">
                <a:solidFill>
                  <a:srgbClr val="B92020"/>
                </a:solidFill>
                <a:latin typeface="Arial"/>
                <a:cs typeface="Arial"/>
              </a:rPr>
              <a:t>'Location'</a:t>
            </a:r>
            <a:r>
              <a:rPr sz="1050" spc="130" dirty="0">
                <a:solidFill>
                  <a:srgbClr val="333333"/>
                </a:solidFill>
                <a:latin typeface="Arial"/>
                <a:cs typeface="Arial"/>
              </a:rPr>
              <a:t>]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==</a:t>
            </a:r>
            <a:r>
              <a:rPr sz="1050" spc="1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50" spc="80" dirty="0">
                <a:solidFill>
                  <a:srgbClr val="B92020"/>
                </a:solidFill>
                <a:latin typeface="Arial"/>
                <a:cs typeface="Arial"/>
              </a:rPr>
              <a:t>'Lewisham'</a:t>
            </a:r>
            <a:r>
              <a:rPr sz="1050" spc="80" dirty="0">
                <a:solidFill>
                  <a:srgbClr val="333333"/>
                </a:solidFill>
                <a:latin typeface="Arial"/>
                <a:cs typeface="Arial"/>
              </a:rPr>
              <a:t>]</a:t>
            </a:r>
            <a:endParaRPr sz="10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4281" y="4679848"/>
            <a:ext cx="61214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35" dirty="0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sz="1050" spc="220" dirty="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sz="1050" spc="165" dirty="0">
                <a:solidFill>
                  <a:srgbClr val="2F3F9E"/>
                </a:solidFill>
                <a:latin typeface="Arial"/>
                <a:cs typeface="Arial"/>
              </a:rPr>
              <a:t>[62]: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20811" y="4649685"/>
            <a:ext cx="5857875" cy="276225"/>
          </a:xfrm>
          <a:prstGeom prst="rect">
            <a:avLst/>
          </a:prstGeom>
          <a:ln w="20097">
            <a:solidFill>
              <a:srgbClr val="CFCFCF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335"/>
              </a:spcBef>
            </a:pPr>
            <a:r>
              <a:rPr sz="1050" spc="114" dirty="0">
                <a:solidFill>
                  <a:srgbClr val="333333"/>
                </a:solidFill>
                <a:latin typeface="Arial"/>
                <a:cs typeface="Arial"/>
              </a:rPr>
              <a:t>se_df</a:t>
            </a:r>
            <a:r>
              <a:rPr sz="1050" spc="114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114" dirty="0">
                <a:solidFill>
                  <a:srgbClr val="333333"/>
                </a:solidFill>
                <a:latin typeface="Arial"/>
                <a:cs typeface="Arial"/>
              </a:rPr>
              <a:t>loc[</a:t>
            </a:r>
            <a:r>
              <a:rPr sz="1050" spc="114" dirty="0">
                <a:solidFill>
                  <a:srgbClr val="666666"/>
                </a:solidFill>
                <a:latin typeface="Arial"/>
                <a:cs typeface="Arial"/>
              </a:rPr>
              <a:t>20</a:t>
            </a:r>
            <a:r>
              <a:rPr sz="1050" spc="114" dirty="0">
                <a:solidFill>
                  <a:srgbClr val="333333"/>
                </a:solidFill>
                <a:latin typeface="Arial"/>
                <a:cs typeface="Arial"/>
              </a:rPr>
              <a:t>,</a:t>
            </a:r>
            <a:r>
              <a:rPr sz="1050" spc="28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50" spc="150" dirty="0">
                <a:solidFill>
                  <a:srgbClr val="B92020"/>
                </a:solidFill>
                <a:latin typeface="Arial"/>
                <a:cs typeface="Arial"/>
              </a:rPr>
              <a:t>'Location'</a:t>
            </a:r>
            <a:r>
              <a:rPr sz="1050" spc="150" dirty="0">
                <a:solidFill>
                  <a:srgbClr val="333333"/>
                </a:solidFill>
                <a:latin typeface="Arial"/>
                <a:cs typeface="Arial"/>
              </a:rPr>
              <a:t>]</a:t>
            </a:r>
            <a:endParaRPr sz="10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4281" y="5375173"/>
            <a:ext cx="61214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35" dirty="0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sz="1050" spc="220" dirty="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sz="1050" spc="165" dirty="0">
                <a:solidFill>
                  <a:srgbClr val="2F3F9E"/>
                </a:solidFill>
                <a:latin typeface="Arial"/>
                <a:cs typeface="Arial"/>
              </a:rPr>
              <a:t>[63]: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20811" y="5335485"/>
            <a:ext cx="5857875" cy="2219325"/>
          </a:xfrm>
          <a:prstGeom prst="rect">
            <a:avLst/>
          </a:prstGeom>
          <a:ln w="20097">
            <a:solidFill>
              <a:srgbClr val="CFCFCF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58419" marR="2712720">
              <a:lnSpc>
                <a:spcPct val="101200"/>
              </a:lnSpc>
              <a:spcBef>
                <a:spcPts val="395"/>
              </a:spcBef>
            </a:pPr>
            <a:r>
              <a:rPr sz="1050" spc="70" dirty="0">
                <a:solidFill>
                  <a:srgbClr val="333333"/>
                </a:solidFill>
                <a:latin typeface="Arial"/>
                <a:cs typeface="Arial"/>
              </a:rPr>
              <a:t>lewisham_lat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sz="1050" spc="114" dirty="0">
                <a:solidFill>
                  <a:srgbClr val="333333"/>
                </a:solidFill>
                <a:latin typeface="Arial"/>
                <a:cs typeface="Arial"/>
              </a:rPr>
              <a:t>se_df</a:t>
            </a:r>
            <a:r>
              <a:rPr sz="1050" spc="114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114" dirty="0">
                <a:solidFill>
                  <a:srgbClr val="333333"/>
                </a:solidFill>
                <a:latin typeface="Arial"/>
                <a:cs typeface="Arial"/>
              </a:rPr>
              <a:t>loc[</a:t>
            </a:r>
            <a:r>
              <a:rPr sz="1050" spc="114" dirty="0">
                <a:solidFill>
                  <a:srgbClr val="666666"/>
                </a:solidFill>
                <a:latin typeface="Arial"/>
                <a:cs typeface="Arial"/>
              </a:rPr>
              <a:t>20</a:t>
            </a:r>
            <a:r>
              <a:rPr sz="1050" spc="114" dirty="0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sz="1050" spc="170" dirty="0">
                <a:solidFill>
                  <a:srgbClr val="B92020"/>
                </a:solidFill>
                <a:latin typeface="Arial"/>
                <a:cs typeface="Arial"/>
              </a:rPr>
              <a:t>'Latitude'</a:t>
            </a:r>
            <a:r>
              <a:rPr sz="1050" spc="170" dirty="0">
                <a:solidFill>
                  <a:srgbClr val="333333"/>
                </a:solidFill>
                <a:latin typeface="Arial"/>
                <a:cs typeface="Arial"/>
              </a:rPr>
              <a:t>]  </a:t>
            </a:r>
            <a:r>
              <a:rPr sz="1050" spc="40" dirty="0">
                <a:solidFill>
                  <a:srgbClr val="333333"/>
                </a:solidFill>
                <a:latin typeface="Arial"/>
                <a:cs typeface="Arial"/>
              </a:rPr>
              <a:t>lewisham_long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sz="1050" spc="114" dirty="0">
                <a:solidFill>
                  <a:srgbClr val="333333"/>
                </a:solidFill>
                <a:latin typeface="Arial"/>
                <a:cs typeface="Arial"/>
              </a:rPr>
              <a:t>se_df</a:t>
            </a:r>
            <a:r>
              <a:rPr sz="1050" spc="114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114" dirty="0">
                <a:solidFill>
                  <a:srgbClr val="333333"/>
                </a:solidFill>
                <a:latin typeface="Arial"/>
                <a:cs typeface="Arial"/>
              </a:rPr>
              <a:t>loc[</a:t>
            </a:r>
            <a:r>
              <a:rPr sz="1050" spc="114" dirty="0">
                <a:solidFill>
                  <a:srgbClr val="666666"/>
                </a:solidFill>
                <a:latin typeface="Arial"/>
                <a:cs typeface="Arial"/>
              </a:rPr>
              <a:t>20</a:t>
            </a:r>
            <a:r>
              <a:rPr sz="1050" spc="114" dirty="0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sz="1050" spc="130" dirty="0">
                <a:solidFill>
                  <a:srgbClr val="B92020"/>
                </a:solidFill>
                <a:latin typeface="Arial"/>
                <a:cs typeface="Arial"/>
              </a:rPr>
              <a:t>'Longitude'</a:t>
            </a:r>
            <a:r>
              <a:rPr sz="1050" spc="130" dirty="0">
                <a:solidFill>
                  <a:srgbClr val="333333"/>
                </a:solidFill>
                <a:latin typeface="Arial"/>
                <a:cs typeface="Arial"/>
              </a:rPr>
              <a:t>]  </a:t>
            </a:r>
            <a:r>
              <a:rPr sz="1050" spc="50" dirty="0">
                <a:solidFill>
                  <a:srgbClr val="333333"/>
                </a:solidFill>
                <a:latin typeface="Arial"/>
                <a:cs typeface="Arial"/>
              </a:rPr>
              <a:t>lewisham_loc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sz="1050" spc="114" dirty="0">
                <a:solidFill>
                  <a:srgbClr val="333333"/>
                </a:solidFill>
                <a:latin typeface="Arial"/>
                <a:cs typeface="Arial"/>
              </a:rPr>
              <a:t>se_df</a:t>
            </a:r>
            <a:r>
              <a:rPr sz="1050" spc="114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114" dirty="0">
                <a:solidFill>
                  <a:srgbClr val="333333"/>
                </a:solidFill>
                <a:latin typeface="Arial"/>
                <a:cs typeface="Arial"/>
              </a:rPr>
              <a:t>loc[</a:t>
            </a:r>
            <a:r>
              <a:rPr sz="1050" spc="114" dirty="0">
                <a:solidFill>
                  <a:srgbClr val="666666"/>
                </a:solidFill>
                <a:latin typeface="Arial"/>
                <a:cs typeface="Arial"/>
              </a:rPr>
              <a:t>20</a:t>
            </a:r>
            <a:r>
              <a:rPr sz="1050" spc="114" dirty="0">
                <a:solidFill>
                  <a:srgbClr val="333333"/>
                </a:solidFill>
                <a:latin typeface="Arial"/>
                <a:cs typeface="Arial"/>
              </a:rPr>
              <a:t>,</a:t>
            </a:r>
            <a:r>
              <a:rPr sz="1050" spc="2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50" spc="150" dirty="0">
                <a:solidFill>
                  <a:srgbClr val="B92020"/>
                </a:solidFill>
                <a:latin typeface="Arial"/>
                <a:cs typeface="Arial"/>
              </a:rPr>
              <a:t>'Location'</a:t>
            </a:r>
            <a:r>
              <a:rPr sz="1050" spc="150" dirty="0">
                <a:solidFill>
                  <a:srgbClr val="333333"/>
                </a:solidFill>
                <a:latin typeface="Arial"/>
                <a:cs typeface="Arial"/>
              </a:rPr>
              <a:t>]</a:t>
            </a:r>
            <a:endParaRPr sz="1050">
              <a:latin typeface="Arial"/>
              <a:cs typeface="Arial"/>
            </a:endParaRPr>
          </a:p>
          <a:p>
            <a:pPr marL="58419">
              <a:lnSpc>
                <a:spcPct val="100000"/>
              </a:lnSpc>
              <a:spcBef>
                <a:spcPts val="15"/>
              </a:spcBef>
            </a:pPr>
            <a:r>
              <a:rPr sz="1050" spc="30" dirty="0">
                <a:solidFill>
                  <a:srgbClr val="333333"/>
                </a:solidFill>
                <a:latin typeface="Arial"/>
                <a:cs typeface="Arial"/>
              </a:rPr>
              <a:t>lewisham_postcode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sz="1050" spc="114" dirty="0">
                <a:solidFill>
                  <a:srgbClr val="333333"/>
                </a:solidFill>
                <a:latin typeface="Arial"/>
                <a:cs typeface="Arial"/>
              </a:rPr>
              <a:t>se_df</a:t>
            </a:r>
            <a:r>
              <a:rPr sz="1050" spc="114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114" dirty="0">
                <a:solidFill>
                  <a:srgbClr val="333333"/>
                </a:solidFill>
                <a:latin typeface="Arial"/>
                <a:cs typeface="Arial"/>
              </a:rPr>
              <a:t>loc[</a:t>
            </a:r>
            <a:r>
              <a:rPr sz="1050" spc="114" dirty="0">
                <a:solidFill>
                  <a:srgbClr val="666666"/>
                </a:solidFill>
                <a:latin typeface="Arial"/>
                <a:cs typeface="Arial"/>
              </a:rPr>
              <a:t>20</a:t>
            </a:r>
            <a:r>
              <a:rPr sz="1050" spc="114" dirty="0">
                <a:solidFill>
                  <a:srgbClr val="333333"/>
                </a:solidFill>
                <a:latin typeface="Arial"/>
                <a:cs typeface="Arial"/>
              </a:rPr>
              <a:t>,</a:t>
            </a:r>
            <a:r>
              <a:rPr sz="1050" spc="28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50" spc="114" dirty="0">
                <a:solidFill>
                  <a:srgbClr val="B92020"/>
                </a:solidFill>
                <a:latin typeface="Arial"/>
                <a:cs typeface="Arial"/>
              </a:rPr>
              <a:t>'Postcode'</a:t>
            </a:r>
            <a:r>
              <a:rPr sz="1050" spc="114" dirty="0">
                <a:solidFill>
                  <a:srgbClr val="333333"/>
                </a:solidFill>
                <a:latin typeface="Arial"/>
                <a:cs typeface="Arial"/>
              </a:rPr>
              <a:t>]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00">
              <a:latin typeface="Arial"/>
              <a:cs typeface="Arial"/>
            </a:endParaRPr>
          </a:p>
          <a:p>
            <a:pPr marL="58419" marR="73025">
              <a:lnSpc>
                <a:spcPct val="101200"/>
              </a:lnSpc>
            </a:pPr>
            <a:r>
              <a:rPr sz="1050" spc="135" dirty="0">
                <a:solidFill>
                  <a:srgbClr val="008000"/>
                </a:solidFill>
                <a:latin typeface="Arial"/>
                <a:cs typeface="Arial"/>
              </a:rPr>
              <a:t>print</a:t>
            </a:r>
            <a:r>
              <a:rPr sz="1050" spc="135" dirty="0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sz="1050" spc="135" dirty="0">
                <a:solidFill>
                  <a:srgbClr val="B92020"/>
                </a:solidFill>
                <a:latin typeface="Arial"/>
                <a:cs typeface="Arial"/>
              </a:rPr>
              <a:t>'The </a:t>
            </a:r>
            <a:r>
              <a:rPr sz="1050" spc="150" dirty="0">
                <a:solidFill>
                  <a:srgbClr val="B92020"/>
                </a:solidFill>
                <a:latin typeface="Arial"/>
                <a:cs typeface="Arial"/>
              </a:rPr>
              <a:t>latitude </a:t>
            </a:r>
            <a:r>
              <a:rPr sz="1050" spc="-10" dirty="0">
                <a:solidFill>
                  <a:srgbClr val="B92020"/>
                </a:solidFill>
                <a:latin typeface="Arial"/>
                <a:cs typeface="Arial"/>
              </a:rPr>
              <a:t>and </a:t>
            </a:r>
            <a:r>
              <a:rPr sz="1050" spc="100" dirty="0">
                <a:solidFill>
                  <a:srgbClr val="B92020"/>
                </a:solidFill>
                <a:latin typeface="Arial"/>
                <a:cs typeface="Arial"/>
              </a:rPr>
              <a:t>longitude </a:t>
            </a:r>
            <a:r>
              <a:rPr sz="1050" spc="70" dirty="0">
                <a:solidFill>
                  <a:srgbClr val="B92020"/>
                </a:solidFill>
                <a:latin typeface="Arial"/>
                <a:cs typeface="Arial"/>
              </a:rPr>
              <a:t>values </a:t>
            </a:r>
            <a:r>
              <a:rPr sz="1050" spc="135" dirty="0">
                <a:solidFill>
                  <a:srgbClr val="B92020"/>
                </a:solidFill>
                <a:latin typeface="Arial"/>
                <a:cs typeface="Arial"/>
              </a:rPr>
              <a:t>of </a:t>
            </a:r>
            <a:r>
              <a:rPr sz="1050" b="1" spc="165" dirty="0">
                <a:solidFill>
                  <a:srgbClr val="66374A"/>
                </a:solidFill>
                <a:latin typeface="Arial"/>
                <a:cs typeface="Arial"/>
              </a:rPr>
              <a:t>{} </a:t>
            </a:r>
            <a:r>
              <a:rPr sz="1050" spc="110" dirty="0">
                <a:solidFill>
                  <a:srgbClr val="B92020"/>
                </a:solidFill>
                <a:latin typeface="Arial"/>
                <a:cs typeface="Arial"/>
              </a:rPr>
              <a:t>with </a:t>
            </a:r>
            <a:r>
              <a:rPr sz="1050" spc="40" dirty="0">
                <a:solidFill>
                  <a:srgbClr val="B92020"/>
                </a:solidFill>
                <a:latin typeface="Arial"/>
                <a:cs typeface="Arial"/>
              </a:rPr>
              <a:t>postcode </a:t>
            </a:r>
            <a:r>
              <a:rPr sz="1050" b="1" spc="204" dirty="0">
                <a:solidFill>
                  <a:srgbClr val="66374A"/>
                </a:solidFill>
                <a:latin typeface="Arial"/>
                <a:cs typeface="Arial"/>
              </a:rPr>
              <a:t>{}</a:t>
            </a:r>
            <a:r>
              <a:rPr sz="1050" spc="204" dirty="0">
                <a:solidFill>
                  <a:srgbClr val="B92020"/>
                </a:solidFill>
                <a:latin typeface="Arial"/>
                <a:cs typeface="Arial"/>
              </a:rPr>
              <a:t>, </a:t>
            </a:r>
            <a:r>
              <a:rPr sz="1050" spc="70" dirty="0">
                <a:solidFill>
                  <a:srgbClr val="B92020"/>
                </a:solidFill>
                <a:latin typeface="Arial"/>
                <a:cs typeface="Arial"/>
              </a:rPr>
              <a:t>are </a:t>
            </a:r>
            <a:r>
              <a:rPr sz="1050" b="1" spc="204" dirty="0">
                <a:solidFill>
                  <a:srgbClr val="66374A"/>
                </a:solidFill>
                <a:latin typeface="Arial"/>
                <a:cs typeface="Arial"/>
              </a:rPr>
              <a:t>{}</a:t>
            </a:r>
            <a:r>
              <a:rPr sz="1050" spc="204" dirty="0">
                <a:solidFill>
                  <a:srgbClr val="B92020"/>
                </a:solidFill>
                <a:latin typeface="Arial"/>
                <a:cs typeface="Arial"/>
              </a:rPr>
              <a:t>, </a:t>
            </a:r>
            <a:r>
              <a:rPr sz="1050" b="1" spc="254" dirty="0">
                <a:solidFill>
                  <a:srgbClr val="66374A"/>
                </a:solidFill>
                <a:latin typeface="Arial"/>
                <a:cs typeface="Arial"/>
              </a:rPr>
              <a:t>{}</a:t>
            </a:r>
            <a:r>
              <a:rPr sz="1050" spc="254" dirty="0">
                <a:solidFill>
                  <a:srgbClr val="B92020"/>
                </a:solidFill>
                <a:latin typeface="Arial"/>
                <a:cs typeface="Arial"/>
              </a:rPr>
              <a:t>.'</a:t>
            </a:r>
            <a:r>
              <a:rPr sz="1050" spc="254" dirty="0">
                <a:solidFill>
                  <a:srgbClr val="666666"/>
                </a:solidFill>
                <a:latin typeface="Arial"/>
                <a:cs typeface="Arial"/>
              </a:rPr>
              <a:t>.  </a:t>
            </a:r>
            <a:r>
              <a:rPr sz="1050" spc="80" dirty="0">
                <a:solidFill>
                  <a:srgbClr val="333333"/>
                </a:solidFill>
                <a:latin typeface="Arial"/>
                <a:cs typeface="Arial"/>
              </a:rPr>
              <a:t>format(lewisham_loc,</a:t>
            </a:r>
            <a:endParaRPr sz="1050">
              <a:latin typeface="Arial"/>
              <a:cs typeface="Arial"/>
            </a:endParaRPr>
          </a:p>
          <a:p>
            <a:pPr marL="58419" marR="4471670">
              <a:lnSpc>
                <a:spcPct val="202400"/>
              </a:lnSpc>
            </a:pPr>
            <a:r>
              <a:rPr sz="1050" spc="30" dirty="0">
                <a:solidFill>
                  <a:srgbClr val="333333"/>
                </a:solidFill>
                <a:latin typeface="Arial"/>
                <a:cs typeface="Arial"/>
              </a:rPr>
              <a:t>lewisham_postcode</a:t>
            </a:r>
            <a:r>
              <a:rPr sz="1050" spc="285" dirty="0">
                <a:solidFill>
                  <a:srgbClr val="333333"/>
                </a:solidFill>
                <a:latin typeface="Arial"/>
                <a:cs typeface="Arial"/>
              </a:rPr>
              <a:t>,  </a:t>
            </a:r>
            <a:r>
              <a:rPr sz="1050" spc="85" dirty="0">
                <a:solidFill>
                  <a:srgbClr val="333333"/>
                </a:solidFill>
                <a:latin typeface="Arial"/>
                <a:cs typeface="Arial"/>
              </a:rPr>
              <a:t>lewisham_lat,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58419">
              <a:lnSpc>
                <a:spcPct val="100000"/>
              </a:lnSpc>
            </a:pPr>
            <a:r>
              <a:rPr sz="1050" spc="65" dirty="0">
                <a:solidFill>
                  <a:srgbClr val="333333"/>
                </a:solidFill>
                <a:latin typeface="Arial"/>
                <a:cs typeface="Arial"/>
              </a:rPr>
              <a:t>lewisham_long))</a:t>
            </a:r>
            <a:endParaRPr sz="1050">
              <a:latin typeface="Arial"/>
              <a:cs typeface="Arial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473199" y="426650"/>
          <a:ext cx="3960494" cy="28613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3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75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4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92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3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994"/>
                        </a:lnSpc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Location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ts val="994"/>
                        </a:lnSpc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Borough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ts val="994"/>
                        </a:lnSpc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Postcode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ts val="994"/>
                        </a:lnSpc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Latitude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ts val="994"/>
                        </a:lnSpc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Longitude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887"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35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Tulse</a:t>
                      </a:r>
                      <a:r>
                        <a:rPr sz="9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Hill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Lambeth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SE24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51.45529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-0.09928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36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Tulse</a:t>
                      </a:r>
                      <a:r>
                        <a:rPr sz="9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Hill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Lambeth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SE27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51.43407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-0.10375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37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Upper</a:t>
                      </a:r>
                      <a:r>
                        <a:rPr sz="9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Norwood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Croydon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SE19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51.41990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-0.08808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38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spc="-35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alworth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Southwark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SE17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51.48764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-0.09542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39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Blackheath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Lewisham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SE3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51.47138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0.02338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40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West</a:t>
                      </a:r>
                      <a:r>
                        <a:rPr sz="9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Norwood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Lambeth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SE27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51.43407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-0.10375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41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Brixton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Lambeth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SE5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51.47480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-0.09313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42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Brockley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Lewisham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SE4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51.46268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-0.03558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43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Camberwell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Southwark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SE5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51.47480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-0.09313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44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Catford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Lewisham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SE6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51.43722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-0.01868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7672">
                <a:tc>
                  <a:txBody>
                    <a:bodyPr/>
                    <a:lstStyle/>
                    <a:p>
                      <a:pPr marL="59690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45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Chinbrook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Lewisham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SE12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51.44759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0.01350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764281" y="3832123"/>
            <a:ext cx="61214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10" dirty="0">
                <a:solidFill>
                  <a:srgbClr val="D84215"/>
                </a:solidFill>
                <a:latin typeface="Arial"/>
                <a:cs typeface="Arial"/>
              </a:rPr>
              <a:t>Out[61]: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73187" y="4216310"/>
            <a:ext cx="3429000" cy="9525"/>
          </a:xfrm>
          <a:custGeom>
            <a:avLst/>
            <a:gdLst/>
            <a:ahLst/>
            <a:cxnLst/>
            <a:rect l="l" t="t" r="r" b="b"/>
            <a:pathLst>
              <a:path w="3429000" h="9525">
                <a:moveTo>
                  <a:pt x="3429000" y="0"/>
                </a:moveTo>
                <a:lnTo>
                  <a:pt x="3429000" y="0"/>
                </a:lnTo>
                <a:lnTo>
                  <a:pt x="0" y="0"/>
                </a:lnTo>
                <a:lnTo>
                  <a:pt x="0" y="9525"/>
                </a:lnTo>
                <a:lnTo>
                  <a:pt x="3429000" y="9525"/>
                </a:lnTo>
                <a:lnTo>
                  <a:pt x="3429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809952" y="4003573"/>
            <a:ext cx="5016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Arial"/>
                <a:cs typeface="Arial"/>
              </a:rPr>
              <a:t>Location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21</a:t>
            </a:fld>
            <a:r>
              <a:rPr spc="-5" dirty="0"/>
              <a:t>/</a:t>
            </a:r>
            <a:r>
              <a:rPr dirty="0"/>
              <a:t>46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448117" y="4003573"/>
            <a:ext cx="5016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Arial"/>
                <a:cs typeface="Arial"/>
              </a:rPr>
              <a:t>Borough</a:t>
            </a:r>
            <a:endParaRPr sz="9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48049" y="4003573"/>
            <a:ext cx="5403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Arial"/>
                <a:cs typeface="Arial"/>
              </a:rPr>
              <a:t>Postcode</a:t>
            </a:r>
            <a:endParaRPr sz="9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18076" y="4003573"/>
            <a:ext cx="4699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Arial"/>
                <a:cs typeface="Arial"/>
              </a:rPr>
              <a:t>Latitude</a:t>
            </a:r>
            <a:endParaRPr sz="9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76927" y="4003573"/>
            <a:ext cx="5778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Arial"/>
                <a:cs typeface="Arial"/>
              </a:rPr>
              <a:t>Longitude</a:t>
            </a:r>
            <a:endParaRPr sz="9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20773" y="4260748"/>
            <a:ext cx="7912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Arial"/>
                <a:cs typeface="Arial"/>
              </a:rPr>
              <a:t>20</a:t>
            </a:r>
            <a:r>
              <a:rPr sz="900" b="1" spc="1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Lewisham</a:t>
            </a:r>
            <a:endParaRPr sz="9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409722" y="4260748"/>
            <a:ext cx="5403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Lewisham</a:t>
            </a:r>
            <a:endParaRPr sz="9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282898" y="4260748"/>
            <a:ext cx="3054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SE13</a:t>
            </a:r>
            <a:endParaRPr sz="9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85776" y="4260748"/>
            <a:ext cx="11690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04850" algn="l"/>
              </a:tabLst>
            </a:pPr>
            <a:r>
              <a:rPr sz="900" dirty="0">
                <a:latin typeface="Arial"/>
                <a:cs typeface="Arial"/>
              </a:rPr>
              <a:t>51.46196	-0.00754</a:t>
            </a:r>
            <a:endParaRPr sz="9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64281" y="4956073"/>
            <a:ext cx="61214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10" dirty="0">
                <a:solidFill>
                  <a:srgbClr val="D84215"/>
                </a:solidFill>
                <a:latin typeface="Arial"/>
                <a:cs typeface="Arial"/>
              </a:rPr>
              <a:t>Out[62]: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457374" y="4965598"/>
            <a:ext cx="75882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60" dirty="0">
                <a:latin typeface="Arial"/>
                <a:cs typeface="Arial"/>
              </a:rPr>
              <a:t>'Lewisham'</a:t>
            </a:r>
            <a:endParaRPr sz="10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457374" y="7604023"/>
            <a:ext cx="5671185" cy="3473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150" dirty="0">
                <a:latin typeface="Arial"/>
                <a:cs typeface="Arial"/>
              </a:rPr>
              <a:t>latitude </a:t>
            </a:r>
            <a:r>
              <a:rPr sz="1050" spc="-10" dirty="0">
                <a:latin typeface="Arial"/>
                <a:cs typeface="Arial"/>
              </a:rPr>
              <a:t>and </a:t>
            </a:r>
            <a:r>
              <a:rPr sz="1050" spc="100" dirty="0">
                <a:latin typeface="Arial"/>
                <a:cs typeface="Arial"/>
              </a:rPr>
              <a:t>longitude </a:t>
            </a:r>
            <a:r>
              <a:rPr sz="1050" spc="70" dirty="0">
                <a:latin typeface="Arial"/>
                <a:cs typeface="Arial"/>
              </a:rPr>
              <a:t>values </a:t>
            </a:r>
            <a:r>
              <a:rPr sz="1050" spc="135" dirty="0">
                <a:latin typeface="Arial"/>
                <a:cs typeface="Arial"/>
              </a:rPr>
              <a:t>of </a:t>
            </a:r>
            <a:r>
              <a:rPr sz="1050" spc="-15" dirty="0">
                <a:latin typeface="Arial"/>
                <a:cs typeface="Arial"/>
              </a:rPr>
              <a:t>Lewisham </a:t>
            </a:r>
            <a:r>
              <a:rPr sz="1050" spc="110" dirty="0">
                <a:latin typeface="Arial"/>
                <a:cs typeface="Arial"/>
              </a:rPr>
              <a:t>with </a:t>
            </a:r>
            <a:r>
              <a:rPr sz="1050" spc="40" dirty="0">
                <a:latin typeface="Arial"/>
                <a:cs typeface="Arial"/>
              </a:rPr>
              <a:t>postcode </a:t>
            </a:r>
            <a:r>
              <a:rPr sz="1050" spc="5" dirty="0">
                <a:latin typeface="Arial"/>
                <a:cs typeface="Arial"/>
              </a:rPr>
              <a:t>SE13, </a:t>
            </a:r>
            <a:r>
              <a:rPr sz="1050" spc="70" dirty="0">
                <a:latin typeface="Arial"/>
                <a:cs typeface="Arial"/>
              </a:rPr>
              <a:t>are </a:t>
            </a:r>
            <a:r>
              <a:rPr sz="1050" spc="35" dirty="0">
                <a:latin typeface="Arial"/>
                <a:cs typeface="Arial"/>
              </a:rPr>
              <a:t>51.4619  </a:t>
            </a:r>
            <a:r>
              <a:rPr sz="1050" spc="15" dirty="0">
                <a:latin typeface="Arial"/>
                <a:cs typeface="Arial"/>
              </a:rPr>
              <a:t>6000000003,</a:t>
            </a:r>
            <a:r>
              <a:rPr sz="1050" spc="280" dirty="0">
                <a:latin typeface="Arial"/>
                <a:cs typeface="Arial"/>
              </a:rPr>
              <a:t> </a:t>
            </a:r>
            <a:r>
              <a:rPr sz="1050" spc="30" dirty="0">
                <a:latin typeface="Arial"/>
                <a:cs typeface="Arial"/>
              </a:rPr>
              <a:t>-0.007539999999949032.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22</a:t>
            </a:fld>
            <a:r>
              <a:rPr spc="-5" dirty="0"/>
              <a:t>/</a:t>
            </a:r>
            <a:r>
              <a:rPr dirty="0"/>
              <a:t>46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38337" y="165099"/>
            <a:ext cx="153225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Neighborhoods in London</a:t>
            </a:r>
            <a:r>
              <a:rPr sz="800" spc="-8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Week2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281" y="469798"/>
            <a:ext cx="61214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35" dirty="0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sz="1050" spc="220" dirty="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sz="1050" spc="165" dirty="0">
                <a:solidFill>
                  <a:srgbClr val="2F3F9E"/>
                </a:solidFill>
                <a:latin typeface="Arial"/>
                <a:cs typeface="Arial"/>
              </a:rPr>
              <a:t>[64]: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20811" y="430110"/>
            <a:ext cx="5857875" cy="2438400"/>
          </a:xfrm>
          <a:prstGeom prst="rect">
            <a:avLst/>
          </a:prstGeom>
          <a:ln w="20097">
            <a:solidFill>
              <a:srgbClr val="CFCFCF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409"/>
              </a:spcBef>
            </a:pPr>
            <a:r>
              <a:rPr sz="1050" i="1" spc="-10" dirty="0">
                <a:solidFill>
                  <a:srgbClr val="408080"/>
                </a:solidFill>
                <a:latin typeface="Arial"/>
                <a:cs typeface="Arial"/>
              </a:rPr>
              <a:t># </a:t>
            </a:r>
            <a:r>
              <a:rPr sz="1050" i="1" spc="90" dirty="0">
                <a:solidFill>
                  <a:srgbClr val="408080"/>
                </a:solidFill>
                <a:latin typeface="Arial"/>
                <a:cs typeface="Arial"/>
              </a:rPr>
              <a:t>Credentials </a:t>
            </a:r>
            <a:r>
              <a:rPr sz="1050" i="1" spc="70" dirty="0">
                <a:solidFill>
                  <a:srgbClr val="408080"/>
                </a:solidFill>
                <a:latin typeface="Arial"/>
                <a:cs typeface="Arial"/>
              </a:rPr>
              <a:t>are provided </a:t>
            </a:r>
            <a:r>
              <a:rPr sz="1050" i="1" spc="85" dirty="0">
                <a:solidFill>
                  <a:srgbClr val="408080"/>
                </a:solidFill>
                <a:latin typeface="Arial"/>
                <a:cs typeface="Arial"/>
              </a:rPr>
              <a:t>already </a:t>
            </a:r>
            <a:r>
              <a:rPr sz="1050" i="1" spc="165" dirty="0">
                <a:solidFill>
                  <a:srgbClr val="408080"/>
                </a:solidFill>
                <a:latin typeface="Arial"/>
                <a:cs typeface="Arial"/>
              </a:rPr>
              <a:t>for this</a:t>
            </a:r>
            <a:r>
              <a:rPr sz="1050" i="1" spc="495" dirty="0">
                <a:solidFill>
                  <a:srgbClr val="408080"/>
                </a:solidFill>
                <a:latin typeface="Arial"/>
                <a:cs typeface="Arial"/>
              </a:rPr>
              <a:t> </a:t>
            </a:r>
            <a:r>
              <a:rPr sz="1050" i="1" spc="125" dirty="0">
                <a:solidFill>
                  <a:srgbClr val="408080"/>
                </a:solidFill>
                <a:latin typeface="Arial"/>
                <a:cs typeface="Arial"/>
              </a:rPr>
              <a:t>part</a:t>
            </a:r>
            <a:endParaRPr sz="1050">
              <a:latin typeface="Arial"/>
              <a:cs typeface="Arial"/>
            </a:endParaRPr>
          </a:p>
          <a:p>
            <a:pPr marL="58419">
              <a:lnSpc>
                <a:spcPct val="100000"/>
              </a:lnSpc>
              <a:spcBef>
                <a:spcPts val="15"/>
              </a:spcBef>
            </a:pPr>
            <a:r>
              <a:rPr sz="1050" spc="40" dirty="0">
                <a:solidFill>
                  <a:srgbClr val="333333"/>
                </a:solidFill>
                <a:latin typeface="Arial"/>
                <a:cs typeface="Arial"/>
              </a:rPr>
              <a:t>LIMIT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sz="1050" spc="-10" dirty="0">
                <a:solidFill>
                  <a:srgbClr val="666666"/>
                </a:solidFill>
                <a:latin typeface="Arial"/>
                <a:cs typeface="Arial"/>
              </a:rPr>
              <a:t>100 </a:t>
            </a:r>
            <a:r>
              <a:rPr sz="1050" i="1" spc="-10" dirty="0">
                <a:solidFill>
                  <a:srgbClr val="408080"/>
                </a:solidFill>
                <a:latin typeface="Arial"/>
                <a:cs typeface="Arial"/>
              </a:rPr>
              <a:t># </a:t>
            </a:r>
            <a:r>
              <a:rPr sz="1050" i="1" spc="200" dirty="0">
                <a:solidFill>
                  <a:srgbClr val="408080"/>
                </a:solidFill>
                <a:latin typeface="Arial"/>
                <a:cs typeface="Arial"/>
              </a:rPr>
              <a:t>limit </a:t>
            </a:r>
            <a:r>
              <a:rPr sz="1050" i="1" spc="135" dirty="0">
                <a:solidFill>
                  <a:srgbClr val="408080"/>
                </a:solidFill>
                <a:latin typeface="Arial"/>
                <a:cs typeface="Arial"/>
              </a:rPr>
              <a:t>of </a:t>
            </a:r>
            <a:r>
              <a:rPr sz="1050" i="1" spc="-20" dirty="0">
                <a:solidFill>
                  <a:srgbClr val="408080"/>
                </a:solidFill>
                <a:latin typeface="Arial"/>
                <a:cs typeface="Arial"/>
              </a:rPr>
              <a:t>number </a:t>
            </a:r>
            <a:r>
              <a:rPr sz="1050" i="1" spc="135" dirty="0">
                <a:solidFill>
                  <a:srgbClr val="408080"/>
                </a:solidFill>
                <a:latin typeface="Arial"/>
                <a:cs typeface="Arial"/>
              </a:rPr>
              <a:t>of </a:t>
            </a:r>
            <a:r>
              <a:rPr sz="1050" i="1" spc="10" dirty="0">
                <a:solidFill>
                  <a:srgbClr val="408080"/>
                </a:solidFill>
                <a:latin typeface="Arial"/>
                <a:cs typeface="Arial"/>
              </a:rPr>
              <a:t>venues </a:t>
            </a:r>
            <a:r>
              <a:rPr sz="1050" i="1" spc="85" dirty="0">
                <a:solidFill>
                  <a:srgbClr val="408080"/>
                </a:solidFill>
                <a:latin typeface="Arial"/>
                <a:cs typeface="Arial"/>
              </a:rPr>
              <a:t>returned </a:t>
            </a:r>
            <a:r>
              <a:rPr sz="1050" i="1" spc="20" dirty="0">
                <a:solidFill>
                  <a:srgbClr val="408080"/>
                </a:solidFill>
                <a:latin typeface="Arial"/>
                <a:cs typeface="Arial"/>
              </a:rPr>
              <a:t>by </a:t>
            </a:r>
            <a:r>
              <a:rPr sz="1050" i="1" spc="40" dirty="0">
                <a:solidFill>
                  <a:srgbClr val="408080"/>
                </a:solidFill>
                <a:latin typeface="Arial"/>
                <a:cs typeface="Arial"/>
              </a:rPr>
              <a:t>Foursquare</a:t>
            </a:r>
            <a:r>
              <a:rPr sz="1050" i="1" spc="114" dirty="0">
                <a:solidFill>
                  <a:srgbClr val="408080"/>
                </a:solidFill>
                <a:latin typeface="Arial"/>
                <a:cs typeface="Arial"/>
              </a:rPr>
              <a:t> </a:t>
            </a:r>
            <a:r>
              <a:rPr sz="1050" i="1" spc="10" dirty="0">
                <a:solidFill>
                  <a:srgbClr val="408080"/>
                </a:solidFill>
                <a:latin typeface="Arial"/>
                <a:cs typeface="Arial"/>
              </a:rPr>
              <a:t>API</a:t>
            </a:r>
            <a:endParaRPr sz="1050">
              <a:latin typeface="Arial"/>
              <a:cs typeface="Arial"/>
            </a:endParaRPr>
          </a:p>
          <a:p>
            <a:pPr marL="58419">
              <a:lnSpc>
                <a:spcPct val="100000"/>
              </a:lnSpc>
              <a:spcBef>
                <a:spcPts val="15"/>
              </a:spcBef>
            </a:pPr>
            <a:r>
              <a:rPr sz="1050" spc="100" dirty="0">
                <a:solidFill>
                  <a:srgbClr val="333333"/>
                </a:solidFill>
                <a:latin typeface="Arial"/>
                <a:cs typeface="Arial"/>
              </a:rPr>
              <a:t>radius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sz="1050" spc="-10" dirty="0">
                <a:solidFill>
                  <a:srgbClr val="666666"/>
                </a:solidFill>
                <a:latin typeface="Arial"/>
                <a:cs typeface="Arial"/>
              </a:rPr>
              <a:t>2000 </a:t>
            </a:r>
            <a:r>
              <a:rPr sz="1050" i="1" spc="-10" dirty="0">
                <a:solidFill>
                  <a:srgbClr val="408080"/>
                </a:solidFill>
                <a:latin typeface="Arial"/>
                <a:cs typeface="Arial"/>
              </a:rPr>
              <a:t># </a:t>
            </a:r>
            <a:r>
              <a:rPr sz="1050" i="1" spc="100" dirty="0">
                <a:solidFill>
                  <a:srgbClr val="408080"/>
                </a:solidFill>
                <a:latin typeface="Arial"/>
                <a:cs typeface="Arial"/>
              </a:rPr>
              <a:t>define</a:t>
            </a:r>
            <a:r>
              <a:rPr sz="1050" i="1" spc="155" dirty="0">
                <a:solidFill>
                  <a:srgbClr val="408080"/>
                </a:solidFill>
                <a:latin typeface="Arial"/>
                <a:cs typeface="Arial"/>
              </a:rPr>
              <a:t> </a:t>
            </a:r>
            <a:r>
              <a:rPr sz="1050" i="1" spc="100" dirty="0">
                <a:solidFill>
                  <a:srgbClr val="408080"/>
                </a:solidFill>
                <a:latin typeface="Arial"/>
                <a:cs typeface="Arial"/>
              </a:rPr>
              <a:t>radius</a:t>
            </a:r>
            <a:endParaRPr sz="1050">
              <a:latin typeface="Arial"/>
              <a:cs typeface="Arial"/>
            </a:endParaRPr>
          </a:p>
          <a:p>
            <a:pPr marL="58419" marR="73025">
              <a:lnSpc>
                <a:spcPct val="101200"/>
              </a:lnSpc>
            </a:pPr>
            <a:r>
              <a:rPr sz="1050" spc="185" dirty="0">
                <a:solidFill>
                  <a:srgbClr val="333333"/>
                </a:solidFill>
                <a:latin typeface="Arial"/>
                <a:cs typeface="Arial"/>
              </a:rPr>
              <a:t>url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sz="1050" spc="100" dirty="0">
                <a:solidFill>
                  <a:srgbClr val="B92020"/>
                </a:solidFill>
                <a:latin typeface="Arial"/>
                <a:cs typeface="Arial"/>
              </a:rPr>
              <a:t>'https://api.foursquare.com/v2/venues/explore?&amp;client_id=</a:t>
            </a:r>
            <a:r>
              <a:rPr sz="1050" b="1" spc="100" dirty="0">
                <a:solidFill>
                  <a:srgbClr val="66374A"/>
                </a:solidFill>
                <a:latin typeface="Arial"/>
                <a:cs typeface="Arial"/>
              </a:rPr>
              <a:t>{}</a:t>
            </a:r>
            <a:r>
              <a:rPr sz="1050" spc="100" dirty="0">
                <a:solidFill>
                  <a:srgbClr val="B92020"/>
                </a:solidFill>
                <a:latin typeface="Arial"/>
                <a:cs typeface="Arial"/>
              </a:rPr>
              <a:t>&amp;client_secre  </a:t>
            </a:r>
            <a:r>
              <a:rPr sz="1050" spc="120" dirty="0">
                <a:solidFill>
                  <a:srgbClr val="B92020"/>
                </a:solidFill>
                <a:latin typeface="Arial"/>
                <a:cs typeface="Arial"/>
              </a:rPr>
              <a:t>t=</a:t>
            </a:r>
            <a:r>
              <a:rPr sz="1050" b="1" spc="120" dirty="0">
                <a:solidFill>
                  <a:srgbClr val="66374A"/>
                </a:solidFill>
                <a:latin typeface="Arial"/>
                <a:cs typeface="Arial"/>
              </a:rPr>
              <a:t>{}</a:t>
            </a:r>
            <a:r>
              <a:rPr sz="1050" spc="120" dirty="0">
                <a:solidFill>
                  <a:srgbClr val="B92020"/>
                </a:solidFill>
                <a:latin typeface="Arial"/>
                <a:cs typeface="Arial"/>
              </a:rPr>
              <a:t>&amp;v=</a:t>
            </a:r>
            <a:r>
              <a:rPr sz="1050" b="1" spc="120" dirty="0">
                <a:solidFill>
                  <a:srgbClr val="66374A"/>
                </a:solidFill>
                <a:latin typeface="Arial"/>
                <a:cs typeface="Arial"/>
              </a:rPr>
              <a:t>{}</a:t>
            </a:r>
            <a:r>
              <a:rPr sz="1050" spc="120" dirty="0">
                <a:solidFill>
                  <a:srgbClr val="B92020"/>
                </a:solidFill>
                <a:latin typeface="Arial"/>
                <a:cs typeface="Arial"/>
              </a:rPr>
              <a:t>&amp;ll=</a:t>
            </a:r>
            <a:r>
              <a:rPr sz="1050" b="1" spc="120" dirty="0">
                <a:solidFill>
                  <a:srgbClr val="66374A"/>
                </a:solidFill>
                <a:latin typeface="Arial"/>
                <a:cs typeface="Arial"/>
              </a:rPr>
              <a:t>{}</a:t>
            </a:r>
            <a:r>
              <a:rPr sz="1050" spc="120" dirty="0">
                <a:solidFill>
                  <a:srgbClr val="B92020"/>
                </a:solidFill>
                <a:latin typeface="Arial"/>
                <a:cs typeface="Arial"/>
              </a:rPr>
              <a:t>,</a:t>
            </a:r>
            <a:r>
              <a:rPr sz="1050" b="1" spc="120" dirty="0">
                <a:solidFill>
                  <a:srgbClr val="66374A"/>
                </a:solidFill>
                <a:latin typeface="Arial"/>
                <a:cs typeface="Arial"/>
              </a:rPr>
              <a:t>{}</a:t>
            </a:r>
            <a:r>
              <a:rPr sz="1050" spc="120" dirty="0">
                <a:solidFill>
                  <a:srgbClr val="B92020"/>
                </a:solidFill>
                <a:latin typeface="Arial"/>
                <a:cs typeface="Arial"/>
              </a:rPr>
              <a:t>&amp;radius=</a:t>
            </a:r>
            <a:r>
              <a:rPr sz="1050" b="1" spc="120" dirty="0">
                <a:solidFill>
                  <a:srgbClr val="66374A"/>
                </a:solidFill>
                <a:latin typeface="Arial"/>
                <a:cs typeface="Arial"/>
              </a:rPr>
              <a:t>{}</a:t>
            </a:r>
            <a:r>
              <a:rPr sz="1050" spc="120" dirty="0">
                <a:solidFill>
                  <a:srgbClr val="B92020"/>
                </a:solidFill>
                <a:latin typeface="Arial"/>
                <a:cs typeface="Arial"/>
              </a:rPr>
              <a:t>&amp;limit=</a:t>
            </a:r>
            <a:r>
              <a:rPr sz="1050" b="1" spc="120" dirty="0">
                <a:solidFill>
                  <a:srgbClr val="66374A"/>
                </a:solidFill>
                <a:latin typeface="Arial"/>
                <a:cs typeface="Arial"/>
              </a:rPr>
              <a:t>{}</a:t>
            </a:r>
            <a:r>
              <a:rPr sz="1050" spc="120" dirty="0">
                <a:solidFill>
                  <a:srgbClr val="B92020"/>
                </a:solidFill>
                <a:latin typeface="Arial"/>
                <a:cs typeface="Arial"/>
              </a:rPr>
              <a:t>'</a:t>
            </a:r>
            <a:r>
              <a:rPr sz="1050" spc="120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120" dirty="0">
                <a:solidFill>
                  <a:srgbClr val="333333"/>
                </a:solidFill>
                <a:latin typeface="Arial"/>
                <a:cs typeface="Arial"/>
              </a:rPr>
              <a:t>format(</a:t>
            </a:r>
            <a:endParaRPr sz="1050">
              <a:latin typeface="Arial"/>
              <a:cs typeface="Arial"/>
            </a:endParaRPr>
          </a:p>
          <a:p>
            <a:pPr marL="351790" marR="1758950" algn="just">
              <a:lnSpc>
                <a:spcPct val="101200"/>
              </a:lnSpc>
            </a:pPr>
            <a:r>
              <a:rPr sz="1050" spc="-80" dirty="0">
                <a:solidFill>
                  <a:srgbClr val="B92020"/>
                </a:solidFill>
                <a:latin typeface="Arial"/>
                <a:cs typeface="Arial"/>
              </a:rPr>
              <a:t>'5VE0TJS5ZJC2YCCBP5R5UE5F0ZVFBHKHM2PK1DPDNSGKAQK3'</a:t>
            </a:r>
            <a:r>
              <a:rPr sz="1050" spc="-80" dirty="0">
                <a:solidFill>
                  <a:srgbClr val="333333"/>
                </a:solidFill>
                <a:latin typeface="Arial"/>
                <a:cs typeface="Arial"/>
              </a:rPr>
              <a:t>,  </a:t>
            </a:r>
            <a:r>
              <a:rPr sz="1050" spc="-95" dirty="0">
                <a:solidFill>
                  <a:srgbClr val="B92020"/>
                </a:solidFill>
                <a:latin typeface="Arial"/>
                <a:cs typeface="Arial"/>
              </a:rPr>
              <a:t>'2R0VDFNSWDVUWEBXPR0YMJSYJYEF1WLJKWPGZ5TIZF41QRTU'</a:t>
            </a:r>
            <a:r>
              <a:rPr sz="1050" spc="-95" dirty="0">
                <a:solidFill>
                  <a:srgbClr val="333333"/>
                </a:solidFill>
                <a:latin typeface="Arial"/>
                <a:cs typeface="Arial"/>
              </a:rPr>
              <a:t>,  </a:t>
            </a:r>
            <a:r>
              <a:rPr sz="1050" spc="85" dirty="0">
                <a:solidFill>
                  <a:srgbClr val="B92020"/>
                </a:solidFill>
                <a:latin typeface="Arial"/>
                <a:cs typeface="Arial"/>
              </a:rPr>
              <a:t>'20180604'</a:t>
            </a:r>
            <a:r>
              <a:rPr sz="1050" spc="85" dirty="0">
                <a:solidFill>
                  <a:srgbClr val="333333"/>
                </a:solidFill>
                <a:latin typeface="Arial"/>
                <a:cs typeface="Arial"/>
              </a:rPr>
              <a:t>,</a:t>
            </a:r>
            <a:endParaRPr sz="1050">
              <a:latin typeface="Arial"/>
              <a:cs typeface="Arial"/>
            </a:endParaRPr>
          </a:p>
          <a:p>
            <a:pPr marL="351790" marR="4471670">
              <a:lnSpc>
                <a:spcPct val="101200"/>
              </a:lnSpc>
            </a:pPr>
            <a:r>
              <a:rPr sz="1050" spc="85" dirty="0">
                <a:solidFill>
                  <a:srgbClr val="333333"/>
                </a:solidFill>
                <a:latin typeface="Arial"/>
                <a:cs typeface="Arial"/>
              </a:rPr>
              <a:t>lewisham_lat,  </a:t>
            </a:r>
            <a:r>
              <a:rPr sz="1050" spc="40" dirty="0">
                <a:solidFill>
                  <a:srgbClr val="333333"/>
                </a:solidFill>
                <a:latin typeface="Arial"/>
                <a:cs typeface="Arial"/>
              </a:rPr>
              <a:t>lewisham_long</a:t>
            </a:r>
            <a:r>
              <a:rPr sz="1050" spc="285" dirty="0">
                <a:solidFill>
                  <a:srgbClr val="333333"/>
                </a:solidFill>
                <a:latin typeface="Arial"/>
                <a:cs typeface="Arial"/>
              </a:rPr>
              <a:t>,  </a:t>
            </a:r>
            <a:r>
              <a:rPr sz="1050" spc="125" dirty="0">
                <a:solidFill>
                  <a:srgbClr val="333333"/>
                </a:solidFill>
                <a:latin typeface="Arial"/>
                <a:cs typeface="Arial"/>
              </a:rPr>
              <a:t>radius,</a:t>
            </a:r>
            <a:endParaRPr sz="1050">
              <a:latin typeface="Arial"/>
              <a:cs typeface="Arial"/>
            </a:endParaRPr>
          </a:p>
          <a:p>
            <a:pPr marL="351790">
              <a:lnSpc>
                <a:spcPct val="100000"/>
              </a:lnSpc>
              <a:spcBef>
                <a:spcPts val="15"/>
              </a:spcBef>
            </a:pPr>
            <a:r>
              <a:rPr sz="1050" spc="70" dirty="0">
                <a:solidFill>
                  <a:srgbClr val="333333"/>
                </a:solidFill>
                <a:latin typeface="Arial"/>
                <a:cs typeface="Arial"/>
              </a:rPr>
              <a:t>LIMIT)</a:t>
            </a:r>
            <a:endParaRPr sz="1050">
              <a:latin typeface="Arial"/>
              <a:cs typeface="Arial"/>
            </a:endParaRPr>
          </a:p>
          <a:p>
            <a:pPr marL="58419">
              <a:lnSpc>
                <a:spcPct val="100000"/>
              </a:lnSpc>
              <a:spcBef>
                <a:spcPts val="15"/>
              </a:spcBef>
            </a:pPr>
            <a:r>
              <a:rPr sz="1050" i="1" spc="-10" dirty="0">
                <a:solidFill>
                  <a:srgbClr val="408080"/>
                </a:solidFill>
                <a:latin typeface="Arial"/>
                <a:cs typeface="Arial"/>
              </a:rPr>
              <a:t># </a:t>
            </a:r>
            <a:r>
              <a:rPr sz="1050" i="1" spc="100" dirty="0">
                <a:solidFill>
                  <a:srgbClr val="408080"/>
                </a:solidFill>
                <a:latin typeface="Arial"/>
                <a:cs typeface="Arial"/>
              </a:rPr>
              <a:t>displays</a:t>
            </a:r>
            <a:r>
              <a:rPr sz="1050" i="1" spc="285" dirty="0">
                <a:solidFill>
                  <a:srgbClr val="408080"/>
                </a:solidFill>
                <a:latin typeface="Arial"/>
                <a:cs typeface="Arial"/>
              </a:rPr>
              <a:t> </a:t>
            </a:r>
            <a:r>
              <a:rPr sz="1050" i="1" spc="-125" dirty="0">
                <a:solidFill>
                  <a:srgbClr val="408080"/>
                </a:solidFill>
                <a:latin typeface="Arial"/>
                <a:cs typeface="Arial"/>
              </a:rPr>
              <a:t>URL</a:t>
            </a:r>
            <a:endParaRPr sz="1050">
              <a:latin typeface="Arial"/>
              <a:cs typeface="Arial"/>
            </a:endParaRPr>
          </a:p>
          <a:p>
            <a:pPr marL="58419">
              <a:lnSpc>
                <a:spcPct val="100000"/>
              </a:lnSpc>
              <a:spcBef>
                <a:spcPts val="15"/>
              </a:spcBef>
            </a:pPr>
            <a:r>
              <a:rPr sz="1050" spc="185" dirty="0">
                <a:solidFill>
                  <a:srgbClr val="333333"/>
                </a:solidFill>
                <a:latin typeface="Arial"/>
                <a:cs typeface="Arial"/>
              </a:rPr>
              <a:t>url</a:t>
            </a:r>
            <a:endParaRPr sz="10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7653" y="3803548"/>
            <a:ext cx="53911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35" dirty="0">
                <a:solidFill>
                  <a:srgbClr val="2F3F9E"/>
                </a:solidFill>
                <a:latin typeface="Arial"/>
                <a:cs typeface="Arial"/>
              </a:rPr>
              <a:t>In </a:t>
            </a:r>
            <a:r>
              <a:rPr sz="1050" spc="285" dirty="0">
                <a:solidFill>
                  <a:srgbClr val="2F3F9E"/>
                </a:solidFill>
                <a:latin typeface="Arial"/>
                <a:cs typeface="Arial"/>
              </a:rPr>
              <a:t>[</a:t>
            </a:r>
            <a:r>
              <a:rPr sz="1050" spc="345" dirty="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sz="1050" spc="285" dirty="0">
                <a:solidFill>
                  <a:srgbClr val="2F3F9E"/>
                </a:solidFill>
                <a:latin typeface="Arial"/>
                <a:cs typeface="Arial"/>
              </a:rPr>
              <a:t>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20811" y="3763860"/>
            <a:ext cx="5857875" cy="447675"/>
          </a:xfrm>
          <a:prstGeom prst="rect">
            <a:avLst/>
          </a:prstGeom>
          <a:ln w="20097">
            <a:solidFill>
              <a:srgbClr val="CFCFCF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58419" marR="3299460">
              <a:lnSpc>
                <a:spcPct val="101200"/>
              </a:lnSpc>
              <a:spcBef>
                <a:spcPts val="395"/>
              </a:spcBef>
            </a:pPr>
            <a:r>
              <a:rPr sz="1050" spc="135" dirty="0">
                <a:solidFill>
                  <a:srgbClr val="333333"/>
                </a:solidFill>
                <a:latin typeface="Arial"/>
                <a:cs typeface="Arial"/>
              </a:rPr>
              <a:t>results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sz="1050" spc="135" dirty="0">
                <a:solidFill>
                  <a:srgbClr val="333333"/>
                </a:solidFill>
                <a:latin typeface="Arial"/>
                <a:cs typeface="Arial"/>
              </a:rPr>
              <a:t>requests</a:t>
            </a:r>
            <a:r>
              <a:rPr sz="1050" spc="135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135" dirty="0">
                <a:solidFill>
                  <a:srgbClr val="333333"/>
                </a:solidFill>
                <a:latin typeface="Arial"/>
                <a:cs typeface="Arial"/>
              </a:rPr>
              <a:t>get(url)</a:t>
            </a:r>
            <a:r>
              <a:rPr sz="1050" spc="135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135" dirty="0">
                <a:solidFill>
                  <a:srgbClr val="333333"/>
                </a:solidFill>
                <a:latin typeface="Arial"/>
                <a:cs typeface="Arial"/>
              </a:rPr>
              <a:t>json()  results</a:t>
            </a:r>
            <a:endParaRPr sz="10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4281" y="4365523"/>
            <a:ext cx="61214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35" dirty="0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sz="1050" spc="220" dirty="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sz="1050" spc="165" dirty="0">
                <a:solidFill>
                  <a:srgbClr val="2F3F9E"/>
                </a:solidFill>
                <a:latin typeface="Arial"/>
                <a:cs typeface="Arial"/>
              </a:rPr>
              <a:t>[66]: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20811" y="4335360"/>
            <a:ext cx="5857875" cy="1895475"/>
          </a:xfrm>
          <a:prstGeom prst="rect">
            <a:avLst/>
          </a:prstGeom>
          <a:ln w="20097">
            <a:solidFill>
              <a:srgbClr val="CFCFCF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335"/>
              </a:spcBef>
            </a:pPr>
            <a:r>
              <a:rPr sz="1050" i="1" spc="-10" dirty="0">
                <a:solidFill>
                  <a:srgbClr val="408080"/>
                </a:solidFill>
                <a:latin typeface="Arial"/>
                <a:cs typeface="Arial"/>
              </a:rPr>
              <a:t># </a:t>
            </a:r>
            <a:r>
              <a:rPr sz="1050" i="1" spc="114" dirty="0">
                <a:solidFill>
                  <a:srgbClr val="408080"/>
                </a:solidFill>
                <a:latin typeface="Arial"/>
                <a:cs typeface="Arial"/>
              </a:rPr>
              <a:t>function </a:t>
            </a:r>
            <a:r>
              <a:rPr sz="1050" i="1" spc="135" dirty="0">
                <a:solidFill>
                  <a:srgbClr val="408080"/>
                </a:solidFill>
                <a:latin typeface="Arial"/>
                <a:cs typeface="Arial"/>
              </a:rPr>
              <a:t>that </a:t>
            </a:r>
            <a:r>
              <a:rPr sz="1050" i="1" spc="114" dirty="0">
                <a:solidFill>
                  <a:srgbClr val="408080"/>
                </a:solidFill>
                <a:latin typeface="Arial"/>
                <a:cs typeface="Arial"/>
              </a:rPr>
              <a:t>extracts </a:t>
            </a:r>
            <a:r>
              <a:rPr sz="1050" i="1" spc="90" dirty="0">
                <a:solidFill>
                  <a:srgbClr val="408080"/>
                </a:solidFill>
                <a:latin typeface="Arial"/>
                <a:cs typeface="Arial"/>
              </a:rPr>
              <a:t>the </a:t>
            </a:r>
            <a:r>
              <a:rPr sz="1050" i="1" spc="70" dirty="0">
                <a:solidFill>
                  <a:srgbClr val="408080"/>
                </a:solidFill>
                <a:latin typeface="Arial"/>
                <a:cs typeface="Arial"/>
              </a:rPr>
              <a:t>category </a:t>
            </a:r>
            <a:r>
              <a:rPr sz="1050" i="1" spc="135" dirty="0">
                <a:solidFill>
                  <a:srgbClr val="408080"/>
                </a:solidFill>
                <a:latin typeface="Arial"/>
                <a:cs typeface="Arial"/>
              </a:rPr>
              <a:t>of </a:t>
            </a:r>
            <a:r>
              <a:rPr sz="1050" i="1" spc="90" dirty="0">
                <a:solidFill>
                  <a:srgbClr val="408080"/>
                </a:solidFill>
                <a:latin typeface="Arial"/>
                <a:cs typeface="Arial"/>
              </a:rPr>
              <a:t>the</a:t>
            </a:r>
            <a:r>
              <a:rPr sz="1050" i="1" spc="195" dirty="0">
                <a:solidFill>
                  <a:srgbClr val="408080"/>
                </a:solidFill>
                <a:latin typeface="Arial"/>
                <a:cs typeface="Arial"/>
              </a:rPr>
              <a:t> </a:t>
            </a:r>
            <a:r>
              <a:rPr sz="1050" i="1" spc="5" dirty="0">
                <a:solidFill>
                  <a:srgbClr val="408080"/>
                </a:solidFill>
                <a:latin typeface="Arial"/>
                <a:cs typeface="Arial"/>
              </a:rPr>
              <a:t>venue</a:t>
            </a:r>
            <a:endParaRPr sz="1050">
              <a:latin typeface="Arial"/>
              <a:cs typeface="Arial"/>
            </a:endParaRPr>
          </a:p>
          <a:p>
            <a:pPr marL="58419">
              <a:lnSpc>
                <a:spcPct val="100000"/>
              </a:lnSpc>
              <a:spcBef>
                <a:spcPts val="15"/>
              </a:spcBef>
            </a:pPr>
            <a:r>
              <a:rPr sz="1050" b="1" spc="50" dirty="0">
                <a:solidFill>
                  <a:srgbClr val="008000"/>
                </a:solidFill>
                <a:latin typeface="Arial"/>
                <a:cs typeface="Arial"/>
              </a:rPr>
              <a:t>def</a:t>
            </a:r>
            <a:r>
              <a:rPr sz="1050" b="1" spc="28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050" spc="80" dirty="0">
                <a:solidFill>
                  <a:srgbClr val="0000FF"/>
                </a:solidFill>
                <a:latin typeface="Arial"/>
                <a:cs typeface="Arial"/>
              </a:rPr>
              <a:t>get_category_type</a:t>
            </a:r>
            <a:r>
              <a:rPr sz="1050" spc="80" dirty="0">
                <a:solidFill>
                  <a:srgbClr val="333333"/>
                </a:solidFill>
                <a:latin typeface="Arial"/>
                <a:cs typeface="Arial"/>
              </a:rPr>
              <a:t>(row):</a:t>
            </a:r>
            <a:endParaRPr sz="1050">
              <a:latin typeface="Arial"/>
              <a:cs typeface="Arial"/>
            </a:endParaRPr>
          </a:p>
          <a:p>
            <a:pPr marL="351790">
              <a:lnSpc>
                <a:spcPct val="100000"/>
              </a:lnSpc>
              <a:spcBef>
                <a:spcPts val="15"/>
              </a:spcBef>
            </a:pPr>
            <a:r>
              <a:rPr sz="1050" b="1" spc="165" dirty="0">
                <a:solidFill>
                  <a:srgbClr val="008000"/>
                </a:solidFill>
                <a:latin typeface="Arial"/>
                <a:cs typeface="Arial"/>
              </a:rPr>
              <a:t>try</a:t>
            </a:r>
            <a:r>
              <a:rPr sz="1050" spc="165" dirty="0">
                <a:solidFill>
                  <a:srgbClr val="333333"/>
                </a:solidFill>
                <a:latin typeface="Arial"/>
                <a:cs typeface="Arial"/>
              </a:rPr>
              <a:t>:</a:t>
            </a:r>
            <a:endParaRPr sz="1050">
              <a:latin typeface="Arial"/>
              <a:cs typeface="Arial"/>
            </a:endParaRPr>
          </a:p>
          <a:p>
            <a:pPr marL="645160">
              <a:lnSpc>
                <a:spcPct val="100000"/>
              </a:lnSpc>
              <a:spcBef>
                <a:spcPts val="15"/>
              </a:spcBef>
            </a:pPr>
            <a:r>
              <a:rPr sz="1050" spc="125" dirty="0">
                <a:solidFill>
                  <a:srgbClr val="333333"/>
                </a:solidFill>
                <a:latin typeface="Arial"/>
                <a:cs typeface="Arial"/>
              </a:rPr>
              <a:t>categories_list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</a:t>
            </a:r>
            <a:r>
              <a:rPr sz="1050" spc="2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50" spc="130" dirty="0">
                <a:solidFill>
                  <a:srgbClr val="333333"/>
                </a:solidFill>
                <a:latin typeface="Arial"/>
                <a:cs typeface="Arial"/>
              </a:rPr>
              <a:t>row[</a:t>
            </a:r>
            <a:r>
              <a:rPr sz="1050" spc="130" dirty="0">
                <a:solidFill>
                  <a:srgbClr val="B92020"/>
                </a:solidFill>
                <a:latin typeface="Arial"/>
                <a:cs typeface="Arial"/>
              </a:rPr>
              <a:t>'categories'</a:t>
            </a:r>
            <a:r>
              <a:rPr sz="1050" spc="130" dirty="0">
                <a:solidFill>
                  <a:srgbClr val="333333"/>
                </a:solidFill>
                <a:latin typeface="Arial"/>
                <a:cs typeface="Arial"/>
              </a:rPr>
              <a:t>]</a:t>
            </a:r>
            <a:endParaRPr sz="1050">
              <a:latin typeface="Arial"/>
              <a:cs typeface="Arial"/>
            </a:endParaRPr>
          </a:p>
          <a:p>
            <a:pPr marL="351790">
              <a:lnSpc>
                <a:spcPct val="100000"/>
              </a:lnSpc>
              <a:spcBef>
                <a:spcPts val="15"/>
              </a:spcBef>
            </a:pPr>
            <a:r>
              <a:rPr sz="1050" b="1" spc="55" dirty="0">
                <a:solidFill>
                  <a:srgbClr val="008000"/>
                </a:solidFill>
                <a:latin typeface="Arial"/>
                <a:cs typeface="Arial"/>
              </a:rPr>
              <a:t>except</a:t>
            </a:r>
            <a:r>
              <a:rPr sz="1050" spc="55" dirty="0">
                <a:solidFill>
                  <a:srgbClr val="333333"/>
                </a:solidFill>
                <a:latin typeface="Arial"/>
                <a:cs typeface="Arial"/>
              </a:rPr>
              <a:t>:</a:t>
            </a:r>
            <a:endParaRPr sz="1050">
              <a:latin typeface="Arial"/>
              <a:cs typeface="Arial"/>
            </a:endParaRPr>
          </a:p>
          <a:p>
            <a:pPr marL="645160">
              <a:lnSpc>
                <a:spcPct val="100000"/>
              </a:lnSpc>
              <a:spcBef>
                <a:spcPts val="15"/>
              </a:spcBef>
            </a:pPr>
            <a:r>
              <a:rPr sz="1050" spc="125" dirty="0">
                <a:solidFill>
                  <a:srgbClr val="333333"/>
                </a:solidFill>
                <a:latin typeface="Arial"/>
                <a:cs typeface="Arial"/>
              </a:rPr>
              <a:t>categories_list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</a:t>
            </a:r>
            <a:r>
              <a:rPr sz="1050" spc="2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50" spc="110" dirty="0">
                <a:solidFill>
                  <a:srgbClr val="333333"/>
                </a:solidFill>
                <a:latin typeface="Arial"/>
                <a:cs typeface="Arial"/>
              </a:rPr>
              <a:t>row[</a:t>
            </a:r>
            <a:r>
              <a:rPr sz="1050" spc="110" dirty="0">
                <a:solidFill>
                  <a:srgbClr val="B92020"/>
                </a:solidFill>
                <a:latin typeface="Arial"/>
                <a:cs typeface="Arial"/>
              </a:rPr>
              <a:t>'venue.categories'</a:t>
            </a:r>
            <a:r>
              <a:rPr sz="1050" spc="110" dirty="0">
                <a:solidFill>
                  <a:srgbClr val="333333"/>
                </a:solidFill>
                <a:latin typeface="Arial"/>
                <a:cs typeface="Arial"/>
              </a:rPr>
              <a:t>]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351790">
              <a:lnSpc>
                <a:spcPct val="100000"/>
              </a:lnSpc>
            </a:pPr>
            <a:r>
              <a:rPr sz="1050" b="1" spc="254" dirty="0">
                <a:solidFill>
                  <a:srgbClr val="008000"/>
                </a:solidFill>
                <a:latin typeface="Arial"/>
                <a:cs typeface="Arial"/>
              </a:rPr>
              <a:t>if </a:t>
            </a:r>
            <a:r>
              <a:rPr sz="1050" spc="135" dirty="0">
                <a:solidFill>
                  <a:srgbClr val="008000"/>
                </a:solidFill>
                <a:latin typeface="Arial"/>
                <a:cs typeface="Arial"/>
              </a:rPr>
              <a:t>len</a:t>
            </a:r>
            <a:r>
              <a:rPr sz="1050" spc="135" dirty="0">
                <a:solidFill>
                  <a:srgbClr val="333333"/>
                </a:solidFill>
                <a:latin typeface="Arial"/>
                <a:cs typeface="Arial"/>
              </a:rPr>
              <a:t>(categories_list)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==</a:t>
            </a:r>
            <a:r>
              <a:rPr sz="1050" spc="19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50" spc="135" dirty="0">
                <a:solidFill>
                  <a:srgbClr val="666666"/>
                </a:solidFill>
                <a:latin typeface="Arial"/>
                <a:cs typeface="Arial"/>
              </a:rPr>
              <a:t>0</a:t>
            </a:r>
            <a:r>
              <a:rPr sz="1050" spc="135" dirty="0">
                <a:solidFill>
                  <a:srgbClr val="333333"/>
                </a:solidFill>
                <a:latin typeface="Arial"/>
                <a:cs typeface="Arial"/>
              </a:rPr>
              <a:t>:</a:t>
            </a:r>
            <a:endParaRPr sz="1050">
              <a:latin typeface="Arial"/>
              <a:cs typeface="Arial"/>
            </a:endParaRPr>
          </a:p>
          <a:p>
            <a:pPr marL="351790" marR="4398645" indent="292735">
              <a:lnSpc>
                <a:spcPct val="101200"/>
              </a:lnSpc>
            </a:pPr>
            <a:r>
              <a:rPr sz="1050" b="1" spc="70" dirty="0">
                <a:solidFill>
                  <a:srgbClr val="008000"/>
                </a:solidFill>
                <a:latin typeface="Arial"/>
                <a:cs typeface="Arial"/>
              </a:rPr>
              <a:t>return </a:t>
            </a:r>
            <a:r>
              <a:rPr sz="1050" b="1" spc="-80" dirty="0">
                <a:solidFill>
                  <a:srgbClr val="008000"/>
                </a:solidFill>
                <a:latin typeface="Arial"/>
                <a:cs typeface="Arial"/>
              </a:rPr>
              <a:t>None  </a:t>
            </a:r>
            <a:r>
              <a:rPr sz="1050" b="1" spc="105" dirty="0">
                <a:solidFill>
                  <a:srgbClr val="008000"/>
                </a:solidFill>
                <a:latin typeface="Arial"/>
                <a:cs typeface="Arial"/>
              </a:rPr>
              <a:t>else</a:t>
            </a:r>
            <a:r>
              <a:rPr sz="1050" spc="105" dirty="0">
                <a:solidFill>
                  <a:srgbClr val="333333"/>
                </a:solidFill>
                <a:latin typeface="Arial"/>
                <a:cs typeface="Arial"/>
              </a:rPr>
              <a:t>:</a:t>
            </a:r>
            <a:endParaRPr sz="1050">
              <a:latin typeface="Arial"/>
              <a:cs typeface="Arial"/>
            </a:endParaRPr>
          </a:p>
          <a:p>
            <a:pPr marL="645160">
              <a:lnSpc>
                <a:spcPct val="100000"/>
              </a:lnSpc>
              <a:spcBef>
                <a:spcPts val="15"/>
              </a:spcBef>
            </a:pPr>
            <a:r>
              <a:rPr sz="1050" b="1" spc="70" dirty="0">
                <a:solidFill>
                  <a:srgbClr val="008000"/>
                </a:solidFill>
                <a:latin typeface="Arial"/>
                <a:cs typeface="Arial"/>
              </a:rPr>
              <a:t>return</a:t>
            </a:r>
            <a:r>
              <a:rPr sz="1050" b="1" spc="28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050" spc="130" dirty="0">
                <a:solidFill>
                  <a:srgbClr val="333333"/>
                </a:solidFill>
                <a:latin typeface="Arial"/>
                <a:cs typeface="Arial"/>
              </a:rPr>
              <a:t>categories_list[</a:t>
            </a:r>
            <a:r>
              <a:rPr sz="1050" spc="130" dirty="0">
                <a:solidFill>
                  <a:srgbClr val="666666"/>
                </a:solidFill>
                <a:latin typeface="Arial"/>
                <a:cs typeface="Arial"/>
              </a:rPr>
              <a:t>0</a:t>
            </a:r>
            <a:r>
              <a:rPr sz="1050" spc="130" dirty="0">
                <a:solidFill>
                  <a:srgbClr val="333333"/>
                </a:solidFill>
                <a:latin typeface="Arial"/>
                <a:cs typeface="Arial"/>
              </a:rPr>
              <a:t>][</a:t>
            </a:r>
            <a:r>
              <a:rPr sz="1050" spc="130" dirty="0">
                <a:solidFill>
                  <a:srgbClr val="B92020"/>
                </a:solidFill>
                <a:latin typeface="Arial"/>
                <a:cs typeface="Arial"/>
              </a:rPr>
              <a:t>'name'</a:t>
            </a:r>
            <a:r>
              <a:rPr sz="1050" spc="130" dirty="0">
                <a:solidFill>
                  <a:srgbClr val="333333"/>
                </a:solidFill>
                <a:latin typeface="Arial"/>
                <a:cs typeface="Arial"/>
              </a:rPr>
              <a:t>]</a:t>
            </a:r>
            <a:endParaRPr sz="10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2229" y="6527698"/>
            <a:ext cx="379095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Arial"/>
                <a:cs typeface="Arial"/>
              </a:rPr>
              <a:t>The result will be structured pandas dataframe as shown</a:t>
            </a:r>
            <a:r>
              <a:rPr sz="1050" spc="-10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below:</a:t>
            </a:r>
            <a:endParaRPr sz="10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4281" y="2908198"/>
            <a:ext cx="61214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10" dirty="0">
                <a:solidFill>
                  <a:srgbClr val="D84215"/>
                </a:solidFill>
                <a:latin typeface="Arial"/>
                <a:cs typeface="Arial"/>
              </a:rPr>
              <a:t>Out[64]: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57374" y="2917723"/>
            <a:ext cx="5671185" cy="67119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just">
              <a:lnSpc>
                <a:spcPct val="101200"/>
              </a:lnSpc>
              <a:spcBef>
                <a:spcPts val="85"/>
              </a:spcBef>
            </a:pPr>
            <a:r>
              <a:rPr sz="1050" spc="55" dirty="0">
                <a:latin typeface="Arial"/>
                <a:cs typeface="Arial"/>
              </a:rPr>
              <a:t>'https://api.foursquare.com/v2/venues/explore?&amp;client_id=5VE0TJS5ZJC2YCCBP5R5  </a:t>
            </a:r>
            <a:r>
              <a:rPr sz="1050" spc="-90" dirty="0">
                <a:latin typeface="Arial"/>
                <a:cs typeface="Arial"/>
              </a:rPr>
              <a:t>UE5F0ZVFBHKHM2PK1DPDNSGKAQK3&amp;client_secret=2R0VDFNSWDVUWEBXPR0YMJSYJYEF1WLJKW  </a:t>
            </a:r>
            <a:r>
              <a:rPr sz="1050" spc="5" dirty="0">
                <a:latin typeface="Arial"/>
                <a:cs typeface="Arial"/>
              </a:rPr>
              <a:t>PGZ5TIZF41QRTU&amp;v=20180604&amp;ll=51.46196000000003,-0.007539999999949032&amp;radius=2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85" dirty="0">
                <a:latin typeface="Arial"/>
                <a:cs typeface="Arial"/>
              </a:rPr>
              <a:t>000&amp;limit=100'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23</a:t>
            </a:fld>
            <a:r>
              <a:rPr spc="-5" dirty="0"/>
              <a:t>/</a:t>
            </a:r>
            <a:r>
              <a:rPr dirty="0"/>
              <a:t>46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38337" y="165099"/>
            <a:ext cx="153225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Neighborhoods in London</a:t>
            </a:r>
            <a:r>
              <a:rPr sz="800" spc="-8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Week2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281" y="469798"/>
            <a:ext cx="61214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35" dirty="0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sz="1050" spc="220" dirty="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sz="1050" spc="165" dirty="0">
                <a:solidFill>
                  <a:srgbClr val="2F3F9E"/>
                </a:solidFill>
                <a:latin typeface="Arial"/>
                <a:cs typeface="Arial"/>
              </a:rPr>
              <a:t>[67]: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20811" y="430110"/>
            <a:ext cx="5857875" cy="2543175"/>
          </a:xfrm>
          <a:prstGeom prst="rect">
            <a:avLst/>
          </a:prstGeom>
          <a:ln w="20097">
            <a:solidFill>
              <a:srgbClr val="CFCFCF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409"/>
              </a:spcBef>
            </a:pPr>
            <a:r>
              <a:rPr sz="1050" spc="10" dirty="0">
                <a:solidFill>
                  <a:srgbClr val="333333"/>
                </a:solidFill>
                <a:latin typeface="Arial"/>
                <a:cs typeface="Arial"/>
              </a:rPr>
              <a:t>venues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</a:t>
            </a:r>
            <a:r>
              <a:rPr sz="1050" spc="-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50" spc="155" dirty="0">
                <a:solidFill>
                  <a:srgbClr val="333333"/>
                </a:solidFill>
                <a:latin typeface="Arial"/>
                <a:cs typeface="Arial"/>
              </a:rPr>
              <a:t>results[</a:t>
            </a:r>
            <a:r>
              <a:rPr sz="1050" spc="155" dirty="0">
                <a:solidFill>
                  <a:srgbClr val="B92020"/>
                </a:solidFill>
                <a:latin typeface="Arial"/>
                <a:cs typeface="Arial"/>
              </a:rPr>
              <a:t>'response'</a:t>
            </a:r>
            <a:r>
              <a:rPr sz="1050" spc="155" dirty="0">
                <a:solidFill>
                  <a:srgbClr val="333333"/>
                </a:solidFill>
                <a:latin typeface="Arial"/>
                <a:cs typeface="Arial"/>
              </a:rPr>
              <a:t>][</a:t>
            </a:r>
            <a:r>
              <a:rPr sz="1050" spc="155" dirty="0">
                <a:solidFill>
                  <a:srgbClr val="B92020"/>
                </a:solidFill>
                <a:latin typeface="Arial"/>
                <a:cs typeface="Arial"/>
              </a:rPr>
              <a:t>'groups'</a:t>
            </a:r>
            <a:r>
              <a:rPr sz="1050" spc="155" dirty="0">
                <a:solidFill>
                  <a:srgbClr val="333333"/>
                </a:solidFill>
                <a:latin typeface="Arial"/>
                <a:cs typeface="Arial"/>
              </a:rPr>
              <a:t>][</a:t>
            </a:r>
            <a:r>
              <a:rPr sz="1050" spc="155" dirty="0">
                <a:solidFill>
                  <a:srgbClr val="666666"/>
                </a:solidFill>
                <a:latin typeface="Arial"/>
                <a:cs typeface="Arial"/>
              </a:rPr>
              <a:t>0</a:t>
            </a:r>
            <a:r>
              <a:rPr sz="1050" spc="155" dirty="0">
                <a:solidFill>
                  <a:srgbClr val="333333"/>
                </a:solidFill>
                <a:latin typeface="Arial"/>
                <a:cs typeface="Arial"/>
              </a:rPr>
              <a:t>][</a:t>
            </a:r>
            <a:r>
              <a:rPr sz="1050" spc="155" dirty="0">
                <a:solidFill>
                  <a:srgbClr val="B92020"/>
                </a:solidFill>
                <a:latin typeface="Arial"/>
                <a:cs typeface="Arial"/>
              </a:rPr>
              <a:t>'items'</a:t>
            </a:r>
            <a:r>
              <a:rPr sz="1050" spc="155" dirty="0">
                <a:solidFill>
                  <a:srgbClr val="333333"/>
                </a:solidFill>
                <a:latin typeface="Arial"/>
                <a:cs typeface="Arial"/>
              </a:rPr>
              <a:t>]</a:t>
            </a:r>
            <a:endParaRPr sz="1050">
              <a:latin typeface="Arial"/>
              <a:cs typeface="Arial"/>
            </a:endParaRPr>
          </a:p>
          <a:p>
            <a:pPr marL="58419" marR="1906270">
              <a:lnSpc>
                <a:spcPct val="202400"/>
              </a:lnSpc>
            </a:pPr>
            <a:r>
              <a:rPr sz="1050" spc="25" dirty="0">
                <a:solidFill>
                  <a:srgbClr val="333333"/>
                </a:solidFill>
                <a:latin typeface="Arial"/>
                <a:cs typeface="Arial"/>
              </a:rPr>
              <a:t>nearby_venues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sz="1050" spc="65" dirty="0">
                <a:solidFill>
                  <a:srgbClr val="333333"/>
                </a:solidFill>
                <a:latin typeface="Arial"/>
                <a:cs typeface="Arial"/>
              </a:rPr>
              <a:t>json_normalize(venues) </a:t>
            </a:r>
            <a:r>
              <a:rPr sz="1050" i="1" spc="-10" dirty="0">
                <a:solidFill>
                  <a:srgbClr val="408080"/>
                </a:solidFill>
                <a:latin typeface="Arial"/>
                <a:cs typeface="Arial"/>
              </a:rPr>
              <a:t># </a:t>
            </a:r>
            <a:r>
              <a:rPr sz="1050" i="1" spc="165" dirty="0">
                <a:solidFill>
                  <a:srgbClr val="408080"/>
                </a:solidFill>
                <a:latin typeface="Arial"/>
                <a:cs typeface="Arial"/>
              </a:rPr>
              <a:t>flatten </a:t>
            </a:r>
            <a:r>
              <a:rPr sz="1050" i="1" spc="-125" dirty="0">
                <a:solidFill>
                  <a:srgbClr val="408080"/>
                </a:solidFill>
                <a:latin typeface="Arial"/>
                <a:cs typeface="Arial"/>
              </a:rPr>
              <a:t>JSON  </a:t>
            </a:r>
            <a:r>
              <a:rPr sz="1050" i="1" spc="-10" dirty="0">
                <a:solidFill>
                  <a:srgbClr val="408080"/>
                </a:solidFill>
                <a:latin typeface="Arial"/>
                <a:cs typeface="Arial"/>
              </a:rPr>
              <a:t># </a:t>
            </a:r>
            <a:r>
              <a:rPr sz="1050" i="1" spc="245" dirty="0">
                <a:solidFill>
                  <a:srgbClr val="408080"/>
                </a:solidFill>
                <a:latin typeface="Arial"/>
                <a:cs typeface="Arial"/>
              </a:rPr>
              <a:t>filter</a:t>
            </a:r>
            <a:r>
              <a:rPr sz="1050" i="1" spc="285" dirty="0">
                <a:solidFill>
                  <a:srgbClr val="408080"/>
                </a:solidFill>
                <a:latin typeface="Arial"/>
                <a:cs typeface="Arial"/>
              </a:rPr>
              <a:t> </a:t>
            </a:r>
            <a:r>
              <a:rPr sz="1050" i="1" spc="15" dirty="0">
                <a:solidFill>
                  <a:srgbClr val="408080"/>
                </a:solidFill>
                <a:latin typeface="Arial"/>
                <a:cs typeface="Arial"/>
              </a:rPr>
              <a:t>columns</a:t>
            </a:r>
            <a:endParaRPr sz="1050">
              <a:latin typeface="Arial"/>
              <a:cs typeface="Arial"/>
            </a:endParaRPr>
          </a:p>
          <a:p>
            <a:pPr marL="58419" marR="73660">
              <a:lnSpc>
                <a:spcPct val="101200"/>
              </a:lnSpc>
            </a:pPr>
            <a:r>
              <a:rPr sz="1050" spc="95" dirty="0">
                <a:solidFill>
                  <a:srgbClr val="333333"/>
                </a:solidFill>
                <a:latin typeface="Arial"/>
                <a:cs typeface="Arial"/>
              </a:rPr>
              <a:t>filtered_columns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sz="1050" spc="90" dirty="0">
                <a:solidFill>
                  <a:srgbClr val="333333"/>
                </a:solidFill>
                <a:latin typeface="Arial"/>
                <a:cs typeface="Arial"/>
              </a:rPr>
              <a:t>[</a:t>
            </a:r>
            <a:r>
              <a:rPr sz="1050" spc="90" dirty="0">
                <a:solidFill>
                  <a:srgbClr val="B92020"/>
                </a:solidFill>
                <a:latin typeface="Arial"/>
                <a:cs typeface="Arial"/>
              </a:rPr>
              <a:t>'venue.name'</a:t>
            </a:r>
            <a:r>
              <a:rPr sz="1050" spc="90" dirty="0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sz="1050" spc="114" dirty="0">
                <a:solidFill>
                  <a:srgbClr val="B92020"/>
                </a:solidFill>
                <a:latin typeface="Arial"/>
                <a:cs typeface="Arial"/>
              </a:rPr>
              <a:t>'venue.categories'</a:t>
            </a:r>
            <a:r>
              <a:rPr sz="1050" spc="114" dirty="0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sz="1050" spc="150" dirty="0">
                <a:solidFill>
                  <a:srgbClr val="B92020"/>
                </a:solidFill>
                <a:latin typeface="Arial"/>
                <a:cs typeface="Arial"/>
              </a:rPr>
              <a:t>'venue.location.lat'</a:t>
            </a:r>
            <a:r>
              <a:rPr sz="1050" spc="150" dirty="0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sz="1050" spc="210" dirty="0">
                <a:solidFill>
                  <a:srgbClr val="B92020"/>
                </a:solidFill>
                <a:latin typeface="Arial"/>
                <a:cs typeface="Arial"/>
              </a:rPr>
              <a:t>'v  </a:t>
            </a:r>
            <a:r>
              <a:rPr sz="1050" spc="130" dirty="0">
                <a:solidFill>
                  <a:srgbClr val="B92020"/>
                </a:solidFill>
                <a:latin typeface="Arial"/>
                <a:cs typeface="Arial"/>
              </a:rPr>
              <a:t>enue.location.lng'</a:t>
            </a:r>
            <a:r>
              <a:rPr sz="1050" spc="130" dirty="0">
                <a:solidFill>
                  <a:srgbClr val="333333"/>
                </a:solidFill>
                <a:latin typeface="Arial"/>
                <a:cs typeface="Arial"/>
              </a:rPr>
              <a:t>]</a:t>
            </a:r>
            <a:endParaRPr sz="1050">
              <a:latin typeface="Arial"/>
              <a:cs typeface="Arial"/>
            </a:endParaRPr>
          </a:p>
          <a:p>
            <a:pPr marL="58419">
              <a:lnSpc>
                <a:spcPct val="100000"/>
              </a:lnSpc>
              <a:spcBef>
                <a:spcPts val="15"/>
              </a:spcBef>
            </a:pPr>
            <a:r>
              <a:rPr sz="1050" spc="25" dirty="0">
                <a:solidFill>
                  <a:srgbClr val="333333"/>
                </a:solidFill>
                <a:latin typeface="Arial"/>
                <a:cs typeface="Arial"/>
              </a:rPr>
              <a:t>nearby_venues </a:t>
            </a:r>
            <a:r>
              <a:rPr sz="1050" spc="85" dirty="0">
                <a:solidFill>
                  <a:srgbClr val="666666"/>
                </a:solidFill>
                <a:latin typeface="Arial"/>
                <a:cs typeface="Arial"/>
              </a:rPr>
              <a:t>=</a:t>
            </a:r>
            <a:r>
              <a:rPr sz="1050" spc="85" dirty="0">
                <a:solidFill>
                  <a:srgbClr val="333333"/>
                </a:solidFill>
                <a:latin typeface="Arial"/>
                <a:cs typeface="Arial"/>
              </a:rPr>
              <a:t>nearby_venues</a:t>
            </a:r>
            <a:r>
              <a:rPr sz="1050" spc="85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85" dirty="0">
                <a:solidFill>
                  <a:srgbClr val="333333"/>
                </a:solidFill>
                <a:latin typeface="Arial"/>
                <a:cs typeface="Arial"/>
              </a:rPr>
              <a:t>loc[:,</a:t>
            </a:r>
            <a:r>
              <a:rPr sz="1050" spc="2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50" spc="110" dirty="0">
                <a:solidFill>
                  <a:srgbClr val="333333"/>
                </a:solidFill>
                <a:latin typeface="Arial"/>
                <a:cs typeface="Arial"/>
              </a:rPr>
              <a:t>filtered_columns]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58419">
              <a:lnSpc>
                <a:spcPct val="100000"/>
              </a:lnSpc>
            </a:pPr>
            <a:r>
              <a:rPr sz="1050" i="1" spc="-10" dirty="0">
                <a:solidFill>
                  <a:srgbClr val="408080"/>
                </a:solidFill>
                <a:latin typeface="Arial"/>
                <a:cs typeface="Arial"/>
              </a:rPr>
              <a:t># </a:t>
            </a:r>
            <a:r>
              <a:rPr sz="1050" i="1" spc="245" dirty="0">
                <a:solidFill>
                  <a:srgbClr val="408080"/>
                </a:solidFill>
                <a:latin typeface="Arial"/>
                <a:cs typeface="Arial"/>
              </a:rPr>
              <a:t>filter </a:t>
            </a:r>
            <a:r>
              <a:rPr sz="1050" i="1" spc="90" dirty="0">
                <a:solidFill>
                  <a:srgbClr val="408080"/>
                </a:solidFill>
                <a:latin typeface="Arial"/>
                <a:cs typeface="Arial"/>
              </a:rPr>
              <a:t>the </a:t>
            </a:r>
            <a:r>
              <a:rPr sz="1050" i="1" spc="70" dirty="0">
                <a:solidFill>
                  <a:srgbClr val="408080"/>
                </a:solidFill>
                <a:latin typeface="Arial"/>
                <a:cs typeface="Arial"/>
              </a:rPr>
              <a:t>category </a:t>
            </a:r>
            <a:r>
              <a:rPr sz="1050" i="1" spc="165" dirty="0">
                <a:solidFill>
                  <a:srgbClr val="408080"/>
                </a:solidFill>
                <a:latin typeface="Arial"/>
                <a:cs typeface="Arial"/>
              </a:rPr>
              <a:t>for </a:t>
            </a:r>
            <a:r>
              <a:rPr sz="1050" i="1" spc="5" dirty="0">
                <a:solidFill>
                  <a:srgbClr val="408080"/>
                </a:solidFill>
                <a:latin typeface="Arial"/>
                <a:cs typeface="Arial"/>
              </a:rPr>
              <a:t>each</a:t>
            </a:r>
            <a:r>
              <a:rPr sz="1050" i="1" spc="100" dirty="0">
                <a:solidFill>
                  <a:srgbClr val="408080"/>
                </a:solidFill>
                <a:latin typeface="Arial"/>
                <a:cs typeface="Arial"/>
              </a:rPr>
              <a:t> </a:t>
            </a:r>
            <a:r>
              <a:rPr sz="1050" i="1" spc="10" dirty="0">
                <a:solidFill>
                  <a:srgbClr val="408080"/>
                </a:solidFill>
                <a:latin typeface="Arial"/>
                <a:cs typeface="Arial"/>
              </a:rPr>
              <a:t>row</a:t>
            </a:r>
            <a:endParaRPr sz="1050">
              <a:latin typeface="Arial"/>
              <a:cs typeface="Arial"/>
            </a:endParaRPr>
          </a:p>
          <a:p>
            <a:pPr marL="58419" marR="73660">
              <a:lnSpc>
                <a:spcPct val="101200"/>
              </a:lnSpc>
            </a:pPr>
            <a:r>
              <a:rPr sz="1050" spc="85" dirty="0">
                <a:solidFill>
                  <a:srgbClr val="333333"/>
                </a:solidFill>
                <a:latin typeface="Arial"/>
                <a:cs typeface="Arial"/>
              </a:rPr>
              <a:t>nearby_venues[</a:t>
            </a:r>
            <a:r>
              <a:rPr sz="1050" spc="85" dirty="0">
                <a:solidFill>
                  <a:srgbClr val="B92020"/>
                </a:solidFill>
                <a:latin typeface="Arial"/>
                <a:cs typeface="Arial"/>
              </a:rPr>
              <a:t>'venue.categories'</a:t>
            </a:r>
            <a:r>
              <a:rPr sz="1050" spc="85" dirty="0">
                <a:solidFill>
                  <a:srgbClr val="333333"/>
                </a:solidFill>
                <a:latin typeface="Arial"/>
                <a:cs typeface="Arial"/>
              </a:rPr>
              <a:t>]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sz="1050" spc="65" dirty="0">
                <a:solidFill>
                  <a:srgbClr val="333333"/>
                </a:solidFill>
                <a:latin typeface="Arial"/>
                <a:cs typeface="Arial"/>
              </a:rPr>
              <a:t>nearby_venues</a:t>
            </a:r>
            <a:r>
              <a:rPr sz="1050" spc="65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65" dirty="0">
                <a:solidFill>
                  <a:srgbClr val="333333"/>
                </a:solidFill>
                <a:latin typeface="Arial"/>
                <a:cs typeface="Arial"/>
              </a:rPr>
              <a:t>apply(get_category_type, </a:t>
            </a:r>
            <a:r>
              <a:rPr sz="1050" spc="125" dirty="0">
                <a:solidFill>
                  <a:srgbClr val="333333"/>
                </a:solidFill>
                <a:latin typeface="Arial"/>
                <a:cs typeface="Arial"/>
              </a:rPr>
              <a:t>axi  </a:t>
            </a:r>
            <a:r>
              <a:rPr sz="1050" spc="55" dirty="0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sz="1050" spc="55" dirty="0">
                <a:solidFill>
                  <a:srgbClr val="666666"/>
                </a:solidFill>
                <a:latin typeface="Arial"/>
                <a:cs typeface="Arial"/>
              </a:rPr>
              <a:t>=1</a:t>
            </a:r>
            <a:r>
              <a:rPr sz="1050" spc="55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58419">
              <a:lnSpc>
                <a:spcPct val="100000"/>
              </a:lnSpc>
            </a:pPr>
            <a:r>
              <a:rPr sz="1050" i="1" spc="-10" dirty="0">
                <a:solidFill>
                  <a:srgbClr val="408080"/>
                </a:solidFill>
                <a:latin typeface="Arial"/>
                <a:cs typeface="Arial"/>
              </a:rPr>
              <a:t># </a:t>
            </a:r>
            <a:r>
              <a:rPr sz="1050" i="1" spc="75" dirty="0">
                <a:solidFill>
                  <a:srgbClr val="408080"/>
                </a:solidFill>
                <a:latin typeface="Arial"/>
                <a:cs typeface="Arial"/>
              </a:rPr>
              <a:t>clean</a:t>
            </a:r>
            <a:r>
              <a:rPr sz="1050" i="1" spc="285" dirty="0">
                <a:solidFill>
                  <a:srgbClr val="408080"/>
                </a:solidFill>
                <a:latin typeface="Arial"/>
                <a:cs typeface="Arial"/>
              </a:rPr>
              <a:t> </a:t>
            </a:r>
            <a:r>
              <a:rPr sz="1050" i="1" spc="15" dirty="0">
                <a:solidFill>
                  <a:srgbClr val="408080"/>
                </a:solidFill>
                <a:latin typeface="Arial"/>
                <a:cs typeface="Arial"/>
              </a:rPr>
              <a:t>columns</a:t>
            </a:r>
            <a:endParaRPr sz="1050">
              <a:latin typeface="Arial"/>
              <a:cs typeface="Arial"/>
            </a:endParaRPr>
          </a:p>
          <a:p>
            <a:pPr marL="58419">
              <a:lnSpc>
                <a:spcPct val="100000"/>
              </a:lnSpc>
              <a:spcBef>
                <a:spcPts val="15"/>
              </a:spcBef>
            </a:pPr>
            <a:r>
              <a:rPr sz="1050" spc="30" dirty="0">
                <a:solidFill>
                  <a:srgbClr val="333333"/>
                </a:solidFill>
                <a:latin typeface="Arial"/>
                <a:cs typeface="Arial"/>
              </a:rPr>
              <a:t>nearby_venues</a:t>
            </a:r>
            <a:r>
              <a:rPr sz="1050" spc="30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30" dirty="0">
                <a:solidFill>
                  <a:srgbClr val="333333"/>
                </a:solidFill>
                <a:latin typeface="Arial"/>
                <a:cs typeface="Arial"/>
              </a:rPr>
              <a:t>columns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sz="1050" spc="200" dirty="0">
                <a:solidFill>
                  <a:srgbClr val="333333"/>
                </a:solidFill>
                <a:latin typeface="Arial"/>
                <a:cs typeface="Arial"/>
              </a:rPr>
              <a:t>[col</a:t>
            </a:r>
            <a:r>
              <a:rPr sz="1050" spc="200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200" dirty="0">
                <a:solidFill>
                  <a:srgbClr val="333333"/>
                </a:solidFill>
                <a:latin typeface="Arial"/>
                <a:cs typeface="Arial"/>
              </a:rPr>
              <a:t>split(</a:t>
            </a:r>
            <a:r>
              <a:rPr sz="1050" spc="200" dirty="0">
                <a:solidFill>
                  <a:srgbClr val="B92020"/>
                </a:solidFill>
                <a:latin typeface="Arial"/>
                <a:cs typeface="Arial"/>
              </a:rPr>
              <a:t>"."</a:t>
            </a:r>
            <a:r>
              <a:rPr sz="1050" spc="200" dirty="0">
                <a:solidFill>
                  <a:srgbClr val="333333"/>
                </a:solidFill>
                <a:latin typeface="Arial"/>
                <a:cs typeface="Arial"/>
              </a:rPr>
              <a:t>)[</a:t>
            </a:r>
            <a:r>
              <a:rPr sz="1050" spc="200" dirty="0">
                <a:solidFill>
                  <a:srgbClr val="666666"/>
                </a:solidFill>
                <a:latin typeface="Arial"/>
                <a:cs typeface="Arial"/>
              </a:rPr>
              <a:t>-1</a:t>
            </a:r>
            <a:r>
              <a:rPr sz="1050" spc="200" dirty="0">
                <a:solidFill>
                  <a:srgbClr val="333333"/>
                </a:solidFill>
                <a:latin typeface="Arial"/>
                <a:cs typeface="Arial"/>
              </a:rPr>
              <a:t>] </a:t>
            </a:r>
            <a:r>
              <a:rPr sz="1050" b="1" spc="110" dirty="0">
                <a:solidFill>
                  <a:srgbClr val="008000"/>
                </a:solidFill>
                <a:latin typeface="Arial"/>
                <a:cs typeface="Arial"/>
              </a:rPr>
              <a:t>for </a:t>
            </a:r>
            <a:r>
              <a:rPr sz="1050" spc="125" dirty="0">
                <a:solidFill>
                  <a:srgbClr val="333333"/>
                </a:solidFill>
                <a:latin typeface="Arial"/>
                <a:cs typeface="Arial"/>
              </a:rPr>
              <a:t>col </a:t>
            </a:r>
            <a:r>
              <a:rPr sz="1050" b="1" spc="110" dirty="0">
                <a:solidFill>
                  <a:srgbClr val="7216AB"/>
                </a:solidFill>
                <a:latin typeface="Arial"/>
                <a:cs typeface="Arial"/>
              </a:rPr>
              <a:t>in</a:t>
            </a:r>
            <a:r>
              <a:rPr sz="1050" b="1" spc="-40" dirty="0">
                <a:solidFill>
                  <a:srgbClr val="7216AB"/>
                </a:solidFill>
                <a:latin typeface="Arial"/>
                <a:cs typeface="Arial"/>
              </a:rPr>
              <a:t> </a:t>
            </a:r>
            <a:r>
              <a:rPr sz="1050" spc="45" dirty="0">
                <a:solidFill>
                  <a:srgbClr val="333333"/>
                </a:solidFill>
                <a:latin typeface="Arial"/>
                <a:cs typeface="Arial"/>
              </a:rPr>
              <a:t>nearby_venues</a:t>
            </a:r>
            <a:r>
              <a:rPr sz="1050" spc="45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45" dirty="0">
                <a:solidFill>
                  <a:srgbClr val="333333"/>
                </a:solidFill>
                <a:latin typeface="Arial"/>
                <a:cs typeface="Arial"/>
              </a:rPr>
              <a:t>columns]</a:t>
            </a:r>
            <a:endParaRPr sz="10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4281" y="4070248"/>
            <a:ext cx="61214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35" dirty="0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sz="1050" spc="220" dirty="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sz="1050" spc="165" dirty="0">
                <a:solidFill>
                  <a:srgbClr val="2F3F9E"/>
                </a:solidFill>
                <a:latin typeface="Arial"/>
                <a:cs typeface="Arial"/>
              </a:rPr>
              <a:t>[68]: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20811" y="4030560"/>
            <a:ext cx="5857875" cy="447675"/>
          </a:xfrm>
          <a:prstGeom prst="rect">
            <a:avLst/>
          </a:prstGeom>
          <a:ln w="20097">
            <a:solidFill>
              <a:srgbClr val="CFCFCF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58419" marR="74295">
              <a:lnSpc>
                <a:spcPct val="101200"/>
              </a:lnSpc>
              <a:spcBef>
                <a:spcPts val="395"/>
              </a:spcBef>
            </a:pPr>
            <a:r>
              <a:rPr sz="1050" spc="25" dirty="0">
                <a:solidFill>
                  <a:srgbClr val="333333"/>
                </a:solidFill>
                <a:latin typeface="Arial"/>
                <a:cs typeface="Arial"/>
              </a:rPr>
              <a:t>nearby_venues_lewisham_unique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sz="1050" spc="95" dirty="0">
                <a:solidFill>
                  <a:srgbClr val="333333"/>
                </a:solidFill>
                <a:latin typeface="Arial"/>
                <a:cs typeface="Arial"/>
              </a:rPr>
              <a:t>nearby_venues[</a:t>
            </a:r>
            <a:r>
              <a:rPr sz="1050" spc="95" dirty="0">
                <a:solidFill>
                  <a:srgbClr val="B92020"/>
                </a:solidFill>
                <a:latin typeface="Arial"/>
                <a:cs typeface="Arial"/>
              </a:rPr>
              <a:t>'categories'</a:t>
            </a:r>
            <a:r>
              <a:rPr sz="1050" spc="95" dirty="0">
                <a:solidFill>
                  <a:srgbClr val="333333"/>
                </a:solidFill>
                <a:latin typeface="Arial"/>
                <a:cs typeface="Arial"/>
              </a:rPr>
              <a:t>]</a:t>
            </a:r>
            <a:r>
              <a:rPr sz="1050" spc="95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95" dirty="0">
                <a:solidFill>
                  <a:srgbClr val="333333"/>
                </a:solidFill>
                <a:latin typeface="Arial"/>
                <a:cs typeface="Arial"/>
              </a:rPr>
              <a:t>value_counts()</a:t>
            </a:r>
            <a:r>
              <a:rPr sz="1050" spc="95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95" dirty="0">
                <a:solidFill>
                  <a:srgbClr val="333333"/>
                </a:solidFill>
                <a:latin typeface="Arial"/>
                <a:cs typeface="Arial"/>
              </a:rPr>
              <a:t>to_  </a:t>
            </a:r>
            <a:r>
              <a:rPr sz="1050" spc="55" dirty="0">
                <a:solidFill>
                  <a:srgbClr val="333333"/>
                </a:solidFill>
                <a:latin typeface="Arial"/>
                <a:cs typeface="Arial"/>
              </a:rPr>
              <a:t>frame(name</a:t>
            </a:r>
            <a:r>
              <a:rPr sz="1050" spc="55" dirty="0">
                <a:solidFill>
                  <a:srgbClr val="666666"/>
                </a:solidFill>
                <a:latin typeface="Arial"/>
                <a:cs typeface="Arial"/>
              </a:rPr>
              <a:t>=</a:t>
            </a:r>
            <a:r>
              <a:rPr sz="1050" spc="55" dirty="0">
                <a:solidFill>
                  <a:srgbClr val="B92020"/>
                </a:solidFill>
                <a:latin typeface="Arial"/>
                <a:cs typeface="Arial"/>
              </a:rPr>
              <a:t>'Count'</a:t>
            </a:r>
            <a:r>
              <a:rPr sz="1050" spc="55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10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4281" y="4632223"/>
            <a:ext cx="61214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35" dirty="0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sz="1050" spc="220" dirty="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sz="1050" spc="165" dirty="0">
                <a:solidFill>
                  <a:srgbClr val="2F3F9E"/>
                </a:solidFill>
                <a:latin typeface="Arial"/>
                <a:cs typeface="Arial"/>
              </a:rPr>
              <a:t>[69]: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20811" y="4602060"/>
            <a:ext cx="5857875" cy="276225"/>
          </a:xfrm>
          <a:prstGeom prst="rect">
            <a:avLst/>
          </a:prstGeom>
          <a:ln w="20097">
            <a:solidFill>
              <a:srgbClr val="CFCFCF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335"/>
              </a:spcBef>
            </a:pPr>
            <a:r>
              <a:rPr sz="1050" spc="40" dirty="0">
                <a:solidFill>
                  <a:srgbClr val="333333"/>
                </a:solidFill>
                <a:latin typeface="Arial"/>
                <a:cs typeface="Arial"/>
              </a:rPr>
              <a:t>nearby_venues_lewisham_unique</a:t>
            </a:r>
            <a:r>
              <a:rPr sz="1050" spc="40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40" dirty="0">
                <a:solidFill>
                  <a:srgbClr val="333333"/>
                </a:solidFill>
                <a:latin typeface="Arial"/>
                <a:cs typeface="Arial"/>
              </a:rPr>
              <a:t>head(</a:t>
            </a:r>
            <a:r>
              <a:rPr sz="1050" spc="40" dirty="0">
                <a:solidFill>
                  <a:srgbClr val="666666"/>
                </a:solidFill>
                <a:latin typeface="Arial"/>
                <a:cs typeface="Arial"/>
              </a:rPr>
              <a:t>5</a:t>
            </a:r>
            <a:r>
              <a:rPr sz="1050" spc="40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10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2229" y="6859168"/>
            <a:ext cx="6736715" cy="1111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66700">
              <a:lnSpc>
                <a:spcPct val="119000"/>
              </a:lnSpc>
              <a:spcBef>
                <a:spcPts val="100"/>
              </a:spcBef>
            </a:pPr>
            <a:r>
              <a:rPr sz="1050" dirty="0">
                <a:latin typeface="Arial"/>
                <a:cs typeface="Arial"/>
              </a:rPr>
              <a:t>Even though there are restaurants are the Lewisham area, they are not even in the top 5 venues. It should</a:t>
            </a:r>
            <a:r>
              <a:rPr sz="1050" spc="-10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be  noted that since we are limited by data </a:t>
            </a:r>
            <a:r>
              <a:rPr sz="1050" spc="-10" dirty="0">
                <a:latin typeface="Arial"/>
                <a:cs typeface="Arial"/>
              </a:rPr>
              <a:t>availability, </a:t>
            </a:r>
            <a:r>
              <a:rPr sz="1050" dirty="0">
                <a:latin typeface="Arial"/>
                <a:cs typeface="Arial"/>
              </a:rPr>
              <a:t>our perspectives will be on what we</a:t>
            </a:r>
            <a:r>
              <a:rPr sz="1050" spc="-1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have.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234315">
              <a:lnSpc>
                <a:spcPct val="100000"/>
              </a:lnSpc>
              <a:spcBef>
                <a:spcPts val="775"/>
              </a:spcBef>
            </a:pPr>
            <a:r>
              <a:rPr sz="1050" spc="135" dirty="0">
                <a:solidFill>
                  <a:srgbClr val="2F3F9E"/>
                </a:solidFill>
                <a:latin typeface="Arial"/>
                <a:cs typeface="Arial"/>
              </a:rPr>
              <a:t>In </a:t>
            </a:r>
            <a:r>
              <a:rPr sz="1050" spc="165" dirty="0">
                <a:solidFill>
                  <a:srgbClr val="2F3F9E"/>
                </a:solidFill>
                <a:latin typeface="Arial"/>
                <a:cs typeface="Arial"/>
              </a:rPr>
              <a:t>[70]: </a:t>
            </a:r>
            <a:r>
              <a:rPr sz="1050" spc="195" dirty="0">
                <a:solidFill>
                  <a:srgbClr val="008000"/>
                </a:solidFill>
                <a:latin typeface="Arial"/>
                <a:cs typeface="Arial"/>
              </a:rPr>
              <a:t>print</a:t>
            </a:r>
            <a:r>
              <a:rPr sz="1050" spc="195" dirty="0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sz="1050" spc="195" dirty="0">
                <a:solidFill>
                  <a:srgbClr val="B92020"/>
                </a:solidFill>
                <a:latin typeface="Arial"/>
                <a:cs typeface="Arial"/>
              </a:rPr>
              <a:t>'</a:t>
            </a:r>
            <a:r>
              <a:rPr sz="1050" b="1" spc="195" dirty="0">
                <a:solidFill>
                  <a:srgbClr val="66374A"/>
                </a:solidFill>
                <a:latin typeface="Arial"/>
                <a:cs typeface="Arial"/>
              </a:rPr>
              <a:t>{} </a:t>
            </a:r>
            <a:r>
              <a:rPr sz="1050" spc="10" dirty="0">
                <a:solidFill>
                  <a:srgbClr val="B92020"/>
                </a:solidFill>
                <a:latin typeface="Arial"/>
                <a:cs typeface="Arial"/>
              </a:rPr>
              <a:t>venues </a:t>
            </a:r>
            <a:r>
              <a:rPr sz="1050" spc="5" dirty="0">
                <a:solidFill>
                  <a:srgbClr val="B92020"/>
                </a:solidFill>
                <a:latin typeface="Arial"/>
                <a:cs typeface="Arial"/>
              </a:rPr>
              <a:t>were </a:t>
            </a:r>
            <a:r>
              <a:rPr sz="1050" spc="85" dirty="0">
                <a:solidFill>
                  <a:srgbClr val="B92020"/>
                </a:solidFill>
                <a:latin typeface="Arial"/>
                <a:cs typeface="Arial"/>
              </a:rPr>
              <a:t>returned </a:t>
            </a:r>
            <a:r>
              <a:rPr sz="1050" spc="20" dirty="0">
                <a:solidFill>
                  <a:srgbClr val="B92020"/>
                </a:solidFill>
                <a:latin typeface="Arial"/>
                <a:cs typeface="Arial"/>
              </a:rPr>
              <a:t>by</a:t>
            </a:r>
            <a:r>
              <a:rPr sz="1050" spc="-5" dirty="0">
                <a:solidFill>
                  <a:srgbClr val="B92020"/>
                </a:solidFill>
                <a:latin typeface="Arial"/>
                <a:cs typeface="Arial"/>
              </a:rPr>
              <a:t> </a:t>
            </a:r>
            <a:r>
              <a:rPr sz="1050" spc="80" dirty="0">
                <a:solidFill>
                  <a:srgbClr val="B92020"/>
                </a:solidFill>
                <a:latin typeface="Arial"/>
                <a:cs typeface="Arial"/>
              </a:rPr>
              <a:t>Foursquare.'</a:t>
            </a:r>
            <a:r>
              <a:rPr sz="1050" spc="80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80" dirty="0">
                <a:solidFill>
                  <a:srgbClr val="333333"/>
                </a:solidFill>
                <a:latin typeface="Arial"/>
                <a:cs typeface="Arial"/>
              </a:rPr>
              <a:t>format(nearby_venues</a:t>
            </a:r>
            <a:r>
              <a:rPr sz="1050" spc="80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80" dirty="0">
                <a:solidFill>
                  <a:srgbClr val="333333"/>
                </a:solidFill>
                <a:latin typeface="Arial"/>
                <a:cs typeface="Arial"/>
              </a:rPr>
              <a:t>shape[</a:t>
            </a:r>
            <a:r>
              <a:rPr sz="1050" spc="80" dirty="0">
                <a:solidFill>
                  <a:srgbClr val="666666"/>
                </a:solidFill>
                <a:latin typeface="Arial"/>
                <a:cs typeface="Arial"/>
              </a:rPr>
              <a:t>0</a:t>
            </a:r>
            <a:r>
              <a:rPr sz="1050" spc="80" dirty="0">
                <a:solidFill>
                  <a:srgbClr val="333333"/>
                </a:solidFill>
                <a:latin typeface="Arial"/>
                <a:cs typeface="Arial"/>
              </a:rPr>
              <a:t>]))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50">
              <a:latin typeface="Arial"/>
              <a:cs typeface="Arial"/>
            </a:endParaRPr>
          </a:p>
          <a:p>
            <a:pPr marL="927735">
              <a:lnSpc>
                <a:spcPct val="100000"/>
              </a:lnSpc>
            </a:pPr>
            <a:r>
              <a:rPr sz="1050" spc="-10" dirty="0">
                <a:latin typeface="Arial"/>
                <a:cs typeface="Arial"/>
              </a:rPr>
              <a:t>100 </a:t>
            </a:r>
            <a:r>
              <a:rPr sz="1050" spc="10" dirty="0">
                <a:latin typeface="Arial"/>
                <a:cs typeface="Arial"/>
              </a:rPr>
              <a:t>venues </a:t>
            </a:r>
            <a:r>
              <a:rPr sz="1050" spc="5" dirty="0">
                <a:latin typeface="Arial"/>
                <a:cs typeface="Arial"/>
              </a:rPr>
              <a:t>were </a:t>
            </a:r>
            <a:r>
              <a:rPr sz="1050" spc="85" dirty="0">
                <a:latin typeface="Arial"/>
                <a:cs typeface="Arial"/>
              </a:rPr>
              <a:t>returned </a:t>
            </a:r>
            <a:r>
              <a:rPr sz="1050" spc="20" dirty="0">
                <a:latin typeface="Arial"/>
                <a:cs typeface="Arial"/>
              </a:rPr>
              <a:t>by</a:t>
            </a:r>
            <a:r>
              <a:rPr sz="1050" spc="60" dirty="0">
                <a:latin typeface="Arial"/>
                <a:cs typeface="Arial"/>
              </a:rPr>
              <a:t> Foursquare.</a:t>
            </a:r>
            <a:endParaRPr sz="10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2229" y="8432698"/>
            <a:ext cx="196659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dirty="0">
                <a:latin typeface="Arial"/>
                <a:cs typeface="Arial"/>
              </a:rPr>
              <a:t>3.1.2 Multiple</a:t>
            </a:r>
            <a:r>
              <a:rPr sz="1050" b="1" spc="-9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Neighbourhoods</a:t>
            </a:r>
            <a:endParaRPr sz="10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57374" y="3022498"/>
            <a:ext cx="5671185" cy="83311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just">
              <a:lnSpc>
                <a:spcPct val="101200"/>
              </a:lnSpc>
              <a:spcBef>
                <a:spcPts val="85"/>
              </a:spcBef>
            </a:pPr>
            <a:r>
              <a:rPr sz="1050" spc="95" dirty="0">
                <a:latin typeface="Arial"/>
                <a:cs typeface="Arial"/>
              </a:rPr>
              <a:t>/home/jupyterlab/conda/envs/python/lib/python3.6/site-packages/ipykernel_laun  </a:t>
            </a:r>
            <a:r>
              <a:rPr sz="1050" spc="114" dirty="0">
                <a:latin typeface="Arial"/>
                <a:cs typeface="Arial"/>
              </a:rPr>
              <a:t>cher.py:3: </a:t>
            </a:r>
            <a:r>
              <a:rPr sz="1050" spc="60" dirty="0">
                <a:latin typeface="Arial"/>
                <a:cs typeface="Arial"/>
              </a:rPr>
              <a:t>FutureWarning: </a:t>
            </a:r>
            <a:r>
              <a:rPr sz="1050" spc="90" dirty="0">
                <a:latin typeface="Arial"/>
                <a:cs typeface="Arial"/>
              </a:rPr>
              <a:t>pandas.io.json.json_normalize </a:t>
            </a:r>
            <a:r>
              <a:rPr sz="1050" spc="195" dirty="0">
                <a:latin typeface="Arial"/>
                <a:cs typeface="Arial"/>
              </a:rPr>
              <a:t>is </a:t>
            </a:r>
            <a:r>
              <a:rPr sz="1050" spc="70" dirty="0">
                <a:latin typeface="Arial"/>
                <a:cs typeface="Arial"/>
              </a:rPr>
              <a:t>deprecated, </a:t>
            </a:r>
            <a:r>
              <a:rPr sz="1050" spc="10" dirty="0">
                <a:latin typeface="Arial"/>
                <a:cs typeface="Arial"/>
              </a:rPr>
              <a:t>use </a:t>
            </a:r>
            <a:r>
              <a:rPr sz="1050" spc="-10" dirty="0">
                <a:latin typeface="Arial"/>
                <a:cs typeface="Arial"/>
              </a:rPr>
              <a:t>pa  </a:t>
            </a:r>
            <a:r>
              <a:rPr sz="1050" spc="70" dirty="0">
                <a:latin typeface="Arial"/>
                <a:cs typeface="Arial"/>
              </a:rPr>
              <a:t>ndas.json_normalize</a:t>
            </a:r>
            <a:r>
              <a:rPr sz="1050" spc="280" dirty="0">
                <a:latin typeface="Arial"/>
                <a:cs typeface="Arial"/>
              </a:rPr>
              <a:t> </a:t>
            </a:r>
            <a:r>
              <a:rPr sz="1050" spc="90" dirty="0">
                <a:latin typeface="Arial"/>
                <a:cs typeface="Arial"/>
              </a:rPr>
              <a:t>instead</a:t>
            </a:r>
            <a:endParaRPr sz="1050">
              <a:latin typeface="Arial"/>
              <a:cs typeface="Arial"/>
            </a:endParaRPr>
          </a:p>
          <a:p>
            <a:pPr marL="12700" marR="5080" indent="146050" algn="just">
              <a:lnSpc>
                <a:spcPct val="101200"/>
              </a:lnSpc>
            </a:pPr>
            <a:r>
              <a:rPr sz="1050" spc="80" dirty="0">
                <a:latin typeface="Arial"/>
                <a:cs typeface="Arial"/>
              </a:rPr>
              <a:t>This </a:t>
            </a:r>
            <a:r>
              <a:rPr sz="1050" spc="195" dirty="0">
                <a:latin typeface="Arial"/>
                <a:cs typeface="Arial"/>
              </a:rPr>
              <a:t>is </a:t>
            </a:r>
            <a:r>
              <a:rPr sz="1050" spc="65" dirty="0">
                <a:latin typeface="Arial"/>
                <a:cs typeface="Arial"/>
              </a:rPr>
              <a:t>separate </a:t>
            </a:r>
            <a:r>
              <a:rPr sz="1050" spc="50" dirty="0">
                <a:latin typeface="Arial"/>
                <a:cs typeface="Arial"/>
              </a:rPr>
              <a:t>from </a:t>
            </a:r>
            <a:r>
              <a:rPr sz="1050" spc="90" dirty="0">
                <a:latin typeface="Arial"/>
                <a:cs typeface="Arial"/>
              </a:rPr>
              <a:t>the </a:t>
            </a:r>
            <a:r>
              <a:rPr sz="1050" spc="110" dirty="0">
                <a:latin typeface="Arial"/>
                <a:cs typeface="Arial"/>
              </a:rPr>
              <a:t>ipykernel </a:t>
            </a:r>
            <a:r>
              <a:rPr sz="1050" spc="10" dirty="0">
                <a:latin typeface="Arial"/>
                <a:cs typeface="Arial"/>
              </a:rPr>
              <a:t>package </a:t>
            </a:r>
            <a:r>
              <a:rPr sz="1050" spc="20" dirty="0">
                <a:latin typeface="Arial"/>
                <a:cs typeface="Arial"/>
              </a:rPr>
              <a:t>so </a:t>
            </a:r>
            <a:r>
              <a:rPr sz="1050" spc="-95" dirty="0">
                <a:latin typeface="Arial"/>
                <a:cs typeface="Arial"/>
              </a:rPr>
              <a:t>we </a:t>
            </a:r>
            <a:r>
              <a:rPr sz="1050" spc="10" dirty="0">
                <a:latin typeface="Arial"/>
                <a:cs typeface="Arial"/>
              </a:rPr>
              <a:t>can </a:t>
            </a:r>
            <a:r>
              <a:rPr sz="1050" spc="75" dirty="0">
                <a:latin typeface="Arial"/>
                <a:cs typeface="Arial"/>
              </a:rPr>
              <a:t>avoid </a:t>
            </a:r>
            <a:r>
              <a:rPr sz="1050" spc="60" dirty="0">
                <a:latin typeface="Arial"/>
                <a:cs typeface="Arial"/>
              </a:rPr>
              <a:t>doing </a:t>
            </a:r>
            <a:r>
              <a:rPr sz="1050" spc="85" dirty="0">
                <a:latin typeface="Arial"/>
                <a:cs typeface="Arial"/>
              </a:rPr>
              <a:t>imports </a:t>
            </a:r>
            <a:r>
              <a:rPr sz="1050" spc="-10" dirty="0">
                <a:latin typeface="Arial"/>
                <a:cs typeface="Arial"/>
              </a:rPr>
              <a:t>u  </a:t>
            </a:r>
            <a:r>
              <a:rPr sz="1050" spc="240" dirty="0">
                <a:latin typeface="Arial"/>
                <a:cs typeface="Arial"/>
              </a:rPr>
              <a:t>ntil</a:t>
            </a:r>
            <a:endParaRPr sz="1050">
              <a:latin typeface="Arial"/>
              <a:cs typeface="Arial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745231" y="4955462"/>
          <a:ext cx="1869439" cy="15234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7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3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0656">
                <a:tc>
                  <a:txBody>
                    <a:bodyPr/>
                    <a:lstStyle/>
                    <a:p>
                      <a:pPr marL="31750">
                        <a:lnSpc>
                          <a:spcPts val="990"/>
                        </a:lnSpc>
                      </a:pPr>
                      <a:r>
                        <a:rPr sz="1050" spc="110" dirty="0">
                          <a:solidFill>
                            <a:srgbClr val="D84215"/>
                          </a:solidFill>
                          <a:latin typeface="Arial"/>
                          <a:cs typeface="Arial"/>
                        </a:rPr>
                        <a:t>Out[69]: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2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ts val="1050"/>
                        </a:lnSpc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Count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8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Pub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Café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Gastropub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Park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76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Garden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24</a:t>
            </a:fld>
            <a:r>
              <a:rPr spc="-5" dirty="0"/>
              <a:t>/</a:t>
            </a:r>
            <a:r>
              <a:rPr dirty="0"/>
              <a:t>46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38337" y="165099"/>
            <a:ext cx="153225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Neighborhoods in London</a:t>
            </a:r>
            <a:r>
              <a:rPr sz="800" spc="-8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Week2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2229" y="603148"/>
            <a:ext cx="5869940" cy="699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Arial"/>
                <a:cs typeface="Arial"/>
              </a:rPr>
              <a:t>Now let's explore (Multiple) Neighborhoods in the South East London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area.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Arial"/>
              <a:cs typeface="Arial"/>
            </a:endParaRPr>
          </a:p>
          <a:p>
            <a:pPr marL="12700" marR="5080">
              <a:lnSpc>
                <a:spcPct val="119000"/>
              </a:lnSpc>
            </a:pPr>
            <a:r>
              <a:rPr sz="1050" spc="-60" dirty="0">
                <a:latin typeface="Arial"/>
                <a:cs typeface="Arial"/>
              </a:rPr>
              <a:t>To </a:t>
            </a:r>
            <a:r>
              <a:rPr sz="1050" dirty="0">
                <a:latin typeface="Arial"/>
                <a:cs typeface="Arial"/>
              </a:rPr>
              <a:t>do this, the function </a:t>
            </a:r>
            <a:r>
              <a:rPr sz="1050" spc="-5" dirty="0">
                <a:latin typeface="Arial"/>
                <a:cs typeface="Arial"/>
              </a:rPr>
              <a:t>getNearbyVenues </a:t>
            </a:r>
            <a:r>
              <a:rPr sz="1050" dirty="0">
                <a:latin typeface="Arial"/>
                <a:cs typeface="Arial"/>
              </a:rPr>
              <a:t>is used and it's created to repeat the same process for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all  neighborhoods.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281" y="1536598"/>
            <a:ext cx="61214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35" dirty="0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sz="1050" spc="220" dirty="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sz="1050" spc="165" dirty="0">
                <a:solidFill>
                  <a:srgbClr val="2F3F9E"/>
                </a:solidFill>
                <a:latin typeface="Arial"/>
                <a:cs typeface="Arial"/>
              </a:rPr>
              <a:t>[71]: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20811" y="1496910"/>
            <a:ext cx="5857875" cy="6753225"/>
          </a:xfrm>
          <a:prstGeom prst="rect">
            <a:avLst/>
          </a:prstGeom>
          <a:ln w="20097">
            <a:solidFill>
              <a:srgbClr val="CFCFCF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409"/>
              </a:spcBef>
            </a:pPr>
            <a:r>
              <a:rPr sz="1050" b="1" spc="50" dirty="0">
                <a:solidFill>
                  <a:srgbClr val="008000"/>
                </a:solidFill>
                <a:latin typeface="Arial"/>
                <a:cs typeface="Arial"/>
              </a:rPr>
              <a:t>def </a:t>
            </a:r>
            <a:r>
              <a:rPr sz="1050" spc="20" dirty="0">
                <a:solidFill>
                  <a:srgbClr val="0000FF"/>
                </a:solidFill>
                <a:latin typeface="Arial"/>
                <a:cs typeface="Arial"/>
              </a:rPr>
              <a:t>getNearbyVenues</a:t>
            </a:r>
            <a:r>
              <a:rPr sz="1050" spc="20" dirty="0">
                <a:solidFill>
                  <a:srgbClr val="333333"/>
                </a:solidFill>
                <a:latin typeface="Arial"/>
                <a:cs typeface="Arial"/>
              </a:rPr>
              <a:t>(names, </a:t>
            </a:r>
            <a:r>
              <a:rPr sz="1050" spc="155" dirty="0">
                <a:solidFill>
                  <a:srgbClr val="333333"/>
                </a:solidFill>
                <a:latin typeface="Arial"/>
                <a:cs typeface="Arial"/>
              </a:rPr>
              <a:t>latitudes, </a:t>
            </a:r>
            <a:r>
              <a:rPr sz="1050" spc="114" dirty="0">
                <a:solidFill>
                  <a:srgbClr val="333333"/>
                </a:solidFill>
                <a:latin typeface="Arial"/>
                <a:cs typeface="Arial"/>
              </a:rPr>
              <a:t>longitudes,</a:t>
            </a:r>
            <a:r>
              <a:rPr sz="1050" spc="2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50" spc="80" dirty="0">
                <a:solidFill>
                  <a:srgbClr val="333333"/>
                </a:solidFill>
                <a:latin typeface="Arial"/>
                <a:cs typeface="Arial"/>
              </a:rPr>
              <a:t>radius</a:t>
            </a:r>
            <a:r>
              <a:rPr sz="1050" spc="80" dirty="0">
                <a:solidFill>
                  <a:srgbClr val="666666"/>
                </a:solidFill>
                <a:latin typeface="Arial"/>
                <a:cs typeface="Arial"/>
              </a:rPr>
              <a:t>=2000</a:t>
            </a:r>
            <a:r>
              <a:rPr sz="1050" spc="80" dirty="0">
                <a:solidFill>
                  <a:srgbClr val="333333"/>
                </a:solidFill>
                <a:latin typeface="Arial"/>
                <a:cs typeface="Arial"/>
              </a:rPr>
              <a:t>):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351790">
              <a:lnSpc>
                <a:spcPct val="100000"/>
              </a:lnSpc>
            </a:pPr>
            <a:r>
              <a:rPr sz="1050" spc="114" dirty="0">
                <a:solidFill>
                  <a:srgbClr val="333333"/>
                </a:solidFill>
                <a:latin typeface="Arial"/>
                <a:cs typeface="Arial"/>
              </a:rPr>
              <a:t>venues_list</a:t>
            </a:r>
            <a:r>
              <a:rPr sz="1050" spc="114" dirty="0">
                <a:solidFill>
                  <a:srgbClr val="666666"/>
                </a:solidFill>
                <a:latin typeface="Arial"/>
                <a:cs typeface="Arial"/>
              </a:rPr>
              <a:t>=</a:t>
            </a:r>
            <a:r>
              <a:rPr sz="1050" spc="114" dirty="0">
                <a:solidFill>
                  <a:srgbClr val="333333"/>
                </a:solidFill>
                <a:latin typeface="Arial"/>
                <a:cs typeface="Arial"/>
              </a:rPr>
              <a:t>[]</a:t>
            </a:r>
            <a:endParaRPr sz="1050">
              <a:latin typeface="Arial"/>
              <a:cs typeface="Arial"/>
            </a:endParaRPr>
          </a:p>
          <a:p>
            <a:pPr marL="645160" marR="1395095" indent="-293370">
              <a:lnSpc>
                <a:spcPct val="101200"/>
              </a:lnSpc>
            </a:pPr>
            <a:r>
              <a:rPr sz="1050" b="1" spc="110" dirty="0">
                <a:solidFill>
                  <a:srgbClr val="008000"/>
                </a:solidFill>
                <a:latin typeface="Arial"/>
                <a:cs typeface="Arial"/>
              </a:rPr>
              <a:t>for </a:t>
            </a:r>
            <a:r>
              <a:rPr sz="1050" spc="-10" dirty="0">
                <a:solidFill>
                  <a:srgbClr val="333333"/>
                </a:solidFill>
                <a:latin typeface="Arial"/>
                <a:cs typeface="Arial"/>
              </a:rPr>
              <a:t>name, </a:t>
            </a:r>
            <a:r>
              <a:rPr sz="1050" spc="225" dirty="0">
                <a:solidFill>
                  <a:srgbClr val="333333"/>
                </a:solidFill>
                <a:latin typeface="Arial"/>
                <a:cs typeface="Arial"/>
              </a:rPr>
              <a:t>lat, </a:t>
            </a:r>
            <a:r>
              <a:rPr sz="1050" spc="110" dirty="0">
                <a:solidFill>
                  <a:srgbClr val="333333"/>
                </a:solidFill>
                <a:latin typeface="Arial"/>
                <a:cs typeface="Arial"/>
              </a:rPr>
              <a:t>lng </a:t>
            </a:r>
            <a:r>
              <a:rPr sz="1050" b="1" spc="110" dirty="0">
                <a:solidFill>
                  <a:srgbClr val="7216AB"/>
                </a:solidFill>
                <a:latin typeface="Arial"/>
                <a:cs typeface="Arial"/>
              </a:rPr>
              <a:t>in </a:t>
            </a:r>
            <a:r>
              <a:rPr sz="1050" spc="60" dirty="0">
                <a:solidFill>
                  <a:srgbClr val="008000"/>
                </a:solidFill>
                <a:latin typeface="Arial"/>
                <a:cs typeface="Arial"/>
              </a:rPr>
              <a:t>zip</a:t>
            </a:r>
            <a:r>
              <a:rPr sz="1050" spc="60" dirty="0">
                <a:solidFill>
                  <a:srgbClr val="333333"/>
                </a:solidFill>
                <a:latin typeface="Arial"/>
                <a:cs typeface="Arial"/>
              </a:rPr>
              <a:t>(names, </a:t>
            </a:r>
            <a:r>
              <a:rPr sz="1050" spc="155" dirty="0">
                <a:solidFill>
                  <a:srgbClr val="333333"/>
                </a:solidFill>
                <a:latin typeface="Arial"/>
                <a:cs typeface="Arial"/>
              </a:rPr>
              <a:t>latitudes, </a:t>
            </a:r>
            <a:r>
              <a:rPr sz="1050" spc="120" dirty="0">
                <a:solidFill>
                  <a:srgbClr val="333333"/>
                </a:solidFill>
                <a:latin typeface="Arial"/>
                <a:cs typeface="Arial"/>
              </a:rPr>
              <a:t>longitudes):  </a:t>
            </a:r>
            <a:r>
              <a:rPr sz="1050" spc="85" dirty="0">
                <a:solidFill>
                  <a:srgbClr val="008000"/>
                </a:solidFill>
                <a:latin typeface="Arial"/>
                <a:cs typeface="Arial"/>
              </a:rPr>
              <a:t>print</a:t>
            </a:r>
            <a:r>
              <a:rPr sz="1050" spc="85" dirty="0">
                <a:solidFill>
                  <a:srgbClr val="333333"/>
                </a:solidFill>
                <a:latin typeface="Arial"/>
                <a:cs typeface="Arial"/>
              </a:rPr>
              <a:t>(name)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645160">
              <a:lnSpc>
                <a:spcPct val="100000"/>
              </a:lnSpc>
            </a:pPr>
            <a:r>
              <a:rPr sz="1050" i="1" spc="-10" dirty="0">
                <a:solidFill>
                  <a:srgbClr val="408080"/>
                </a:solidFill>
                <a:latin typeface="Arial"/>
                <a:cs typeface="Arial"/>
              </a:rPr>
              <a:t># </a:t>
            </a:r>
            <a:r>
              <a:rPr sz="1050" i="1" spc="90" dirty="0">
                <a:solidFill>
                  <a:srgbClr val="408080"/>
                </a:solidFill>
                <a:latin typeface="Arial"/>
                <a:cs typeface="Arial"/>
              </a:rPr>
              <a:t>create the </a:t>
            </a:r>
            <a:r>
              <a:rPr sz="1050" i="1" spc="10" dirty="0">
                <a:solidFill>
                  <a:srgbClr val="408080"/>
                </a:solidFill>
                <a:latin typeface="Arial"/>
                <a:cs typeface="Arial"/>
              </a:rPr>
              <a:t>API </a:t>
            </a:r>
            <a:r>
              <a:rPr sz="1050" i="1" spc="75" dirty="0">
                <a:solidFill>
                  <a:srgbClr val="408080"/>
                </a:solidFill>
                <a:latin typeface="Arial"/>
                <a:cs typeface="Arial"/>
              </a:rPr>
              <a:t>request</a:t>
            </a:r>
            <a:r>
              <a:rPr sz="1050" i="1" spc="270" dirty="0">
                <a:solidFill>
                  <a:srgbClr val="408080"/>
                </a:solidFill>
                <a:latin typeface="Arial"/>
                <a:cs typeface="Arial"/>
              </a:rPr>
              <a:t> </a:t>
            </a:r>
            <a:r>
              <a:rPr sz="1050" i="1" spc="-125" dirty="0">
                <a:solidFill>
                  <a:srgbClr val="408080"/>
                </a:solidFill>
                <a:latin typeface="Arial"/>
                <a:cs typeface="Arial"/>
              </a:rPr>
              <a:t>URL</a:t>
            </a:r>
            <a:endParaRPr sz="1050">
              <a:latin typeface="Arial"/>
              <a:cs typeface="Arial"/>
            </a:endParaRPr>
          </a:p>
          <a:p>
            <a:pPr marL="58419" marR="73025" indent="586105">
              <a:lnSpc>
                <a:spcPct val="101200"/>
              </a:lnSpc>
            </a:pPr>
            <a:r>
              <a:rPr sz="1050" spc="185" dirty="0">
                <a:solidFill>
                  <a:srgbClr val="333333"/>
                </a:solidFill>
                <a:latin typeface="Arial"/>
                <a:cs typeface="Arial"/>
              </a:rPr>
              <a:t>url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sz="1050" spc="105" dirty="0">
                <a:solidFill>
                  <a:srgbClr val="B92020"/>
                </a:solidFill>
                <a:latin typeface="Arial"/>
                <a:cs typeface="Arial"/>
              </a:rPr>
              <a:t>'https://api.foursquare.com/v2/venues/explore?&amp;client_id=</a:t>
            </a:r>
            <a:r>
              <a:rPr sz="1050" b="1" spc="105" dirty="0">
                <a:solidFill>
                  <a:srgbClr val="66374A"/>
                </a:solidFill>
                <a:latin typeface="Arial"/>
                <a:cs typeface="Arial"/>
              </a:rPr>
              <a:t>{}</a:t>
            </a:r>
            <a:r>
              <a:rPr sz="1050" spc="105" dirty="0">
                <a:solidFill>
                  <a:srgbClr val="B92020"/>
                </a:solidFill>
                <a:latin typeface="Arial"/>
                <a:cs typeface="Arial"/>
              </a:rPr>
              <a:t>&amp;clie  </a:t>
            </a:r>
            <a:r>
              <a:rPr sz="1050" spc="110" dirty="0">
                <a:solidFill>
                  <a:srgbClr val="B92020"/>
                </a:solidFill>
                <a:latin typeface="Arial"/>
                <a:cs typeface="Arial"/>
              </a:rPr>
              <a:t>nt_secret=</a:t>
            </a:r>
            <a:r>
              <a:rPr sz="1050" b="1" spc="110" dirty="0">
                <a:solidFill>
                  <a:srgbClr val="66374A"/>
                </a:solidFill>
                <a:latin typeface="Arial"/>
                <a:cs typeface="Arial"/>
              </a:rPr>
              <a:t>{}</a:t>
            </a:r>
            <a:r>
              <a:rPr sz="1050" spc="110" dirty="0">
                <a:solidFill>
                  <a:srgbClr val="B92020"/>
                </a:solidFill>
                <a:latin typeface="Arial"/>
                <a:cs typeface="Arial"/>
              </a:rPr>
              <a:t>&amp;v=</a:t>
            </a:r>
            <a:r>
              <a:rPr sz="1050" b="1" spc="110" dirty="0">
                <a:solidFill>
                  <a:srgbClr val="66374A"/>
                </a:solidFill>
                <a:latin typeface="Arial"/>
                <a:cs typeface="Arial"/>
              </a:rPr>
              <a:t>{}</a:t>
            </a:r>
            <a:r>
              <a:rPr sz="1050" spc="110" dirty="0">
                <a:solidFill>
                  <a:srgbClr val="B92020"/>
                </a:solidFill>
                <a:latin typeface="Arial"/>
                <a:cs typeface="Arial"/>
              </a:rPr>
              <a:t>&amp;ll=</a:t>
            </a:r>
            <a:r>
              <a:rPr sz="1050" b="1" spc="110" dirty="0">
                <a:solidFill>
                  <a:srgbClr val="66374A"/>
                </a:solidFill>
                <a:latin typeface="Arial"/>
                <a:cs typeface="Arial"/>
              </a:rPr>
              <a:t>{}</a:t>
            </a:r>
            <a:r>
              <a:rPr sz="1050" spc="110" dirty="0">
                <a:solidFill>
                  <a:srgbClr val="B92020"/>
                </a:solidFill>
                <a:latin typeface="Arial"/>
                <a:cs typeface="Arial"/>
              </a:rPr>
              <a:t>,</a:t>
            </a:r>
            <a:r>
              <a:rPr sz="1050" b="1" spc="110" dirty="0">
                <a:solidFill>
                  <a:srgbClr val="66374A"/>
                </a:solidFill>
                <a:latin typeface="Arial"/>
                <a:cs typeface="Arial"/>
              </a:rPr>
              <a:t>{}</a:t>
            </a:r>
            <a:r>
              <a:rPr sz="1050" spc="110" dirty="0">
                <a:solidFill>
                  <a:srgbClr val="B92020"/>
                </a:solidFill>
                <a:latin typeface="Arial"/>
                <a:cs typeface="Arial"/>
              </a:rPr>
              <a:t>&amp;radius=</a:t>
            </a:r>
            <a:r>
              <a:rPr sz="1050" b="1" spc="110" dirty="0">
                <a:solidFill>
                  <a:srgbClr val="66374A"/>
                </a:solidFill>
                <a:latin typeface="Arial"/>
                <a:cs typeface="Arial"/>
              </a:rPr>
              <a:t>{}</a:t>
            </a:r>
            <a:r>
              <a:rPr sz="1050" spc="110" dirty="0">
                <a:solidFill>
                  <a:srgbClr val="B92020"/>
                </a:solidFill>
                <a:latin typeface="Arial"/>
                <a:cs typeface="Arial"/>
              </a:rPr>
              <a:t>&amp;limit=</a:t>
            </a:r>
            <a:r>
              <a:rPr sz="1050" b="1" spc="110" dirty="0">
                <a:solidFill>
                  <a:srgbClr val="66374A"/>
                </a:solidFill>
                <a:latin typeface="Arial"/>
                <a:cs typeface="Arial"/>
              </a:rPr>
              <a:t>{}</a:t>
            </a:r>
            <a:r>
              <a:rPr sz="1050" spc="110" dirty="0">
                <a:solidFill>
                  <a:srgbClr val="B92020"/>
                </a:solidFill>
                <a:latin typeface="Arial"/>
                <a:cs typeface="Arial"/>
              </a:rPr>
              <a:t>'</a:t>
            </a:r>
            <a:r>
              <a:rPr sz="1050" spc="110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110" dirty="0">
                <a:solidFill>
                  <a:srgbClr val="333333"/>
                </a:solidFill>
                <a:latin typeface="Arial"/>
                <a:cs typeface="Arial"/>
              </a:rPr>
              <a:t>format(</a:t>
            </a:r>
            <a:endParaRPr sz="1050">
              <a:latin typeface="Arial"/>
              <a:cs typeface="Arial"/>
            </a:endParaRPr>
          </a:p>
          <a:p>
            <a:pPr marL="937894" marR="1172210" algn="just">
              <a:lnSpc>
                <a:spcPct val="101200"/>
              </a:lnSpc>
            </a:pPr>
            <a:r>
              <a:rPr sz="1050" spc="-80" dirty="0">
                <a:solidFill>
                  <a:srgbClr val="B92020"/>
                </a:solidFill>
                <a:latin typeface="Arial"/>
                <a:cs typeface="Arial"/>
              </a:rPr>
              <a:t>'5VE0TJS5ZJC2YCCBP5R5UE5F0ZVFBHKHM2PK1DPDNSGKAQK3'</a:t>
            </a:r>
            <a:r>
              <a:rPr sz="1050" spc="-80" dirty="0">
                <a:solidFill>
                  <a:srgbClr val="333333"/>
                </a:solidFill>
                <a:latin typeface="Arial"/>
                <a:cs typeface="Arial"/>
              </a:rPr>
              <a:t>,  </a:t>
            </a:r>
            <a:r>
              <a:rPr sz="1050" spc="-95" dirty="0">
                <a:solidFill>
                  <a:srgbClr val="B92020"/>
                </a:solidFill>
                <a:latin typeface="Arial"/>
                <a:cs typeface="Arial"/>
              </a:rPr>
              <a:t>'2R0VDFNSWDVUWEBXPR0YMJSYJYEF1WLJKWPGZ5TIZF41QRTU'</a:t>
            </a:r>
            <a:r>
              <a:rPr sz="1050" spc="-95" dirty="0">
                <a:solidFill>
                  <a:srgbClr val="333333"/>
                </a:solidFill>
                <a:latin typeface="Arial"/>
                <a:cs typeface="Arial"/>
              </a:rPr>
              <a:t>,  </a:t>
            </a:r>
            <a:r>
              <a:rPr sz="1050" spc="85" dirty="0">
                <a:solidFill>
                  <a:srgbClr val="B92020"/>
                </a:solidFill>
                <a:latin typeface="Arial"/>
                <a:cs typeface="Arial"/>
              </a:rPr>
              <a:t>'20180604'</a:t>
            </a:r>
            <a:r>
              <a:rPr sz="1050" spc="85" dirty="0">
                <a:solidFill>
                  <a:srgbClr val="333333"/>
                </a:solidFill>
                <a:latin typeface="Arial"/>
                <a:cs typeface="Arial"/>
              </a:rPr>
              <a:t>,</a:t>
            </a:r>
            <a:endParaRPr sz="1050">
              <a:latin typeface="Arial"/>
              <a:cs typeface="Arial"/>
            </a:endParaRPr>
          </a:p>
          <a:p>
            <a:pPr marL="937894" marR="4618355">
              <a:lnSpc>
                <a:spcPct val="101200"/>
              </a:lnSpc>
            </a:pPr>
            <a:r>
              <a:rPr sz="1050" spc="225" dirty="0">
                <a:solidFill>
                  <a:srgbClr val="333333"/>
                </a:solidFill>
                <a:latin typeface="Arial"/>
                <a:cs typeface="Arial"/>
              </a:rPr>
              <a:t>la</a:t>
            </a:r>
            <a:r>
              <a:rPr sz="1050" spc="155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sz="1050" spc="285" dirty="0">
                <a:solidFill>
                  <a:srgbClr val="333333"/>
                </a:solidFill>
                <a:latin typeface="Arial"/>
                <a:cs typeface="Arial"/>
              </a:rPr>
              <a:t>,  </a:t>
            </a:r>
            <a:r>
              <a:rPr sz="1050" spc="95" dirty="0">
                <a:solidFill>
                  <a:srgbClr val="333333"/>
                </a:solidFill>
                <a:latin typeface="Arial"/>
                <a:cs typeface="Arial"/>
              </a:rPr>
              <a:t>ln</a:t>
            </a:r>
            <a:r>
              <a:rPr sz="1050" spc="130" dirty="0">
                <a:solidFill>
                  <a:srgbClr val="333333"/>
                </a:solidFill>
                <a:latin typeface="Arial"/>
                <a:cs typeface="Arial"/>
              </a:rPr>
              <a:t>g</a:t>
            </a:r>
            <a:r>
              <a:rPr sz="1050" spc="285" dirty="0">
                <a:solidFill>
                  <a:srgbClr val="333333"/>
                </a:solidFill>
                <a:latin typeface="Arial"/>
                <a:cs typeface="Arial"/>
              </a:rPr>
              <a:t>,</a:t>
            </a:r>
            <a:endParaRPr sz="1050">
              <a:latin typeface="Arial"/>
              <a:cs typeface="Arial"/>
            </a:endParaRPr>
          </a:p>
          <a:p>
            <a:pPr marL="937894" marR="4399280">
              <a:lnSpc>
                <a:spcPct val="101200"/>
              </a:lnSpc>
            </a:pPr>
            <a:r>
              <a:rPr sz="1050" spc="95" dirty="0">
                <a:solidFill>
                  <a:srgbClr val="333333"/>
                </a:solidFill>
                <a:latin typeface="Arial"/>
                <a:cs typeface="Arial"/>
              </a:rPr>
              <a:t>radiu</a:t>
            </a:r>
            <a:r>
              <a:rPr sz="1050" spc="105" dirty="0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sz="1050" spc="285" dirty="0">
                <a:solidFill>
                  <a:srgbClr val="333333"/>
                </a:solidFill>
                <a:latin typeface="Arial"/>
                <a:cs typeface="Arial"/>
              </a:rPr>
              <a:t>,  </a:t>
            </a:r>
            <a:r>
              <a:rPr sz="1050" spc="70" dirty="0">
                <a:solidFill>
                  <a:srgbClr val="333333"/>
                </a:solidFill>
                <a:latin typeface="Arial"/>
                <a:cs typeface="Arial"/>
              </a:rPr>
              <a:t>LIMIT)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645160">
              <a:lnSpc>
                <a:spcPct val="100000"/>
              </a:lnSpc>
            </a:pPr>
            <a:r>
              <a:rPr sz="1050" i="1" spc="-10" dirty="0">
                <a:solidFill>
                  <a:srgbClr val="408080"/>
                </a:solidFill>
                <a:latin typeface="Arial"/>
                <a:cs typeface="Arial"/>
              </a:rPr>
              <a:t># </a:t>
            </a:r>
            <a:r>
              <a:rPr sz="1050" i="1" spc="-65" dirty="0">
                <a:solidFill>
                  <a:srgbClr val="408080"/>
                </a:solidFill>
                <a:latin typeface="Arial"/>
                <a:cs typeface="Arial"/>
              </a:rPr>
              <a:t>make </a:t>
            </a:r>
            <a:r>
              <a:rPr sz="1050" i="1" spc="90" dirty="0">
                <a:solidFill>
                  <a:srgbClr val="408080"/>
                </a:solidFill>
                <a:latin typeface="Arial"/>
                <a:cs typeface="Arial"/>
              </a:rPr>
              <a:t>the </a:t>
            </a:r>
            <a:r>
              <a:rPr sz="1050" i="1" spc="-145" dirty="0">
                <a:solidFill>
                  <a:srgbClr val="408080"/>
                </a:solidFill>
                <a:latin typeface="Arial"/>
                <a:cs typeface="Arial"/>
              </a:rPr>
              <a:t>GET</a:t>
            </a:r>
            <a:r>
              <a:rPr sz="1050" i="1" spc="-15" dirty="0">
                <a:solidFill>
                  <a:srgbClr val="408080"/>
                </a:solidFill>
                <a:latin typeface="Arial"/>
                <a:cs typeface="Arial"/>
              </a:rPr>
              <a:t> </a:t>
            </a:r>
            <a:r>
              <a:rPr sz="1050" i="1" spc="75" dirty="0">
                <a:solidFill>
                  <a:srgbClr val="408080"/>
                </a:solidFill>
                <a:latin typeface="Arial"/>
                <a:cs typeface="Arial"/>
              </a:rPr>
              <a:t>request</a:t>
            </a:r>
            <a:endParaRPr sz="1050">
              <a:latin typeface="Arial"/>
              <a:cs typeface="Arial"/>
            </a:endParaRPr>
          </a:p>
          <a:p>
            <a:pPr marL="645160">
              <a:lnSpc>
                <a:spcPct val="100000"/>
              </a:lnSpc>
              <a:spcBef>
                <a:spcPts val="15"/>
              </a:spcBef>
            </a:pPr>
            <a:r>
              <a:rPr sz="1050" spc="135" dirty="0">
                <a:solidFill>
                  <a:srgbClr val="333333"/>
                </a:solidFill>
                <a:latin typeface="Arial"/>
                <a:cs typeface="Arial"/>
              </a:rPr>
              <a:t>results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</a:t>
            </a:r>
            <a:r>
              <a:rPr sz="1050" spc="5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50" spc="140" dirty="0">
                <a:solidFill>
                  <a:srgbClr val="333333"/>
                </a:solidFill>
                <a:latin typeface="Arial"/>
                <a:cs typeface="Arial"/>
              </a:rPr>
              <a:t>requests</a:t>
            </a:r>
            <a:r>
              <a:rPr sz="1050" spc="140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140" dirty="0">
                <a:solidFill>
                  <a:srgbClr val="333333"/>
                </a:solidFill>
                <a:latin typeface="Arial"/>
                <a:cs typeface="Arial"/>
              </a:rPr>
              <a:t>get(url)</a:t>
            </a:r>
            <a:r>
              <a:rPr sz="1050" spc="140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140" dirty="0">
                <a:solidFill>
                  <a:srgbClr val="333333"/>
                </a:solidFill>
                <a:latin typeface="Arial"/>
                <a:cs typeface="Arial"/>
              </a:rPr>
              <a:t>json()[</a:t>
            </a:r>
            <a:r>
              <a:rPr sz="1050" spc="140" dirty="0">
                <a:solidFill>
                  <a:srgbClr val="B92020"/>
                </a:solidFill>
                <a:latin typeface="Arial"/>
                <a:cs typeface="Arial"/>
              </a:rPr>
              <a:t>"response"</a:t>
            </a:r>
            <a:r>
              <a:rPr sz="1050" spc="140" dirty="0">
                <a:solidFill>
                  <a:srgbClr val="333333"/>
                </a:solidFill>
                <a:latin typeface="Arial"/>
                <a:cs typeface="Arial"/>
              </a:rPr>
              <a:t>][</a:t>
            </a:r>
            <a:r>
              <a:rPr sz="1050" spc="140" dirty="0">
                <a:solidFill>
                  <a:srgbClr val="B92020"/>
                </a:solidFill>
                <a:latin typeface="Arial"/>
                <a:cs typeface="Arial"/>
              </a:rPr>
              <a:t>'groups'</a:t>
            </a:r>
            <a:r>
              <a:rPr sz="1050" spc="140" dirty="0">
                <a:solidFill>
                  <a:srgbClr val="333333"/>
                </a:solidFill>
                <a:latin typeface="Arial"/>
                <a:cs typeface="Arial"/>
              </a:rPr>
              <a:t>][</a:t>
            </a:r>
            <a:r>
              <a:rPr sz="1050" spc="140" dirty="0">
                <a:solidFill>
                  <a:srgbClr val="666666"/>
                </a:solidFill>
                <a:latin typeface="Arial"/>
                <a:cs typeface="Arial"/>
              </a:rPr>
              <a:t>0</a:t>
            </a:r>
            <a:r>
              <a:rPr sz="1050" spc="140" dirty="0">
                <a:solidFill>
                  <a:srgbClr val="333333"/>
                </a:solidFill>
                <a:latin typeface="Arial"/>
                <a:cs typeface="Arial"/>
              </a:rPr>
              <a:t>][</a:t>
            </a:r>
            <a:r>
              <a:rPr sz="1050" spc="140" dirty="0">
                <a:solidFill>
                  <a:srgbClr val="B92020"/>
                </a:solidFill>
                <a:latin typeface="Arial"/>
                <a:cs typeface="Arial"/>
              </a:rPr>
              <a:t>'items'</a:t>
            </a:r>
            <a:r>
              <a:rPr sz="1050" spc="140" dirty="0">
                <a:solidFill>
                  <a:srgbClr val="333333"/>
                </a:solidFill>
                <a:latin typeface="Arial"/>
                <a:cs typeface="Arial"/>
              </a:rPr>
              <a:t>]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645160">
              <a:lnSpc>
                <a:spcPct val="100000"/>
              </a:lnSpc>
            </a:pPr>
            <a:r>
              <a:rPr sz="1050" i="1" spc="-10" dirty="0">
                <a:solidFill>
                  <a:srgbClr val="408080"/>
                </a:solidFill>
                <a:latin typeface="Arial"/>
                <a:cs typeface="Arial"/>
              </a:rPr>
              <a:t># </a:t>
            </a:r>
            <a:r>
              <a:rPr sz="1050" i="1" spc="120" dirty="0">
                <a:solidFill>
                  <a:srgbClr val="408080"/>
                </a:solidFill>
                <a:latin typeface="Arial"/>
                <a:cs typeface="Arial"/>
              </a:rPr>
              <a:t>return </a:t>
            </a:r>
            <a:r>
              <a:rPr sz="1050" i="1" spc="95" dirty="0">
                <a:solidFill>
                  <a:srgbClr val="408080"/>
                </a:solidFill>
                <a:latin typeface="Arial"/>
                <a:cs typeface="Arial"/>
              </a:rPr>
              <a:t>only </a:t>
            </a:r>
            <a:r>
              <a:rPr sz="1050" i="1" spc="110" dirty="0">
                <a:solidFill>
                  <a:srgbClr val="408080"/>
                </a:solidFill>
                <a:latin typeface="Arial"/>
                <a:cs typeface="Arial"/>
              </a:rPr>
              <a:t>relevant </a:t>
            </a:r>
            <a:r>
              <a:rPr sz="1050" i="1" spc="105" dirty="0">
                <a:solidFill>
                  <a:srgbClr val="408080"/>
                </a:solidFill>
                <a:latin typeface="Arial"/>
                <a:cs typeface="Arial"/>
              </a:rPr>
              <a:t>information </a:t>
            </a:r>
            <a:r>
              <a:rPr sz="1050" i="1" spc="165" dirty="0">
                <a:solidFill>
                  <a:srgbClr val="408080"/>
                </a:solidFill>
                <a:latin typeface="Arial"/>
                <a:cs typeface="Arial"/>
              </a:rPr>
              <a:t>for </a:t>
            </a:r>
            <a:r>
              <a:rPr sz="1050" i="1" spc="5" dirty="0">
                <a:solidFill>
                  <a:srgbClr val="408080"/>
                </a:solidFill>
                <a:latin typeface="Arial"/>
                <a:cs typeface="Arial"/>
              </a:rPr>
              <a:t>each </a:t>
            </a:r>
            <a:r>
              <a:rPr sz="1050" i="1" spc="40" dirty="0">
                <a:solidFill>
                  <a:srgbClr val="408080"/>
                </a:solidFill>
                <a:latin typeface="Arial"/>
                <a:cs typeface="Arial"/>
              </a:rPr>
              <a:t>nearby</a:t>
            </a:r>
            <a:r>
              <a:rPr sz="1050" i="1" spc="-120" dirty="0">
                <a:solidFill>
                  <a:srgbClr val="408080"/>
                </a:solidFill>
                <a:latin typeface="Arial"/>
                <a:cs typeface="Arial"/>
              </a:rPr>
              <a:t> </a:t>
            </a:r>
            <a:r>
              <a:rPr sz="1050" i="1" spc="5" dirty="0">
                <a:solidFill>
                  <a:srgbClr val="408080"/>
                </a:solidFill>
                <a:latin typeface="Arial"/>
                <a:cs typeface="Arial"/>
              </a:rPr>
              <a:t>venue</a:t>
            </a:r>
            <a:endParaRPr sz="1050">
              <a:latin typeface="Arial"/>
              <a:cs typeface="Arial"/>
            </a:endParaRPr>
          </a:p>
          <a:p>
            <a:pPr marL="937894" marR="3665220" indent="-293370">
              <a:lnSpc>
                <a:spcPct val="101200"/>
              </a:lnSpc>
            </a:pPr>
            <a:r>
              <a:rPr sz="1050" spc="100" dirty="0">
                <a:solidFill>
                  <a:srgbClr val="333333"/>
                </a:solidFill>
                <a:latin typeface="Arial"/>
                <a:cs typeface="Arial"/>
              </a:rPr>
              <a:t>venues_lis</a:t>
            </a:r>
            <a:r>
              <a:rPr sz="1050" spc="55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sz="1050" spc="280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-10" dirty="0">
                <a:solidFill>
                  <a:srgbClr val="333333"/>
                </a:solidFill>
                <a:latin typeface="Arial"/>
                <a:cs typeface="Arial"/>
              </a:rPr>
              <a:t>appen</a:t>
            </a:r>
            <a:r>
              <a:rPr sz="1050" spc="-15" dirty="0">
                <a:solidFill>
                  <a:srgbClr val="333333"/>
                </a:solidFill>
                <a:latin typeface="Arial"/>
                <a:cs typeface="Arial"/>
              </a:rPr>
              <a:t>d</a:t>
            </a:r>
            <a:r>
              <a:rPr sz="1050" spc="235" dirty="0">
                <a:solidFill>
                  <a:srgbClr val="333333"/>
                </a:solidFill>
                <a:latin typeface="Arial"/>
                <a:cs typeface="Arial"/>
              </a:rPr>
              <a:t>([(  </a:t>
            </a:r>
            <a:r>
              <a:rPr sz="1050" spc="-10" dirty="0">
                <a:solidFill>
                  <a:srgbClr val="333333"/>
                </a:solidFill>
                <a:latin typeface="Arial"/>
                <a:cs typeface="Arial"/>
              </a:rPr>
              <a:t>name,</a:t>
            </a:r>
            <a:endParaRPr sz="1050">
              <a:latin typeface="Arial"/>
              <a:cs typeface="Arial"/>
            </a:endParaRPr>
          </a:p>
          <a:p>
            <a:pPr marL="937894" marR="4618355">
              <a:lnSpc>
                <a:spcPct val="101200"/>
              </a:lnSpc>
            </a:pPr>
            <a:r>
              <a:rPr sz="1050" spc="225" dirty="0">
                <a:solidFill>
                  <a:srgbClr val="333333"/>
                </a:solidFill>
                <a:latin typeface="Arial"/>
                <a:cs typeface="Arial"/>
              </a:rPr>
              <a:t>la</a:t>
            </a:r>
            <a:r>
              <a:rPr sz="1050" spc="155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sz="1050" spc="285" dirty="0">
                <a:solidFill>
                  <a:srgbClr val="333333"/>
                </a:solidFill>
                <a:latin typeface="Arial"/>
                <a:cs typeface="Arial"/>
              </a:rPr>
              <a:t>,  </a:t>
            </a:r>
            <a:r>
              <a:rPr sz="1050" spc="95" dirty="0">
                <a:solidFill>
                  <a:srgbClr val="333333"/>
                </a:solidFill>
                <a:latin typeface="Arial"/>
                <a:cs typeface="Arial"/>
              </a:rPr>
              <a:t>ln</a:t>
            </a:r>
            <a:r>
              <a:rPr sz="1050" spc="130" dirty="0">
                <a:solidFill>
                  <a:srgbClr val="333333"/>
                </a:solidFill>
                <a:latin typeface="Arial"/>
                <a:cs typeface="Arial"/>
              </a:rPr>
              <a:t>g</a:t>
            </a:r>
            <a:r>
              <a:rPr sz="1050" spc="285" dirty="0">
                <a:solidFill>
                  <a:srgbClr val="333333"/>
                </a:solidFill>
                <a:latin typeface="Arial"/>
                <a:cs typeface="Arial"/>
              </a:rPr>
              <a:t>,</a:t>
            </a:r>
            <a:endParaRPr sz="1050">
              <a:latin typeface="Arial"/>
              <a:cs typeface="Arial"/>
            </a:endParaRPr>
          </a:p>
          <a:p>
            <a:pPr marL="937894">
              <a:lnSpc>
                <a:spcPct val="100000"/>
              </a:lnSpc>
              <a:spcBef>
                <a:spcPts val="15"/>
              </a:spcBef>
            </a:pPr>
            <a:r>
              <a:rPr sz="1050" spc="140" dirty="0">
                <a:solidFill>
                  <a:srgbClr val="333333"/>
                </a:solidFill>
                <a:latin typeface="Arial"/>
                <a:cs typeface="Arial"/>
              </a:rPr>
              <a:t>v[</a:t>
            </a:r>
            <a:r>
              <a:rPr sz="1050" spc="140" dirty="0">
                <a:solidFill>
                  <a:srgbClr val="B92020"/>
                </a:solidFill>
                <a:latin typeface="Arial"/>
                <a:cs typeface="Arial"/>
              </a:rPr>
              <a:t>'venue'</a:t>
            </a:r>
            <a:r>
              <a:rPr sz="1050" spc="140" dirty="0">
                <a:solidFill>
                  <a:srgbClr val="333333"/>
                </a:solidFill>
                <a:latin typeface="Arial"/>
                <a:cs typeface="Arial"/>
              </a:rPr>
              <a:t>][</a:t>
            </a:r>
            <a:r>
              <a:rPr sz="1050" spc="140" dirty="0">
                <a:solidFill>
                  <a:srgbClr val="B92020"/>
                </a:solidFill>
                <a:latin typeface="Arial"/>
                <a:cs typeface="Arial"/>
              </a:rPr>
              <a:t>'name'</a:t>
            </a:r>
            <a:r>
              <a:rPr sz="1050" spc="140" dirty="0">
                <a:solidFill>
                  <a:srgbClr val="333333"/>
                </a:solidFill>
                <a:latin typeface="Arial"/>
                <a:cs typeface="Arial"/>
              </a:rPr>
              <a:t>],</a:t>
            </a:r>
            <a:endParaRPr sz="1050">
              <a:latin typeface="Arial"/>
              <a:cs typeface="Arial"/>
            </a:endParaRPr>
          </a:p>
          <a:p>
            <a:pPr marL="937894">
              <a:lnSpc>
                <a:spcPct val="100000"/>
              </a:lnSpc>
              <a:spcBef>
                <a:spcPts val="15"/>
              </a:spcBef>
            </a:pPr>
            <a:r>
              <a:rPr sz="1050" spc="195" dirty="0">
                <a:solidFill>
                  <a:srgbClr val="333333"/>
                </a:solidFill>
                <a:latin typeface="Arial"/>
                <a:cs typeface="Arial"/>
              </a:rPr>
              <a:t>v[</a:t>
            </a:r>
            <a:r>
              <a:rPr sz="1050" spc="195" dirty="0">
                <a:solidFill>
                  <a:srgbClr val="B92020"/>
                </a:solidFill>
                <a:latin typeface="Arial"/>
                <a:cs typeface="Arial"/>
              </a:rPr>
              <a:t>'venue'</a:t>
            </a:r>
            <a:r>
              <a:rPr sz="1050" spc="195" dirty="0">
                <a:solidFill>
                  <a:srgbClr val="333333"/>
                </a:solidFill>
                <a:latin typeface="Arial"/>
                <a:cs typeface="Arial"/>
              </a:rPr>
              <a:t>][</a:t>
            </a:r>
            <a:r>
              <a:rPr sz="1050" spc="195" dirty="0">
                <a:solidFill>
                  <a:srgbClr val="B92020"/>
                </a:solidFill>
                <a:latin typeface="Arial"/>
                <a:cs typeface="Arial"/>
              </a:rPr>
              <a:t>'location'</a:t>
            </a:r>
            <a:r>
              <a:rPr sz="1050" spc="195" dirty="0">
                <a:solidFill>
                  <a:srgbClr val="333333"/>
                </a:solidFill>
                <a:latin typeface="Arial"/>
                <a:cs typeface="Arial"/>
              </a:rPr>
              <a:t>][</a:t>
            </a:r>
            <a:r>
              <a:rPr sz="1050" spc="195" dirty="0">
                <a:solidFill>
                  <a:srgbClr val="B92020"/>
                </a:solidFill>
                <a:latin typeface="Arial"/>
                <a:cs typeface="Arial"/>
              </a:rPr>
              <a:t>'lat'</a:t>
            </a:r>
            <a:r>
              <a:rPr sz="1050" spc="195" dirty="0">
                <a:solidFill>
                  <a:srgbClr val="333333"/>
                </a:solidFill>
                <a:latin typeface="Arial"/>
                <a:cs typeface="Arial"/>
              </a:rPr>
              <a:t>],</a:t>
            </a:r>
            <a:endParaRPr sz="1050">
              <a:latin typeface="Arial"/>
              <a:cs typeface="Arial"/>
            </a:endParaRPr>
          </a:p>
          <a:p>
            <a:pPr marL="937894">
              <a:lnSpc>
                <a:spcPct val="100000"/>
              </a:lnSpc>
              <a:spcBef>
                <a:spcPts val="15"/>
              </a:spcBef>
            </a:pPr>
            <a:r>
              <a:rPr sz="1050" spc="185" dirty="0">
                <a:solidFill>
                  <a:srgbClr val="333333"/>
                </a:solidFill>
                <a:latin typeface="Arial"/>
                <a:cs typeface="Arial"/>
              </a:rPr>
              <a:t>v[</a:t>
            </a:r>
            <a:r>
              <a:rPr sz="1050" spc="185" dirty="0">
                <a:solidFill>
                  <a:srgbClr val="B92020"/>
                </a:solidFill>
                <a:latin typeface="Arial"/>
                <a:cs typeface="Arial"/>
              </a:rPr>
              <a:t>'venue'</a:t>
            </a:r>
            <a:r>
              <a:rPr sz="1050" spc="185" dirty="0">
                <a:solidFill>
                  <a:srgbClr val="333333"/>
                </a:solidFill>
                <a:latin typeface="Arial"/>
                <a:cs typeface="Arial"/>
              </a:rPr>
              <a:t>][</a:t>
            </a:r>
            <a:r>
              <a:rPr sz="1050" spc="185" dirty="0">
                <a:solidFill>
                  <a:srgbClr val="B92020"/>
                </a:solidFill>
                <a:latin typeface="Arial"/>
                <a:cs typeface="Arial"/>
              </a:rPr>
              <a:t>'location'</a:t>
            </a:r>
            <a:r>
              <a:rPr sz="1050" spc="185" dirty="0">
                <a:solidFill>
                  <a:srgbClr val="333333"/>
                </a:solidFill>
                <a:latin typeface="Arial"/>
                <a:cs typeface="Arial"/>
              </a:rPr>
              <a:t>][</a:t>
            </a:r>
            <a:r>
              <a:rPr sz="1050" spc="185" dirty="0">
                <a:solidFill>
                  <a:srgbClr val="B92020"/>
                </a:solidFill>
                <a:latin typeface="Arial"/>
                <a:cs typeface="Arial"/>
              </a:rPr>
              <a:t>'lng'</a:t>
            </a:r>
            <a:r>
              <a:rPr sz="1050" spc="185" dirty="0">
                <a:solidFill>
                  <a:srgbClr val="333333"/>
                </a:solidFill>
                <a:latin typeface="Arial"/>
                <a:cs typeface="Arial"/>
              </a:rPr>
              <a:t>],</a:t>
            </a:r>
            <a:endParaRPr sz="1050">
              <a:latin typeface="Arial"/>
              <a:cs typeface="Arial"/>
            </a:endParaRPr>
          </a:p>
          <a:p>
            <a:pPr marL="937894">
              <a:lnSpc>
                <a:spcPct val="100000"/>
              </a:lnSpc>
              <a:spcBef>
                <a:spcPts val="15"/>
              </a:spcBef>
            </a:pPr>
            <a:r>
              <a:rPr sz="1050" spc="150" dirty="0">
                <a:solidFill>
                  <a:srgbClr val="333333"/>
                </a:solidFill>
                <a:latin typeface="Arial"/>
                <a:cs typeface="Arial"/>
              </a:rPr>
              <a:t>v[</a:t>
            </a:r>
            <a:r>
              <a:rPr sz="1050" spc="150" dirty="0">
                <a:solidFill>
                  <a:srgbClr val="B92020"/>
                </a:solidFill>
                <a:latin typeface="Arial"/>
                <a:cs typeface="Arial"/>
              </a:rPr>
              <a:t>'venue'</a:t>
            </a:r>
            <a:r>
              <a:rPr sz="1050" spc="150" dirty="0">
                <a:solidFill>
                  <a:srgbClr val="333333"/>
                </a:solidFill>
                <a:latin typeface="Arial"/>
                <a:cs typeface="Arial"/>
              </a:rPr>
              <a:t>][</a:t>
            </a:r>
            <a:r>
              <a:rPr sz="1050" spc="150" dirty="0">
                <a:solidFill>
                  <a:srgbClr val="B92020"/>
                </a:solidFill>
                <a:latin typeface="Arial"/>
                <a:cs typeface="Arial"/>
              </a:rPr>
              <a:t>'categories'</a:t>
            </a:r>
            <a:r>
              <a:rPr sz="1050" spc="150" dirty="0">
                <a:solidFill>
                  <a:srgbClr val="333333"/>
                </a:solidFill>
                <a:latin typeface="Arial"/>
                <a:cs typeface="Arial"/>
              </a:rPr>
              <a:t>][</a:t>
            </a:r>
            <a:r>
              <a:rPr sz="1050" spc="150" dirty="0">
                <a:solidFill>
                  <a:srgbClr val="666666"/>
                </a:solidFill>
                <a:latin typeface="Arial"/>
                <a:cs typeface="Arial"/>
              </a:rPr>
              <a:t>0</a:t>
            </a:r>
            <a:r>
              <a:rPr sz="1050" spc="150" dirty="0">
                <a:solidFill>
                  <a:srgbClr val="333333"/>
                </a:solidFill>
                <a:latin typeface="Arial"/>
                <a:cs typeface="Arial"/>
              </a:rPr>
              <a:t>][</a:t>
            </a:r>
            <a:r>
              <a:rPr sz="1050" spc="150" dirty="0">
                <a:solidFill>
                  <a:srgbClr val="B92020"/>
                </a:solidFill>
                <a:latin typeface="Arial"/>
                <a:cs typeface="Arial"/>
              </a:rPr>
              <a:t>'name'</a:t>
            </a:r>
            <a:r>
              <a:rPr sz="1050" spc="150" dirty="0">
                <a:solidFill>
                  <a:srgbClr val="333333"/>
                </a:solidFill>
                <a:latin typeface="Arial"/>
                <a:cs typeface="Arial"/>
              </a:rPr>
              <a:t>]) </a:t>
            </a:r>
            <a:r>
              <a:rPr sz="1050" b="1" spc="110" dirty="0">
                <a:solidFill>
                  <a:srgbClr val="008000"/>
                </a:solidFill>
                <a:latin typeface="Arial"/>
                <a:cs typeface="Arial"/>
              </a:rPr>
              <a:t>for </a:t>
            </a:r>
            <a:r>
              <a:rPr sz="1050" spc="50" dirty="0">
                <a:solidFill>
                  <a:srgbClr val="333333"/>
                </a:solidFill>
                <a:latin typeface="Arial"/>
                <a:cs typeface="Arial"/>
              </a:rPr>
              <a:t>v </a:t>
            </a:r>
            <a:r>
              <a:rPr sz="1050" b="1" spc="110" dirty="0">
                <a:solidFill>
                  <a:srgbClr val="7216AB"/>
                </a:solidFill>
                <a:latin typeface="Arial"/>
                <a:cs typeface="Arial"/>
              </a:rPr>
              <a:t>in</a:t>
            </a:r>
            <a:r>
              <a:rPr sz="1050" b="1" spc="55" dirty="0">
                <a:solidFill>
                  <a:srgbClr val="7216AB"/>
                </a:solidFill>
                <a:latin typeface="Arial"/>
                <a:cs typeface="Arial"/>
              </a:rPr>
              <a:t> </a:t>
            </a:r>
            <a:r>
              <a:rPr sz="1050" spc="160" dirty="0">
                <a:solidFill>
                  <a:srgbClr val="333333"/>
                </a:solidFill>
                <a:latin typeface="Arial"/>
                <a:cs typeface="Arial"/>
              </a:rPr>
              <a:t>results])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351790">
              <a:lnSpc>
                <a:spcPct val="100000"/>
              </a:lnSpc>
            </a:pPr>
            <a:r>
              <a:rPr sz="1050" spc="25" dirty="0">
                <a:solidFill>
                  <a:srgbClr val="333333"/>
                </a:solidFill>
                <a:latin typeface="Arial"/>
                <a:cs typeface="Arial"/>
              </a:rPr>
              <a:t>nearby_venues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sz="1050" spc="55" dirty="0">
                <a:solidFill>
                  <a:srgbClr val="333333"/>
                </a:solidFill>
                <a:latin typeface="Arial"/>
                <a:cs typeface="Arial"/>
              </a:rPr>
              <a:t>pd</a:t>
            </a:r>
            <a:r>
              <a:rPr sz="1050" spc="55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55" dirty="0">
                <a:solidFill>
                  <a:srgbClr val="333333"/>
                </a:solidFill>
                <a:latin typeface="Arial"/>
                <a:cs typeface="Arial"/>
              </a:rPr>
              <a:t>DataFrame([item </a:t>
            </a:r>
            <a:r>
              <a:rPr sz="1050" b="1" spc="110" dirty="0">
                <a:solidFill>
                  <a:srgbClr val="008000"/>
                </a:solidFill>
                <a:latin typeface="Arial"/>
                <a:cs typeface="Arial"/>
              </a:rPr>
              <a:t>for </a:t>
            </a:r>
            <a:r>
              <a:rPr sz="1050" spc="100" dirty="0">
                <a:solidFill>
                  <a:srgbClr val="333333"/>
                </a:solidFill>
                <a:latin typeface="Arial"/>
                <a:cs typeface="Arial"/>
              </a:rPr>
              <a:t>venue_list </a:t>
            </a:r>
            <a:r>
              <a:rPr sz="1050" b="1" spc="110" dirty="0">
                <a:solidFill>
                  <a:srgbClr val="7216AB"/>
                </a:solidFill>
                <a:latin typeface="Arial"/>
                <a:cs typeface="Arial"/>
              </a:rPr>
              <a:t>in </a:t>
            </a:r>
            <a:r>
              <a:rPr sz="1050" spc="95" dirty="0">
                <a:solidFill>
                  <a:srgbClr val="333333"/>
                </a:solidFill>
                <a:latin typeface="Arial"/>
                <a:cs typeface="Arial"/>
              </a:rPr>
              <a:t>venues_list </a:t>
            </a:r>
            <a:r>
              <a:rPr sz="1050" b="1" spc="110" dirty="0">
                <a:solidFill>
                  <a:srgbClr val="008000"/>
                </a:solidFill>
                <a:latin typeface="Arial"/>
                <a:cs typeface="Arial"/>
              </a:rPr>
              <a:t>for</a:t>
            </a:r>
            <a:r>
              <a:rPr sz="1050" b="1" spc="14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050" spc="80" dirty="0">
                <a:solidFill>
                  <a:srgbClr val="333333"/>
                </a:solidFill>
                <a:latin typeface="Arial"/>
                <a:cs typeface="Arial"/>
              </a:rPr>
              <a:t>item</a:t>
            </a:r>
            <a:endParaRPr sz="1050">
              <a:latin typeface="Arial"/>
              <a:cs typeface="Arial"/>
            </a:endParaRPr>
          </a:p>
          <a:p>
            <a:pPr marL="58419">
              <a:lnSpc>
                <a:spcPct val="100000"/>
              </a:lnSpc>
              <a:spcBef>
                <a:spcPts val="15"/>
              </a:spcBef>
            </a:pPr>
            <a:r>
              <a:rPr sz="1050" b="1" spc="110" dirty="0">
                <a:solidFill>
                  <a:srgbClr val="7216AB"/>
                </a:solidFill>
                <a:latin typeface="Arial"/>
                <a:cs typeface="Arial"/>
              </a:rPr>
              <a:t>in</a:t>
            </a:r>
            <a:r>
              <a:rPr sz="1050" b="1" spc="280" dirty="0">
                <a:solidFill>
                  <a:srgbClr val="7216AB"/>
                </a:solidFill>
                <a:latin typeface="Arial"/>
                <a:cs typeface="Arial"/>
              </a:rPr>
              <a:t> </a:t>
            </a:r>
            <a:r>
              <a:rPr sz="1050" spc="125" dirty="0">
                <a:solidFill>
                  <a:srgbClr val="333333"/>
                </a:solidFill>
                <a:latin typeface="Arial"/>
                <a:cs typeface="Arial"/>
              </a:rPr>
              <a:t>venue_list])</a:t>
            </a:r>
            <a:endParaRPr sz="1050">
              <a:latin typeface="Arial"/>
              <a:cs typeface="Arial"/>
            </a:endParaRPr>
          </a:p>
          <a:p>
            <a:pPr marL="351790">
              <a:lnSpc>
                <a:spcPct val="100000"/>
              </a:lnSpc>
              <a:spcBef>
                <a:spcPts val="15"/>
              </a:spcBef>
            </a:pPr>
            <a:r>
              <a:rPr sz="1050" spc="30" dirty="0">
                <a:solidFill>
                  <a:srgbClr val="333333"/>
                </a:solidFill>
                <a:latin typeface="Arial"/>
                <a:cs typeface="Arial"/>
              </a:rPr>
              <a:t>nearby_venues</a:t>
            </a:r>
            <a:r>
              <a:rPr sz="1050" spc="30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30" dirty="0">
                <a:solidFill>
                  <a:srgbClr val="333333"/>
                </a:solidFill>
                <a:latin typeface="Arial"/>
                <a:cs typeface="Arial"/>
              </a:rPr>
              <a:t>columns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sz="1050" spc="95" dirty="0">
                <a:solidFill>
                  <a:srgbClr val="333333"/>
                </a:solidFill>
                <a:latin typeface="Arial"/>
                <a:cs typeface="Arial"/>
              </a:rPr>
              <a:t>[</a:t>
            </a:r>
            <a:r>
              <a:rPr sz="1050" spc="95" dirty="0">
                <a:solidFill>
                  <a:srgbClr val="B92020"/>
                </a:solidFill>
                <a:latin typeface="Arial"/>
                <a:cs typeface="Arial"/>
              </a:rPr>
              <a:t>'Neighbourhood'</a:t>
            </a:r>
            <a:r>
              <a:rPr sz="1050" spc="95" dirty="0">
                <a:solidFill>
                  <a:srgbClr val="333333"/>
                </a:solidFill>
                <a:latin typeface="Arial"/>
                <a:cs typeface="Arial"/>
              </a:rPr>
              <a:t>,</a:t>
            </a:r>
            <a:endParaRPr sz="1050">
              <a:latin typeface="Arial"/>
              <a:cs typeface="Arial"/>
            </a:endParaRPr>
          </a:p>
          <a:p>
            <a:pPr marL="1377950" marR="2565400">
              <a:lnSpc>
                <a:spcPct val="101200"/>
              </a:lnSpc>
            </a:pPr>
            <a:r>
              <a:rPr sz="1050" spc="50" dirty="0">
                <a:solidFill>
                  <a:srgbClr val="B92020"/>
                </a:solidFill>
                <a:latin typeface="Arial"/>
                <a:cs typeface="Arial"/>
              </a:rPr>
              <a:t>'Neighbourhood </a:t>
            </a:r>
            <a:r>
              <a:rPr sz="1050" spc="150" dirty="0">
                <a:solidFill>
                  <a:srgbClr val="B92020"/>
                </a:solidFill>
                <a:latin typeface="Arial"/>
                <a:cs typeface="Arial"/>
              </a:rPr>
              <a:t>Latitude'</a:t>
            </a:r>
            <a:r>
              <a:rPr sz="1050" spc="150" dirty="0">
                <a:solidFill>
                  <a:srgbClr val="333333"/>
                </a:solidFill>
                <a:latin typeface="Arial"/>
                <a:cs typeface="Arial"/>
              </a:rPr>
              <a:t>,  </a:t>
            </a:r>
            <a:r>
              <a:rPr sz="1050" spc="50" dirty="0">
                <a:solidFill>
                  <a:srgbClr val="B92020"/>
                </a:solidFill>
                <a:latin typeface="Arial"/>
                <a:cs typeface="Arial"/>
              </a:rPr>
              <a:t>'Neighbourhood </a:t>
            </a:r>
            <a:r>
              <a:rPr sz="1050" spc="110" dirty="0">
                <a:solidFill>
                  <a:srgbClr val="B92020"/>
                </a:solidFill>
                <a:latin typeface="Arial"/>
                <a:cs typeface="Arial"/>
              </a:rPr>
              <a:t>Longitude'</a:t>
            </a:r>
            <a:r>
              <a:rPr sz="1050" spc="110" dirty="0">
                <a:solidFill>
                  <a:srgbClr val="333333"/>
                </a:solidFill>
                <a:latin typeface="Arial"/>
                <a:cs typeface="Arial"/>
              </a:rPr>
              <a:t>,  </a:t>
            </a:r>
            <a:r>
              <a:rPr sz="1050" spc="110" dirty="0">
                <a:solidFill>
                  <a:srgbClr val="B92020"/>
                </a:solidFill>
                <a:latin typeface="Arial"/>
                <a:cs typeface="Arial"/>
              </a:rPr>
              <a:t>'Venue'</a:t>
            </a:r>
            <a:r>
              <a:rPr sz="1050" spc="110" dirty="0">
                <a:solidFill>
                  <a:srgbClr val="333333"/>
                </a:solidFill>
                <a:latin typeface="Arial"/>
                <a:cs typeface="Arial"/>
              </a:rPr>
              <a:t>,</a:t>
            </a:r>
            <a:endParaRPr sz="1050">
              <a:latin typeface="Arial"/>
              <a:cs typeface="Arial"/>
            </a:endParaRPr>
          </a:p>
          <a:p>
            <a:pPr marL="1377950" marR="3152140">
              <a:lnSpc>
                <a:spcPct val="101200"/>
              </a:lnSpc>
            </a:pPr>
            <a:r>
              <a:rPr sz="1050" spc="35" dirty="0">
                <a:solidFill>
                  <a:srgbClr val="B92020"/>
                </a:solidFill>
                <a:latin typeface="Arial"/>
                <a:cs typeface="Arial"/>
              </a:rPr>
              <a:t>'Venue </a:t>
            </a:r>
            <a:r>
              <a:rPr sz="1050" spc="150" dirty="0">
                <a:solidFill>
                  <a:srgbClr val="B92020"/>
                </a:solidFill>
                <a:latin typeface="Arial"/>
                <a:cs typeface="Arial"/>
              </a:rPr>
              <a:t>Latitude'</a:t>
            </a:r>
            <a:r>
              <a:rPr sz="1050" spc="150" dirty="0">
                <a:solidFill>
                  <a:srgbClr val="333333"/>
                </a:solidFill>
                <a:latin typeface="Arial"/>
                <a:cs typeface="Arial"/>
              </a:rPr>
              <a:t>,  </a:t>
            </a:r>
            <a:r>
              <a:rPr sz="1050" spc="35" dirty="0">
                <a:solidFill>
                  <a:srgbClr val="B92020"/>
                </a:solidFill>
                <a:latin typeface="Arial"/>
                <a:cs typeface="Arial"/>
              </a:rPr>
              <a:t>'Venue </a:t>
            </a:r>
            <a:r>
              <a:rPr sz="1050" spc="110" dirty="0">
                <a:solidFill>
                  <a:srgbClr val="B92020"/>
                </a:solidFill>
                <a:latin typeface="Arial"/>
                <a:cs typeface="Arial"/>
              </a:rPr>
              <a:t>Longitude'</a:t>
            </a:r>
            <a:r>
              <a:rPr sz="1050" spc="110" dirty="0">
                <a:solidFill>
                  <a:srgbClr val="333333"/>
                </a:solidFill>
                <a:latin typeface="Arial"/>
                <a:cs typeface="Arial"/>
              </a:rPr>
              <a:t>,  </a:t>
            </a:r>
            <a:r>
              <a:rPr sz="1050" spc="35" dirty="0">
                <a:solidFill>
                  <a:srgbClr val="B92020"/>
                </a:solidFill>
                <a:latin typeface="Arial"/>
                <a:cs typeface="Arial"/>
              </a:rPr>
              <a:t>'Venue</a:t>
            </a:r>
            <a:r>
              <a:rPr sz="1050" spc="250" dirty="0">
                <a:solidFill>
                  <a:srgbClr val="B92020"/>
                </a:solidFill>
                <a:latin typeface="Arial"/>
                <a:cs typeface="Arial"/>
              </a:rPr>
              <a:t> </a:t>
            </a:r>
            <a:r>
              <a:rPr sz="1050" spc="100" dirty="0">
                <a:solidFill>
                  <a:srgbClr val="B92020"/>
                </a:solidFill>
                <a:latin typeface="Arial"/>
                <a:cs typeface="Arial"/>
              </a:rPr>
              <a:t>Category'</a:t>
            </a:r>
            <a:r>
              <a:rPr sz="1050" spc="100" dirty="0">
                <a:solidFill>
                  <a:srgbClr val="333333"/>
                </a:solidFill>
                <a:latin typeface="Arial"/>
                <a:cs typeface="Arial"/>
              </a:rPr>
              <a:t>]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351790">
              <a:lnSpc>
                <a:spcPct val="100000"/>
              </a:lnSpc>
            </a:pPr>
            <a:r>
              <a:rPr sz="1050" b="1" spc="55" dirty="0">
                <a:solidFill>
                  <a:srgbClr val="008000"/>
                </a:solidFill>
                <a:latin typeface="Arial"/>
                <a:cs typeface="Arial"/>
              </a:rPr>
              <a:t>return</a:t>
            </a:r>
            <a:r>
              <a:rPr sz="1050" spc="55" dirty="0">
                <a:solidFill>
                  <a:srgbClr val="333333"/>
                </a:solidFill>
                <a:latin typeface="Arial"/>
                <a:cs typeface="Arial"/>
              </a:rPr>
              <a:t>(nearby_venues)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2229" y="8526043"/>
            <a:ext cx="649732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000"/>
              </a:lnSpc>
              <a:spcBef>
                <a:spcPts val="100"/>
              </a:spcBef>
            </a:pPr>
            <a:r>
              <a:rPr sz="1050" dirty="0">
                <a:latin typeface="Arial"/>
                <a:cs typeface="Arial"/>
              </a:rPr>
              <a:t>The created function - </a:t>
            </a:r>
            <a:r>
              <a:rPr sz="1050" spc="-5" dirty="0">
                <a:latin typeface="Arial"/>
                <a:cs typeface="Arial"/>
              </a:rPr>
              <a:t>getNearbyVenues </a:t>
            </a:r>
            <a:r>
              <a:rPr sz="1050" dirty="0">
                <a:latin typeface="Arial"/>
                <a:cs typeface="Arial"/>
              </a:rPr>
              <a:t>is then used on each neighbourhoods. And creates a new</a:t>
            </a:r>
            <a:r>
              <a:rPr sz="1050" spc="-8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dataframe  called</a:t>
            </a:r>
            <a:r>
              <a:rPr sz="1050" spc="-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london_venues.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25</a:t>
            </a:fld>
            <a:r>
              <a:rPr spc="-5" dirty="0"/>
              <a:t>/</a:t>
            </a:r>
            <a:r>
              <a:rPr dirty="0"/>
              <a:t>46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38337" y="165099"/>
            <a:ext cx="153225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Neighborhoods in London</a:t>
            </a:r>
            <a:r>
              <a:rPr sz="800" spc="-8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Week2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281" y="469798"/>
            <a:ext cx="61214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35" dirty="0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sz="1050" spc="220" dirty="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sz="1050" spc="165" dirty="0">
                <a:solidFill>
                  <a:srgbClr val="2F3F9E"/>
                </a:solidFill>
                <a:latin typeface="Arial"/>
                <a:cs typeface="Arial"/>
              </a:rPr>
              <a:t>[72]: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20811" y="430110"/>
            <a:ext cx="5857875" cy="962025"/>
          </a:xfrm>
          <a:prstGeom prst="rect">
            <a:avLst/>
          </a:prstGeom>
          <a:ln w="20097">
            <a:solidFill>
              <a:srgbClr val="CFCFCF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marR="1920875" algn="ctr">
              <a:lnSpc>
                <a:spcPct val="100000"/>
              </a:lnSpc>
              <a:spcBef>
                <a:spcPts val="409"/>
              </a:spcBef>
            </a:pPr>
            <a:r>
              <a:rPr sz="1050" spc="10" dirty="0">
                <a:solidFill>
                  <a:srgbClr val="333333"/>
                </a:solidFill>
                <a:latin typeface="Arial"/>
                <a:cs typeface="Arial"/>
              </a:rPr>
              <a:t>se_venues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</a:t>
            </a:r>
            <a:r>
              <a:rPr sz="1050" spc="3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50" spc="65" dirty="0">
                <a:solidFill>
                  <a:srgbClr val="333333"/>
                </a:solidFill>
                <a:latin typeface="Arial"/>
                <a:cs typeface="Arial"/>
              </a:rPr>
              <a:t>getNearbyVenues(names</a:t>
            </a:r>
            <a:r>
              <a:rPr sz="1050" spc="65" dirty="0">
                <a:solidFill>
                  <a:srgbClr val="666666"/>
                </a:solidFill>
                <a:latin typeface="Arial"/>
                <a:cs typeface="Arial"/>
              </a:rPr>
              <a:t>=</a:t>
            </a:r>
            <a:r>
              <a:rPr sz="1050" spc="65" dirty="0">
                <a:solidFill>
                  <a:srgbClr val="333333"/>
                </a:solidFill>
                <a:latin typeface="Arial"/>
                <a:cs typeface="Arial"/>
              </a:rPr>
              <a:t>se_df[</a:t>
            </a:r>
            <a:r>
              <a:rPr sz="1050" spc="65" dirty="0">
                <a:solidFill>
                  <a:srgbClr val="B92020"/>
                </a:solidFill>
                <a:latin typeface="Arial"/>
                <a:cs typeface="Arial"/>
              </a:rPr>
              <a:t>'Location'</a:t>
            </a:r>
            <a:r>
              <a:rPr sz="1050" spc="65" dirty="0">
                <a:solidFill>
                  <a:srgbClr val="333333"/>
                </a:solidFill>
                <a:latin typeface="Arial"/>
                <a:cs typeface="Arial"/>
              </a:rPr>
              <a:t>],</a:t>
            </a:r>
            <a:endParaRPr sz="1050">
              <a:latin typeface="Arial"/>
              <a:cs typeface="Arial"/>
            </a:endParaRPr>
          </a:p>
          <a:p>
            <a:pPr marL="2624455" marR="1099185" indent="-73660" algn="ctr">
              <a:lnSpc>
                <a:spcPct val="101200"/>
              </a:lnSpc>
            </a:pPr>
            <a:r>
              <a:rPr sz="1050" spc="140" dirty="0">
                <a:solidFill>
                  <a:srgbClr val="333333"/>
                </a:solidFill>
                <a:latin typeface="Arial"/>
                <a:cs typeface="Arial"/>
              </a:rPr>
              <a:t>latitudes</a:t>
            </a:r>
            <a:r>
              <a:rPr sz="1050" spc="140" dirty="0">
                <a:solidFill>
                  <a:srgbClr val="666666"/>
                </a:solidFill>
                <a:latin typeface="Arial"/>
                <a:cs typeface="Arial"/>
              </a:rPr>
              <a:t>=</a:t>
            </a:r>
            <a:r>
              <a:rPr sz="1050" spc="140" dirty="0">
                <a:solidFill>
                  <a:srgbClr val="333333"/>
                </a:solidFill>
                <a:latin typeface="Arial"/>
                <a:cs typeface="Arial"/>
              </a:rPr>
              <a:t>se_df[</a:t>
            </a:r>
            <a:r>
              <a:rPr sz="1050" spc="140" dirty="0">
                <a:solidFill>
                  <a:srgbClr val="B92020"/>
                </a:solidFill>
                <a:latin typeface="Arial"/>
                <a:cs typeface="Arial"/>
              </a:rPr>
              <a:t>'Latitude'</a:t>
            </a:r>
            <a:r>
              <a:rPr sz="1050" spc="140" dirty="0">
                <a:solidFill>
                  <a:srgbClr val="333333"/>
                </a:solidFill>
                <a:latin typeface="Arial"/>
                <a:cs typeface="Arial"/>
              </a:rPr>
              <a:t>],  </a:t>
            </a:r>
            <a:r>
              <a:rPr sz="1050" spc="105" dirty="0">
                <a:solidFill>
                  <a:srgbClr val="333333"/>
                </a:solidFill>
                <a:latin typeface="Arial"/>
                <a:cs typeface="Arial"/>
              </a:rPr>
              <a:t>longitudes</a:t>
            </a:r>
            <a:r>
              <a:rPr sz="1050" spc="105" dirty="0">
                <a:solidFill>
                  <a:srgbClr val="666666"/>
                </a:solidFill>
                <a:latin typeface="Arial"/>
                <a:cs typeface="Arial"/>
              </a:rPr>
              <a:t>=</a:t>
            </a:r>
            <a:r>
              <a:rPr sz="1050" spc="105" dirty="0">
                <a:solidFill>
                  <a:srgbClr val="333333"/>
                </a:solidFill>
                <a:latin typeface="Arial"/>
                <a:cs typeface="Arial"/>
              </a:rPr>
              <a:t>se_df[</a:t>
            </a:r>
            <a:r>
              <a:rPr sz="1050" spc="105" dirty="0">
                <a:solidFill>
                  <a:srgbClr val="B92020"/>
                </a:solidFill>
                <a:latin typeface="Arial"/>
                <a:cs typeface="Arial"/>
              </a:rPr>
              <a:t>'Longitude'</a:t>
            </a:r>
            <a:r>
              <a:rPr sz="1050" spc="105" dirty="0">
                <a:solidFill>
                  <a:srgbClr val="333333"/>
                </a:solidFill>
                <a:latin typeface="Arial"/>
                <a:cs typeface="Arial"/>
              </a:rPr>
              <a:t>]</a:t>
            </a:r>
            <a:endParaRPr sz="1050">
              <a:latin typeface="Arial"/>
              <a:cs typeface="Arial"/>
            </a:endParaRPr>
          </a:p>
          <a:p>
            <a:pPr marR="673735" algn="ctr">
              <a:lnSpc>
                <a:spcPct val="100000"/>
              </a:lnSpc>
              <a:spcBef>
                <a:spcPts val="15"/>
              </a:spcBef>
            </a:pPr>
            <a:r>
              <a:rPr sz="1050" spc="225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10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57374" y="1441348"/>
            <a:ext cx="1418590" cy="74720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18159" algn="just">
              <a:lnSpc>
                <a:spcPct val="101200"/>
              </a:lnSpc>
              <a:spcBef>
                <a:spcPts val="85"/>
              </a:spcBef>
            </a:pPr>
            <a:r>
              <a:rPr sz="1050" spc="85" dirty="0">
                <a:latin typeface="Arial"/>
                <a:cs typeface="Arial"/>
              </a:rPr>
              <a:t>Crofton </a:t>
            </a:r>
            <a:r>
              <a:rPr sz="1050" spc="35" dirty="0">
                <a:latin typeface="Arial"/>
                <a:cs typeface="Arial"/>
              </a:rPr>
              <a:t>Park  </a:t>
            </a:r>
            <a:r>
              <a:rPr sz="1050" spc="-35" dirty="0">
                <a:latin typeface="Arial"/>
                <a:cs typeface="Arial"/>
              </a:rPr>
              <a:t>Denmark </a:t>
            </a:r>
            <a:r>
              <a:rPr sz="1050" spc="210" dirty="0">
                <a:latin typeface="Arial"/>
                <a:cs typeface="Arial"/>
              </a:rPr>
              <a:t>Hill  </a:t>
            </a:r>
            <a:r>
              <a:rPr sz="1050" spc="70" dirty="0">
                <a:latin typeface="Arial"/>
                <a:cs typeface="Arial"/>
              </a:rPr>
              <a:t>Deptford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50" dirty="0">
                <a:latin typeface="Arial"/>
                <a:cs typeface="Arial"/>
              </a:rPr>
              <a:t>Dulwich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50" dirty="0">
                <a:latin typeface="Arial"/>
                <a:cs typeface="Arial"/>
              </a:rPr>
              <a:t>East</a:t>
            </a:r>
            <a:r>
              <a:rPr sz="1050" spc="270" dirty="0">
                <a:latin typeface="Arial"/>
                <a:cs typeface="Arial"/>
              </a:rPr>
              <a:t> </a:t>
            </a:r>
            <a:r>
              <a:rPr sz="1050" spc="50" dirty="0">
                <a:latin typeface="Arial"/>
                <a:cs typeface="Arial"/>
              </a:rPr>
              <a:t>Dulwich</a:t>
            </a:r>
            <a:endParaRPr sz="1050">
              <a:latin typeface="Arial"/>
              <a:cs typeface="Arial"/>
            </a:endParaRPr>
          </a:p>
          <a:p>
            <a:pPr marL="12700" marR="5080" algn="just">
              <a:lnSpc>
                <a:spcPct val="101200"/>
              </a:lnSpc>
            </a:pPr>
            <a:r>
              <a:rPr sz="1050" spc="55" dirty="0">
                <a:latin typeface="Arial"/>
                <a:cs typeface="Arial"/>
              </a:rPr>
              <a:t>Elephant </a:t>
            </a:r>
            <a:r>
              <a:rPr sz="1050" spc="-10" dirty="0">
                <a:latin typeface="Arial"/>
                <a:cs typeface="Arial"/>
              </a:rPr>
              <a:t>and </a:t>
            </a:r>
            <a:r>
              <a:rPr sz="1050" spc="80" dirty="0">
                <a:latin typeface="Arial"/>
                <a:cs typeface="Arial"/>
              </a:rPr>
              <a:t>Castle  </a:t>
            </a:r>
            <a:r>
              <a:rPr sz="1050" spc="55" dirty="0">
                <a:latin typeface="Arial"/>
                <a:cs typeface="Arial"/>
              </a:rPr>
              <a:t>Elephant </a:t>
            </a:r>
            <a:r>
              <a:rPr sz="1050" spc="-10" dirty="0">
                <a:latin typeface="Arial"/>
                <a:cs typeface="Arial"/>
              </a:rPr>
              <a:t>and </a:t>
            </a:r>
            <a:r>
              <a:rPr sz="1050" spc="80" dirty="0">
                <a:latin typeface="Arial"/>
                <a:cs typeface="Arial"/>
              </a:rPr>
              <a:t>Castle  </a:t>
            </a:r>
            <a:r>
              <a:rPr sz="1050" spc="55" dirty="0">
                <a:latin typeface="Arial"/>
                <a:cs typeface="Arial"/>
              </a:rPr>
              <a:t>Elephant </a:t>
            </a:r>
            <a:r>
              <a:rPr sz="1050" spc="-10" dirty="0">
                <a:latin typeface="Arial"/>
                <a:cs typeface="Arial"/>
              </a:rPr>
              <a:t>and </a:t>
            </a:r>
            <a:r>
              <a:rPr sz="1050" spc="80" dirty="0">
                <a:latin typeface="Arial"/>
                <a:cs typeface="Arial"/>
              </a:rPr>
              <a:t>Castle  </a:t>
            </a:r>
            <a:r>
              <a:rPr sz="1050" spc="35" dirty="0">
                <a:latin typeface="Arial"/>
                <a:cs typeface="Arial"/>
              </a:rPr>
              <a:t>Bankside</a:t>
            </a:r>
            <a:endParaRPr sz="1050">
              <a:latin typeface="Arial"/>
              <a:cs typeface="Arial"/>
            </a:endParaRPr>
          </a:p>
          <a:p>
            <a:pPr marL="12700" marR="591185">
              <a:lnSpc>
                <a:spcPct val="101200"/>
              </a:lnSpc>
            </a:pPr>
            <a:r>
              <a:rPr sz="1050" spc="80" dirty="0">
                <a:latin typeface="Arial"/>
                <a:cs typeface="Arial"/>
              </a:rPr>
              <a:t>Forest </a:t>
            </a:r>
            <a:r>
              <a:rPr sz="1050" spc="210" dirty="0">
                <a:latin typeface="Arial"/>
                <a:cs typeface="Arial"/>
              </a:rPr>
              <a:t>Hill  </a:t>
            </a:r>
            <a:r>
              <a:rPr sz="1050" spc="40" dirty="0">
                <a:latin typeface="Arial"/>
                <a:cs typeface="Arial"/>
              </a:rPr>
              <a:t>Gipsy </a:t>
            </a:r>
            <a:r>
              <a:rPr sz="1050" spc="210" dirty="0">
                <a:latin typeface="Arial"/>
                <a:cs typeface="Arial"/>
              </a:rPr>
              <a:t>Hill  </a:t>
            </a:r>
            <a:r>
              <a:rPr sz="1050" spc="40" dirty="0">
                <a:latin typeface="Arial"/>
                <a:cs typeface="Arial"/>
              </a:rPr>
              <a:t>Gipsy </a:t>
            </a:r>
            <a:r>
              <a:rPr sz="1050" spc="210" dirty="0">
                <a:latin typeface="Arial"/>
                <a:cs typeface="Arial"/>
              </a:rPr>
              <a:t>Hill  </a:t>
            </a:r>
            <a:r>
              <a:rPr sz="1050" spc="5" dirty="0">
                <a:latin typeface="Arial"/>
                <a:cs typeface="Arial"/>
              </a:rPr>
              <a:t>Grove </a:t>
            </a:r>
            <a:r>
              <a:rPr sz="1050" spc="35" dirty="0">
                <a:latin typeface="Arial"/>
                <a:cs typeface="Arial"/>
              </a:rPr>
              <a:t>Park  </a:t>
            </a:r>
            <a:r>
              <a:rPr sz="1050" spc="5" dirty="0">
                <a:latin typeface="Arial"/>
                <a:cs typeface="Arial"/>
              </a:rPr>
              <a:t>Herne</a:t>
            </a:r>
            <a:r>
              <a:rPr sz="1050" spc="235" dirty="0">
                <a:latin typeface="Arial"/>
                <a:cs typeface="Arial"/>
              </a:rPr>
              <a:t> </a:t>
            </a:r>
            <a:r>
              <a:rPr sz="1050" spc="210" dirty="0">
                <a:latin typeface="Arial"/>
                <a:cs typeface="Arial"/>
              </a:rPr>
              <a:t>Hill</a:t>
            </a:r>
            <a:endParaRPr sz="1050">
              <a:latin typeface="Arial"/>
              <a:cs typeface="Arial"/>
            </a:endParaRPr>
          </a:p>
          <a:p>
            <a:pPr marL="12700" marR="518159">
              <a:lnSpc>
                <a:spcPct val="101200"/>
              </a:lnSpc>
            </a:pPr>
            <a:r>
              <a:rPr sz="1050" spc="110" dirty="0">
                <a:latin typeface="Arial"/>
                <a:cs typeface="Arial"/>
              </a:rPr>
              <a:t>Hither </a:t>
            </a:r>
            <a:r>
              <a:rPr sz="1050" spc="-10" dirty="0">
                <a:latin typeface="Arial"/>
                <a:cs typeface="Arial"/>
              </a:rPr>
              <a:t>Green  </a:t>
            </a:r>
            <a:r>
              <a:rPr sz="1050" spc="5" dirty="0">
                <a:latin typeface="Arial"/>
                <a:cs typeface="Arial"/>
              </a:rPr>
              <a:t>Honor</a:t>
            </a:r>
            <a:r>
              <a:rPr sz="1050" spc="254" dirty="0">
                <a:latin typeface="Arial"/>
                <a:cs typeface="Arial"/>
              </a:rPr>
              <a:t> </a:t>
            </a:r>
            <a:r>
              <a:rPr sz="1050" spc="-65" dirty="0">
                <a:latin typeface="Arial"/>
                <a:cs typeface="Arial"/>
              </a:rPr>
              <a:t>Oak</a:t>
            </a:r>
            <a:endParaRPr sz="1050">
              <a:latin typeface="Arial"/>
              <a:cs typeface="Arial"/>
            </a:endParaRPr>
          </a:p>
          <a:p>
            <a:pPr marL="12700" marR="811530">
              <a:lnSpc>
                <a:spcPct val="101200"/>
              </a:lnSpc>
            </a:pPr>
            <a:r>
              <a:rPr sz="1050" spc="60" dirty="0">
                <a:latin typeface="Arial"/>
                <a:cs typeface="Arial"/>
              </a:rPr>
              <a:t>Ladywell  Ladywell  </a:t>
            </a:r>
            <a:r>
              <a:rPr sz="1050" spc="-10" dirty="0">
                <a:latin typeface="Arial"/>
                <a:cs typeface="Arial"/>
              </a:rPr>
              <a:t>Lambeth  Lee</a:t>
            </a:r>
            <a:endParaRPr sz="1050">
              <a:latin typeface="Arial"/>
              <a:cs typeface="Arial"/>
            </a:endParaRPr>
          </a:p>
          <a:p>
            <a:pPr marL="12700" marR="737870">
              <a:lnSpc>
                <a:spcPct val="101200"/>
              </a:lnSpc>
            </a:pPr>
            <a:r>
              <a:rPr sz="1050" spc="-15" dirty="0">
                <a:latin typeface="Arial"/>
                <a:cs typeface="Arial"/>
              </a:rPr>
              <a:t>Lewisham  </a:t>
            </a:r>
            <a:r>
              <a:rPr sz="1050" spc="-125" dirty="0">
                <a:latin typeface="Arial"/>
                <a:cs typeface="Arial"/>
              </a:rPr>
              <a:t>New </a:t>
            </a:r>
            <a:r>
              <a:rPr sz="1050" spc="25" dirty="0">
                <a:latin typeface="Arial"/>
                <a:cs typeface="Arial"/>
              </a:rPr>
              <a:t>Cross  </a:t>
            </a:r>
            <a:r>
              <a:rPr sz="1050" spc="20" dirty="0">
                <a:latin typeface="Arial"/>
                <a:cs typeface="Arial"/>
              </a:rPr>
              <a:t>Newington  Newington  </a:t>
            </a:r>
            <a:r>
              <a:rPr sz="1050" spc="-35" dirty="0">
                <a:latin typeface="Arial"/>
                <a:cs typeface="Arial"/>
              </a:rPr>
              <a:t>Nunhead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35" dirty="0">
                <a:latin typeface="Arial"/>
                <a:cs typeface="Arial"/>
              </a:rPr>
              <a:t>Oval</a:t>
            </a:r>
            <a:endParaRPr sz="1050">
              <a:latin typeface="Arial"/>
              <a:cs typeface="Arial"/>
            </a:endParaRPr>
          </a:p>
          <a:p>
            <a:pPr marL="12700" marR="664845">
              <a:lnSpc>
                <a:spcPct val="101200"/>
              </a:lnSpc>
            </a:pPr>
            <a:r>
              <a:rPr sz="1050" spc="50" dirty="0">
                <a:latin typeface="Arial"/>
                <a:cs typeface="Arial"/>
              </a:rPr>
              <a:t>Bellingham  </a:t>
            </a:r>
            <a:r>
              <a:rPr sz="1050" spc="-50" dirty="0">
                <a:latin typeface="Arial"/>
                <a:cs typeface="Arial"/>
              </a:rPr>
              <a:t>Peckham</a:t>
            </a:r>
            <a:endParaRPr sz="1050">
              <a:latin typeface="Arial"/>
              <a:cs typeface="Arial"/>
            </a:endParaRPr>
          </a:p>
          <a:p>
            <a:pPr marL="12700" marR="591185">
              <a:lnSpc>
                <a:spcPct val="101200"/>
              </a:lnSpc>
            </a:pPr>
            <a:r>
              <a:rPr sz="1050" spc="75" dirty="0">
                <a:latin typeface="Arial"/>
                <a:cs typeface="Arial"/>
              </a:rPr>
              <a:t>Rotherhithe  </a:t>
            </a:r>
            <a:r>
              <a:rPr sz="1050" spc="95" dirty="0">
                <a:latin typeface="Arial"/>
                <a:cs typeface="Arial"/>
              </a:rPr>
              <a:t>Selhurst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-15" dirty="0">
                <a:latin typeface="Arial"/>
                <a:cs typeface="Arial"/>
              </a:rPr>
              <a:t>Bermondsey</a:t>
            </a:r>
            <a:endParaRPr sz="1050">
              <a:latin typeface="Arial"/>
              <a:cs typeface="Arial"/>
            </a:endParaRPr>
          </a:p>
          <a:p>
            <a:pPr marL="12700" marR="444500">
              <a:lnSpc>
                <a:spcPct val="101200"/>
              </a:lnSpc>
            </a:pPr>
            <a:r>
              <a:rPr sz="1050" spc="25" dirty="0">
                <a:latin typeface="Arial"/>
                <a:cs typeface="Arial"/>
              </a:rPr>
              <a:t>South </a:t>
            </a:r>
            <a:r>
              <a:rPr sz="1050" spc="-25" dirty="0">
                <a:latin typeface="Arial"/>
                <a:cs typeface="Arial"/>
              </a:rPr>
              <a:t>Norwood  </a:t>
            </a:r>
            <a:r>
              <a:rPr sz="1050" spc="15" dirty="0">
                <a:latin typeface="Arial"/>
                <a:cs typeface="Arial"/>
              </a:rPr>
              <a:t>Southend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050" spc="80" dirty="0">
                <a:latin typeface="Arial"/>
                <a:cs typeface="Arial"/>
              </a:rPr>
              <a:t>St</a:t>
            </a:r>
            <a:r>
              <a:rPr sz="1050" spc="190" dirty="0">
                <a:latin typeface="Arial"/>
                <a:cs typeface="Arial"/>
              </a:rPr>
              <a:t> </a:t>
            </a:r>
            <a:r>
              <a:rPr sz="1050" spc="15" dirty="0">
                <a:latin typeface="Arial"/>
                <a:cs typeface="Arial"/>
              </a:rPr>
              <a:t>Johns</a:t>
            </a:r>
            <a:endParaRPr sz="1050">
              <a:latin typeface="Arial"/>
              <a:cs typeface="Arial"/>
            </a:endParaRPr>
          </a:p>
          <a:p>
            <a:pPr marL="12700" marR="518159">
              <a:lnSpc>
                <a:spcPct val="101200"/>
              </a:lnSpc>
            </a:pPr>
            <a:r>
              <a:rPr sz="1050" spc="60" dirty="0">
                <a:latin typeface="Arial"/>
                <a:cs typeface="Arial"/>
              </a:rPr>
              <a:t>Surrey </a:t>
            </a:r>
            <a:r>
              <a:rPr sz="1050" spc="-30" dirty="0">
                <a:latin typeface="Arial"/>
                <a:cs typeface="Arial"/>
              </a:rPr>
              <a:t>Quays  </a:t>
            </a:r>
            <a:r>
              <a:rPr sz="1050" spc="60" dirty="0">
                <a:latin typeface="Arial"/>
                <a:cs typeface="Arial"/>
              </a:rPr>
              <a:t>Tulse</a:t>
            </a:r>
            <a:r>
              <a:rPr sz="1050" spc="254" dirty="0">
                <a:latin typeface="Arial"/>
                <a:cs typeface="Arial"/>
              </a:rPr>
              <a:t> </a:t>
            </a:r>
            <a:r>
              <a:rPr sz="1050" spc="210" dirty="0">
                <a:latin typeface="Arial"/>
                <a:cs typeface="Arial"/>
              </a:rPr>
              <a:t>Hill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60" dirty="0">
                <a:latin typeface="Arial"/>
                <a:cs typeface="Arial"/>
              </a:rPr>
              <a:t>Tulse</a:t>
            </a:r>
            <a:r>
              <a:rPr sz="1050" spc="210" dirty="0">
                <a:latin typeface="Arial"/>
                <a:cs typeface="Arial"/>
              </a:rPr>
              <a:t> Hill</a:t>
            </a:r>
            <a:endParaRPr sz="1050">
              <a:latin typeface="Arial"/>
              <a:cs typeface="Arial"/>
            </a:endParaRPr>
          </a:p>
          <a:p>
            <a:pPr marL="12700" marR="444500">
              <a:lnSpc>
                <a:spcPct val="101200"/>
              </a:lnSpc>
            </a:pPr>
            <a:r>
              <a:rPr sz="1050" spc="5" dirty="0">
                <a:latin typeface="Arial"/>
                <a:cs typeface="Arial"/>
              </a:rPr>
              <a:t>Upper </a:t>
            </a:r>
            <a:r>
              <a:rPr sz="1050" spc="-25" dirty="0">
                <a:latin typeface="Arial"/>
                <a:cs typeface="Arial"/>
              </a:rPr>
              <a:t>Norwood  </a:t>
            </a:r>
            <a:r>
              <a:rPr sz="1050" spc="30" dirty="0">
                <a:latin typeface="Arial"/>
                <a:cs typeface="Arial"/>
              </a:rPr>
              <a:t>Walworth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55" dirty="0">
                <a:latin typeface="Arial"/>
                <a:cs typeface="Arial"/>
              </a:rPr>
              <a:t>Blackheath</a:t>
            </a:r>
            <a:endParaRPr sz="1050">
              <a:latin typeface="Arial"/>
              <a:cs typeface="Arial"/>
            </a:endParaRPr>
          </a:p>
          <a:p>
            <a:pPr marL="12700" marR="518159">
              <a:lnSpc>
                <a:spcPct val="101200"/>
              </a:lnSpc>
            </a:pPr>
            <a:r>
              <a:rPr sz="1050" spc="-25" dirty="0">
                <a:latin typeface="Arial"/>
                <a:cs typeface="Arial"/>
              </a:rPr>
              <a:t>West Norwood  </a:t>
            </a:r>
            <a:r>
              <a:rPr sz="1050" spc="110" dirty="0">
                <a:latin typeface="Arial"/>
                <a:cs typeface="Arial"/>
              </a:rPr>
              <a:t>Brixton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70" dirty="0">
                <a:latin typeface="Arial"/>
                <a:cs typeface="Arial"/>
              </a:rPr>
              <a:t>Brockley</a:t>
            </a:r>
            <a:endParaRPr sz="1050">
              <a:latin typeface="Arial"/>
              <a:cs typeface="Arial"/>
            </a:endParaRPr>
          </a:p>
          <a:p>
            <a:pPr marL="12700" marR="664845">
              <a:lnSpc>
                <a:spcPct val="101200"/>
              </a:lnSpc>
            </a:pPr>
            <a:r>
              <a:rPr sz="1050" spc="20" dirty="0">
                <a:latin typeface="Arial"/>
                <a:cs typeface="Arial"/>
              </a:rPr>
              <a:t>Camberwell  </a:t>
            </a:r>
            <a:r>
              <a:rPr sz="1050" spc="85" dirty="0">
                <a:latin typeface="Arial"/>
                <a:cs typeface="Arial"/>
              </a:rPr>
              <a:t>Catford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45" dirty="0">
                <a:latin typeface="Arial"/>
                <a:cs typeface="Arial"/>
              </a:rPr>
              <a:t>Chinbrook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38337" y="165099"/>
            <a:ext cx="153225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Neighborhoods in London</a:t>
            </a:r>
            <a:r>
              <a:rPr sz="800" spc="-8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Week2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281" y="469798"/>
            <a:ext cx="61214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35" dirty="0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sz="1050" spc="220" dirty="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sz="1050" spc="165" dirty="0">
                <a:solidFill>
                  <a:srgbClr val="2F3F9E"/>
                </a:solidFill>
                <a:latin typeface="Arial"/>
                <a:cs typeface="Arial"/>
              </a:rPr>
              <a:t>[74]: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20811" y="430110"/>
            <a:ext cx="5857875" cy="276225"/>
          </a:xfrm>
          <a:prstGeom prst="rect">
            <a:avLst/>
          </a:prstGeom>
          <a:ln w="20097">
            <a:solidFill>
              <a:srgbClr val="CFCFCF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409"/>
              </a:spcBef>
            </a:pPr>
            <a:r>
              <a:rPr sz="1050" spc="60" dirty="0">
                <a:solidFill>
                  <a:srgbClr val="008000"/>
                </a:solidFill>
                <a:latin typeface="Arial"/>
                <a:cs typeface="Arial"/>
              </a:rPr>
              <a:t>len</a:t>
            </a:r>
            <a:r>
              <a:rPr sz="1050" spc="60" dirty="0">
                <a:solidFill>
                  <a:srgbClr val="333333"/>
                </a:solidFill>
                <a:latin typeface="Arial"/>
                <a:cs typeface="Arial"/>
              </a:rPr>
              <a:t>(se_venues)</a:t>
            </a:r>
            <a:endParaRPr sz="10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4281" y="1155598"/>
            <a:ext cx="61214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35" dirty="0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sz="1050" spc="220" dirty="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sz="1050" spc="165" dirty="0">
                <a:solidFill>
                  <a:srgbClr val="2F3F9E"/>
                </a:solidFill>
                <a:latin typeface="Arial"/>
                <a:cs typeface="Arial"/>
              </a:rPr>
              <a:t>[75]: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20811" y="1115910"/>
            <a:ext cx="5857875" cy="447675"/>
          </a:xfrm>
          <a:prstGeom prst="rect">
            <a:avLst/>
          </a:prstGeom>
          <a:ln w="20097">
            <a:solidFill>
              <a:srgbClr val="CFCFCF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58419" marR="2785745">
              <a:lnSpc>
                <a:spcPct val="101200"/>
              </a:lnSpc>
              <a:spcBef>
                <a:spcPts val="395"/>
              </a:spcBef>
            </a:pPr>
            <a:r>
              <a:rPr sz="1050" spc="75" dirty="0">
                <a:solidFill>
                  <a:srgbClr val="333333"/>
                </a:solidFill>
                <a:latin typeface="Arial"/>
                <a:cs typeface="Arial"/>
              </a:rPr>
              <a:t>se_venues[</a:t>
            </a:r>
            <a:r>
              <a:rPr sz="1050" spc="75" dirty="0">
                <a:solidFill>
                  <a:srgbClr val="B92020"/>
                </a:solidFill>
                <a:latin typeface="Arial"/>
                <a:cs typeface="Arial"/>
              </a:rPr>
              <a:t>'Neighbourhood'</a:t>
            </a:r>
            <a:r>
              <a:rPr sz="1050" spc="75" dirty="0">
                <a:solidFill>
                  <a:srgbClr val="333333"/>
                </a:solidFill>
                <a:latin typeface="Arial"/>
                <a:cs typeface="Arial"/>
              </a:rPr>
              <a:t>]</a:t>
            </a:r>
            <a:r>
              <a:rPr sz="1050" spc="75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75" dirty="0">
                <a:solidFill>
                  <a:srgbClr val="333333"/>
                </a:solidFill>
                <a:latin typeface="Arial"/>
                <a:cs typeface="Arial"/>
              </a:rPr>
              <a:t>value_counts()  se_venues</a:t>
            </a:r>
            <a:r>
              <a:rPr sz="1050" spc="75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75" dirty="0">
                <a:solidFill>
                  <a:srgbClr val="333333"/>
                </a:solidFill>
                <a:latin typeface="Arial"/>
                <a:cs typeface="Arial"/>
              </a:rPr>
              <a:t>to_csv(</a:t>
            </a:r>
            <a:r>
              <a:rPr sz="1050" spc="75" dirty="0">
                <a:solidFill>
                  <a:srgbClr val="B92020"/>
                </a:solidFill>
                <a:latin typeface="Arial"/>
                <a:cs typeface="Arial"/>
              </a:rPr>
              <a:t>'se_venues.csv'</a:t>
            </a:r>
            <a:r>
              <a:rPr sz="1050" spc="75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10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4281" y="1717573"/>
            <a:ext cx="61214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35" dirty="0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sz="1050" spc="220" dirty="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sz="1050" spc="165" dirty="0">
                <a:solidFill>
                  <a:srgbClr val="2F3F9E"/>
                </a:solidFill>
                <a:latin typeface="Arial"/>
                <a:cs typeface="Arial"/>
              </a:rPr>
              <a:t>[76]: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20811" y="1687410"/>
            <a:ext cx="5857875" cy="276225"/>
          </a:xfrm>
          <a:prstGeom prst="rect">
            <a:avLst/>
          </a:prstGeom>
          <a:ln w="20097">
            <a:solidFill>
              <a:srgbClr val="CFCFCF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335"/>
              </a:spcBef>
            </a:pPr>
            <a:r>
              <a:rPr sz="1050" spc="45" dirty="0">
                <a:solidFill>
                  <a:srgbClr val="333333"/>
                </a:solidFill>
                <a:latin typeface="Arial"/>
                <a:cs typeface="Arial"/>
              </a:rPr>
              <a:t>se_venues</a:t>
            </a:r>
            <a:r>
              <a:rPr sz="1050" spc="45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45" dirty="0">
                <a:solidFill>
                  <a:srgbClr val="333333"/>
                </a:solidFill>
                <a:latin typeface="Arial"/>
                <a:cs typeface="Arial"/>
              </a:rPr>
              <a:t>head(</a:t>
            </a:r>
            <a:r>
              <a:rPr sz="1050" spc="45" dirty="0">
                <a:solidFill>
                  <a:srgbClr val="666666"/>
                </a:solidFill>
                <a:latin typeface="Arial"/>
                <a:cs typeface="Arial"/>
              </a:rPr>
              <a:t>5</a:t>
            </a:r>
            <a:r>
              <a:rPr sz="1050" spc="45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10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2229" y="4803673"/>
            <a:ext cx="504444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Arial"/>
                <a:cs typeface="Arial"/>
              </a:rPr>
              <a:t>The number of venues returned for each neighbourhoods is then explored as</a:t>
            </a:r>
            <a:r>
              <a:rPr sz="1050" spc="-10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follows:</a:t>
            </a:r>
            <a:endParaRPr sz="10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4281" y="746023"/>
            <a:ext cx="61214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10" dirty="0">
                <a:solidFill>
                  <a:srgbClr val="D84215"/>
                </a:solidFill>
                <a:latin typeface="Arial"/>
                <a:cs typeface="Arial"/>
              </a:rPr>
              <a:t>Out[74]: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57374" y="755548"/>
            <a:ext cx="31877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10" dirty="0">
                <a:latin typeface="Arial"/>
                <a:cs typeface="Arial"/>
              </a:rPr>
              <a:t>4237</a:t>
            </a:r>
            <a:endParaRPr sz="10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4281" y="1993798"/>
            <a:ext cx="61214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10" dirty="0">
                <a:solidFill>
                  <a:srgbClr val="D84215"/>
                </a:solidFill>
                <a:latin typeface="Arial"/>
                <a:cs typeface="Arial"/>
              </a:rPr>
              <a:t>Out[76]: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416049" y="4349758"/>
            <a:ext cx="5810250" cy="161925"/>
            <a:chOff x="1416049" y="4349758"/>
            <a:chExt cx="5810250" cy="161925"/>
          </a:xfrm>
        </p:grpSpPr>
        <p:sp>
          <p:nvSpPr>
            <p:cNvPr id="15" name="object 15"/>
            <p:cNvSpPr/>
            <p:nvPr/>
          </p:nvSpPr>
          <p:spPr>
            <a:xfrm>
              <a:off x="1416049" y="4349758"/>
              <a:ext cx="161925" cy="161925"/>
            </a:xfrm>
            <a:custGeom>
              <a:avLst/>
              <a:gdLst/>
              <a:ahLst/>
              <a:cxnLst/>
              <a:rect l="l" t="t" r="r" b="b"/>
              <a:pathLst>
                <a:path w="161925" h="161925">
                  <a:moveTo>
                    <a:pt x="161925" y="161925"/>
                  </a:moveTo>
                  <a:lnTo>
                    <a:pt x="0" y="161925"/>
                  </a:lnTo>
                  <a:lnTo>
                    <a:pt x="0" y="0"/>
                  </a:lnTo>
                  <a:lnTo>
                    <a:pt x="161925" y="0"/>
                  </a:lnTo>
                  <a:lnTo>
                    <a:pt x="161925" y="161925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73199" y="4397383"/>
              <a:ext cx="38100" cy="66675"/>
            </a:xfrm>
            <a:custGeom>
              <a:avLst/>
              <a:gdLst/>
              <a:ahLst/>
              <a:cxnLst/>
              <a:rect l="l" t="t" r="r" b="b"/>
              <a:pathLst>
                <a:path w="38100" h="66675">
                  <a:moveTo>
                    <a:pt x="38100" y="66675"/>
                  </a:moveTo>
                  <a:lnTo>
                    <a:pt x="0" y="33337"/>
                  </a:lnTo>
                  <a:lnTo>
                    <a:pt x="38100" y="0"/>
                  </a:lnTo>
                  <a:lnTo>
                    <a:pt x="38100" y="66675"/>
                  </a:lnTo>
                  <a:close/>
                </a:path>
              </a:pathLst>
            </a:custGeom>
            <a:solidFill>
              <a:srgbClr val="A2A2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77962" y="4349762"/>
              <a:ext cx="5648325" cy="161925"/>
            </a:xfrm>
            <a:custGeom>
              <a:avLst/>
              <a:gdLst/>
              <a:ahLst/>
              <a:cxnLst/>
              <a:rect l="l" t="t" r="r" b="b"/>
              <a:pathLst>
                <a:path w="5648325" h="161925">
                  <a:moveTo>
                    <a:pt x="2657475" y="0"/>
                  </a:moveTo>
                  <a:lnTo>
                    <a:pt x="0" y="0"/>
                  </a:lnTo>
                  <a:lnTo>
                    <a:pt x="0" y="161925"/>
                  </a:lnTo>
                  <a:lnTo>
                    <a:pt x="2657475" y="161925"/>
                  </a:lnTo>
                  <a:lnTo>
                    <a:pt x="2657475" y="0"/>
                  </a:lnTo>
                  <a:close/>
                </a:path>
                <a:path w="5648325" h="161925">
                  <a:moveTo>
                    <a:pt x="5648325" y="0"/>
                  </a:moveTo>
                  <a:lnTo>
                    <a:pt x="5486400" y="0"/>
                  </a:lnTo>
                  <a:lnTo>
                    <a:pt x="5486400" y="161925"/>
                  </a:lnTo>
                  <a:lnTo>
                    <a:pt x="5648325" y="161925"/>
                  </a:lnTo>
                  <a:lnTo>
                    <a:pt x="5648325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131049" y="4397383"/>
              <a:ext cx="38100" cy="66675"/>
            </a:xfrm>
            <a:custGeom>
              <a:avLst/>
              <a:gdLst/>
              <a:ahLst/>
              <a:cxnLst/>
              <a:rect l="l" t="t" r="r" b="b"/>
              <a:pathLst>
                <a:path w="38100" h="66675">
                  <a:moveTo>
                    <a:pt x="0" y="66675"/>
                  </a:moveTo>
                  <a:lnTo>
                    <a:pt x="0" y="0"/>
                  </a:lnTo>
                  <a:lnTo>
                    <a:pt x="38100" y="33337"/>
                  </a:lnTo>
                  <a:lnTo>
                    <a:pt x="0" y="66675"/>
                  </a:lnTo>
                  <a:close/>
                </a:path>
              </a:pathLst>
            </a:custGeom>
            <a:solidFill>
              <a:srgbClr val="4F4F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235449" y="4349758"/>
              <a:ext cx="2828925" cy="161925"/>
            </a:xfrm>
            <a:custGeom>
              <a:avLst/>
              <a:gdLst/>
              <a:ahLst/>
              <a:cxnLst/>
              <a:rect l="l" t="t" r="r" b="b"/>
              <a:pathLst>
                <a:path w="2828925" h="161925">
                  <a:moveTo>
                    <a:pt x="2828925" y="161925"/>
                  </a:moveTo>
                  <a:lnTo>
                    <a:pt x="0" y="161925"/>
                  </a:lnTo>
                  <a:lnTo>
                    <a:pt x="0" y="0"/>
                  </a:lnTo>
                  <a:lnTo>
                    <a:pt x="2828925" y="0"/>
                  </a:lnTo>
                  <a:lnTo>
                    <a:pt x="2828925" y="161925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77974" y="4368808"/>
              <a:ext cx="5324475" cy="123825"/>
            </a:xfrm>
            <a:custGeom>
              <a:avLst/>
              <a:gdLst/>
              <a:ahLst/>
              <a:cxnLst/>
              <a:rect l="l" t="t" r="r" b="b"/>
              <a:pathLst>
                <a:path w="5324475" h="123825">
                  <a:moveTo>
                    <a:pt x="5324475" y="123825"/>
                  </a:moveTo>
                  <a:lnTo>
                    <a:pt x="0" y="123825"/>
                  </a:lnTo>
                  <a:lnTo>
                    <a:pt x="0" y="0"/>
                  </a:lnTo>
                  <a:lnTo>
                    <a:pt x="5324475" y="0"/>
                  </a:lnTo>
                  <a:lnTo>
                    <a:pt x="5324475" y="123825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1473187" y="2511437"/>
            <a:ext cx="5753100" cy="9525"/>
          </a:xfrm>
          <a:custGeom>
            <a:avLst/>
            <a:gdLst/>
            <a:ahLst/>
            <a:cxnLst/>
            <a:rect l="l" t="t" r="r" b="b"/>
            <a:pathLst>
              <a:path w="5753100" h="9525">
                <a:moveTo>
                  <a:pt x="5753100" y="0"/>
                </a:moveTo>
                <a:lnTo>
                  <a:pt x="5753100" y="0"/>
                </a:lnTo>
                <a:lnTo>
                  <a:pt x="0" y="0"/>
                </a:lnTo>
                <a:lnTo>
                  <a:pt x="0" y="9525"/>
                </a:lnTo>
                <a:lnTo>
                  <a:pt x="5753100" y="9525"/>
                </a:lnTo>
                <a:lnTo>
                  <a:pt x="5753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702047" y="2232032"/>
            <a:ext cx="8763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Arial"/>
                <a:cs typeface="Arial"/>
              </a:rPr>
              <a:t>Neighbourhood</a:t>
            </a:r>
            <a:endParaRPr sz="900">
              <a:latin typeface="Arial"/>
              <a:cs typeface="Arial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26</a:t>
            </a:fld>
            <a:r>
              <a:rPr spc="-5" dirty="0"/>
              <a:t>/</a:t>
            </a:r>
            <a:r>
              <a:rPr dirty="0"/>
              <a:t>46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2673593" y="2165357"/>
            <a:ext cx="876300" cy="295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1065"/>
              </a:lnSpc>
              <a:spcBef>
                <a:spcPts val="100"/>
              </a:spcBef>
            </a:pPr>
            <a:r>
              <a:rPr sz="900" b="1" dirty="0">
                <a:latin typeface="Arial"/>
                <a:cs typeface="Arial"/>
              </a:rPr>
              <a:t>Neighbourhood</a:t>
            </a:r>
            <a:endParaRPr sz="900">
              <a:latin typeface="Arial"/>
              <a:cs typeface="Arial"/>
            </a:endParaRPr>
          </a:p>
          <a:p>
            <a:pPr marR="5080" algn="r">
              <a:lnSpc>
                <a:spcPts val="1065"/>
              </a:lnSpc>
            </a:pPr>
            <a:r>
              <a:rPr sz="900" b="1" dirty="0">
                <a:latin typeface="Arial"/>
                <a:cs typeface="Arial"/>
              </a:rPr>
              <a:t>Latitude</a:t>
            </a:r>
            <a:endParaRPr sz="9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645143" y="2165357"/>
            <a:ext cx="876300" cy="295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1065"/>
              </a:lnSpc>
              <a:spcBef>
                <a:spcPts val="100"/>
              </a:spcBef>
            </a:pPr>
            <a:r>
              <a:rPr sz="900" b="1" dirty="0">
                <a:latin typeface="Arial"/>
                <a:cs typeface="Arial"/>
              </a:rPr>
              <a:t>Neighbourhood</a:t>
            </a:r>
            <a:endParaRPr sz="900">
              <a:latin typeface="Arial"/>
              <a:cs typeface="Arial"/>
            </a:endParaRPr>
          </a:p>
          <a:p>
            <a:pPr marR="5080" algn="r">
              <a:lnSpc>
                <a:spcPts val="1065"/>
              </a:lnSpc>
            </a:pPr>
            <a:r>
              <a:rPr sz="900" b="1" dirty="0">
                <a:latin typeface="Arial"/>
                <a:cs typeface="Arial"/>
              </a:rPr>
              <a:t>Longitude</a:t>
            </a:r>
            <a:endParaRPr sz="9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987873" y="2232032"/>
            <a:ext cx="3625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0" dirty="0">
                <a:latin typeface="Arial"/>
                <a:cs typeface="Arial"/>
              </a:rPr>
              <a:t>V</a:t>
            </a:r>
            <a:r>
              <a:rPr sz="900" b="1" dirty="0">
                <a:latin typeface="Arial"/>
                <a:cs typeface="Arial"/>
              </a:rPr>
              <a:t>enue</a:t>
            </a:r>
            <a:endParaRPr sz="9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537351" y="2165357"/>
            <a:ext cx="469900" cy="29591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107314">
              <a:lnSpc>
                <a:spcPts val="1050"/>
              </a:lnSpc>
              <a:spcBef>
                <a:spcPts val="160"/>
              </a:spcBef>
            </a:pPr>
            <a:r>
              <a:rPr sz="900" b="1" spc="-50" dirty="0">
                <a:latin typeface="Arial"/>
                <a:cs typeface="Arial"/>
              </a:rPr>
              <a:t>V</a:t>
            </a:r>
            <a:r>
              <a:rPr sz="900" b="1" dirty="0">
                <a:latin typeface="Arial"/>
                <a:cs typeface="Arial"/>
              </a:rPr>
              <a:t>enue  Latitude</a:t>
            </a:r>
            <a:endParaRPr sz="9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096192" y="2165357"/>
            <a:ext cx="577850" cy="29591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215265">
              <a:lnSpc>
                <a:spcPts val="1050"/>
              </a:lnSpc>
              <a:spcBef>
                <a:spcPts val="160"/>
              </a:spcBef>
            </a:pPr>
            <a:r>
              <a:rPr sz="900" b="1" spc="-50" dirty="0">
                <a:latin typeface="Arial"/>
                <a:cs typeface="Arial"/>
              </a:rPr>
              <a:t>V</a:t>
            </a:r>
            <a:r>
              <a:rPr sz="900" b="1" dirty="0">
                <a:latin typeface="Arial"/>
                <a:cs typeface="Arial"/>
              </a:rPr>
              <a:t>enue  Longitude</a:t>
            </a:r>
            <a:endParaRPr sz="9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829474" y="2165357"/>
            <a:ext cx="413384" cy="29591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158115">
              <a:lnSpc>
                <a:spcPts val="1050"/>
              </a:lnSpc>
              <a:spcBef>
                <a:spcPts val="160"/>
              </a:spcBef>
            </a:pPr>
            <a:r>
              <a:rPr sz="900" b="1" spc="-20" dirty="0">
                <a:latin typeface="Arial"/>
                <a:cs typeface="Arial"/>
              </a:rPr>
              <a:t>Ven  </a:t>
            </a:r>
            <a:r>
              <a:rPr sz="900" b="1" dirty="0">
                <a:latin typeface="Arial"/>
                <a:cs typeface="Arial"/>
              </a:rPr>
              <a:t>Catego</a:t>
            </a:r>
            <a:endParaRPr sz="9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517649" y="2555882"/>
            <a:ext cx="89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911150" y="2555882"/>
            <a:ext cx="6673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Crofton</a:t>
            </a:r>
            <a:r>
              <a:rPr sz="900" spc="-7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Park</a:t>
            </a:r>
            <a:endParaRPr sz="9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047602" y="2555882"/>
            <a:ext cx="50228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51.46268</a:t>
            </a:r>
            <a:endParaRPr sz="9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044745" y="2555882"/>
            <a:ext cx="47688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-0.03558</a:t>
            </a:r>
            <a:endParaRPr sz="9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682930" y="2555882"/>
            <a:ext cx="6673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The</a:t>
            </a:r>
            <a:r>
              <a:rPr sz="900" spc="-7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Orchard</a:t>
            </a:r>
            <a:endParaRPr sz="9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441501" y="2555882"/>
            <a:ext cx="17818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04215" algn="l"/>
                <a:tab pos="1362075" algn="l"/>
              </a:tabLst>
            </a:pPr>
            <a:r>
              <a:rPr sz="900" dirty="0">
                <a:latin typeface="Arial"/>
                <a:cs typeface="Arial"/>
              </a:rPr>
              <a:t>51.463678	-0.035699	Gastrop</a:t>
            </a:r>
            <a:endParaRPr sz="9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517649" y="2936882"/>
            <a:ext cx="89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911150" y="2936882"/>
            <a:ext cx="6673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Crofton</a:t>
            </a:r>
            <a:r>
              <a:rPr sz="900" spc="-7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Park</a:t>
            </a:r>
            <a:endParaRPr sz="9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047602" y="2936882"/>
            <a:ext cx="50228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51.46268</a:t>
            </a:r>
            <a:endParaRPr sz="9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044745" y="2936882"/>
            <a:ext cx="47688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-0.03558</a:t>
            </a:r>
            <a:endParaRPr sz="9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807345" y="2870207"/>
            <a:ext cx="542925" cy="295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1065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Brockley's</a:t>
            </a:r>
            <a:endParaRPr sz="900">
              <a:latin typeface="Arial"/>
              <a:cs typeface="Arial"/>
            </a:endParaRPr>
          </a:p>
          <a:p>
            <a:pPr marR="5080" algn="r">
              <a:lnSpc>
                <a:spcPts val="1065"/>
              </a:lnSpc>
            </a:pPr>
            <a:r>
              <a:rPr sz="900" dirty="0">
                <a:latin typeface="Arial"/>
                <a:cs typeface="Arial"/>
              </a:rPr>
              <a:t>Rock</a:t>
            </a:r>
            <a:endParaRPr sz="9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441501" y="2936882"/>
            <a:ext cx="1232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04215" algn="l"/>
              </a:tabLst>
            </a:pPr>
            <a:r>
              <a:rPr sz="900" dirty="0">
                <a:latin typeface="Arial"/>
                <a:cs typeface="Arial"/>
              </a:rPr>
              <a:t>51.459457	-0.033868</a:t>
            </a:r>
            <a:endParaRPr sz="9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000924" y="2803532"/>
            <a:ext cx="241935" cy="429259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43815" marR="5080" indent="-31750" algn="just">
              <a:lnSpc>
                <a:spcPts val="1050"/>
              </a:lnSpc>
              <a:spcBef>
                <a:spcPts val="160"/>
              </a:spcBef>
            </a:pPr>
            <a:r>
              <a:rPr sz="900" dirty="0">
                <a:latin typeface="Arial"/>
                <a:cs typeface="Arial"/>
              </a:rPr>
              <a:t>Fish  Chi  Sh</a:t>
            </a:r>
            <a:endParaRPr sz="900">
              <a:latin typeface="Arial"/>
              <a:cs typeface="Arial"/>
            </a:endParaRPr>
          </a:p>
        </p:txBody>
      </p:sp>
      <p:graphicFrame>
        <p:nvGraphicFramePr>
          <p:cNvPr id="42" name="object 42"/>
          <p:cNvGraphicFramePr>
            <a:graphicFrameLocks noGrp="1"/>
          </p:cNvGraphicFramePr>
          <p:nvPr/>
        </p:nvGraphicFramePr>
        <p:xfrm>
          <a:off x="1498599" y="3341410"/>
          <a:ext cx="5195568" cy="8230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0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89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99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50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29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33350">
                <a:tc>
                  <a:txBody>
                    <a:bodyPr/>
                    <a:lstStyle/>
                    <a:p>
                      <a:pPr marL="31750">
                        <a:lnSpc>
                          <a:spcPts val="509"/>
                        </a:lnSpc>
                        <a:spcBef>
                          <a:spcPts val="439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5879" marB="0"/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ts val="509"/>
                        </a:lnSpc>
                        <a:spcBef>
                          <a:spcPts val="439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Crofton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Park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5879" marB="0"/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ts val="509"/>
                        </a:lnSpc>
                        <a:spcBef>
                          <a:spcPts val="439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51.46268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5879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509"/>
                        </a:lnSpc>
                        <a:spcBef>
                          <a:spcPts val="439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-0.03558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5879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950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Browns</a:t>
                      </a:r>
                      <a:r>
                        <a:rPr sz="9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Of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ts val="509"/>
                        </a:lnSpc>
                        <a:spcBef>
                          <a:spcPts val="439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51.464513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5879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509"/>
                        </a:lnSpc>
                        <a:spcBef>
                          <a:spcPts val="439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-0.037346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5879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672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994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Brockley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987">
                <a:tc gridSpan="2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424815" algn="l"/>
                        </a:tabLst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3	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Crofton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Park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51.46268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-0.03558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spc="-35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aterintobeer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51.463712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-0.038826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009">
                <a:tc gridSpan="2">
                  <a:txBody>
                    <a:bodyPr/>
                    <a:lstStyle/>
                    <a:p>
                      <a:pPr marL="31750">
                        <a:lnSpc>
                          <a:spcPts val="990"/>
                        </a:lnSpc>
                        <a:spcBef>
                          <a:spcPts val="650"/>
                        </a:spcBef>
                        <a:tabLst>
                          <a:tab pos="424815" algn="l"/>
                        </a:tabLst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4	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Crofton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Park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8255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ts val="990"/>
                        </a:lnSpc>
                        <a:spcBef>
                          <a:spcPts val="650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51.46268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8255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990"/>
                        </a:lnSpc>
                        <a:spcBef>
                          <a:spcPts val="650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-0.03558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82550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990"/>
                        </a:lnSpc>
                        <a:spcBef>
                          <a:spcPts val="650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Saka</a:t>
                      </a:r>
                      <a:r>
                        <a:rPr sz="9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Maka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82550" marB="0"/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ts val="990"/>
                        </a:lnSpc>
                        <a:spcBef>
                          <a:spcPts val="650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51.464826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8255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990"/>
                        </a:lnSpc>
                        <a:spcBef>
                          <a:spcPts val="650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-0.036437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8255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3" name="object 43"/>
          <p:cNvSpPr txBox="1"/>
          <p:nvPr/>
        </p:nvSpPr>
        <p:spPr>
          <a:xfrm>
            <a:off x="6765771" y="3317882"/>
            <a:ext cx="489584" cy="92456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304800" marR="36830" indent="-67945">
              <a:lnSpc>
                <a:spcPts val="1050"/>
              </a:lnSpc>
              <a:spcBef>
                <a:spcPts val="160"/>
              </a:spcBef>
            </a:pPr>
            <a:r>
              <a:rPr sz="900" dirty="0">
                <a:latin typeface="Arial"/>
                <a:cs typeface="Arial"/>
              </a:rPr>
              <a:t>Co</a:t>
            </a:r>
            <a:r>
              <a:rPr sz="900" spc="-20" dirty="0">
                <a:latin typeface="Arial"/>
                <a:cs typeface="Arial"/>
              </a:rPr>
              <a:t>f</a:t>
            </a:r>
            <a:r>
              <a:rPr sz="900" dirty="0">
                <a:latin typeface="Arial"/>
                <a:cs typeface="Arial"/>
              </a:rPr>
              <a:t>f  Sh</a:t>
            </a:r>
            <a:endParaRPr sz="900">
              <a:latin typeface="Arial"/>
              <a:cs typeface="Arial"/>
            </a:endParaRPr>
          </a:p>
          <a:p>
            <a:pPr marL="24765">
              <a:lnSpc>
                <a:spcPct val="100000"/>
              </a:lnSpc>
              <a:spcBef>
                <a:spcPts val="840"/>
              </a:spcBef>
            </a:pPr>
            <a:r>
              <a:rPr sz="900" dirty="0">
                <a:latin typeface="Arial"/>
                <a:cs typeface="Arial"/>
              </a:rPr>
              <a:t>Beer</a:t>
            </a:r>
            <a:r>
              <a:rPr sz="900" spc="-10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Sto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00">
              <a:latin typeface="Arial"/>
              <a:cs typeface="Arial"/>
            </a:endParaRPr>
          </a:p>
          <a:p>
            <a:pPr marL="12700" marR="5080" indent="247650">
              <a:lnSpc>
                <a:spcPts val="1050"/>
              </a:lnSpc>
            </a:pPr>
            <a:r>
              <a:rPr sz="900" dirty="0">
                <a:latin typeface="Arial"/>
                <a:cs typeface="Arial"/>
              </a:rPr>
              <a:t>Indi  Restaura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27</a:t>
            </a:fld>
            <a:r>
              <a:rPr spc="-5" dirty="0"/>
              <a:t>/</a:t>
            </a:r>
            <a:r>
              <a:rPr dirty="0"/>
              <a:t>46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38337" y="165099"/>
            <a:ext cx="153225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Neighborhoods in London</a:t>
            </a:r>
            <a:r>
              <a:rPr sz="800" spc="-8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Week2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281" y="469798"/>
            <a:ext cx="61214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35" dirty="0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sz="1050" spc="220" dirty="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sz="1050" spc="165" dirty="0">
                <a:solidFill>
                  <a:srgbClr val="2F3F9E"/>
                </a:solidFill>
                <a:latin typeface="Arial"/>
                <a:cs typeface="Arial"/>
              </a:rPr>
              <a:t>[77]: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20811" y="430110"/>
            <a:ext cx="5857875" cy="276225"/>
          </a:xfrm>
          <a:prstGeom prst="rect">
            <a:avLst/>
          </a:prstGeom>
          <a:ln w="20097">
            <a:solidFill>
              <a:srgbClr val="CFCFCF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409"/>
              </a:spcBef>
            </a:pPr>
            <a:r>
              <a:rPr sz="1050" spc="75" dirty="0">
                <a:solidFill>
                  <a:srgbClr val="333333"/>
                </a:solidFill>
                <a:latin typeface="Arial"/>
                <a:cs typeface="Arial"/>
              </a:rPr>
              <a:t>se_venues</a:t>
            </a:r>
            <a:r>
              <a:rPr sz="1050" spc="75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75" dirty="0">
                <a:solidFill>
                  <a:srgbClr val="333333"/>
                </a:solidFill>
                <a:latin typeface="Arial"/>
                <a:cs typeface="Arial"/>
              </a:rPr>
              <a:t>groupby(</a:t>
            </a:r>
            <a:r>
              <a:rPr sz="1050" spc="75" dirty="0">
                <a:solidFill>
                  <a:srgbClr val="B92020"/>
                </a:solidFill>
                <a:latin typeface="Arial"/>
                <a:cs typeface="Arial"/>
              </a:rPr>
              <a:t>'Neighbourhood'</a:t>
            </a:r>
            <a:r>
              <a:rPr sz="1050" spc="75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r>
              <a:rPr sz="1050" spc="75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75" dirty="0">
                <a:solidFill>
                  <a:srgbClr val="333333"/>
                </a:solidFill>
                <a:latin typeface="Arial"/>
                <a:cs typeface="Arial"/>
              </a:rPr>
              <a:t>count()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28</a:t>
            </a:fld>
            <a:r>
              <a:rPr spc="-5" dirty="0"/>
              <a:t>/</a:t>
            </a:r>
            <a:r>
              <a:rPr dirty="0"/>
              <a:t>46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38337" y="165099"/>
            <a:ext cx="153225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Neighborhoods in London</a:t>
            </a:r>
            <a:r>
              <a:rPr sz="800" spc="-8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Week2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281" y="403123"/>
            <a:ext cx="61214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10" dirty="0">
                <a:solidFill>
                  <a:srgbClr val="D84215"/>
                </a:solidFill>
                <a:latin typeface="Arial"/>
                <a:cs typeface="Arial"/>
              </a:rPr>
              <a:t>Out[77]: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87868" y="574573"/>
            <a:ext cx="8763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Arial"/>
                <a:cs typeface="Arial"/>
              </a:rPr>
              <a:t>Neighbourhood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30868" y="574573"/>
            <a:ext cx="8763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Arial"/>
                <a:cs typeface="Arial"/>
              </a:rPr>
              <a:t>Neighbourhood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02123" y="641248"/>
            <a:ext cx="3625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0" dirty="0">
                <a:latin typeface="Arial"/>
                <a:cs typeface="Arial"/>
              </a:rPr>
              <a:t>V</a:t>
            </a:r>
            <a:r>
              <a:rPr sz="900" b="1" dirty="0">
                <a:latin typeface="Arial"/>
                <a:cs typeface="Arial"/>
              </a:rPr>
              <a:t>enue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49823" y="574573"/>
            <a:ext cx="3625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0" dirty="0">
                <a:latin typeface="Arial"/>
                <a:cs typeface="Arial"/>
              </a:rPr>
              <a:t>V</a:t>
            </a:r>
            <a:r>
              <a:rPr sz="900" b="1" dirty="0">
                <a:latin typeface="Arial"/>
                <a:cs typeface="Arial"/>
              </a:rPr>
              <a:t>enue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73723" y="574573"/>
            <a:ext cx="3625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0" dirty="0">
                <a:latin typeface="Arial"/>
                <a:cs typeface="Arial"/>
              </a:rPr>
              <a:t>V</a:t>
            </a:r>
            <a:r>
              <a:rPr sz="900" b="1" dirty="0">
                <a:latin typeface="Arial"/>
                <a:cs typeface="Arial"/>
              </a:rPr>
              <a:t>enue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69048" y="574573"/>
            <a:ext cx="3625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0" dirty="0">
                <a:latin typeface="Arial"/>
                <a:cs typeface="Arial"/>
              </a:rPr>
              <a:t>V</a:t>
            </a:r>
            <a:r>
              <a:rPr sz="900" b="1" dirty="0">
                <a:latin typeface="Arial"/>
                <a:cs typeface="Arial"/>
              </a:rPr>
              <a:t>enue</a:t>
            </a:r>
            <a:endParaRPr sz="900">
              <a:latin typeface="Arial"/>
              <a:cs typeface="Arial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473199" y="731450"/>
          <a:ext cx="5706743" cy="8690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2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0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79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85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59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16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R="303530" algn="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Neighbourhood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7655" algn="r">
                        <a:lnSpc>
                          <a:spcPts val="994"/>
                        </a:lnSpc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Latitude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5095" algn="r">
                        <a:lnSpc>
                          <a:spcPts val="994"/>
                        </a:lnSpc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Longitude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ts val="994"/>
                        </a:lnSpc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Latitude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2075" algn="r">
                        <a:lnSpc>
                          <a:spcPts val="994"/>
                        </a:lnSpc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Longitude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ts val="994"/>
                        </a:lnSpc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Category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887">
                <a:tc>
                  <a:txBody>
                    <a:bodyPr/>
                    <a:lstStyle/>
                    <a:p>
                      <a:pPr marR="30353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Bankside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87655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25095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409"/>
                        </a:spcBef>
                        <a:tabLst>
                          <a:tab pos="647065" algn="l"/>
                        </a:tabLst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100	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92075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R="30353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Bellingham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28765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70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12509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70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647065" algn="l"/>
                        </a:tabLst>
                      </a:pPr>
                      <a:r>
                        <a:rPr sz="900" dirty="0">
                          <a:latin typeface="Arial"/>
                          <a:cs typeface="Arial"/>
                        </a:rPr>
                        <a:t>70	70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920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70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70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R="30353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Bermondsey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28765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12509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647065" algn="l"/>
                        </a:tabLst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100	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920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R="30353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Blackheath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28765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89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12509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89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647065" algn="l"/>
                        </a:tabLst>
                      </a:pPr>
                      <a:r>
                        <a:rPr sz="900" dirty="0">
                          <a:latin typeface="Arial"/>
                          <a:cs typeface="Arial"/>
                        </a:rPr>
                        <a:t>89	89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920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89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89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R="30353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Brixton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28765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12509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647065" algn="l"/>
                        </a:tabLst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100	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920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R="30353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Brockley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28765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12509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647065" algn="l"/>
                        </a:tabLst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100	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920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R="30353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Camberwell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28765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12509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647065" algn="l"/>
                        </a:tabLst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100	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920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R="30353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Catford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28765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70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12509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70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647065" algn="l"/>
                        </a:tabLst>
                      </a:pPr>
                      <a:r>
                        <a:rPr sz="900" dirty="0">
                          <a:latin typeface="Arial"/>
                          <a:cs typeface="Arial"/>
                        </a:rPr>
                        <a:t>70	70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920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70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70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R="30353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Chinbrook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28765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54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12509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54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647065" algn="l"/>
                        </a:tabLst>
                      </a:pPr>
                      <a:r>
                        <a:rPr sz="900" dirty="0">
                          <a:latin typeface="Arial"/>
                          <a:cs typeface="Arial"/>
                        </a:rPr>
                        <a:t>54	54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920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54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54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R="30353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Crofton</a:t>
                      </a:r>
                      <a:r>
                        <a:rPr sz="900" b="1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Park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28765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12509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647065" algn="l"/>
                        </a:tabLst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100	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920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R="30353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Denmark</a:t>
                      </a:r>
                      <a:r>
                        <a:rPr sz="900" b="1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Hill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28765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12509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647065" algn="l"/>
                        </a:tabLst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100	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920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R="30353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Deptford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28765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12509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647065" algn="l"/>
                        </a:tabLst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100	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920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R="30353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Dulwich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28765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12509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647065" algn="l"/>
                        </a:tabLst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100	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920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7672">
                <a:tc>
                  <a:txBody>
                    <a:bodyPr/>
                    <a:lstStyle/>
                    <a:p>
                      <a:pPr marR="303530" algn="r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East</a:t>
                      </a:r>
                      <a:r>
                        <a:rPr sz="900" b="1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Dulwich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287655" algn="r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80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125095" algn="r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80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ts val="990"/>
                        </a:lnSpc>
                        <a:spcBef>
                          <a:spcPts val="385"/>
                        </a:spcBef>
                        <a:tabLst>
                          <a:tab pos="647065" algn="l"/>
                        </a:tabLst>
                      </a:pPr>
                      <a:r>
                        <a:rPr sz="900" dirty="0">
                          <a:latin typeface="Arial"/>
                          <a:cs typeface="Arial"/>
                        </a:rPr>
                        <a:t>80	80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92075" algn="r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80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80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40977">
                <a:tc>
                  <a:txBody>
                    <a:bodyPr/>
                    <a:lstStyle/>
                    <a:p>
                      <a:pPr marR="303530" algn="r">
                        <a:lnSpc>
                          <a:spcPts val="1065"/>
                        </a:lnSpc>
                        <a:spcBef>
                          <a:spcPts val="860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Elephant</a:t>
                      </a:r>
                      <a:r>
                        <a:rPr sz="900" b="1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and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R="303530" algn="r">
                        <a:lnSpc>
                          <a:spcPts val="1065"/>
                        </a:lnSpc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Castle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0922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R="287655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300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R="125095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300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R="78105" algn="r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647065" algn="l"/>
                        </a:tabLst>
                      </a:pPr>
                      <a:r>
                        <a:rPr sz="900" dirty="0">
                          <a:latin typeface="Arial"/>
                          <a:cs typeface="Arial"/>
                        </a:rPr>
                        <a:t>300	300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R="92075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300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R="52069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300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R="30353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Forest</a:t>
                      </a:r>
                      <a:r>
                        <a:rPr sz="900" b="1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Hill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28765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12509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647065" algn="l"/>
                        </a:tabLst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100	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920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R="30353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Gipsy</a:t>
                      </a:r>
                      <a:r>
                        <a:rPr sz="900" b="1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Hill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28765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200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12509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200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647065" algn="l"/>
                        </a:tabLst>
                      </a:pPr>
                      <a:r>
                        <a:rPr sz="900" dirty="0">
                          <a:latin typeface="Arial"/>
                          <a:cs typeface="Arial"/>
                        </a:rPr>
                        <a:t>200	200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920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200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200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R="30353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Grove</a:t>
                      </a:r>
                      <a:r>
                        <a:rPr sz="900" b="1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Park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28765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54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12509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54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647065" algn="l"/>
                        </a:tabLst>
                      </a:pPr>
                      <a:r>
                        <a:rPr sz="900" dirty="0">
                          <a:latin typeface="Arial"/>
                          <a:cs typeface="Arial"/>
                        </a:rPr>
                        <a:t>54	54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920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54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54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R="30353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Herne</a:t>
                      </a:r>
                      <a:r>
                        <a:rPr sz="900" b="1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Hill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28765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12509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647065" algn="l"/>
                        </a:tabLst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100	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920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R="30289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Hither</a:t>
                      </a:r>
                      <a:r>
                        <a:rPr sz="900" b="1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Green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28765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12509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647065" algn="l"/>
                        </a:tabLst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100	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920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R="30289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Honor</a:t>
                      </a:r>
                      <a:r>
                        <a:rPr sz="900" b="1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Oak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28765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12509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647065" algn="l"/>
                        </a:tabLst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100	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920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R="30353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Ladywell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28765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200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12509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200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647065" algn="l"/>
                        </a:tabLst>
                      </a:pPr>
                      <a:r>
                        <a:rPr sz="900" dirty="0">
                          <a:latin typeface="Arial"/>
                          <a:cs typeface="Arial"/>
                        </a:rPr>
                        <a:t>200	200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920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200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200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R="30353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Lambeth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28765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12509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647065" algn="l"/>
                        </a:tabLst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100	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920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R="30353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Lee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28765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54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12509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54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647065" algn="l"/>
                        </a:tabLst>
                      </a:pPr>
                      <a:r>
                        <a:rPr sz="900" dirty="0">
                          <a:latin typeface="Arial"/>
                          <a:cs typeface="Arial"/>
                        </a:rPr>
                        <a:t>54	54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920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54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54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R="30353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Lewisham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28765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12509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647065" algn="l"/>
                        </a:tabLst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100	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920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R="30353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New</a:t>
                      </a:r>
                      <a:r>
                        <a:rPr sz="900" b="1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Cross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28765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12509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647065" algn="l"/>
                        </a:tabLst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100	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920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R="30353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Newington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28765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200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12509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200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647065" algn="l"/>
                        </a:tabLst>
                      </a:pPr>
                      <a:r>
                        <a:rPr sz="900" dirty="0">
                          <a:latin typeface="Arial"/>
                          <a:cs typeface="Arial"/>
                        </a:rPr>
                        <a:t>200	200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920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200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200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R="30353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Nunhead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28765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12509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647065" algn="l"/>
                        </a:tabLst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100	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920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R="30353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Oval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28765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12509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647065" algn="l"/>
                        </a:tabLst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100	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920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R="30353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Peckham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28765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12509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647065" algn="l"/>
                        </a:tabLst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100	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920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R="30353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Rotherhithe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28765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12509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647065" algn="l"/>
                        </a:tabLst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100	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920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R="30353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Selhurst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28765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48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12509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48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647065" algn="l"/>
                        </a:tabLst>
                      </a:pPr>
                      <a:r>
                        <a:rPr sz="900" dirty="0">
                          <a:latin typeface="Arial"/>
                          <a:cs typeface="Arial"/>
                        </a:rPr>
                        <a:t>48	48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920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48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48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187672">
                <a:tc>
                  <a:txBody>
                    <a:bodyPr/>
                    <a:lstStyle/>
                    <a:p>
                      <a:pPr marR="303530" algn="r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South</a:t>
                      </a:r>
                      <a:r>
                        <a:rPr sz="900" b="1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Norwood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287655" algn="r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48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125095" algn="r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48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ts val="990"/>
                        </a:lnSpc>
                        <a:spcBef>
                          <a:spcPts val="385"/>
                        </a:spcBef>
                        <a:tabLst>
                          <a:tab pos="647065" algn="l"/>
                        </a:tabLst>
                      </a:pPr>
                      <a:r>
                        <a:rPr sz="900" dirty="0">
                          <a:latin typeface="Arial"/>
                          <a:cs typeface="Arial"/>
                        </a:rPr>
                        <a:t>48	48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92075" algn="r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48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48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38337" y="165099"/>
            <a:ext cx="153225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Neighborhoods in London</a:t>
            </a:r>
            <a:r>
              <a:rPr sz="800" spc="-8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Week2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281" y="2946298"/>
            <a:ext cx="61214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35" dirty="0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sz="1050" spc="220" dirty="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sz="1050" spc="165" dirty="0">
                <a:solidFill>
                  <a:srgbClr val="2F3F9E"/>
                </a:solidFill>
                <a:latin typeface="Arial"/>
                <a:cs typeface="Arial"/>
              </a:rPr>
              <a:t>[78]: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20811" y="2906610"/>
            <a:ext cx="5857875" cy="438150"/>
          </a:xfrm>
          <a:prstGeom prst="rect">
            <a:avLst/>
          </a:prstGeom>
          <a:ln w="20097">
            <a:solidFill>
              <a:srgbClr val="CFCFCF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409"/>
              </a:spcBef>
            </a:pPr>
            <a:r>
              <a:rPr sz="1050" spc="130" dirty="0">
                <a:solidFill>
                  <a:srgbClr val="008000"/>
                </a:solidFill>
                <a:latin typeface="Arial"/>
                <a:cs typeface="Arial"/>
              </a:rPr>
              <a:t>print</a:t>
            </a:r>
            <a:r>
              <a:rPr sz="1050" spc="130" dirty="0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sz="1050" spc="130" dirty="0">
                <a:solidFill>
                  <a:srgbClr val="B92020"/>
                </a:solidFill>
                <a:latin typeface="Arial"/>
                <a:cs typeface="Arial"/>
              </a:rPr>
              <a:t>'There </a:t>
            </a:r>
            <a:r>
              <a:rPr sz="1050" spc="70" dirty="0">
                <a:solidFill>
                  <a:srgbClr val="B92020"/>
                </a:solidFill>
                <a:latin typeface="Arial"/>
                <a:cs typeface="Arial"/>
              </a:rPr>
              <a:t>are </a:t>
            </a:r>
            <a:r>
              <a:rPr sz="1050" b="1" spc="165" dirty="0">
                <a:solidFill>
                  <a:srgbClr val="66374A"/>
                </a:solidFill>
                <a:latin typeface="Arial"/>
                <a:cs typeface="Arial"/>
              </a:rPr>
              <a:t>{} </a:t>
            </a:r>
            <a:r>
              <a:rPr sz="1050" spc="50" dirty="0">
                <a:solidFill>
                  <a:srgbClr val="B92020"/>
                </a:solidFill>
                <a:latin typeface="Arial"/>
                <a:cs typeface="Arial"/>
              </a:rPr>
              <a:t>uniques </a:t>
            </a:r>
            <a:r>
              <a:rPr sz="1050" spc="90" dirty="0">
                <a:solidFill>
                  <a:srgbClr val="B92020"/>
                </a:solidFill>
                <a:latin typeface="Arial"/>
                <a:cs typeface="Arial"/>
              </a:rPr>
              <a:t>categories.'</a:t>
            </a:r>
            <a:r>
              <a:rPr sz="1050" spc="90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90" dirty="0">
                <a:solidFill>
                  <a:srgbClr val="333333"/>
                </a:solidFill>
                <a:latin typeface="Arial"/>
                <a:cs typeface="Arial"/>
              </a:rPr>
              <a:t>format(</a:t>
            </a:r>
            <a:r>
              <a:rPr sz="1050" spc="90" dirty="0">
                <a:solidFill>
                  <a:srgbClr val="008000"/>
                </a:solidFill>
                <a:latin typeface="Arial"/>
                <a:cs typeface="Arial"/>
              </a:rPr>
              <a:t>len</a:t>
            </a:r>
            <a:r>
              <a:rPr sz="1050" spc="90" dirty="0">
                <a:solidFill>
                  <a:srgbClr val="333333"/>
                </a:solidFill>
                <a:latin typeface="Arial"/>
                <a:cs typeface="Arial"/>
              </a:rPr>
              <a:t>(se_venues[</a:t>
            </a:r>
            <a:r>
              <a:rPr sz="1050" spc="90" dirty="0">
                <a:solidFill>
                  <a:srgbClr val="B92020"/>
                </a:solidFill>
                <a:latin typeface="Arial"/>
                <a:cs typeface="Arial"/>
              </a:rPr>
              <a:t>'Venue</a:t>
            </a:r>
            <a:r>
              <a:rPr sz="1050" spc="-55" dirty="0">
                <a:solidFill>
                  <a:srgbClr val="B92020"/>
                </a:solidFill>
                <a:latin typeface="Arial"/>
                <a:cs typeface="Arial"/>
              </a:rPr>
              <a:t> </a:t>
            </a:r>
            <a:r>
              <a:rPr sz="1050" spc="80" dirty="0">
                <a:solidFill>
                  <a:srgbClr val="B92020"/>
                </a:solidFill>
                <a:latin typeface="Arial"/>
                <a:cs typeface="Arial"/>
              </a:rPr>
              <a:t>Category'</a:t>
            </a:r>
            <a:endParaRPr sz="1050">
              <a:latin typeface="Arial"/>
              <a:cs typeface="Arial"/>
            </a:endParaRPr>
          </a:p>
          <a:p>
            <a:pPr marL="58419">
              <a:lnSpc>
                <a:spcPct val="100000"/>
              </a:lnSpc>
              <a:spcBef>
                <a:spcPts val="15"/>
              </a:spcBef>
            </a:pPr>
            <a:r>
              <a:rPr sz="1050" spc="150" dirty="0">
                <a:solidFill>
                  <a:srgbClr val="333333"/>
                </a:solidFill>
                <a:latin typeface="Arial"/>
                <a:cs typeface="Arial"/>
              </a:rPr>
              <a:t>]</a:t>
            </a:r>
            <a:r>
              <a:rPr sz="1050" spc="150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150" dirty="0">
                <a:solidFill>
                  <a:srgbClr val="333333"/>
                </a:solidFill>
                <a:latin typeface="Arial"/>
                <a:cs typeface="Arial"/>
              </a:rPr>
              <a:t>unique())))</a:t>
            </a:r>
            <a:endParaRPr sz="10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4281" y="3794023"/>
            <a:ext cx="61214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35" dirty="0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sz="1050" spc="220" dirty="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sz="1050" spc="165" dirty="0">
                <a:solidFill>
                  <a:srgbClr val="2F3F9E"/>
                </a:solidFill>
                <a:latin typeface="Arial"/>
                <a:cs typeface="Arial"/>
              </a:rPr>
              <a:t>[79]: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20811" y="3763860"/>
            <a:ext cx="5857875" cy="438150"/>
          </a:xfrm>
          <a:prstGeom prst="rect">
            <a:avLst/>
          </a:prstGeom>
          <a:ln w="20097">
            <a:solidFill>
              <a:srgbClr val="CFCFCF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58419" marR="73660">
              <a:lnSpc>
                <a:spcPct val="101200"/>
              </a:lnSpc>
              <a:spcBef>
                <a:spcPts val="320"/>
              </a:spcBef>
            </a:pPr>
            <a:r>
              <a:rPr sz="1050" spc="30" dirty="0">
                <a:solidFill>
                  <a:srgbClr val="333333"/>
                </a:solidFill>
                <a:latin typeface="Arial"/>
                <a:cs typeface="Arial"/>
              </a:rPr>
              <a:t>se_venue_unique_count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sz="1050" spc="35" dirty="0">
                <a:solidFill>
                  <a:srgbClr val="333333"/>
                </a:solidFill>
                <a:latin typeface="Arial"/>
                <a:cs typeface="Arial"/>
              </a:rPr>
              <a:t>se_venues[</a:t>
            </a:r>
            <a:r>
              <a:rPr sz="1050" spc="35" dirty="0">
                <a:solidFill>
                  <a:srgbClr val="B92020"/>
                </a:solidFill>
                <a:latin typeface="Arial"/>
                <a:cs typeface="Arial"/>
              </a:rPr>
              <a:t>'Venue </a:t>
            </a:r>
            <a:r>
              <a:rPr sz="1050" spc="90" dirty="0">
                <a:solidFill>
                  <a:srgbClr val="B92020"/>
                </a:solidFill>
                <a:latin typeface="Arial"/>
                <a:cs typeface="Arial"/>
              </a:rPr>
              <a:t>Category'</a:t>
            </a:r>
            <a:r>
              <a:rPr sz="1050" spc="90" dirty="0">
                <a:solidFill>
                  <a:srgbClr val="333333"/>
                </a:solidFill>
                <a:latin typeface="Arial"/>
                <a:cs typeface="Arial"/>
              </a:rPr>
              <a:t>]</a:t>
            </a:r>
            <a:r>
              <a:rPr sz="1050" spc="90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90" dirty="0">
                <a:solidFill>
                  <a:srgbClr val="333333"/>
                </a:solidFill>
                <a:latin typeface="Arial"/>
                <a:cs typeface="Arial"/>
              </a:rPr>
              <a:t>value_counts()</a:t>
            </a:r>
            <a:r>
              <a:rPr sz="1050" spc="90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90" dirty="0">
                <a:solidFill>
                  <a:srgbClr val="333333"/>
                </a:solidFill>
                <a:latin typeface="Arial"/>
                <a:cs typeface="Arial"/>
              </a:rPr>
              <a:t>to_frame(na  </a:t>
            </a:r>
            <a:r>
              <a:rPr sz="1050" spc="60" dirty="0">
                <a:solidFill>
                  <a:srgbClr val="333333"/>
                </a:solidFill>
                <a:latin typeface="Arial"/>
                <a:cs typeface="Arial"/>
              </a:rPr>
              <a:t>me</a:t>
            </a:r>
            <a:r>
              <a:rPr sz="1050" spc="60" dirty="0">
                <a:solidFill>
                  <a:srgbClr val="666666"/>
                </a:solidFill>
                <a:latin typeface="Arial"/>
                <a:cs typeface="Arial"/>
              </a:rPr>
              <a:t>=</a:t>
            </a:r>
            <a:r>
              <a:rPr sz="1050" spc="60" dirty="0">
                <a:solidFill>
                  <a:srgbClr val="B92020"/>
                </a:solidFill>
                <a:latin typeface="Arial"/>
                <a:cs typeface="Arial"/>
              </a:rPr>
              <a:t>'Count'</a:t>
            </a:r>
            <a:r>
              <a:rPr sz="1050" spc="60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10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4281" y="4355998"/>
            <a:ext cx="61214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35" dirty="0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sz="1050" spc="220" dirty="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sz="1050" spc="165" dirty="0">
                <a:solidFill>
                  <a:srgbClr val="2F3F9E"/>
                </a:solidFill>
                <a:latin typeface="Arial"/>
                <a:cs typeface="Arial"/>
              </a:rPr>
              <a:t>[80]: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20811" y="4325835"/>
            <a:ext cx="5857875" cy="276225"/>
          </a:xfrm>
          <a:prstGeom prst="rect">
            <a:avLst/>
          </a:prstGeom>
          <a:ln w="20097">
            <a:solidFill>
              <a:srgbClr val="CFCFCF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335"/>
              </a:spcBef>
            </a:pPr>
            <a:r>
              <a:rPr sz="1050" spc="45" dirty="0">
                <a:solidFill>
                  <a:srgbClr val="333333"/>
                </a:solidFill>
                <a:latin typeface="Arial"/>
                <a:cs typeface="Arial"/>
              </a:rPr>
              <a:t>se_venue_unique_count</a:t>
            </a:r>
            <a:r>
              <a:rPr sz="1050" spc="45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45" dirty="0">
                <a:solidFill>
                  <a:srgbClr val="333333"/>
                </a:solidFill>
                <a:latin typeface="Arial"/>
                <a:cs typeface="Arial"/>
              </a:rPr>
              <a:t>head(</a:t>
            </a:r>
            <a:r>
              <a:rPr sz="1050" spc="45" dirty="0">
                <a:solidFill>
                  <a:srgbClr val="666666"/>
                </a:solidFill>
                <a:latin typeface="Arial"/>
                <a:cs typeface="Arial"/>
              </a:rPr>
              <a:t>5</a:t>
            </a:r>
            <a:r>
              <a:rPr sz="1050" spc="45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10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4281" y="6480073"/>
            <a:ext cx="61214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35" dirty="0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sz="1050" spc="220" dirty="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sz="1050" spc="165" dirty="0">
                <a:solidFill>
                  <a:srgbClr val="2F3F9E"/>
                </a:solidFill>
                <a:latin typeface="Arial"/>
                <a:cs typeface="Arial"/>
              </a:rPr>
              <a:t>[81]: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20811" y="6440385"/>
            <a:ext cx="5857875" cy="276225"/>
          </a:xfrm>
          <a:prstGeom prst="rect">
            <a:avLst/>
          </a:prstGeom>
          <a:ln w="20097">
            <a:solidFill>
              <a:srgbClr val="CFCFCF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409"/>
              </a:spcBef>
            </a:pPr>
            <a:r>
              <a:rPr sz="1050" spc="60" dirty="0">
                <a:solidFill>
                  <a:srgbClr val="333333"/>
                </a:solidFill>
                <a:latin typeface="Arial"/>
                <a:cs typeface="Arial"/>
              </a:rPr>
              <a:t>se_venue_unique_count</a:t>
            </a:r>
            <a:r>
              <a:rPr sz="1050" spc="60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60" dirty="0">
                <a:solidFill>
                  <a:srgbClr val="333333"/>
                </a:solidFill>
                <a:latin typeface="Arial"/>
                <a:cs typeface="Arial"/>
              </a:rPr>
              <a:t>describe()</a:t>
            </a:r>
            <a:endParaRPr sz="10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87868" y="403123"/>
            <a:ext cx="8763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Arial"/>
                <a:cs typeface="Arial"/>
              </a:rPr>
              <a:t>Neighbourhood</a:t>
            </a:r>
            <a:endParaRPr sz="9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30868" y="403123"/>
            <a:ext cx="8763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Arial"/>
                <a:cs typeface="Arial"/>
              </a:rPr>
              <a:t>Neighbourhood</a:t>
            </a:r>
            <a:endParaRPr sz="9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02123" y="469798"/>
            <a:ext cx="3625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0" dirty="0">
                <a:latin typeface="Arial"/>
                <a:cs typeface="Arial"/>
              </a:rPr>
              <a:t>V</a:t>
            </a:r>
            <a:r>
              <a:rPr sz="900" b="1" dirty="0">
                <a:latin typeface="Arial"/>
                <a:cs typeface="Arial"/>
              </a:rPr>
              <a:t>enue</a:t>
            </a:r>
            <a:endParaRPr sz="9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49823" y="403123"/>
            <a:ext cx="3625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0" dirty="0">
                <a:latin typeface="Arial"/>
                <a:cs typeface="Arial"/>
              </a:rPr>
              <a:t>V</a:t>
            </a:r>
            <a:r>
              <a:rPr sz="900" b="1" dirty="0">
                <a:latin typeface="Arial"/>
                <a:cs typeface="Arial"/>
              </a:rPr>
              <a:t>enue</a:t>
            </a:r>
            <a:endParaRPr sz="9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73723" y="403123"/>
            <a:ext cx="3625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0" dirty="0">
                <a:latin typeface="Arial"/>
                <a:cs typeface="Arial"/>
              </a:rPr>
              <a:t>V</a:t>
            </a:r>
            <a:r>
              <a:rPr sz="900" b="1" dirty="0">
                <a:latin typeface="Arial"/>
                <a:cs typeface="Arial"/>
              </a:rPr>
              <a:t>enue</a:t>
            </a:r>
            <a:endParaRPr sz="9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769048" y="403123"/>
            <a:ext cx="3625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0" dirty="0">
                <a:latin typeface="Arial"/>
                <a:cs typeface="Arial"/>
              </a:rPr>
              <a:t>V</a:t>
            </a:r>
            <a:r>
              <a:rPr sz="900" b="1" dirty="0">
                <a:latin typeface="Arial"/>
                <a:cs typeface="Arial"/>
              </a:rPr>
              <a:t>enue</a:t>
            </a:r>
            <a:endParaRPr sz="900">
              <a:latin typeface="Arial"/>
              <a:cs typeface="Arial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1473199" y="560000"/>
          <a:ext cx="5706743" cy="2118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2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0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79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85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59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16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R="303530" algn="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Neighbourhood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7655" algn="r">
                        <a:lnSpc>
                          <a:spcPts val="994"/>
                        </a:lnSpc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Latitude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5095" algn="r">
                        <a:lnSpc>
                          <a:spcPts val="994"/>
                        </a:lnSpc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Longitude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ts val="994"/>
                        </a:lnSpc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Latitude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2075" algn="r">
                        <a:lnSpc>
                          <a:spcPts val="994"/>
                        </a:lnSpc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Longitude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ts val="994"/>
                        </a:lnSpc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Category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887">
                <a:tc>
                  <a:txBody>
                    <a:bodyPr/>
                    <a:lstStyle/>
                    <a:p>
                      <a:pPr marR="304165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Southend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87655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70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25095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70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409"/>
                        </a:spcBef>
                        <a:tabLst>
                          <a:tab pos="647065" algn="l"/>
                        </a:tabLst>
                      </a:pPr>
                      <a:r>
                        <a:rPr sz="900" dirty="0">
                          <a:latin typeface="Arial"/>
                          <a:cs typeface="Arial"/>
                        </a:rPr>
                        <a:t>70	70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92075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70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70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R="30353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St</a:t>
                      </a:r>
                      <a:r>
                        <a:rPr sz="900" b="1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Johns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28765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12509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647065" algn="l"/>
                        </a:tabLst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100	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920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R="30353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Surrey</a:t>
                      </a:r>
                      <a:r>
                        <a:rPr sz="900" b="1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Quays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28765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12509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647065" algn="l"/>
                        </a:tabLst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100	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920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R="30353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spc="-15" dirty="0">
                          <a:latin typeface="Arial"/>
                          <a:cs typeface="Arial"/>
                        </a:rPr>
                        <a:t>Tulse</a:t>
                      </a:r>
                      <a:r>
                        <a:rPr sz="900" b="1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Hill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28765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200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12509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200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647065" algn="l"/>
                        </a:tabLst>
                      </a:pPr>
                      <a:r>
                        <a:rPr sz="900" dirty="0">
                          <a:latin typeface="Arial"/>
                          <a:cs typeface="Arial"/>
                        </a:rPr>
                        <a:t>200	200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920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200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200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R="30353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Upper</a:t>
                      </a:r>
                      <a:r>
                        <a:rPr sz="900" b="1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Norwood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28765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12509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647065" algn="l"/>
                        </a:tabLst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100	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920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R="30353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spc="-35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alworth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28765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12509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647065" algn="l"/>
                        </a:tabLst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100	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920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7672">
                <a:tc>
                  <a:txBody>
                    <a:bodyPr/>
                    <a:lstStyle/>
                    <a:p>
                      <a:pPr marR="304165" algn="r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sz="900" b="1" spc="-5" dirty="0">
                          <a:latin typeface="Arial"/>
                          <a:cs typeface="Arial"/>
                        </a:rPr>
                        <a:t>West</a:t>
                      </a:r>
                      <a:r>
                        <a:rPr sz="900" b="1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Norwood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287655" algn="r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125095" algn="r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ts val="990"/>
                        </a:lnSpc>
                        <a:spcBef>
                          <a:spcPts val="385"/>
                        </a:spcBef>
                        <a:tabLst>
                          <a:tab pos="647065" algn="l"/>
                        </a:tabLst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100	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92075" algn="r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" name="object 19"/>
          <p:cNvSpPr txBox="1"/>
          <p:nvPr/>
        </p:nvSpPr>
        <p:spPr>
          <a:xfrm>
            <a:off x="1457374" y="3393973"/>
            <a:ext cx="244538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25" dirty="0">
                <a:latin typeface="Arial"/>
                <a:cs typeface="Arial"/>
              </a:rPr>
              <a:t>There </a:t>
            </a:r>
            <a:r>
              <a:rPr sz="1050" spc="70" dirty="0">
                <a:latin typeface="Arial"/>
                <a:cs typeface="Arial"/>
              </a:rPr>
              <a:t>are </a:t>
            </a:r>
            <a:r>
              <a:rPr sz="1050" spc="-10" dirty="0">
                <a:latin typeface="Arial"/>
                <a:cs typeface="Arial"/>
              </a:rPr>
              <a:t>198 </a:t>
            </a:r>
            <a:r>
              <a:rPr sz="1050" spc="50" dirty="0">
                <a:latin typeface="Arial"/>
                <a:cs typeface="Arial"/>
              </a:rPr>
              <a:t>uniques</a:t>
            </a:r>
            <a:r>
              <a:rPr sz="1050" spc="30" dirty="0">
                <a:latin typeface="Arial"/>
                <a:cs typeface="Arial"/>
              </a:rPr>
              <a:t> </a:t>
            </a:r>
            <a:r>
              <a:rPr sz="1050" spc="110" dirty="0">
                <a:latin typeface="Arial"/>
                <a:cs typeface="Arial"/>
              </a:rPr>
              <a:t>categories.</a:t>
            </a:r>
            <a:endParaRPr sz="1050">
              <a:latin typeface="Arial"/>
              <a:cs typeface="Arial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745231" y="4688762"/>
          <a:ext cx="2059938" cy="15234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7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39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3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0656">
                <a:tc>
                  <a:txBody>
                    <a:bodyPr/>
                    <a:lstStyle/>
                    <a:p>
                      <a:pPr marL="31750">
                        <a:lnSpc>
                          <a:spcPts val="990"/>
                        </a:lnSpc>
                      </a:pPr>
                      <a:r>
                        <a:rPr sz="1050" spc="110" dirty="0">
                          <a:solidFill>
                            <a:srgbClr val="D84215"/>
                          </a:solidFill>
                          <a:latin typeface="Arial"/>
                          <a:cs typeface="Arial"/>
                        </a:rPr>
                        <a:t>Out[80]: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2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ts val="1050"/>
                        </a:lnSpc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Count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8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Pub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433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Coffee</a:t>
                      </a:r>
                      <a:r>
                        <a:rPr sz="900" b="1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Shop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301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Café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266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Park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198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76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Grocery</a:t>
                      </a:r>
                      <a:r>
                        <a:rPr sz="900" b="1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Store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148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1" name="object 21"/>
          <p:cNvSpPr txBox="1"/>
          <p:nvPr/>
        </p:nvSpPr>
        <p:spPr>
          <a:xfrm>
            <a:off x="764281" y="6756298"/>
            <a:ext cx="61214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10" dirty="0">
                <a:solidFill>
                  <a:srgbClr val="D84215"/>
                </a:solidFill>
                <a:latin typeface="Arial"/>
                <a:cs typeface="Arial"/>
              </a:rPr>
              <a:t>Out[81]: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473187" y="7140485"/>
            <a:ext cx="1152525" cy="9525"/>
          </a:xfrm>
          <a:custGeom>
            <a:avLst/>
            <a:gdLst/>
            <a:ahLst/>
            <a:cxnLst/>
            <a:rect l="l" t="t" r="r" b="b"/>
            <a:pathLst>
              <a:path w="1152525" h="9525">
                <a:moveTo>
                  <a:pt x="1152525" y="0"/>
                </a:moveTo>
                <a:lnTo>
                  <a:pt x="428625" y="0"/>
                </a:lnTo>
                <a:lnTo>
                  <a:pt x="0" y="0"/>
                </a:lnTo>
                <a:lnTo>
                  <a:pt x="0" y="9525"/>
                </a:lnTo>
                <a:lnTo>
                  <a:pt x="428625" y="9525"/>
                </a:lnTo>
                <a:lnTo>
                  <a:pt x="1152525" y="9525"/>
                </a:lnTo>
                <a:lnTo>
                  <a:pt x="11525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222794" y="6927748"/>
            <a:ext cx="3556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Arial"/>
                <a:cs typeface="Arial"/>
              </a:rPr>
              <a:t>Count</a:t>
            </a:r>
            <a:endParaRPr sz="900">
              <a:latin typeface="Arial"/>
              <a:cs typeface="Arial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29</a:t>
            </a:fld>
            <a:r>
              <a:rPr spc="-5" dirty="0"/>
              <a:t>/</a:t>
            </a:r>
            <a:r>
              <a:rPr dirty="0"/>
              <a:t>46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517801" y="7184923"/>
            <a:ext cx="3365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Arial"/>
                <a:cs typeface="Arial"/>
              </a:rPr>
              <a:t>count</a:t>
            </a:r>
            <a:endParaRPr sz="9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948950" y="7184923"/>
            <a:ext cx="6292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198.000000</a:t>
            </a:r>
            <a:endParaRPr sz="9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530298" y="7432573"/>
            <a:ext cx="3244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Arial"/>
                <a:cs typeface="Arial"/>
              </a:rPr>
              <a:t>mean</a:t>
            </a:r>
            <a:endParaRPr sz="9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012501" y="7432573"/>
            <a:ext cx="5657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21.398990</a:t>
            </a:r>
            <a:endParaRPr sz="9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657399" y="7680223"/>
            <a:ext cx="9213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7665" algn="l"/>
              </a:tabLst>
            </a:pPr>
            <a:r>
              <a:rPr sz="900" b="1" dirty="0">
                <a:latin typeface="Arial"/>
                <a:cs typeface="Arial"/>
              </a:rPr>
              <a:t>std	</a:t>
            </a:r>
            <a:r>
              <a:rPr sz="900" dirty="0">
                <a:latin typeface="Arial"/>
                <a:cs typeface="Arial"/>
              </a:rPr>
              <a:t>47.518069</a:t>
            </a:r>
            <a:endParaRPr sz="9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625700" y="7927873"/>
            <a:ext cx="2286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Arial"/>
                <a:cs typeface="Arial"/>
              </a:rPr>
              <a:t>min</a:t>
            </a:r>
            <a:endParaRPr sz="9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076052" y="7927873"/>
            <a:ext cx="50228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1.000000</a:t>
            </a:r>
            <a:endParaRPr sz="9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600097" y="8175523"/>
            <a:ext cx="2546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Arial"/>
                <a:cs typeface="Arial"/>
              </a:rPr>
              <a:t>25%</a:t>
            </a:r>
            <a:endParaRPr sz="9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076052" y="8175523"/>
            <a:ext cx="50228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4.000000</a:t>
            </a:r>
            <a:endParaRPr sz="9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600097" y="8423173"/>
            <a:ext cx="2546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Arial"/>
                <a:cs typeface="Arial"/>
              </a:rPr>
              <a:t>50%</a:t>
            </a:r>
            <a:endParaRPr sz="9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076052" y="8423173"/>
            <a:ext cx="50228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8.000000</a:t>
            </a:r>
            <a:endParaRPr sz="9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600097" y="8670823"/>
            <a:ext cx="978535" cy="4102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4815" algn="l"/>
              </a:tabLst>
            </a:pPr>
            <a:r>
              <a:rPr sz="900" b="1" dirty="0">
                <a:latin typeface="Arial"/>
                <a:cs typeface="Arial"/>
              </a:rPr>
              <a:t>75%	</a:t>
            </a:r>
            <a:r>
              <a:rPr sz="900" dirty="0">
                <a:latin typeface="Arial"/>
                <a:cs typeface="Arial"/>
              </a:rPr>
              <a:t>19.000000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900" b="1" dirty="0">
                <a:latin typeface="Arial"/>
                <a:cs typeface="Arial"/>
              </a:rPr>
              <a:t>max  </a:t>
            </a:r>
            <a:r>
              <a:rPr sz="900" b="1" spc="9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433.000000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38337" y="165099"/>
            <a:ext cx="153225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Neighborhoods in London</a:t>
            </a:r>
            <a:r>
              <a:rPr sz="800" spc="-8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Week2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7653" y="469889"/>
            <a:ext cx="53911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35" dirty="0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sz="1050" spc="210" dirty="0">
                <a:solidFill>
                  <a:srgbClr val="2F3F9E"/>
                </a:solidFill>
                <a:latin typeface="Arial"/>
                <a:cs typeface="Arial"/>
              </a:rPr>
              <a:t> [4]: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20811" y="430202"/>
            <a:ext cx="5857875" cy="8896350"/>
          </a:xfrm>
          <a:custGeom>
            <a:avLst/>
            <a:gdLst/>
            <a:ahLst/>
            <a:cxnLst/>
            <a:rect l="l" t="t" r="r" b="b"/>
            <a:pathLst>
              <a:path w="5857875" h="8896350">
                <a:moveTo>
                  <a:pt x="0" y="8882062"/>
                </a:moveTo>
                <a:lnTo>
                  <a:pt x="0" y="14287"/>
                </a:lnTo>
                <a:lnTo>
                  <a:pt x="0" y="12382"/>
                </a:lnTo>
                <a:lnTo>
                  <a:pt x="361" y="10572"/>
                </a:lnTo>
                <a:lnTo>
                  <a:pt x="1085" y="8858"/>
                </a:lnTo>
                <a:lnTo>
                  <a:pt x="1809" y="7048"/>
                </a:lnTo>
                <a:lnTo>
                  <a:pt x="2847" y="5524"/>
                </a:lnTo>
                <a:lnTo>
                  <a:pt x="12392" y="0"/>
                </a:lnTo>
                <a:lnTo>
                  <a:pt x="14287" y="0"/>
                </a:lnTo>
                <a:lnTo>
                  <a:pt x="5843587" y="0"/>
                </a:lnTo>
                <a:lnTo>
                  <a:pt x="5845482" y="0"/>
                </a:lnTo>
                <a:lnTo>
                  <a:pt x="5847302" y="380"/>
                </a:lnTo>
                <a:lnTo>
                  <a:pt x="5856789" y="8858"/>
                </a:lnTo>
                <a:lnTo>
                  <a:pt x="5857513" y="10572"/>
                </a:lnTo>
                <a:lnTo>
                  <a:pt x="5857875" y="12382"/>
                </a:lnTo>
                <a:lnTo>
                  <a:pt x="5857875" y="14287"/>
                </a:lnTo>
                <a:lnTo>
                  <a:pt x="5857875" y="8882062"/>
                </a:lnTo>
                <a:lnTo>
                  <a:pt x="5857875" y="8883967"/>
                </a:lnTo>
                <a:lnTo>
                  <a:pt x="5857513" y="8885777"/>
                </a:lnTo>
                <a:lnTo>
                  <a:pt x="5856789" y="8887491"/>
                </a:lnTo>
                <a:lnTo>
                  <a:pt x="5856065" y="8889301"/>
                </a:lnTo>
                <a:lnTo>
                  <a:pt x="5845482" y="8896350"/>
                </a:lnTo>
                <a:lnTo>
                  <a:pt x="5843587" y="8896350"/>
                </a:lnTo>
                <a:lnTo>
                  <a:pt x="14287" y="8896350"/>
                </a:lnTo>
                <a:lnTo>
                  <a:pt x="12392" y="8896350"/>
                </a:lnTo>
                <a:lnTo>
                  <a:pt x="10572" y="8895969"/>
                </a:lnTo>
                <a:lnTo>
                  <a:pt x="1085" y="8887491"/>
                </a:lnTo>
                <a:lnTo>
                  <a:pt x="361" y="8885777"/>
                </a:lnTo>
                <a:lnTo>
                  <a:pt x="0" y="8883967"/>
                </a:lnTo>
                <a:lnTo>
                  <a:pt x="0" y="8882062"/>
                </a:lnTo>
                <a:close/>
              </a:path>
            </a:pathLst>
          </a:custGeom>
          <a:ln w="9525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66899" y="469889"/>
            <a:ext cx="2151380" cy="347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i="1" spc="-10" dirty="0">
                <a:solidFill>
                  <a:srgbClr val="408080"/>
                </a:solidFill>
                <a:latin typeface="Arial"/>
                <a:cs typeface="Arial"/>
              </a:rPr>
              <a:t># </a:t>
            </a:r>
            <a:r>
              <a:rPr sz="1050" i="1" spc="165" dirty="0">
                <a:solidFill>
                  <a:srgbClr val="408080"/>
                </a:solidFill>
                <a:latin typeface="Arial"/>
                <a:cs typeface="Arial"/>
              </a:rPr>
              <a:t>library for</a:t>
            </a:r>
            <a:r>
              <a:rPr sz="1050" i="1" spc="405" dirty="0">
                <a:solidFill>
                  <a:srgbClr val="408080"/>
                </a:solidFill>
                <a:latin typeface="Arial"/>
                <a:cs typeface="Arial"/>
              </a:rPr>
              <a:t> </a:t>
            </a:r>
            <a:r>
              <a:rPr sz="1050" i="1" spc="70" dirty="0">
                <a:solidFill>
                  <a:srgbClr val="408080"/>
                </a:solidFill>
                <a:latin typeface="Arial"/>
                <a:cs typeface="Arial"/>
              </a:rPr>
              <a:t>BeautifulSoup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b="1" spc="-10" dirty="0">
                <a:solidFill>
                  <a:srgbClr val="008000"/>
                </a:solidFill>
                <a:latin typeface="Arial"/>
                <a:cs typeface="Arial"/>
              </a:rPr>
              <a:t>from </a:t>
            </a:r>
            <a:r>
              <a:rPr sz="1050" b="1" spc="-30" dirty="0">
                <a:solidFill>
                  <a:srgbClr val="0000FF"/>
                </a:solidFill>
                <a:latin typeface="Arial"/>
                <a:cs typeface="Arial"/>
              </a:rPr>
              <a:t>bs4 </a:t>
            </a:r>
            <a:r>
              <a:rPr sz="1050" b="1" spc="30" dirty="0">
                <a:solidFill>
                  <a:srgbClr val="008000"/>
                </a:solidFill>
                <a:latin typeface="Arial"/>
                <a:cs typeface="Arial"/>
              </a:rPr>
              <a:t>import</a:t>
            </a:r>
            <a:r>
              <a:rPr sz="1050" b="1" spc="34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050" spc="70" dirty="0">
                <a:solidFill>
                  <a:srgbClr val="333333"/>
                </a:solidFill>
                <a:latin typeface="Arial"/>
                <a:cs typeface="Arial"/>
              </a:rPr>
              <a:t>BeautifulSoup</a:t>
            </a:r>
            <a:endParaRPr sz="105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3</a:t>
            </a:fld>
            <a:r>
              <a:rPr spc="-5" dirty="0"/>
              <a:t>/</a:t>
            </a:r>
            <a:r>
              <a:rPr dirty="0"/>
              <a:t>46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66899" y="955664"/>
            <a:ext cx="5744210" cy="8281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i="1" spc="-10" dirty="0">
                <a:solidFill>
                  <a:srgbClr val="408080"/>
                </a:solidFill>
                <a:latin typeface="Arial"/>
                <a:cs typeface="Arial"/>
              </a:rPr>
              <a:t># </a:t>
            </a:r>
            <a:r>
              <a:rPr sz="1050" i="1" spc="165" dirty="0">
                <a:solidFill>
                  <a:srgbClr val="408080"/>
                </a:solidFill>
                <a:latin typeface="Arial"/>
                <a:cs typeface="Arial"/>
              </a:rPr>
              <a:t>library </a:t>
            </a:r>
            <a:r>
              <a:rPr sz="1050" i="1" spc="135" dirty="0">
                <a:solidFill>
                  <a:srgbClr val="408080"/>
                </a:solidFill>
                <a:latin typeface="Arial"/>
                <a:cs typeface="Arial"/>
              </a:rPr>
              <a:t>to </a:t>
            </a:r>
            <a:r>
              <a:rPr sz="1050" i="1" spc="50" dirty="0">
                <a:solidFill>
                  <a:srgbClr val="408080"/>
                </a:solidFill>
                <a:latin typeface="Arial"/>
                <a:cs typeface="Arial"/>
              </a:rPr>
              <a:t>handle </a:t>
            </a:r>
            <a:r>
              <a:rPr sz="1050" i="1" spc="65" dirty="0">
                <a:solidFill>
                  <a:srgbClr val="408080"/>
                </a:solidFill>
                <a:latin typeface="Arial"/>
                <a:cs typeface="Arial"/>
              </a:rPr>
              <a:t>data </a:t>
            </a:r>
            <a:r>
              <a:rPr sz="1050" i="1" spc="165" dirty="0">
                <a:solidFill>
                  <a:srgbClr val="408080"/>
                </a:solidFill>
                <a:latin typeface="Arial"/>
                <a:cs typeface="Arial"/>
              </a:rPr>
              <a:t>in </a:t>
            </a:r>
            <a:r>
              <a:rPr sz="1050" i="1" spc="-10" dirty="0">
                <a:solidFill>
                  <a:srgbClr val="408080"/>
                </a:solidFill>
                <a:latin typeface="Arial"/>
                <a:cs typeface="Arial"/>
              </a:rPr>
              <a:t>a </a:t>
            </a:r>
            <a:r>
              <a:rPr sz="1050" i="1" spc="95" dirty="0">
                <a:solidFill>
                  <a:srgbClr val="408080"/>
                </a:solidFill>
                <a:latin typeface="Arial"/>
                <a:cs typeface="Arial"/>
              </a:rPr>
              <a:t>vectorized</a:t>
            </a:r>
            <a:r>
              <a:rPr sz="1050" i="1" spc="10" dirty="0">
                <a:solidFill>
                  <a:srgbClr val="408080"/>
                </a:solidFill>
                <a:latin typeface="Arial"/>
                <a:cs typeface="Arial"/>
              </a:rPr>
              <a:t> </a:t>
            </a:r>
            <a:r>
              <a:rPr sz="1050" i="1" spc="-20" dirty="0">
                <a:solidFill>
                  <a:srgbClr val="408080"/>
                </a:solidFill>
                <a:latin typeface="Arial"/>
                <a:cs typeface="Arial"/>
              </a:rPr>
              <a:t>manner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b="1" spc="30" dirty="0">
                <a:solidFill>
                  <a:srgbClr val="008000"/>
                </a:solidFill>
                <a:latin typeface="Arial"/>
                <a:cs typeface="Arial"/>
              </a:rPr>
              <a:t>import </a:t>
            </a:r>
            <a:r>
              <a:rPr sz="1050" b="1" spc="-114" dirty="0">
                <a:solidFill>
                  <a:srgbClr val="0000FF"/>
                </a:solidFill>
                <a:latin typeface="Arial"/>
                <a:cs typeface="Arial"/>
              </a:rPr>
              <a:t>numpy </a:t>
            </a:r>
            <a:r>
              <a:rPr sz="1050" b="1" spc="-10" dirty="0">
                <a:solidFill>
                  <a:srgbClr val="008000"/>
                </a:solidFill>
                <a:latin typeface="Arial"/>
                <a:cs typeface="Arial"/>
              </a:rPr>
              <a:t>as</a:t>
            </a:r>
            <a:r>
              <a:rPr sz="1050" b="1" spc="25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050" b="1" spc="-65" dirty="0">
                <a:solidFill>
                  <a:srgbClr val="0000FF"/>
                </a:solidFill>
                <a:latin typeface="Arial"/>
                <a:cs typeface="Arial"/>
              </a:rPr>
              <a:t>np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i="1" spc="-10" dirty="0">
                <a:solidFill>
                  <a:srgbClr val="408080"/>
                </a:solidFill>
                <a:latin typeface="Arial"/>
                <a:cs typeface="Arial"/>
              </a:rPr>
              <a:t># </a:t>
            </a:r>
            <a:r>
              <a:rPr sz="1050" i="1" spc="165" dirty="0">
                <a:solidFill>
                  <a:srgbClr val="408080"/>
                </a:solidFill>
                <a:latin typeface="Arial"/>
                <a:cs typeface="Arial"/>
              </a:rPr>
              <a:t>library for </a:t>
            </a:r>
            <a:r>
              <a:rPr sz="1050" i="1" spc="65" dirty="0">
                <a:solidFill>
                  <a:srgbClr val="408080"/>
                </a:solidFill>
                <a:latin typeface="Arial"/>
                <a:cs typeface="Arial"/>
              </a:rPr>
              <a:t>data</a:t>
            </a:r>
            <a:r>
              <a:rPr sz="1050" i="1" spc="165" dirty="0">
                <a:solidFill>
                  <a:srgbClr val="408080"/>
                </a:solidFill>
                <a:latin typeface="Arial"/>
                <a:cs typeface="Arial"/>
              </a:rPr>
              <a:t> </a:t>
            </a:r>
            <a:r>
              <a:rPr sz="1050" i="1" spc="95" dirty="0">
                <a:solidFill>
                  <a:srgbClr val="408080"/>
                </a:solidFill>
                <a:latin typeface="Arial"/>
                <a:cs typeface="Arial"/>
              </a:rPr>
              <a:t>analsysis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b="1" spc="30" dirty="0">
                <a:solidFill>
                  <a:srgbClr val="008000"/>
                </a:solidFill>
                <a:latin typeface="Arial"/>
                <a:cs typeface="Arial"/>
              </a:rPr>
              <a:t>import </a:t>
            </a:r>
            <a:r>
              <a:rPr sz="1050" b="1" spc="-40" dirty="0">
                <a:solidFill>
                  <a:srgbClr val="0000FF"/>
                </a:solidFill>
                <a:latin typeface="Arial"/>
                <a:cs typeface="Arial"/>
              </a:rPr>
              <a:t>pandas </a:t>
            </a:r>
            <a:r>
              <a:rPr sz="1050" b="1" spc="-10" dirty="0">
                <a:solidFill>
                  <a:srgbClr val="008000"/>
                </a:solidFill>
                <a:latin typeface="Arial"/>
                <a:cs typeface="Arial"/>
              </a:rPr>
              <a:t>as</a:t>
            </a:r>
            <a:r>
              <a:rPr sz="1050" b="1" spc="-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050" b="1" spc="-65" dirty="0">
                <a:solidFill>
                  <a:srgbClr val="0000FF"/>
                </a:solidFill>
                <a:latin typeface="Arial"/>
                <a:cs typeface="Arial"/>
              </a:rPr>
              <a:t>pd</a:t>
            </a:r>
            <a:endParaRPr sz="1050">
              <a:latin typeface="Arial"/>
              <a:cs typeface="Arial"/>
            </a:endParaRPr>
          </a:p>
          <a:p>
            <a:pPr marL="12700" marR="2644775">
              <a:lnSpc>
                <a:spcPct val="101200"/>
              </a:lnSpc>
            </a:pPr>
            <a:r>
              <a:rPr sz="1050" spc="90" dirty="0">
                <a:solidFill>
                  <a:srgbClr val="333333"/>
                </a:solidFill>
                <a:latin typeface="Arial"/>
                <a:cs typeface="Arial"/>
              </a:rPr>
              <a:t>pd</a:t>
            </a:r>
            <a:r>
              <a:rPr sz="1050" spc="90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90" dirty="0">
                <a:solidFill>
                  <a:srgbClr val="333333"/>
                </a:solidFill>
                <a:latin typeface="Arial"/>
                <a:cs typeface="Arial"/>
              </a:rPr>
              <a:t>set_option(</a:t>
            </a:r>
            <a:r>
              <a:rPr sz="1050" spc="90" dirty="0">
                <a:solidFill>
                  <a:srgbClr val="B92020"/>
                </a:solidFill>
                <a:latin typeface="Arial"/>
                <a:cs typeface="Arial"/>
              </a:rPr>
              <a:t>'display.max_columns'</a:t>
            </a:r>
            <a:r>
              <a:rPr sz="1050" spc="90" dirty="0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sz="1050" b="1" spc="-20" dirty="0">
                <a:solidFill>
                  <a:srgbClr val="008000"/>
                </a:solidFill>
                <a:latin typeface="Arial"/>
                <a:cs typeface="Arial"/>
              </a:rPr>
              <a:t>None</a:t>
            </a:r>
            <a:r>
              <a:rPr sz="1050" spc="-20" dirty="0">
                <a:solidFill>
                  <a:srgbClr val="333333"/>
                </a:solidFill>
                <a:latin typeface="Arial"/>
                <a:cs typeface="Arial"/>
              </a:rPr>
              <a:t>)  </a:t>
            </a:r>
            <a:r>
              <a:rPr sz="1050" spc="100" dirty="0">
                <a:solidFill>
                  <a:srgbClr val="333333"/>
                </a:solidFill>
                <a:latin typeface="Arial"/>
                <a:cs typeface="Arial"/>
              </a:rPr>
              <a:t>pd</a:t>
            </a:r>
            <a:r>
              <a:rPr sz="1050" spc="100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100" dirty="0">
                <a:solidFill>
                  <a:srgbClr val="333333"/>
                </a:solidFill>
                <a:latin typeface="Arial"/>
                <a:cs typeface="Arial"/>
              </a:rPr>
              <a:t>set_option(</a:t>
            </a:r>
            <a:r>
              <a:rPr sz="1050" spc="100" dirty="0">
                <a:solidFill>
                  <a:srgbClr val="B92020"/>
                </a:solidFill>
                <a:latin typeface="Arial"/>
                <a:cs typeface="Arial"/>
              </a:rPr>
              <a:t>'display.max_rows'</a:t>
            </a:r>
            <a:r>
              <a:rPr sz="1050" spc="100" dirty="0">
                <a:solidFill>
                  <a:srgbClr val="333333"/>
                </a:solidFill>
                <a:latin typeface="Arial"/>
                <a:cs typeface="Arial"/>
              </a:rPr>
              <a:t>,</a:t>
            </a:r>
            <a:r>
              <a:rPr sz="1050" spc="2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50" b="1" spc="-20" dirty="0">
                <a:solidFill>
                  <a:srgbClr val="008000"/>
                </a:solidFill>
                <a:latin typeface="Arial"/>
                <a:cs typeface="Arial"/>
              </a:rPr>
              <a:t>None</a:t>
            </a:r>
            <a:r>
              <a:rPr sz="1050" spc="-20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i="1" spc="-10" dirty="0">
                <a:solidFill>
                  <a:srgbClr val="408080"/>
                </a:solidFill>
                <a:latin typeface="Arial"/>
                <a:cs typeface="Arial"/>
              </a:rPr>
              <a:t># </a:t>
            </a:r>
            <a:r>
              <a:rPr sz="1050" i="1" spc="165" dirty="0">
                <a:solidFill>
                  <a:srgbClr val="408080"/>
                </a:solidFill>
                <a:latin typeface="Arial"/>
                <a:cs typeface="Arial"/>
              </a:rPr>
              <a:t>library </a:t>
            </a:r>
            <a:r>
              <a:rPr sz="1050" i="1" spc="135" dirty="0">
                <a:solidFill>
                  <a:srgbClr val="408080"/>
                </a:solidFill>
                <a:latin typeface="Arial"/>
                <a:cs typeface="Arial"/>
              </a:rPr>
              <a:t>to </a:t>
            </a:r>
            <a:r>
              <a:rPr sz="1050" i="1" spc="50" dirty="0">
                <a:solidFill>
                  <a:srgbClr val="408080"/>
                </a:solidFill>
                <a:latin typeface="Arial"/>
                <a:cs typeface="Arial"/>
              </a:rPr>
              <a:t>handle</a:t>
            </a:r>
            <a:r>
              <a:rPr sz="1050" i="1" spc="114" dirty="0">
                <a:solidFill>
                  <a:srgbClr val="408080"/>
                </a:solidFill>
                <a:latin typeface="Arial"/>
                <a:cs typeface="Arial"/>
              </a:rPr>
              <a:t> </a:t>
            </a:r>
            <a:r>
              <a:rPr sz="1050" i="1" spc="-125" dirty="0">
                <a:solidFill>
                  <a:srgbClr val="408080"/>
                </a:solidFill>
                <a:latin typeface="Arial"/>
                <a:cs typeface="Arial"/>
              </a:rPr>
              <a:t>JSON </a:t>
            </a:r>
            <a:r>
              <a:rPr sz="1050" i="1" spc="200" dirty="0">
                <a:solidFill>
                  <a:srgbClr val="408080"/>
                </a:solidFill>
                <a:latin typeface="Arial"/>
                <a:cs typeface="Arial"/>
              </a:rPr>
              <a:t>files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b="1" spc="30" dirty="0">
                <a:solidFill>
                  <a:srgbClr val="008000"/>
                </a:solidFill>
                <a:latin typeface="Arial"/>
                <a:cs typeface="Arial"/>
              </a:rPr>
              <a:t>import</a:t>
            </a:r>
            <a:r>
              <a:rPr sz="1050" b="1" spc="28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050" b="1" spc="35" dirty="0">
                <a:solidFill>
                  <a:srgbClr val="0000FF"/>
                </a:solidFill>
                <a:latin typeface="Arial"/>
                <a:cs typeface="Arial"/>
              </a:rPr>
              <a:t>json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110" dirty="0">
                <a:solidFill>
                  <a:srgbClr val="008000"/>
                </a:solidFill>
                <a:latin typeface="Arial"/>
                <a:cs typeface="Arial"/>
              </a:rPr>
              <a:t>print</a:t>
            </a:r>
            <a:r>
              <a:rPr sz="1050" spc="110" dirty="0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sz="1050" spc="110" dirty="0">
                <a:solidFill>
                  <a:srgbClr val="B92020"/>
                </a:solidFill>
                <a:latin typeface="Arial"/>
                <a:cs typeface="Arial"/>
              </a:rPr>
              <a:t>'numpy, </a:t>
            </a:r>
            <a:r>
              <a:rPr sz="1050" spc="40" dirty="0">
                <a:solidFill>
                  <a:srgbClr val="B92020"/>
                </a:solidFill>
                <a:latin typeface="Arial"/>
                <a:cs typeface="Arial"/>
              </a:rPr>
              <a:t>pandas, </a:t>
            </a:r>
            <a:r>
              <a:rPr sz="1050" spc="285" dirty="0">
                <a:solidFill>
                  <a:srgbClr val="B92020"/>
                </a:solidFill>
                <a:latin typeface="Arial"/>
                <a:cs typeface="Arial"/>
              </a:rPr>
              <a:t>...,</a:t>
            </a:r>
            <a:r>
              <a:rPr sz="1050" spc="-40" dirty="0">
                <a:solidFill>
                  <a:srgbClr val="B92020"/>
                </a:solidFill>
                <a:latin typeface="Arial"/>
                <a:cs typeface="Arial"/>
              </a:rPr>
              <a:t> </a:t>
            </a:r>
            <a:r>
              <a:rPr sz="1050" spc="150" dirty="0">
                <a:solidFill>
                  <a:srgbClr val="B92020"/>
                </a:solidFill>
                <a:latin typeface="Arial"/>
                <a:cs typeface="Arial"/>
              </a:rPr>
              <a:t>imported...'</a:t>
            </a:r>
            <a:r>
              <a:rPr sz="1050" spc="150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spc="150" dirty="0">
                <a:solidFill>
                  <a:srgbClr val="666666"/>
                </a:solidFill>
                <a:latin typeface="Arial"/>
                <a:cs typeface="Arial"/>
              </a:rPr>
              <a:t>!</a:t>
            </a:r>
            <a:r>
              <a:rPr sz="1050" spc="150" dirty="0">
                <a:solidFill>
                  <a:srgbClr val="333333"/>
                </a:solidFill>
                <a:latin typeface="Arial"/>
                <a:cs typeface="Arial"/>
              </a:rPr>
              <a:t>pip </a:t>
            </a:r>
            <a:r>
              <a:rPr sz="1050" spc="110" dirty="0">
                <a:solidFill>
                  <a:srgbClr val="333333"/>
                </a:solidFill>
                <a:latin typeface="Arial"/>
                <a:cs typeface="Arial"/>
              </a:rPr>
              <a:t>-q </a:t>
            </a:r>
            <a:r>
              <a:rPr sz="1050" spc="190" dirty="0">
                <a:solidFill>
                  <a:srgbClr val="333333"/>
                </a:solidFill>
                <a:latin typeface="Arial"/>
                <a:cs typeface="Arial"/>
              </a:rPr>
              <a:t>install</a:t>
            </a:r>
            <a:r>
              <a:rPr sz="1050" spc="18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50" spc="5" dirty="0">
                <a:solidFill>
                  <a:srgbClr val="333333"/>
                </a:solidFill>
                <a:latin typeface="Arial"/>
                <a:cs typeface="Arial"/>
              </a:rPr>
              <a:t>geopy</a:t>
            </a:r>
            <a:endParaRPr sz="1050">
              <a:latin typeface="Arial"/>
              <a:cs typeface="Arial"/>
            </a:endParaRPr>
          </a:p>
          <a:p>
            <a:pPr marL="12700" marR="151130">
              <a:lnSpc>
                <a:spcPct val="101200"/>
              </a:lnSpc>
            </a:pPr>
            <a:r>
              <a:rPr sz="1050" i="1" spc="-10" dirty="0">
                <a:solidFill>
                  <a:srgbClr val="408080"/>
                </a:solidFill>
                <a:latin typeface="Arial"/>
                <a:cs typeface="Arial"/>
              </a:rPr>
              <a:t># </a:t>
            </a:r>
            <a:r>
              <a:rPr sz="1050" i="1" spc="5" dirty="0">
                <a:solidFill>
                  <a:srgbClr val="408080"/>
                </a:solidFill>
                <a:latin typeface="Arial"/>
                <a:cs typeface="Arial"/>
              </a:rPr>
              <a:t>conda </a:t>
            </a:r>
            <a:r>
              <a:rPr sz="1050" i="1" spc="190" dirty="0">
                <a:solidFill>
                  <a:srgbClr val="408080"/>
                </a:solidFill>
                <a:latin typeface="Arial"/>
                <a:cs typeface="Arial"/>
              </a:rPr>
              <a:t>install </a:t>
            </a:r>
            <a:r>
              <a:rPr sz="1050" i="1" spc="140" dirty="0">
                <a:solidFill>
                  <a:srgbClr val="408080"/>
                </a:solidFill>
                <a:latin typeface="Arial"/>
                <a:cs typeface="Arial"/>
              </a:rPr>
              <a:t>-c </a:t>
            </a:r>
            <a:r>
              <a:rPr sz="1050" i="1" spc="65" dirty="0">
                <a:solidFill>
                  <a:srgbClr val="408080"/>
                </a:solidFill>
                <a:latin typeface="Arial"/>
                <a:cs typeface="Arial"/>
              </a:rPr>
              <a:t>conda-forge </a:t>
            </a:r>
            <a:r>
              <a:rPr sz="1050" i="1" spc="5" dirty="0">
                <a:solidFill>
                  <a:srgbClr val="408080"/>
                </a:solidFill>
                <a:latin typeface="Arial"/>
                <a:cs typeface="Arial"/>
              </a:rPr>
              <a:t>geopy </a:t>
            </a:r>
            <a:r>
              <a:rPr sz="1050" i="1" spc="110" dirty="0">
                <a:solidFill>
                  <a:srgbClr val="408080"/>
                </a:solidFill>
                <a:latin typeface="Arial"/>
                <a:cs typeface="Arial"/>
              </a:rPr>
              <a:t>--yes </a:t>
            </a:r>
            <a:r>
              <a:rPr sz="1050" i="1" spc="-10" dirty="0">
                <a:solidFill>
                  <a:srgbClr val="408080"/>
                </a:solidFill>
                <a:latin typeface="Arial"/>
                <a:cs typeface="Arial"/>
              </a:rPr>
              <a:t># </a:t>
            </a:r>
            <a:r>
              <a:rPr sz="1050" i="1" spc="-35" dirty="0">
                <a:solidFill>
                  <a:srgbClr val="408080"/>
                </a:solidFill>
                <a:latin typeface="Arial"/>
                <a:cs typeface="Arial"/>
              </a:rPr>
              <a:t>uncomment </a:t>
            </a:r>
            <a:r>
              <a:rPr sz="1050" i="1" spc="165" dirty="0">
                <a:solidFill>
                  <a:srgbClr val="408080"/>
                </a:solidFill>
                <a:latin typeface="Arial"/>
                <a:cs typeface="Arial"/>
              </a:rPr>
              <a:t>this line </a:t>
            </a:r>
            <a:r>
              <a:rPr sz="1050" i="1" spc="310" dirty="0">
                <a:solidFill>
                  <a:srgbClr val="408080"/>
                </a:solidFill>
                <a:latin typeface="Arial"/>
                <a:cs typeface="Arial"/>
              </a:rPr>
              <a:t>if </a:t>
            </a:r>
            <a:r>
              <a:rPr sz="1050" i="1" spc="10" dirty="0">
                <a:solidFill>
                  <a:srgbClr val="408080"/>
                </a:solidFill>
                <a:latin typeface="Arial"/>
                <a:cs typeface="Arial"/>
              </a:rPr>
              <a:t>you </a:t>
            </a:r>
            <a:r>
              <a:rPr sz="1050" i="1" spc="5" dirty="0">
                <a:solidFill>
                  <a:srgbClr val="408080"/>
                </a:solidFill>
                <a:latin typeface="Arial"/>
                <a:cs typeface="Arial"/>
              </a:rPr>
              <a:t>have  </a:t>
            </a:r>
            <a:r>
              <a:rPr sz="1050" i="1" spc="215" dirty="0">
                <a:solidFill>
                  <a:srgbClr val="408080"/>
                </a:solidFill>
                <a:latin typeface="Arial"/>
                <a:cs typeface="Arial"/>
              </a:rPr>
              <a:t>n't </a:t>
            </a:r>
            <a:r>
              <a:rPr sz="1050" i="1" spc="35" dirty="0">
                <a:solidFill>
                  <a:srgbClr val="408080"/>
                </a:solidFill>
                <a:latin typeface="Arial"/>
                <a:cs typeface="Arial"/>
              </a:rPr>
              <a:t>completed </a:t>
            </a:r>
            <a:r>
              <a:rPr sz="1050" i="1" spc="90" dirty="0">
                <a:solidFill>
                  <a:srgbClr val="408080"/>
                </a:solidFill>
                <a:latin typeface="Arial"/>
                <a:cs typeface="Arial"/>
              </a:rPr>
              <a:t>the </a:t>
            </a:r>
            <a:r>
              <a:rPr sz="1050" i="1" spc="40" dirty="0">
                <a:solidFill>
                  <a:srgbClr val="408080"/>
                </a:solidFill>
                <a:latin typeface="Arial"/>
                <a:cs typeface="Arial"/>
              </a:rPr>
              <a:t>Foursquare </a:t>
            </a:r>
            <a:r>
              <a:rPr sz="1050" i="1" spc="10" dirty="0">
                <a:solidFill>
                  <a:srgbClr val="408080"/>
                </a:solidFill>
                <a:latin typeface="Arial"/>
                <a:cs typeface="Arial"/>
              </a:rPr>
              <a:t>API</a:t>
            </a:r>
            <a:r>
              <a:rPr sz="1050" i="1" spc="-20" dirty="0">
                <a:solidFill>
                  <a:srgbClr val="408080"/>
                </a:solidFill>
                <a:latin typeface="Arial"/>
                <a:cs typeface="Arial"/>
              </a:rPr>
              <a:t> </a:t>
            </a:r>
            <a:r>
              <a:rPr sz="1050" i="1" spc="110" dirty="0">
                <a:solidFill>
                  <a:srgbClr val="408080"/>
                </a:solidFill>
                <a:latin typeface="Arial"/>
                <a:cs typeface="Arial"/>
              </a:rPr>
              <a:t>lab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120" dirty="0">
                <a:solidFill>
                  <a:srgbClr val="008000"/>
                </a:solidFill>
                <a:latin typeface="Arial"/>
                <a:cs typeface="Arial"/>
              </a:rPr>
              <a:t>print</a:t>
            </a:r>
            <a:r>
              <a:rPr sz="1050" spc="120" dirty="0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sz="1050" spc="120" dirty="0">
                <a:solidFill>
                  <a:srgbClr val="B92020"/>
                </a:solidFill>
                <a:latin typeface="Arial"/>
                <a:cs typeface="Arial"/>
              </a:rPr>
              <a:t>'geopy</a:t>
            </a:r>
            <a:r>
              <a:rPr sz="1050" spc="280" dirty="0">
                <a:solidFill>
                  <a:srgbClr val="B92020"/>
                </a:solidFill>
                <a:latin typeface="Arial"/>
                <a:cs typeface="Arial"/>
              </a:rPr>
              <a:t> </a:t>
            </a:r>
            <a:r>
              <a:rPr sz="1050" spc="200" dirty="0">
                <a:solidFill>
                  <a:srgbClr val="B92020"/>
                </a:solidFill>
                <a:latin typeface="Arial"/>
                <a:cs typeface="Arial"/>
              </a:rPr>
              <a:t>installed...'</a:t>
            </a:r>
            <a:r>
              <a:rPr sz="1050" spc="200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i="1" spc="-10" dirty="0">
                <a:solidFill>
                  <a:srgbClr val="408080"/>
                </a:solidFill>
                <a:latin typeface="Arial"/>
                <a:cs typeface="Arial"/>
              </a:rPr>
              <a:t># </a:t>
            </a:r>
            <a:r>
              <a:rPr sz="1050" i="1" spc="85" dirty="0">
                <a:solidFill>
                  <a:srgbClr val="408080"/>
                </a:solidFill>
                <a:latin typeface="Arial"/>
                <a:cs typeface="Arial"/>
              </a:rPr>
              <a:t>convert </a:t>
            </a:r>
            <a:r>
              <a:rPr sz="1050" i="1" spc="-10" dirty="0">
                <a:solidFill>
                  <a:srgbClr val="408080"/>
                </a:solidFill>
                <a:latin typeface="Arial"/>
                <a:cs typeface="Arial"/>
              </a:rPr>
              <a:t>an </a:t>
            </a:r>
            <a:r>
              <a:rPr sz="1050" i="1" spc="40" dirty="0">
                <a:solidFill>
                  <a:srgbClr val="408080"/>
                </a:solidFill>
                <a:latin typeface="Arial"/>
                <a:cs typeface="Arial"/>
              </a:rPr>
              <a:t>address </a:t>
            </a:r>
            <a:r>
              <a:rPr sz="1050" i="1" spc="150" dirty="0">
                <a:solidFill>
                  <a:srgbClr val="408080"/>
                </a:solidFill>
                <a:latin typeface="Arial"/>
                <a:cs typeface="Arial"/>
              </a:rPr>
              <a:t>into latitude </a:t>
            </a:r>
            <a:r>
              <a:rPr sz="1050" i="1" spc="-10" dirty="0">
                <a:solidFill>
                  <a:srgbClr val="408080"/>
                </a:solidFill>
                <a:latin typeface="Arial"/>
                <a:cs typeface="Arial"/>
              </a:rPr>
              <a:t>and </a:t>
            </a:r>
            <a:r>
              <a:rPr sz="1050" i="1" spc="100" dirty="0">
                <a:solidFill>
                  <a:srgbClr val="408080"/>
                </a:solidFill>
                <a:latin typeface="Arial"/>
                <a:cs typeface="Arial"/>
              </a:rPr>
              <a:t>longitude</a:t>
            </a:r>
            <a:r>
              <a:rPr sz="1050" i="1" spc="315" dirty="0">
                <a:solidFill>
                  <a:srgbClr val="408080"/>
                </a:solidFill>
                <a:latin typeface="Arial"/>
                <a:cs typeface="Arial"/>
              </a:rPr>
              <a:t> </a:t>
            </a:r>
            <a:r>
              <a:rPr sz="1050" i="1" spc="70" dirty="0">
                <a:solidFill>
                  <a:srgbClr val="408080"/>
                </a:solidFill>
                <a:latin typeface="Arial"/>
                <a:cs typeface="Arial"/>
              </a:rPr>
              <a:t>values</a:t>
            </a:r>
            <a:endParaRPr sz="1050">
              <a:latin typeface="Arial"/>
              <a:cs typeface="Arial"/>
            </a:endParaRPr>
          </a:p>
          <a:p>
            <a:pPr marL="12700" marR="3011170">
              <a:lnSpc>
                <a:spcPct val="101200"/>
              </a:lnSpc>
            </a:pPr>
            <a:r>
              <a:rPr sz="1050" b="1" spc="-10" dirty="0">
                <a:solidFill>
                  <a:srgbClr val="008000"/>
                </a:solidFill>
                <a:latin typeface="Arial"/>
                <a:cs typeface="Arial"/>
              </a:rPr>
              <a:t>from </a:t>
            </a:r>
            <a:r>
              <a:rPr sz="1050" b="1" spc="-5" dirty="0">
                <a:solidFill>
                  <a:srgbClr val="0000FF"/>
                </a:solidFill>
                <a:latin typeface="Arial"/>
                <a:cs typeface="Arial"/>
              </a:rPr>
              <a:t>geopy.geocoders </a:t>
            </a:r>
            <a:r>
              <a:rPr sz="1050" b="1" spc="30" dirty="0">
                <a:solidFill>
                  <a:srgbClr val="008000"/>
                </a:solidFill>
                <a:latin typeface="Arial"/>
                <a:cs typeface="Arial"/>
              </a:rPr>
              <a:t>import </a:t>
            </a:r>
            <a:r>
              <a:rPr sz="1050" spc="15" dirty="0">
                <a:solidFill>
                  <a:srgbClr val="333333"/>
                </a:solidFill>
                <a:latin typeface="Arial"/>
                <a:cs typeface="Arial"/>
              </a:rPr>
              <a:t>Nominatim  </a:t>
            </a:r>
            <a:r>
              <a:rPr sz="1050" spc="100" dirty="0">
                <a:solidFill>
                  <a:srgbClr val="008000"/>
                </a:solidFill>
                <a:latin typeface="Arial"/>
                <a:cs typeface="Arial"/>
              </a:rPr>
              <a:t>print</a:t>
            </a:r>
            <a:r>
              <a:rPr sz="1050" spc="100" dirty="0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sz="1050" spc="100" dirty="0">
                <a:solidFill>
                  <a:srgbClr val="B92020"/>
                </a:solidFill>
                <a:latin typeface="Arial"/>
                <a:cs typeface="Arial"/>
              </a:rPr>
              <a:t>'Nominatim</a:t>
            </a:r>
            <a:r>
              <a:rPr sz="1050" spc="275" dirty="0">
                <a:solidFill>
                  <a:srgbClr val="B92020"/>
                </a:solidFill>
                <a:latin typeface="Arial"/>
                <a:cs typeface="Arial"/>
              </a:rPr>
              <a:t> </a:t>
            </a:r>
            <a:r>
              <a:rPr sz="1050" spc="150" dirty="0">
                <a:solidFill>
                  <a:srgbClr val="B92020"/>
                </a:solidFill>
                <a:latin typeface="Arial"/>
                <a:cs typeface="Arial"/>
              </a:rPr>
              <a:t>imported...'</a:t>
            </a:r>
            <a:r>
              <a:rPr sz="1050" spc="150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i="1" spc="-10" dirty="0">
                <a:solidFill>
                  <a:srgbClr val="408080"/>
                </a:solidFill>
                <a:latin typeface="Arial"/>
                <a:cs typeface="Arial"/>
              </a:rPr>
              <a:t># </a:t>
            </a:r>
            <a:r>
              <a:rPr sz="1050" i="1" spc="165" dirty="0">
                <a:solidFill>
                  <a:srgbClr val="408080"/>
                </a:solidFill>
                <a:latin typeface="Arial"/>
                <a:cs typeface="Arial"/>
              </a:rPr>
              <a:t>library </a:t>
            </a:r>
            <a:r>
              <a:rPr sz="1050" i="1" spc="135" dirty="0">
                <a:solidFill>
                  <a:srgbClr val="408080"/>
                </a:solidFill>
                <a:latin typeface="Arial"/>
                <a:cs typeface="Arial"/>
              </a:rPr>
              <a:t>to </a:t>
            </a:r>
            <a:r>
              <a:rPr sz="1050" i="1" spc="50" dirty="0">
                <a:solidFill>
                  <a:srgbClr val="408080"/>
                </a:solidFill>
                <a:latin typeface="Arial"/>
                <a:cs typeface="Arial"/>
              </a:rPr>
              <a:t>handle</a:t>
            </a:r>
            <a:r>
              <a:rPr sz="1050" i="1" spc="210" dirty="0">
                <a:solidFill>
                  <a:srgbClr val="408080"/>
                </a:solidFill>
                <a:latin typeface="Arial"/>
                <a:cs typeface="Arial"/>
              </a:rPr>
              <a:t> </a:t>
            </a:r>
            <a:r>
              <a:rPr sz="1050" i="1" spc="70" dirty="0">
                <a:solidFill>
                  <a:srgbClr val="408080"/>
                </a:solidFill>
                <a:latin typeface="Arial"/>
                <a:cs typeface="Arial"/>
              </a:rPr>
              <a:t>requests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b="1" spc="30" dirty="0">
                <a:solidFill>
                  <a:srgbClr val="008000"/>
                </a:solidFill>
                <a:latin typeface="Arial"/>
                <a:cs typeface="Arial"/>
              </a:rPr>
              <a:t>import</a:t>
            </a:r>
            <a:r>
              <a:rPr sz="1050" b="1" spc="28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050" b="1" spc="30" dirty="0">
                <a:solidFill>
                  <a:srgbClr val="0000FF"/>
                </a:solidFill>
                <a:latin typeface="Arial"/>
                <a:cs typeface="Arial"/>
              </a:rPr>
              <a:t>requests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135" dirty="0">
                <a:solidFill>
                  <a:srgbClr val="008000"/>
                </a:solidFill>
                <a:latin typeface="Arial"/>
                <a:cs typeface="Arial"/>
              </a:rPr>
              <a:t>print</a:t>
            </a:r>
            <a:r>
              <a:rPr sz="1050" spc="135" dirty="0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sz="1050" spc="135" dirty="0">
                <a:solidFill>
                  <a:srgbClr val="B92020"/>
                </a:solidFill>
                <a:latin typeface="Arial"/>
                <a:cs typeface="Arial"/>
              </a:rPr>
              <a:t>'requests</a:t>
            </a:r>
            <a:r>
              <a:rPr sz="1050" spc="280" dirty="0">
                <a:solidFill>
                  <a:srgbClr val="B92020"/>
                </a:solidFill>
                <a:latin typeface="Arial"/>
                <a:cs typeface="Arial"/>
              </a:rPr>
              <a:t> </a:t>
            </a:r>
            <a:r>
              <a:rPr sz="1050" spc="150" dirty="0">
                <a:solidFill>
                  <a:srgbClr val="B92020"/>
                </a:solidFill>
                <a:latin typeface="Arial"/>
                <a:cs typeface="Arial"/>
              </a:rPr>
              <a:t>imported...'</a:t>
            </a:r>
            <a:r>
              <a:rPr sz="1050" spc="150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i="1" spc="-10" dirty="0">
                <a:solidFill>
                  <a:srgbClr val="408080"/>
                </a:solidFill>
                <a:latin typeface="Arial"/>
                <a:cs typeface="Arial"/>
              </a:rPr>
              <a:t># </a:t>
            </a:r>
            <a:r>
              <a:rPr sz="1050" i="1" spc="85" dirty="0">
                <a:solidFill>
                  <a:srgbClr val="408080"/>
                </a:solidFill>
                <a:latin typeface="Arial"/>
                <a:cs typeface="Arial"/>
              </a:rPr>
              <a:t>tranform </a:t>
            </a:r>
            <a:r>
              <a:rPr sz="1050" i="1" spc="-125" dirty="0">
                <a:solidFill>
                  <a:srgbClr val="408080"/>
                </a:solidFill>
                <a:latin typeface="Arial"/>
                <a:cs typeface="Arial"/>
              </a:rPr>
              <a:t>JSON </a:t>
            </a:r>
            <a:r>
              <a:rPr sz="1050" i="1" spc="240" dirty="0">
                <a:solidFill>
                  <a:srgbClr val="408080"/>
                </a:solidFill>
                <a:latin typeface="Arial"/>
                <a:cs typeface="Arial"/>
              </a:rPr>
              <a:t>file </a:t>
            </a:r>
            <a:r>
              <a:rPr sz="1050" i="1" spc="150" dirty="0">
                <a:solidFill>
                  <a:srgbClr val="408080"/>
                </a:solidFill>
                <a:latin typeface="Arial"/>
                <a:cs typeface="Arial"/>
              </a:rPr>
              <a:t>into </a:t>
            </a:r>
            <a:r>
              <a:rPr sz="1050" i="1" spc="-10" dirty="0">
                <a:solidFill>
                  <a:srgbClr val="408080"/>
                </a:solidFill>
                <a:latin typeface="Arial"/>
                <a:cs typeface="Arial"/>
              </a:rPr>
              <a:t>a </a:t>
            </a:r>
            <a:r>
              <a:rPr sz="1050" i="1" dirty="0">
                <a:solidFill>
                  <a:srgbClr val="408080"/>
                </a:solidFill>
                <a:latin typeface="Arial"/>
                <a:cs typeface="Arial"/>
              </a:rPr>
              <a:t>pandas</a:t>
            </a:r>
            <a:r>
              <a:rPr sz="1050" i="1" spc="200" dirty="0">
                <a:solidFill>
                  <a:srgbClr val="408080"/>
                </a:solidFill>
                <a:latin typeface="Arial"/>
                <a:cs typeface="Arial"/>
              </a:rPr>
              <a:t> </a:t>
            </a:r>
            <a:r>
              <a:rPr sz="1050" i="1" spc="50" dirty="0">
                <a:solidFill>
                  <a:srgbClr val="408080"/>
                </a:solidFill>
                <a:latin typeface="Arial"/>
                <a:cs typeface="Arial"/>
              </a:rPr>
              <a:t>dataframe</a:t>
            </a:r>
            <a:endParaRPr sz="1050">
              <a:latin typeface="Arial"/>
              <a:cs typeface="Arial"/>
            </a:endParaRPr>
          </a:p>
          <a:p>
            <a:pPr marL="12700" marR="2717800">
              <a:lnSpc>
                <a:spcPct val="101200"/>
              </a:lnSpc>
            </a:pPr>
            <a:r>
              <a:rPr sz="1050" b="1" spc="-10" dirty="0">
                <a:solidFill>
                  <a:srgbClr val="008000"/>
                </a:solidFill>
                <a:latin typeface="Arial"/>
                <a:cs typeface="Arial"/>
              </a:rPr>
              <a:t>from </a:t>
            </a:r>
            <a:r>
              <a:rPr sz="1050" b="1" spc="50" dirty="0">
                <a:solidFill>
                  <a:srgbClr val="0000FF"/>
                </a:solidFill>
                <a:latin typeface="Arial"/>
                <a:cs typeface="Arial"/>
              </a:rPr>
              <a:t>pandas.io.json </a:t>
            </a:r>
            <a:r>
              <a:rPr sz="1050" b="1" spc="30" dirty="0">
                <a:solidFill>
                  <a:srgbClr val="008000"/>
                </a:solidFill>
                <a:latin typeface="Arial"/>
                <a:cs typeface="Arial"/>
              </a:rPr>
              <a:t>import </a:t>
            </a:r>
            <a:r>
              <a:rPr sz="1050" spc="70" dirty="0">
                <a:solidFill>
                  <a:srgbClr val="333333"/>
                </a:solidFill>
                <a:latin typeface="Arial"/>
                <a:cs typeface="Arial"/>
              </a:rPr>
              <a:t>json_normalize  </a:t>
            </a:r>
            <a:r>
              <a:rPr sz="1050" spc="114" dirty="0">
                <a:solidFill>
                  <a:srgbClr val="008000"/>
                </a:solidFill>
                <a:latin typeface="Arial"/>
                <a:cs typeface="Arial"/>
              </a:rPr>
              <a:t>print</a:t>
            </a:r>
            <a:r>
              <a:rPr sz="1050" spc="114" dirty="0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sz="1050" spc="114" dirty="0">
                <a:solidFill>
                  <a:srgbClr val="B92020"/>
                </a:solidFill>
                <a:latin typeface="Arial"/>
                <a:cs typeface="Arial"/>
              </a:rPr>
              <a:t>'json_normalize</a:t>
            </a:r>
            <a:r>
              <a:rPr sz="1050" spc="275" dirty="0">
                <a:solidFill>
                  <a:srgbClr val="B92020"/>
                </a:solidFill>
                <a:latin typeface="Arial"/>
                <a:cs typeface="Arial"/>
              </a:rPr>
              <a:t> </a:t>
            </a:r>
            <a:r>
              <a:rPr sz="1050" spc="150" dirty="0">
                <a:solidFill>
                  <a:srgbClr val="B92020"/>
                </a:solidFill>
                <a:latin typeface="Arial"/>
                <a:cs typeface="Arial"/>
              </a:rPr>
              <a:t>imported...'</a:t>
            </a:r>
            <a:r>
              <a:rPr sz="1050" spc="150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i="1" spc="-10" dirty="0">
                <a:solidFill>
                  <a:srgbClr val="408080"/>
                </a:solidFill>
                <a:latin typeface="Arial"/>
                <a:cs typeface="Arial"/>
              </a:rPr>
              <a:t># </a:t>
            </a:r>
            <a:r>
              <a:rPr sz="1050" i="1" spc="125" dirty="0">
                <a:solidFill>
                  <a:srgbClr val="408080"/>
                </a:solidFill>
                <a:latin typeface="Arial"/>
                <a:cs typeface="Arial"/>
              </a:rPr>
              <a:t>Matplotlib </a:t>
            </a:r>
            <a:r>
              <a:rPr sz="1050" i="1" spc="-10" dirty="0">
                <a:solidFill>
                  <a:srgbClr val="408080"/>
                </a:solidFill>
                <a:latin typeface="Arial"/>
                <a:cs typeface="Arial"/>
              </a:rPr>
              <a:t>and </a:t>
            </a:r>
            <a:r>
              <a:rPr sz="1050" i="1" spc="75" dirty="0">
                <a:solidFill>
                  <a:srgbClr val="408080"/>
                </a:solidFill>
                <a:latin typeface="Arial"/>
                <a:cs typeface="Arial"/>
              </a:rPr>
              <a:t>associated </a:t>
            </a:r>
            <a:r>
              <a:rPr sz="1050" i="1" spc="150" dirty="0">
                <a:solidFill>
                  <a:srgbClr val="408080"/>
                </a:solidFill>
                <a:latin typeface="Arial"/>
                <a:cs typeface="Arial"/>
              </a:rPr>
              <a:t>plotting</a:t>
            </a:r>
            <a:r>
              <a:rPr sz="1050" i="1" spc="295" dirty="0">
                <a:solidFill>
                  <a:srgbClr val="408080"/>
                </a:solidFill>
                <a:latin typeface="Arial"/>
                <a:cs typeface="Arial"/>
              </a:rPr>
              <a:t> </a:t>
            </a:r>
            <a:r>
              <a:rPr sz="1050" i="1" spc="10" dirty="0">
                <a:solidFill>
                  <a:srgbClr val="408080"/>
                </a:solidFill>
                <a:latin typeface="Arial"/>
                <a:cs typeface="Arial"/>
              </a:rPr>
              <a:t>modules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b="1" spc="30" dirty="0">
                <a:solidFill>
                  <a:srgbClr val="008000"/>
                </a:solidFill>
                <a:latin typeface="Arial"/>
                <a:cs typeface="Arial"/>
              </a:rPr>
              <a:t>import </a:t>
            </a:r>
            <a:r>
              <a:rPr sz="1050" b="1" spc="50" dirty="0">
                <a:solidFill>
                  <a:srgbClr val="0000FF"/>
                </a:solidFill>
                <a:latin typeface="Arial"/>
                <a:cs typeface="Arial"/>
              </a:rPr>
              <a:t>matplotlib.cm </a:t>
            </a:r>
            <a:r>
              <a:rPr sz="1050" b="1" spc="-10" dirty="0">
                <a:solidFill>
                  <a:srgbClr val="008000"/>
                </a:solidFill>
                <a:latin typeface="Arial"/>
                <a:cs typeface="Arial"/>
              </a:rPr>
              <a:t>as</a:t>
            </a:r>
            <a:r>
              <a:rPr sz="1050" b="1" spc="9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050" b="1" spc="-185" dirty="0">
                <a:solidFill>
                  <a:srgbClr val="0000FF"/>
                </a:solidFill>
                <a:latin typeface="Arial"/>
                <a:cs typeface="Arial"/>
              </a:rPr>
              <a:t>cm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b="1" spc="30" dirty="0">
                <a:solidFill>
                  <a:srgbClr val="008000"/>
                </a:solidFill>
                <a:latin typeface="Arial"/>
                <a:cs typeface="Arial"/>
              </a:rPr>
              <a:t>import </a:t>
            </a:r>
            <a:r>
              <a:rPr sz="1050" b="1" spc="75" dirty="0">
                <a:solidFill>
                  <a:srgbClr val="0000FF"/>
                </a:solidFill>
                <a:latin typeface="Arial"/>
                <a:cs typeface="Arial"/>
              </a:rPr>
              <a:t>matplotlib.colors </a:t>
            </a:r>
            <a:r>
              <a:rPr sz="1050" b="1" spc="-10" dirty="0">
                <a:solidFill>
                  <a:srgbClr val="008000"/>
                </a:solidFill>
                <a:latin typeface="Arial"/>
                <a:cs typeface="Arial"/>
              </a:rPr>
              <a:t>as</a:t>
            </a:r>
            <a:r>
              <a:rPr sz="1050" b="1" spc="5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050" b="1" spc="50" dirty="0">
                <a:solidFill>
                  <a:srgbClr val="0000FF"/>
                </a:solidFill>
                <a:latin typeface="Arial"/>
                <a:cs typeface="Arial"/>
              </a:rPr>
              <a:t>colors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155" dirty="0">
                <a:solidFill>
                  <a:srgbClr val="008000"/>
                </a:solidFill>
                <a:latin typeface="Arial"/>
                <a:cs typeface="Arial"/>
              </a:rPr>
              <a:t>print</a:t>
            </a:r>
            <a:r>
              <a:rPr sz="1050" spc="155" dirty="0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sz="1050" spc="155" dirty="0">
                <a:solidFill>
                  <a:srgbClr val="B92020"/>
                </a:solidFill>
                <a:latin typeface="Arial"/>
                <a:cs typeface="Arial"/>
              </a:rPr>
              <a:t>'matplotlib</a:t>
            </a:r>
            <a:r>
              <a:rPr sz="1050" spc="280" dirty="0">
                <a:solidFill>
                  <a:srgbClr val="B92020"/>
                </a:solidFill>
                <a:latin typeface="Arial"/>
                <a:cs typeface="Arial"/>
              </a:rPr>
              <a:t> </a:t>
            </a:r>
            <a:r>
              <a:rPr sz="1050" spc="150" dirty="0">
                <a:solidFill>
                  <a:srgbClr val="B92020"/>
                </a:solidFill>
                <a:latin typeface="Arial"/>
                <a:cs typeface="Arial"/>
              </a:rPr>
              <a:t>imported...'</a:t>
            </a:r>
            <a:r>
              <a:rPr sz="1050" spc="150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i="1" spc="-10" dirty="0">
                <a:solidFill>
                  <a:srgbClr val="408080"/>
                </a:solidFill>
                <a:latin typeface="Arial"/>
                <a:cs typeface="Arial"/>
              </a:rPr>
              <a:t># </a:t>
            </a:r>
            <a:r>
              <a:rPr sz="1050" i="1" spc="90" dirty="0">
                <a:solidFill>
                  <a:srgbClr val="408080"/>
                </a:solidFill>
                <a:latin typeface="Arial"/>
                <a:cs typeface="Arial"/>
              </a:rPr>
              <a:t>import </a:t>
            </a:r>
            <a:r>
              <a:rPr sz="1050" i="1" dirty="0">
                <a:solidFill>
                  <a:srgbClr val="408080"/>
                </a:solidFill>
                <a:latin typeface="Arial"/>
                <a:cs typeface="Arial"/>
              </a:rPr>
              <a:t>k-means </a:t>
            </a:r>
            <a:r>
              <a:rPr sz="1050" i="1" spc="50" dirty="0">
                <a:solidFill>
                  <a:srgbClr val="408080"/>
                </a:solidFill>
                <a:latin typeface="Arial"/>
                <a:cs typeface="Arial"/>
              </a:rPr>
              <a:t>from </a:t>
            </a:r>
            <a:r>
              <a:rPr sz="1050" i="1" spc="125" dirty="0">
                <a:solidFill>
                  <a:srgbClr val="408080"/>
                </a:solidFill>
                <a:latin typeface="Arial"/>
                <a:cs typeface="Arial"/>
              </a:rPr>
              <a:t>clustering</a:t>
            </a:r>
            <a:r>
              <a:rPr sz="1050" i="1" spc="-25" dirty="0">
                <a:solidFill>
                  <a:srgbClr val="408080"/>
                </a:solidFill>
                <a:latin typeface="Arial"/>
                <a:cs typeface="Arial"/>
              </a:rPr>
              <a:t> </a:t>
            </a:r>
            <a:r>
              <a:rPr sz="1050" i="1" spc="60" dirty="0">
                <a:solidFill>
                  <a:srgbClr val="408080"/>
                </a:solidFill>
                <a:latin typeface="Arial"/>
                <a:cs typeface="Arial"/>
              </a:rPr>
              <a:t>stage</a:t>
            </a:r>
            <a:endParaRPr sz="1050">
              <a:latin typeface="Arial"/>
              <a:cs typeface="Arial"/>
            </a:endParaRPr>
          </a:p>
          <a:p>
            <a:pPr marL="12700" marR="3231515">
              <a:lnSpc>
                <a:spcPct val="101200"/>
              </a:lnSpc>
            </a:pPr>
            <a:r>
              <a:rPr sz="1050" b="1" spc="-10" dirty="0">
                <a:solidFill>
                  <a:srgbClr val="008000"/>
                </a:solidFill>
                <a:latin typeface="Arial"/>
                <a:cs typeface="Arial"/>
              </a:rPr>
              <a:t>from </a:t>
            </a:r>
            <a:r>
              <a:rPr sz="1050" b="1" spc="80" dirty="0">
                <a:solidFill>
                  <a:srgbClr val="0000FF"/>
                </a:solidFill>
                <a:latin typeface="Arial"/>
                <a:cs typeface="Arial"/>
              </a:rPr>
              <a:t>sklearn.cluster </a:t>
            </a:r>
            <a:r>
              <a:rPr sz="1050" b="1" spc="30" dirty="0">
                <a:solidFill>
                  <a:srgbClr val="008000"/>
                </a:solidFill>
                <a:latin typeface="Arial"/>
                <a:cs typeface="Arial"/>
              </a:rPr>
              <a:t>import </a:t>
            </a:r>
            <a:r>
              <a:rPr sz="1050" spc="-65" dirty="0">
                <a:solidFill>
                  <a:srgbClr val="333333"/>
                </a:solidFill>
                <a:latin typeface="Arial"/>
                <a:cs typeface="Arial"/>
              </a:rPr>
              <a:t>KMeans  </a:t>
            </a:r>
            <a:r>
              <a:rPr sz="1050" spc="80" dirty="0">
                <a:solidFill>
                  <a:srgbClr val="008000"/>
                </a:solidFill>
                <a:latin typeface="Arial"/>
                <a:cs typeface="Arial"/>
              </a:rPr>
              <a:t>print</a:t>
            </a:r>
            <a:r>
              <a:rPr sz="1050" spc="80" dirty="0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sz="1050" spc="80" dirty="0">
                <a:solidFill>
                  <a:srgbClr val="B92020"/>
                </a:solidFill>
                <a:latin typeface="Arial"/>
                <a:cs typeface="Arial"/>
              </a:rPr>
              <a:t>'Kmeans</a:t>
            </a:r>
            <a:r>
              <a:rPr sz="1050" spc="275" dirty="0">
                <a:solidFill>
                  <a:srgbClr val="B92020"/>
                </a:solidFill>
                <a:latin typeface="Arial"/>
                <a:cs typeface="Arial"/>
              </a:rPr>
              <a:t> </a:t>
            </a:r>
            <a:r>
              <a:rPr sz="1050" spc="150" dirty="0">
                <a:solidFill>
                  <a:srgbClr val="B92020"/>
                </a:solidFill>
                <a:latin typeface="Arial"/>
                <a:cs typeface="Arial"/>
              </a:rPr>
              <a:t>imported...'</a:t>
            </a:r>
            <a:r>
              <a:rPr sz="1050" spc="150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i="1" spc="-10" dirty="0">
                <a:solidFill>
                  <a:srgbClr val="408080"/>
                </a:solidFill>
                <a:latin typeface="Arial"/>
                <a:cs typeface="Arial"/>
              </a:rPr>
              <a:t># </a:t>
            </a:r>
            <a:r>
              <a:rPr sz="1050" i="1" spc="190" dirty="0">
                <a:solidFill>
                  <a:srgbClr val="408080"/>
                </a:solidFill>
                <a:latin typeface="Arial"/>
                <a:cs typeface="Arial"/>
              </a:rPr>
              <a:t>install </a:t>
            </a:r>
            <a:r>
              <a:rPr sz="1050" i="1" spc="90" dirty="0">
                <a:solidFill>
                  <a:srgbClr val="408080"/>
                </a:solidFill>
                <a:latin typeface="Arial"/>
                <a:cs typeface="Arial"/>
              </a:rPr>
              <a:t>the</a:t>
            </a:r>
            <a:r>
              <a:rPr sz="1050" i="1" spc="380" dirty="0">
                <a:solidFill>
                  <a:srgbClr val="408080"/>
                </a:solidFill>
                <a:latin typeface="Arial"/>
                <a:cs typeface="Arial"/>
              </a:rPr>
              <a:t> </a:t>
            </a:r>
            <a:r>
              <a:rPr sz="1050" i="1" dirty="0">
                <a:solidFill>
                  <a:srgbClr val="408080"/>
                </a:solidFill>
                <a:latin typeface="Arial"/>
                <a:cs typeface="Arial"/>
              </a:rPr>
              <a:t>Geocoder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150" dirty="0">
                <a:solidFill>
                  <a:srgbClr val="666666"/>
                </a:solidFill>
                <a:latin typeface="Arial"/>
                <a:cs typeface="Arial"/>
              </a:rPr>
              <a:t>!</a:t>
            </a:r>
            <a:r>
              <a:rPr sz="1050" spc="150" dirty="0">
                <a:solidFill>
                  <a:srgbClr val="333333"/>
                </a:solidFill>
                <a:latin typeface="Arial"/>
                <a:cs typeface="Arial"/>
              </a:rPr>
              <a:t>pip </a:t>
            </a:r>
            <a:r>
              <a:rPr sz="1050" spc="110" dirty="0">
                <a:solidFill>
                  <a:srgbClr val="333333"/>
                </a:solidFill>
                <a:latin typeface="Arial"/>
                <a:cs typeface="Arial"/>
              </a:rPr>
              <a:t>-q </a:t>
            </a:r>
            <a:r>
              <a:rPr sz="1050" spc="190" dirty="0">
                <a:solidFill>
                  <a:srgbClr val="333333"/>
                </a:solidFill>
                <a:latin typeface="Arial"/>
                <a:cs typeface="Arial"/>
              </a:rPr>
              <a:t>install</a:t>
            </a:r>
            <a:r>
              <a:rPr sz="1050" spc="18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50" spc="30" dirty="0">
                <a:solidFill>
                  <a:srgbClr val="333333"/>
                </a:solidFill>
                <a:latin typeface="Arial"/>
                <a:cs typeface="Arial"/>
              </a:rPr>
              <a:t>geocoder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b="1" spc="30" dirty="0">
                <a:solidFill>
                  <a:srgbClr val="008000"/>
                </a:solidFill>
                <a:latin typeface="Arial"/>
                <a:cs typeface="Arial"/>
              </a:rPr>
              <a:t>import</a:t>
            </a:r>
            <a:r>
              <a:rPr sz="1050" b="1" spc="28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050" b="1" spc="-15" dirty="0">
                <a:solidFill>
                  <a:srgbClr val="0000FF"/>
                </a:solidFill>
                <a:latin typeface="Arial"/>
                <a:cs typeface="Arial"/>
              </a:rPr>
              <a:t>geocoder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i="1" spc="-10" dirty="0">
                <a:solidFill>
                  <a:srgbClr val="408080"/>
                </a:solidFill>
                <a:latin typeface="Arial"/>
                <a:cs typeface="Arial"/>
              </a:rPr>
              <a:t># </a:t>
            </a:r>
            <a:r>
              <a:rPr sz="1050" i="1" spc="90" dirty="0">
                <a:solidFill>
                  <a:srgbClr val="408080"/>
                </a:solidFill>
                <a:latin typeface="Arial"/>
                <a:cs typeface="Arial"/>
              </a:rPr>
              <a:t>import</a:t>
            </a:r>
            <a:r>
              <a:rPr sz="1050" i="1" spc="285" dirty="0">
                <a:solidFill>
                  <a:srgbClr val="408080"/>
                </a:solidFill>
                <a:latin typeface="Arial"/>
                <a:cs typeface="Arial"/>
              </a:rPr>
              <a:t> </a:t>
            </a:r>
            <a:r>
              <a:rPr sz="1050" i="1" spc="80" dirty="0">
                <a:solidFill>
                  <a:srgbClr val="408080"/>
                </a:solidFill>
                <a:latin typeface="Arial"/>
                <a:cs typeface="Arial"/>
              </a:rPr>
              <a:t>time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b="1" spc="30" dirty="0">
                <a:solidFill>
                  <a:srgbClr val="008000"/>
                </a:solidFill>
                <a:latin typeface="Arial"/>
                <a:cs typeface="Arial"/>
              </a:rPr>
              <a:t>import</a:t>
            </a:r>
            <a:r>
              <a:rPr sz="1050" b="1" spc="28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050" b="1" spc="35" dirty="0">
                <a:solidFill>
                  <a:srgbClr val="0000FF"/>
                </a:solidFill>
                <a:latin typeface="Arial"/>
                <a:cs typeface="Arial"/>
              </a:rPr>
              <a:t>time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1200"/>
              </a:lnSpc>
            </a:pPr>
            <a:r>
              <a:rPr sz="1050" i="1" spc="-10" dirty="0">
                <a:solidFill>
                  <a:srgbClr val="408080"/>
                </a:solidFill>
                <a:latin typeface="Arial"/>
                <a:cs typeface="Arial"/>
              </a:rPr>
              <a:t># </a:t>
            </a:r>
            <a:r>
              <a:rPr sz="1050" i="1" spc="50" dirty="0">
                <a:solidFill>
                  <a:srgbClr val="408080"/>
                </a:solidFill>
                <a:latin typeface="Arial"/>
                <a:cs typeface="Arial"/>
              </a:rPr>
              <a:t>!conda </a:t>
            </a:r>
            <a:r>
              <a:rPr sz="1050" i="1" spc="190" dirty="0">
                <a:solidFill>
                  <a:srgbClr val="408080"/>
                </a:solidFill>
                <a:latin typeface="Arial"/>
                <a:cs typeface="Arial"/>
              </a:rPr>
              <a:t>install </a:t>
            </a:r>
            <a:r>
              <a:rPr sz="1050" i="1" spc="140" dirty="0">
                <a:solidFill>
                  <a:srgbClr val="408080"/>
                </a:solidFill>
                <a:latin typeface="Arial"/>
                <a:cs typeface="Arial"/>
              </a:rPr>
              <a:t>-c </a:t>
            </a:r>
            <a:r>
              <a:rPr sz="1050" i="1" spc="65" dirty="0">
                <a:solidFill>
                  <a:srgbClr val="408080"/>
                </a:solidFill>
                <a:latin typeface="Arial"/>
                <a:cs typeface="Arial"/>
              </a:rPr>
              <a:t>conda-forge </a:t>
            </a:r>
            <a:r>
              <a:rPr sz="1050" i="1" spc="95" dirty="0">
                <a:solidFill>
                  <a:srgbClr val="408080"/>
                </a:solidFill>
                <a:latin typeface="Arial"/>
                <a:cs typeface="Arial"/>
              </a:rPr>
              <a:t>folium=0.5.0 </a:t>
            </a:r>
            <a:r>
              <a:rPr sz="1050" i="1" spc="110" dirty="0">
                <a:solidFill>
                  <a:srgbClr val="408080"/>
                </a:solidFill>
                <a:latin typeface="Arial"/>
                <a:cs typeface="Arial"/>
              </a:rPr>
              <a:t>--yes </a:t>
            </a:r>
            <a:r>
              <a:rPr sz="1050" i="1" spc="-10" dirty="0">
                <a:solidFill>
                  <a:srgbClr val="408080"/>
                </a:solidFill>
                <a:latin typeface="Arial"/>
                <a:cs typeface="Arial"/>
              </a:rPr>
              <a:t># </a:t>
            </a:r>
            <a:r>
              <a:rPr sz="1050" i="1" spc="-35" dirty="0">
                <a:solidFill>
                  <a:srgbClr val="408080"/>
                </a:solidFill>
                <a:latin typeface="Arial"/>
                <a:cs typeface="Arial"/>
              </a:rPr>
              <a:t>uncomment </a:t>
            </a:r>
            <a:r>
              <a:rPr sz="1050" i="1" spc="165" dirty="0">
                <a:solidFill>
                  <a:srgbClr val="408080"/>
                </a:solidFill>
                <a:latin typeface="Arial"/>
                <a:cs typeface="Arial"/>
              </a:rPr>
              <a:t>this line </a:t>
            </a:r>
            <a:r>
              <a:rPr sz="1050" i="1" spc="310" dirty="0">
                <a:solidFill>
                  <a:srgbClr val="408080"/>
                </a:solidFill>
                <a:latin typeface="Arial"/>
                <a:cs typeface="Arial"/>
              </a:rPr>
              <a:t>if </a:t>
            </a:r>
            <a:r>
              <a:rPr sz="1050" i="1" spc="20" dirty="0">
                <a:solidFill>
                  <a:srgbClr val="408080"/>
                </a:solidFill>
                <a:latin typeface="Arial"/>
                <a:cs typeface="Arial"/>
              </a:rPr>
              <a:t>yo  </a:t>
            </a:r>
            <a:r>
              <a:rPr sz="1050" i="1" spc="-10" dirty="0">
                <a:solidFill>
                  <a:srgbClr val="408080"/>
                </a:solidFill>
                <a:latin typeface="Arial"/>
                <a:cs typeface="Arial"/>
              </a:rPr>
              <a:t>u </a:t>
            </a:r>
            <a:r>
              <a:rPr sz="1050" i="1" spc="95" dirty="0">
                <a:solidFill>
                  <a:srgbClr val="408080"/>
                </a:solidFill>
                <a:latin typeface="Arial"/>
                <a:cs typeface="Arial"/>
              </a:rPr>
              <a:t>haven't </a:t>
            </a:r>
            <a:r>
              <a:rPr sz="1050" i="1" spc="35" dirty="0">
                <a:solidFill>
                  <a:srgbClr val="408080"/>
                </a:solidFill>
                <a:latin typeface="Arial"/>
                <a:cs typeface="Arial"/>
              </a:rPr>
              <a:t>completed </a:t>
            </a:r>
            <a:r>
              <a:rPr sz="1050" i="1" spc="90" dirty="0">
                <a:solidFill>
                  <a:srgbClr val="408080"/>
                </a:solidFill>
                <a:latin typeface="Arial"/>
                <a:cs typeface="Arial"/>
              </a:rPr>
              <a:t>the </a:t>
            </a:r>
            <a:r>
              <a:rPr sz="1050" i="1" spc="40" dirty="0">
                <a:solidFill>
                  <a:srgbClr val="408080"/>
                </a:solidFill>
                <a:latin typeface="Arial"/>
                <a:cs typeface="Arial"/>
              </a:rPr>
              <a:t>Foursquare </a:t>
            </a:r>
            <a:r>
              <a:rPr sz="1050" i="1" spc="10" dirty="0">
                <a:solidFill>
                  <a:srgbClr val="408080"/>
                </a:solidFill>
                <a:latin typeface="Arial"/>
                <a:cs typeface="Arial"/>
              </a:rPr>
              <a:t>API</a:t>
            </a:r>
            <a:r>
              <a:rPr sz="1050" i="1" spc="114" dirty="0">
                <a:solidFill>
                  <a:srgbClr val="408080"/>
                </a:solidFill>
                <a:latin typeface="Arial"/>
                <a:cs typeface="Arial"/>
              </a:rPr>
              <a:t> </a:t>
            </a:r>
            <a:r>
              <a:rPr sz="1050" i="1" spc="110" dirty="0">
                <a:solidFill>
                  <a:srgbClr val="408080"/>
                </a:solidFill>
                <a:latin typeface="Arial"/>
                <a:cs typeface="Arial"/>
              </a:rPr>
              <a:t>lab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150" dirty="0">
                <a:solidFill>
                  <a:srgbClr val="666666"/>
                </a:solidFill>
                <a:latin typeface="Arial"/>
                <a:cs typeface="Arial"/>
              </a:rPr>
              <a:t>!</a:t>
            </a:r>
            <a:r>
              <a:rPr sz="1050" spc="150" dirty="0">
                <a:solidFill>
                  <a:srgbClr val="333333"/>
                </a:solidFill>
                <a:latin typeface="Arial"/>
                <a:cs typeface="Arial"/>
              </a:rPr>
              <a:t>pip </a:t>
            </a:r>
            <a:r>
              <a:rPr sz="1050" spc="110" dirty="0">
                <a:solidFill>
                  <a:srgbClr val="333333"/>
                </a:solidFill>
                <a:latin typeface="Arial"/>
                <a:cs typeface="Arial"/>
              </a:rPr>
              <a:t>-q </a:t>
            </a:r>
            <a:r>
              <a:rPr sz="1050" spc="190" dirty="0">
                <a:solidFill>
                  <a:srgbClr val="333333"/>
                </a:solidFill>
                <a:latin typeface="Arial"/>
                <a:cs typeface="Arial"/>
              </a:rPr>
              <a:t>install</a:t>
            </a:r>
            <a:r>
              <a:rPr sz="1050" spc="18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50" spc="110" dirty="0">
                <a:solidFill>
                  <a:srgbClr val="333333"/>
                </a:solidFill>
                <a:latin typeface="Arial"/>
                <a:cs typeface="Arial"/>
              </a:rPr>
              <a:t>folium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160" dirty="0">
                <a:solidFill>
                  <a:srgbClr val="008000"/>
                </a:solidFill>
                <a:latin typeface="Arial"/>
                <a:cs typeface="Arial"/>
              </a:rPr>
              <a:t>print</a:t>
            </a:r>
            <a:r>
              <a:rPr sz="1050" spc="160" dirty="0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sz="1050" spc="160" dirty="0">
                <a:solidFill>
                  <a:srgbClr val="B92020"/>
                </a:solidFill>
                <a:latin typeface="Arial"/>
                <a:cs typeface="Arial"/>
              </a:rPr>
              <a:t>'folium</a:t>
            </a:r>
            <a:r>
              <a:rPr sz="1050" spc="280" dirty="0">
                <a:solidFill>
                  <a:srgbClr val="B92020"/>
                </a:solidFill>
                <a:latin typeface="Arial"/>
                <a:cs typeface="Arial"/>
              </a:rPr>
              <a:t> </a:t>
            </a:r>
            <a:r>
              <a:rPr sz="1050" spc="200" dirty="0">
                <a:solidFill>
                  <a:srgbClr val="B92020"/>
                </a:solidFill>
                <a:latin typeface="Arial"/>
                <a:cs typeface="Arial"/>
              </a:rPr>
              <a:t>installed...'</a:t>
            </a:r>
            <a:r>
              <a:rPr sz="1050" spc="200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b="1" spc="30" dirty="0">
                <a:solidFill>
                  <a:srgbClr val="008000"/>
                </a:solidFill>
                <a:latin typeface="Arial"/>
                <a:cs typeface="Arial"/>
              </a:rPr>
              <a:t>import </a:t>
            </a:r>
            <a:r>
              <a:rPr sz="1050" b="1" spc="50" dirty="0">
                <a:solidFill>
                  <a:srgbClr val="0000FF"/>
                </a:solidFill>
                <a:latin typeface="Arial"/>
                <a:cs typeface="Arial"/>
              </a:rPr>
              <a:t>folium </a:t>
            </a:r>
            <a:r>
              <a:rPr sz="1050" i="1" spc="-10" dirty="0">
                <a:solidFill>
                  <a:srgbClr val="408080"/>
                </a:solidFill>
                <a:latin typeface="Arial"/>
                <a:cs typeface="Arial"/>
              </a:rPr>
              <a:t># </a:t>
            </a:r>
            <a:r>
              <a:rPr sz="1050" i="1" spc="-105" dirty="0">
                <a:solidFill>
                  <a:srgbClr val="408080"/>
                </a:solidFill>
                <a:latin typeface="Arial"/>
                <a:cs typeface="Arial"/>
              </a:rPr>
              <a:t>map </a:t>
            </a:r>
            <a:r>
              <a:rPr sz="1050" i="1" spc="80" dirty="0">
                <a:solidFill>
                  <a:srgbClr val="408080"/>
                </a:solidFill>
                <a:latin typeface="Arial"/>
                <a:cs typeface="Arial"/>
              </a:rPr>
              <a:t>rendering</a:t>
            </a:r>
            <a:r>
              <a:rPr sz="1050" i="1" spc="125" dirty="0">
                <a:solidFill>
                  <a:srgbClr val="408080"/>
                </a:solidFill>
                <a:latin typeface="Arial"/>
                <a:cs typeface="Arial"/>
              </a:rPr>
              <a:t> </a:t>
            </a:r>
            <a:r>
              <a:rPr sz="1050" i="1" spc="165" dirty="0">
                <a:solidFill>
                  <a:srgbClr val="408080"/>
                </a:solidFill>
                <a:latin typeface="Arial"/>
                <a:cs typeface="Arial"/>
              </a:rPr>
              <a:t>library</a:t>
            </a:r>
            <a:endParaRPr sz="1050">
              <a:latin typeface="Arial"/>
              <a:cs typeface="Arial"/>
            </a:endParaRPr>
          </a:p>
          <a:p>
            <a:pPr marL="12700" marR="3743960">
              <a:lnSpc>
                <a:spcPct val="101200"/>
              </a:lnSpc>
            </a:pPr>
            <a:r>
              <a:rPr sz="1050" spc="160" dirty="0">
                <a:solidFill>
                  <a:srgbClr val="008000"/>
                </a:solidFill>
                <a:latin typeface="Arial"/>
                <a:cs typeface="Arial"/>
              </a:rPr>
              <a:t>print</a:t>
            </a:r>
            <a:r>
              <a:rPr sz="1050" spc="160" dirty="0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sz="1050" spc="160" dirty="0">
                <a:solidFill>
                  <a:srgbClr val="B92020"/>
                </a:solidFill>
                <a:latin typeface="Arial"/>
                <a:cs typeface="Arial"/>
              </a:rPr>
              <a:t>'folium </a:t>
            </a:r>
            <a:r>
              <a:rPr sz="1050" spc="150" dirty="0">
                <a:solidFill>
                  <a:srgbClr val="B92020"/>
                </a:solidFill>
                <a:latin typeface="Arial"/>
                <a:cs typeface="Arial"/>
              </a:rPr>
              <a:t>imported...'</a:t>
            </a:r>
            <a:r>
              <a:rPr sz="1050" spc="150" dirty="0">
                <a:solidFill>
                  <a:srgbClr val="333333"/>
                </a:solidFill>
                <a:latin typeface="Arial"/>
                <a:cs typeface="Arial"/>
              </a:rPr>
              <a:t>)  </a:t>
            </a:r>
            <a:r>
              <a:rPr sz="1050" spc="165" dirty="0">
                <a:solidFill>
                  <a:srgbClr val="008000"/>
                </a:solidFill>
                <a:latin typeface="Arial"/>
                <a:cs typeface="Arial"/>
              </a:rPr>
              <a:t>print</a:t>
            </a:r>
            <a:r>
              <a:rPr sz="1050" spc="165" dirty="0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sz="1050" spc="165" dirty="0">
                <a:solidFill>
                  <a:srgbClr val="B92020"/>
                </a:solidFill>
                <a:latin typeface="Arial"/>
                <a:cs typeface="Arial"/>
              </a:rPr>
              <a:t>'...Done'</a:t>
            </a:r>
            <a:r>
              <a:rPr sz="1050" spc="165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38337" y="165099"/>
            <a:ext cx="153225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Neighborhoods in London</a:t>
            </a:r>
            <a:r>
              <a:rPr sz="800" spc="-8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Week2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2229" y="572668"/>
            <a:ext cx="623824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000"/>
              </a:lnSpc>
              <a:spcBef>
                <a:spcPts val="100"/>
              </a:spcBef>
            </a:pPr>
            <a:r>
              <a:rPr sz="1050" dirty="0">
                <a:latin typeface="Arial"/>
                <a:cs typeface="Arial"/>
              </a:rPr>
              <a:t>For this section, the neighbourhoods in South East London will be clustered based on the processed</a:t>
            </a:r>
            <a:r>
              <a:rPr sz="1050" spc="-10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data  obtained</a:t>
            </a:r>
            <a:r>
              <a:rPr sz="1050" spc="-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above.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2229" y="1479448"/>
            <a:ext cx="1461135" cy="897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latin typeface="Arial"/>
                <a:cs typeface="Arial"/>
              </a:rPr>
              <a:t>3.2</a:t>
            </a:r>
            <a:r>
              <a:rPr sz="1350" b="1" spc="-15" dirty="0">
                <a:latin typeface="Arial"/>
                <a:cs typeface="Arial"/>
              </a:rPr>
              <a:t> </a:t>
            </a:r>
            <a:r>
              <a:rPr sz="1350" b="1" dirty="0">
                <a:latin typeface="Arial"/>
                <a:cs typeface="Arial"/>
              </a:rPr>
              <a:t>Clustering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350" b="1" dirty="0">
                <a:latin typeface="Arial"/>
                <a:cs typeface="Arial"/>
              </a:rPr>
              <a:t>Map</a:t>
            </a:r>
            <a:r>
              <a:rPr sz="1350" b="1" spc="-50" dirty="0">
                <a:latin typeface="Arial"/>
                <a:cs typeface="Arial"/>
              </a:rPr>
              <a:t> </a:t>
            </a:r>
            <a:r>
              <a:rPr sz="1350" b="1" spc="-5" dirty="0">
                <a:latin typeface="Arial"/>
                <a:cs typeface="Arial"/>
              </a:rPr>
              <a:t>Visualization</a:t>
            </a:r>
            <a:endParaRPr sz="13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4281" y="2574823"/>
            <a:ext cx="61214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35" dirty="0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sz="1050" spc="220" dirty="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sz="1050" spc="165" dirty="0">
                <a:solidFill>
                  <a:srgbClr val="2F3F9E"/>
                </a:solidFill>
                <a:latin typeface="Arial"/>
                <a:cs typeface="Arial"/>
              </a:rPr>
              <a:t>[82]: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20811" y="2544660"/>
            <a:ext cx="5857875" cy="1409700"/>
          </a:xfrm>
          <a:prstGeom prst="rect">
            <a:avLst/>
          </a:prstGeom>
          <a:ln w="20097">
            <a:solidFill>
              <a:srgbClr val="CFCFCF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335"/>
              </a:spcBef>
            </a:pPr>
            <a:r>
              <a:rPr sz="1050" spc="40" dirty="0">
                <a:solidFill>
                  <a:srgbClr val="333333"/>
                </a:solidFill>
                <a:latin typeface="Arial"/>
                <a:cs typeface="Arial"/>
              </a:rPr>
              <a:t>address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sz="1050" spc="75" dirty="0">
                <a:solidFill>
                  <a:srgbClr val="B92020"/>
                </a:solidFill>
                <a:latin typeface="Arial"/>
                <a:cs typeface="Arial"/>
              </a:rPr>
              <a:t>'London, </a:t>
            </a:r>
            <a:r>
              <a:rPr sz="1050" spc="70" dirty="0">
                <a:solidFill>
                  <a:srgbClr val="B92020"/>
                </a:solidFill>
                <a:latin typeface="Arial"/>
                <a:cs typeface="Arial"/>
              </a:rPr>
              <a:t>United</a:t>
            </a:r>
            <a:r>
              <a:rPr sz="1050" spc="100" dirty="0">
                <a:solidFill>
                  <a:srgbClr val="B92020"/>
                </a:solidFill>
                <a:latin typeface="Arial"/>
                <a:cs typeface="Arial"/>
              </a:rPr>
              <a:t> </a:t>
            </a:r>
            <a:r>
              <a:rPr sz="1050" spc="30" dirty="0">
                <a:solidFill>
                  <a:srgbClr val="B92020"/>
                </a:solidFill>
                <a:latin typeface="Arial"/>
                <a:cs typeface="Arial"/>
              </a:rPr>
              <a:t>Kingdom'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00">
              <a:latin typeface="Arial"/>
              <a:cs typeface="Arial"/>
            </a:endParaRPr>
          </a:p>
          <a:p>
            <a:pPr marL="58419" marR="2272665">
              <a:lnSpc>
                <a:spcPct val="101200"/>
              </a:lnSpc>
            </a:pPr>
            <a:r>
              <a:rPr sz="1050" spc="85" dirty="0">
                <a:solidFill>
                  <a:srgbClr val="333333"/>
                </a:solidFill>
                <a:latin typeface="Arial"/>
                <a:cs typeface="Arial"/>
              </a:rPr>
              <a:t>geolocator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sz="1050" spc="75" dirty="0">
                <a:solidFill>
                  <a:srgbClr val="333333"/>
                </a:solidFill>
                <a:latin typeface="Arial"/>
                <a:cs typeface="Arial"/>
              </a:rPr>
              <a:t>Nominatim(user_agent</a:t>
            </a:r>
            <a:r>
              <a:rPr sz="1050" spc="75" dirty="0">
                <a:solidFill>
                  <a:srgbClr val="666666"/>
                </a:solidFill>
                <a:latin typeface="Arial"/>
                <a:cs typeface="Arial"/>
              </a:rPr>
              <a:t>=</a:t>
            </a:r>
            <a:r>
              <a:rPr sz="1050" spc="75" dirty="0">
                <a:solidFill>
                  <a:srgbClr val="B92020"/>
                </a:solidFill>
                <a:latin typeface="Arial"/>
                <a:cs typeface="Arial"/>
              </a:rPr>
              <a:t>"ln_explorer"</a:t>
            </a:r>
            <a:r>
              <a:rPr sz="1050" spc="75" dirty="0">
                <a:solidFill>
                  <a:srgbClr val="333333"/>
                </a:solidFill>
                <a:latin typeface="Arial"/>
                <a:cs typeface="Arial"/>
              </a:rPr>
              <a:t>)  </a:t>
            </a:r>
            <a:r>
              <a:rPr sz="1050" spc="120" dirty="0">
                <a:solidFill>
                  <a:srgbClr val="333333"/>
                </a:solidFill>
                <a:latin typeface="Arial"/>
                <a:cs typeface="Arial"/>
              </a:rPr>
              <a:t>location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</a:t>
            </a:r>
            <a:r>
              <a:rPr sz="1050" spc="2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50" spc="70" dirty="0">
                <a:solidFill>
                  <a:srgbClr val="333333"/>
                </a:solidFill>
                <a:latin typeface="Arial"/>
                <a:cs typeface="Arial"/>
              </a:rPr>
              <a:t>geolocator</a:t>
            </a:r>
            <a:r>
              <a:rPr sz="1050" spc="70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70" dirty="0">
                <a:solidFill>
                  <a:srgbClr val="333333"/>
                </a:solidFill>
                <a:latin typeface="Arial"/>
                <a:cs typeface="Arial"/>
              </a:rPr>
              <a:t>geocode(address)</a:t>
            </a:r>
            <a:endParaRPr sz="1050">
              <a:latin typeface="Arial"/>
              <a:cs typeface="Arial"/>
            </a:endParaRPr>
          </a:p>
          <a:p>
            <a:pPr marL="58419" marR="3592195">
              <a:lnSpc>
                <a:spcPct val="101200"/>
              </a:lnSpc>
            </a:pPr>
            <a:r>
              <a:rPr sz="1050" spc="150" dirty="0">
                <a:solidFill>
                  <a:srgbClr val="333333"/>
                </a:solidFill>
                <a:latin typeface="Arial"/>
                <a:cs typeface="Arial"/>
              </a:rPr>
              <a:t>latitude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sz="1050" spc="145" dirty="0">
                <a:solidFill>
                  <a:srgbClr val="333333"/>
                </a:solidFill>
                <a:latin typeface="Arial"/>
                <a:cs typeface="Arial"/>
              </a:rPr>
              <a:t>location</a:t>
            </a:r>
            <a:r>
              <a:rPr sz="1050" spc="145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145" dirty="0">
                <a:solidFill>
                  <a:srgbClr val="333333"/>
                </a:solidFill>
                <a:latin typeface="Arial"/>
                <a:cs typeface="Arial"/>
              </a:rPr>
              <a:t>latitude  </a:t>
            </a:r>
            <a:r>
              <a:rPr sz="1050" spc="100" dirty="0">
                <a:solidFill>
                  <a:srgbClr val="333333"/>
                </a:solidFill>
                <a:latin typeface="Arial"/>
                <a:cs typeface="Arial"/>
              </a:rPr>
              <a:t>longitude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</a:t>
            </a:r>
            <a:r>
              <a:rPr sz="1050" spc="6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50" spc="120" dirty="0">
                <a:solidFill>
                  <a:srgbClr val="333333"/>
                </a:solidFill>
                <a:latin typeface="Arial"/>
                <a:cs typeface="Arial"/>
              </a:rPr>
              <a:t>location</a:t>
            </a:r>
            <a:r>
              <a:rPr sz="1050" spc="120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120" dirty="0">
                <a:solidFill>
                  <a:srgbClr val="333333"/>
                </a:solidFill>
                <a:latin typeface="Arial"/>
                <a:cs typeface="Arial"/>
              </a:rPr>
              <a:t>longitude</a:t>
            </a:r>
            <a:endParaRPr sz="1050">
              <a:latin typeface="Arial"/>
              <a:cs typeface="Arial"/>
            </a:endParaRPr>
          </a:p>
          <a:p>
            <a:pPr marL="58419" marR="73025">
              <a:lnSpc>
                <a:spcPct val="101200"/>
              </a:lnSpc>
            </a:pPr>
            <a:r>
              <a:rPr sz="1050" spc="135" dirty="0">
                <a:solidFill>
                  <a:srgbClr val="008000"/>
                </a:solidFill>
                <a:latin typeface="Arial"/>
                <a:cs typeface="Arial"/>
              </a:rPr>
              <a:t>print</a:t>
            </a:r>
            <a:r>
              <a:rPr sz="1050" spc="135" dirty="0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sz="1050" spc="135" dirty="0">
                <a:solidFill>
                  <a:srgbClr val="B92020"/>
                </a:solidFill>
                <a:latin typeface="Arial"/>
                <a:cs typeface="Arial"/>
              </a:rPr>
              <a:t>'The </a:t>
            </a:r>
            <a:r>
              <a:rPr sz="1050" spc="80" dirty="0">
                <a:solidFill>
                  <a:srgbClr val="B92020"/>
                </a:solidFill>
                <a:latin typeface="Arial"/>
                <a:cs typeface="Arial"/>
              </a:rPr>
              <a:t>geograpical </a:t>
            </a:r>
            <a:r>
              <a:rPr sz="1050" spc="85" dirty="0">
                <a:solidFill>
                  <a:srgbClr val="B92020"/>
                </a:solidFill>
                <a:latin typeface="Arial"/>
                <a:cs typeface="Arial"/>
              </a:rPr>
              <a:t>coordinate </a:t>
            </a:r>
            <a:r>
              <a:rPr sz="1050" spc="135" dirty="0">
                <a:solidFill>
                  <a:srgbClr val="B92020"/>
                </a:solidFill>
                <a:latin typeface="Arial"/>
                <a:cs typeface="Arial"/>
              </a:rPr>
              <a:t>of </a:t>
            </a:r>
            <a:r>
              <a:rPr sz="1050" spc="-10" dirty="0">
                <a:solidFill>
                  <a:srgbClr val="B92020"/>
                </a:solidFill>
                <a:latin typeface="Arial"/>
                <a:cs typeface="Arial"/>
              </a:rPr>
              <a:t>London </a:t>
            </a:r>
            <a:r>
              <a:rPr sz="1050" spc="70" dirty="0">
                <a:solidFill>
                  <a:srgbClr val="B92020"/>
                </a:solidFill>
                <a:latin typeface="Arial"/>
                <a:cs typeface="Arial"/>
              </a:rPr>
              <a:t>are </a:t>
            </a:r>
            <a:r>
              <a:rPr sz="1050" b="1" spc="204" dirty="0">
                <a:solidFill>
                  <a:srgbClr val="66374A"/>
                </a:solidFill>
                <a:latin typeface="Arial"/>
                <a:cs typeface="Arial"/>
              </a:rPr>
              <a:t>{}</a:t>
            </a:r>
            <a:r>
              <a:rPr sz="1050" spc="204" dirty="0">
                <a:solidFill>
                  <a:srgbClr val="B92020"/>
                </a:solidFill>
                <a:latin typeface="Arial"/>
                <a:cs typeface="Arial"/>
              </a:rPr>
              <a:t>, </a:t>
            </a:r>
            <a:r>
              <a:rPr sz="1050" b="1" spc="165" dirty="0">
                <a:solidFill>
                  <a:srgbClr val="66374A"/>
                </a:solidFill>
                <a:latin typeface="Arial"/>
                <a:cs typeface="Arial"/>
              </a:rPr>
              <a:t>{}</a:t>
            </a:r>
            <a:r>
              <a:rPr sz="1050" spc="165" dirty="0">
                <a:solidFill>
                  <a:srgbClr val="B92020"/>
                </a:solidFill>
                <a:latin typeface="Arial"/>
                <a:cs typeface="Arial"/>
              </a:rPr>
              <a:t>.'</a:t>
            </a:r>
            <a:r>
              <a:rPr sz="1050" spc="165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165" dirty="0">
                <a:solidFill>
                  <a:srgbClr val="333333"/>
                </a:solidFill>
                <a:latin typeface="Arial"/>
                <a:cs typeface="Arial"/>
              </a:rPr>
              <a:t>format(latitude, </a:t>
            </a:r>
            <a:r>
              <a:rPr sz="1050" spc="80" dirty="0">
                <a:solidFill>
                  <a:srgbClr val="333333"/>
                </a:solidFill>
                <a:latin typeface="Arial"/>
                <a:cs typeface="Arial"/>
              </a:rPr>
              <a:t>long  </a:t>
            </a:r>
            <a:r>
              <a:rPr sz="1050" spc="150" dirty="0">
                <a:solidFill>
                  <a:srgbClr val="333333"/>
                </a:solidFill>
                <a:latin typeface="Arial"/>
                <a:cs typeface="Arial"/>
              </a:rPr>
              <a:t>itude))</a:t>
            </a:r>
            <a:endParaRPr sz="10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4281" y="4403623"/>
            <a:ext cx="61214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35" dirty="0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sz="1050" spc="220" dirty="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sz="1050" spc="165" dirty="0">
                <a:solidFill>
                  <a:srgbClr val="2F3F9E"/>
                </a:solidFill>
                <a:latin typeface="Arial"/>
                <a:cs typeface="Arial"/>
              </a:rPr>
              <a:t>[99]: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20811" y="4363935"/>
            <a:ext cx="5857875" cy="600075"/>
          </a:xfrm>
          <a:prstGeom prst="rect">
            <a:avLst/>
          </a:prstGeom>
          <a:ln w="20097">
            <a:solidFill>
              <a:srgbClr val="CFCFCF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409"/>
              </a:spcBef>
            </a:pPr>
            <a:r>
              <a:rPr sz="1050" i="1" spc="-10" dirty="0">
                <a:solidFill>
                  <a:srgbClr val="408080"/>
                </a:solidFill>
                <a:latin typeface="Arial"/>
                <a:cs typeface="Arial"/>
              </a:rPr>
              <a:t>#</a:t>
            </a:r>
            <a:r>
              <a:rPr sz="1050" i="1" spc="-5" dirty="0">
                <a:solidFill>
                  <a:srgbClr val="408080"/>
                </a:solidFill>
                <a:latin typeface="Arial"/>
                <a:cs typeface="Arial"/>
              </a:rPr>
              <a:t> </a:t>
            </a:r>
            <a:r>
              <a:rPr sz="1050" i="1" spc="70" dirty="0">
                <a:solidFill>
                  <a:srgbClr val="408080"/>
                </a:solidFill>
                <a:latin typeface="Arial"/>
                <a:cs typeface="Arial"/>
              </a:rPr>
              <a:t>df_london_coordinates</a:t>
            </a:r>
            <a:endParaRPr sz="1050">
              <a:latin typeface="Arial"/>
              <a:cs typeface="Arial"/>
            </a:endParaRPr>
          </a:p>
          <a:p>
            <a:pPr marL="58419" marR="367665">
              <a:lnSpc>
                <a:spcPct val="101200"/>
              </a:lnSpc>
            </a:pPr>
            <a:r>
              <a:rPr sz="1050" spc="-5" dirty="0">
                <a:solidFill>
                  <a:srgbClr val="333333"/>
                </a:solidFill>
                <a:latin typeface="Arial"/>
                <a:cs typeface="Arial"/>
              </a:rPr>
              <a:t>map_london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sz="1050" spc="95" dirty="0">
                <a:solidFill>
                  <a:srgbClr val="333333"/>
                </a:solidFill>
                <a:latin typeface="Arial"/>
                <a:cs typeface="Arial"/>
              </a:rPr>
              <a:t>folium</a:t>
            </a:r>
            <a:r>
              <a:rPr sz="1050" spc="95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95" dirty="0">
                <a:solidFill>
                  <a:srgbClr val="333333"/>
                </a:solidFill>
                <a:latin typeface="Arial"/>
                <a:cs typeface="Arial"/>
              </a:rPr>
              <a:t>Map(location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sz="1050" spc="175" dirty="0">
                <a:solidFill>
                  <a:srgbClr val="333333"/>
                </a:solidFill>
                <a:latin typeface="Arial"/>
                <a:cs typeface="Arial"/>
              </a:rPr>
              <a:t>[latitude, </a:t>
            </a:r>
            <a:r>
              <a:rPr sz="1050" spc="135" dirty="0">
                <a:solidFill>
                  <a:srgbClr val="333333"/>
                </a:solidFill>
                <a:latin typeface="Arial"/>
                <a:cs typeface="Arial"/>
              </a:rPr>
              <a:t>longitude], </a:t>
            </a:r>
            <a:r>
              <a:rPr sz="1050" spc="55" dirty="0">
                <a:solidFill>
                  <a:srgbClr val="333333"/>
                </a:solidFill>
                <a:latin typeface="Arial"/>
                <a:cs typeface="Arial"/>
              </a:rPr>
              <a:t>zoom_start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sz="1050" spc="65" dirty="0">
                <a:solidFill>
                  <a:srgbClr val="666666"/>
                </a:solidFill>
                <a:latin typeface="Arial"/>
                <a:cs typeface="Arial"/>
              </a:rPr>
              <a:t>12</a:t>
            </a:r>
            <a:r>
              <a:rPr sz="1050" spc="65" dirty="0">
                <a:solidFill>
                  <a:srgbClr val="333333"/>
                </a:solidFill>
                <a:latin typeface="Arial"/>
                <a:cs typeface="Arial"/>
              </a:rPr>
              <a:t>)  </a:t>
            </a:r>
            <a:r>
              <a:rPr sz="1050" spc="-5" dirty="0">
                <a:solidFill>
                  <a:srgbClr val="333333"/>
                </a:solidFill>
                <a:latin typeface="Arial"/>
                <a:cs typeface="Arial"/>
              </a:rPr>
              <a:t>map_london</a:t>
            </a:r>
            <a:endParaRPr sz="10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57374" y="4003573"/>
            <a:ext cx="471805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80" dirty="0">
                <a:latin typeface="Arial"/>
                <a:cs typeface="Arial"/>
              </a:rPr>
              <a:t>geograpical </a:t>
            </a:r>
            <a:r>
              <a:rPr sz="1050" spc="85" dirty="0">
                <a:latin typeface="Arial"/>
                <a:cs typeface="Arial"/>
              </a:rPr>
              <a:t>coordinate </a:t>
            </a:r>
            <a:r>
              <a:rPr sz="1050" spc="135" dirty="0">
                <a:latin typeface="Arial"/>
                <a:cs typeface="Arial"/>
              </a:rPr>
              <a:t>of </a:t>
            </a:r>
            <a:r>
              <a:rPr sz="1050" spc="-10" dirty="0">
                <a:latin typeface="Arial"/>
                <a:cs typeface="Arial"/>
              </a:rPr>
              <a:t>London </a:t>
            </a:r>
            <a:r>
              <a:rPr sz="1050" spc="70" dirty="0">
                <a:latin typeface="Arial"/>
                <a:cs typeface="Arial"/>
              </a:rPr>
              <a:t>are </a:t>
            </a:r>
            <a:r>
              <a:rPr sz="1050" spc="45" dirty="0">
                <a:latin typeface="Arial"/>
                <a:cs typeface="Arial"/>
              </a:rPr>
              <a:t>51.5073219,</a:t>
            </a:r>
            <a:r>
              <a:rPr sz="1050" spc="40" dirty="0">
                <a:latin typeface="Arial"/>
                <a:cs typeface="Arial"/>
              </a:rPr>
              <a:t> </a:t>
            </a:r>
            <a:r>
              <a:rPr sz="1050" spc="65" dirty="0">
                <a:latin typeface="Arial"/>
                <a:cs typeface="Arial"/>
              </a:rPr>
              <a:t>-0.1276474.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568449" y="5121280"/>
            <a:ext cx="323850" cy="609600"/>
            <a:chOff x="1568449" y="5121280"/>
            <a:chExt cx="323850" cy="609600"/>
          </a:xfrm>
        </p:grpSpPr>
        <p:sp>
          <p:nvSpPr>
            <p:cNvPr id="12" name="object 12"/>
            <p:cNvSpPr/>
            <p:nvPr/>
          </p:nvSpPr>
          <p:spPr>
            <a:xfrm>
              <a:off x="1577974" y="5130805"/>
              <a:ext cx="304800" cy="590550"/>
            </a:xfrm>
            <a:custGeom>
              <a:avLst/>
              <a:gdLst/>
              <a:ahLst/>
              <a:cxnLst/>
              <a:rect l="l" t="t" r="r" b="b"/>
              <a:pathLst>
                <a:path w="304800" h="590550">
                  <a:moveTo>
                    <a:pt x="0" y="561975"/>
                  </a:moveTo>
                  <a:lnTo>
                    <a:pt x="0" y="28575"/>
                  </a:lnTo>
                  <a:lnTo>
                    <a:pt x="0" y="24785"/>
                  </a:lnTo>
                  <a:lnTo>
                    <a:pt x="724" y="21140"/>
                  </a:lnTo>
                  <a:lnTo>
                    <a:pt x="2175" y="17639"/>
                  </a:lnTo>
                  <a:lnTo>
                    <a:pt x="3625" y="14138"/>
                  </a:lnTo>
                  <a:lnTo>
                    <a:pt x="5690" y="11049"/>
                  </a:lnTo>
                  <a:lnTo>
                    <a:pt x="8369" y="8369"/>
                  </a:lnTo>
                  <a:lnTo>
                    <a:pt x="11049" y="5690"/>
                  </a:lnTo>
                  <a:lnTo>
                    <a:pt x="14138" y="3625"/>
                  </a:lnTo>
                  <a:lnTo>
                    <a:pt x="17639" y="2175"/>
                  </a:lnTo>
                  <a:lnTo>
                    <a:pt x="21140" y="724"/>
                  </a:lnTo>
                  <a:lnTo>
                    <a:pt x="24785" y="0"/>
                  </a:lnTo>
                  <a:lnTo>
                    <a:pt x="28575" y="0"/>
                  </a:lnTo>
                  <a:lnTo>
                    <a:pt x="276225" y="0"/>
                  </a:lnTo>
                  <a:lnTo>
                    <a:pt x="280014" y="0"/>
                  </a:lnTo>
                  <a:lnTo>
                    <a:pt x="283659" y="724"/>
                  </a:lnTo>
                  <a:lnTo>
                    <a:pt x="287159" y="2175"/>
                  </a:lnTo>
                  <a:lnTo>
                    <a:pt x="290661" y="3625"/>
                  </a:lnTo>
                  <a:lnTo>
                    <a:pt x="302624" y="17639"/>
                  </a:lnTo>
                  <a:lnTo>
                    <a:pt x="304075" y="21140"/>
                  </a:lnTo>
                  <a:lnTo>
                    <a:pt x="304800" y="24785"/>
                  </a:lnTo>
                  <a:lnTo>
                    <a:pt x="304800" y="28575"/>
                  </a:lnTo>
                  <a:lnTo>
                    <a:pt x="304800" y="561975"/>
                  </a:lnTo>
                  <a:lnTo>
                    <a:pt x="304800" y="565764"/>
                  </a:lnTo>
                  <a:lnTo>
                    <a:pt x="304075" y="569409"/>
                  </a:lnTo>
                  <a:lnTo>
                    <a:pt x="302624" y="572909"/>
                  </a:lnTo>
                  <a:lnTo>
                    <a:pt x="301174" y="576411"/>
                  </a:lnTo>
                  <a:lnTo>
                    <a:pt x="299109" y="579501"/>
                  </a:lnTo>
                  <a:lnTo>
                    <a:pt x="296430" y="582180"/>
                  </a:lnTo>
                  <a:lnTo>
                    <a:pt x="293751" y="584859"/>
                  </a:lnTo>
                  <a:lnTo>
                    <a:pt x="290661" y="586924"/>
                  </a:lnTo>
                  <a:lnTo>
                    <a:pt x="287159" y="588374"/>
                  </a:lnTo>
                  <a:lnTo>
                    <a:pt x="283659" y="589825"/>
                  </a:lnTo>
                  <a:lnTo>
                    <a:pt x="280014" y="590550"/>
                  </a:lnTo>
                  <a:lnTo>
                    <a:pt x="276225" y="590550"/>
                  </a:lnTo>
                  <a:lnTo>
                    <a:pt x="28575" y="590550"/>
                  </a:lnTo>
                  <a:lnTo>
                    <a:pt x="24785" y="590550"/>
                  </a:lnTo>
                  <a:lnTo>
                    <a:pt x="21140" y="589825"/>
                  </a:lnTo>
                  <a:lnTo>
                    <a:pt x="17639" y="588374"/>
                  </a:lnTo>
                  <a:lnTo>
                    <a:pt x="14138" y="586924"/>
                  </a:lnTo>
                  <a:lnTo>
                    <a:pt x="11049" y="584859"/>
                  </a:lnTo>
                  <a:lnTo>
                    <a:pt x="8369" y="582180"/>
                  </a:lnTo>
                  <a:lnTo>
                    <a:pt x="5690" y="579501"/>
                  </a:lnTo>
                  <a:lnTo>
                    <a:pt x="3625" y="576411"/>
                  </a:lnTo>
                  <a:lnTo>
                    <a:pt x="2175" y="572909"/>
                  </a:lnTo>
                  <a:lnTo>
                    <a:pt x="724" y="569409"/>
                  </a:lnTo>
                  <a:lnTo>
                    <a:pt x="0" y="565764"/>
                  </a:lnTo>
                  <a:lnTo>
                    <a:pt x="0" y="561975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87499" y="5416569"/>
              <a:ext cx="285750" cy="9525"/>
            </a:xfrm>
            <a:custGeom>
              <a:avLst/>
              <a:gdLst/>
              <a:ahLst/>
              <a:cxnLst/>
              <a:rect l="l" t="t" r="r" b="b"/>
              <a:pathLst>
                <a:path w="285750" h="9525">
                  <a:moveTo>
                    <a:pt x="0" y="0"/>
                  </a:moveTo>
                  <a:lnTo>
                    <a:pt x="285749" y="0"/>
                  </a:lnTo>
                  <a:lnTo>
                    <a:pt x="285749" y="9509"/>
                  </a:lnTo>
                  <a:lnTo>
                    <a:pt x="0" y="95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64281" y="4975189"/>
            <a:ext cx="1045210" cy="69088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050" spc="110" dirty="0">
                <a:solidFill>
                  <a:srgbClr val="D84215"/>
                </a:solidFill>
                <a:latin typeface="Arial"/>
                <a:cs typeface="Arial"/>
              </a:rPr>
              <a:t>Out[99]:</a:t>
            </a:r>
            <a:endParaRPr sz="1050">
              <a:latin typeface="Arial"/>
              <a:cs typeface="Arial"/>
            </a:endParaRPr>
          </a:p>
          <a:p>
            <a:pPr marL="905510">
              <a:lnSpc>
                <a:spcPct val="100000"/>
              </a:lnSpc>
              <a:spcBef>
                <a:spcPts val="240"/>
              </a:spcBef>
            </a:pPr>
            <a:r>
              <a:rPr sz="1050" spc="360" dirty="0">
                <a:latin typeface="BPG Courier S GPL&amp;GNU"/>
                <a:cs typeface="BPG Courier S GPL&amp;GNU"/>
              </a:rPr>
              <a:t>+</a:t>
            </a:r>
            <a:endParaRPr sz="1050">
              <a:latin typeface="BPG Courier S GPL&amp;GNU"/>
              <a:cs typeface="BPG Courier S GPL&amp;GNU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700">
              <a:latin typeface="BPG Courier S GPL&amp;GNU"/>
              <a:cs typeface="BPG Courier S GPL&amp;GNU"/>
            </a:endParaRPr>
          </a:p>
          <a:p>
            <a:pPr marL="905510">
              <a:lnSpc>
                <a:spcPct val="100000"/>
              </a:lnSpc>
              <a:spcBef>
                <a:spcPts val="5"/>
              </a:spcBef>
            </a:pPr>
            <a:r>
              <a:rPr sz="1050" spc="360" dirty="0">
                <a:latin typeface="BPG Courier S GPL&amp;GNU"/>
                <a:cs typeface="BPG Courier S GPL&amp;GNU"/>
              </a:rPr>
              <a:t>−</a:t>
            </a:r>
            <a:endParaRPr sz="1050">
              <a:latin typeface="BPG Courier S GPL&amp;GNU"/>
              <a:cs typeface="BPG Courier S GPL&amp;GNU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30</a:t>
            </a:fld>
            <a:r>
              <a:rPr spc="-5" dirty="0"/>
              <a:t>/</a:t>
            </a:r>
            <a:r>
              <a:rPr dirty="0"/>
              <a:t>46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860305" y="8299454"/>
            <a:ext cx="1283335" cy="1511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10" dirty="0">
                <a:latin typeface="Arial"/>
                <a:cs typeface="Arial"/>
                <a:hlinkClick r:id="rId2"/>
              </a:rPr>
              <a:t>Leaflet </a:t>
            </a:r>
            <a:r>
              <a:rPr sz="800" spc="5" dirty="0">
                <a:latin typeface="Arial"/>
                <a:cs typeface="Arial"/>
                <a:hlinkClick r:id="rId2"/>
              </a:rPr>
              <a:t>(http://leafletjs.com)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38337" y="165099"/>
            <a:ext cx="153225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Neighborhoods in London</a:t>
            </a:r>
            <a:r>
              <a:rPr sz="800" spc="-8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Week2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281" y="469798"/>
            <a:ext cx="61214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35" dirty="0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sz="1050" spc="220" dirty="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sz="1050" spc="165" dirty="0">
                <a:solidFill>
                  <a:srgbClr val="2F3F9E"/>
                </a:solidFill>
                <a:latin typeface="Arial"/>
                <a:cs typeface="Arial"/>
              </a:rPr>
              <a:t>[84]: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20811" y="430110"/>
            <a:ext cx="5857875" cy="2924175"/>
          </a:xfrm>
          <a:prstGeom prst="rect">
            <a:avLst/>
          </a:prstGeom>
          <a:ln w="20097">
            <a:solidFill>
              <a:srgbClr val="CFCFCF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409"/>
              </a:spcBef>
            </a:pPr>
            <a:r>
              <a:rPr sz="1050" i="1" spc="-10" dirty="0">
                <a:solidFill>
                  <a:srgbClr val="408080"/>
                </a:solidFill>
                <a:latin typeface="Arial"/>
                <a:cs typeface="Arial"/>
              </a:rPr>
              <a:t># </a:t>
            </a:r>
            <a:r>
              <a:rPr sz="1050" i="1" spc="30" dirty="0">
                <a:solidFill>
                  <a:srgbClr val="408080"/>
                </a:solidFill>
                <a:latin typeface="Arial"/>
                <a:cs typeface="Arial"/>
              </a:rPr>
              <a:t>Adding </a:t>
            </a:r>
            <a:r>
              <a:rPr sz="1050" i="1" spc="35" dirty="0">
                <a:solidFill>
                  <a:srgbClr val="408080"/>
                </a:solidFill>
                <a:latin typeface="Arial"/>
                <a:cs typeface="Arial"/>
              </a:rPr>
              <a:t>markers </a:t>
            </a:r>
            <a:r>
              <a:rPr sz="1050" i="1" spc="135" dirty="0">
                <a:solidFill>
                  <a:srgbClr val="408080"/>
                </a:solidFill>
                <a:latin typeface="Arial"/>
                <a:cs typeface="Arial"/>
              </a:rPr>
              <a:t>to </a:t>
            </a:r>
            <a:r>
              <a:rPr sz="1050" i="1" spc="-105" dirty="0">
                <a:solidFill>
                  <a:srgbClr val="408080"/>
                </a:solidFill>
                <a:latin typeface="Arial"/>
                <a:cs typeface="Arial"/>
              </a:rPr>
              <a:t>map</a:t>
            </a:r>
            <a:endParaRPr sz="1050">
              <a:latin typeface="Arial"/>
              <a:cs typeface="Arial"/>
            </a:endParaRPr>
          </a:p>
          <a:p>
            <a:pPr marL="58419">
              <a:lnSpc>
                <a:spcPct val="100000"/>
              </a:lnSpc>
              <a:spcBef>
                <a:spcPts val="15"/>
              </a:spcBef>
            </a:pPr>
            <a:r>
              <a:rPr sz="1050" b="1" spc="110" dirty="0">
                <a:solidFill>
                  <a:srgbClr val="008000"/>
                </a:solidFill>
                <a:latin typeface="Arial"/>
                <a:cs typeface="Arial"/>
              </a:rPr>
              <a:t>for </a:t>
            </a:r>
            <a:r>
              <a:rPr sz="1050" spc="225" dirty="0">
                <a:solidFill>
                  <a:srgbClr val="333333"/>
                </a:solidFill>
                <a:latin typeface="Arial"/>
                <a:cs typeface="Arial"/>
              </a:rPr>
              <a:t>lat, </a:t>
            </a:r>
            <a:r>
              <a:rPr sz="1050" spc="150" dirty="0">
                <a:solidFill>
                  <a:srgbClr val="333333"/>
                </a:solidFill>
                <a:latin typeface="Arial"/>
                <a:cs typeface="Arial"/>
              </a:rPr>
              <a:t>lng, </a:t>
            </a:r>
            <a:r>
              <a:rPr sz="1050" spc="55" dirty="0">
                <a:solidFill>
                  <a:srgbClr val="333333"/>
                </a:solidFill>
                <a:latin typeface="Arial"/>
                <a:cs typeface="Arial"/>
              </a:rPr>
              <a:t>borough, </a:t>
            </a:r>
            <a:r>
              <a:rPr sz="1050" spc="125" dirty="0">
                <a:solidFill>
                  <a:srgbClr val="333333"/>
                </a:solidFill>
                <a:latin typeface="Arial"/>
                <a:cs typeface="Arial"/>
              </a:rPr>
              <a:t>loc </a:t>
            </a:r>
            <a:r>
              <a:rPr sz="1050" b="1" spc="110" dirty="0">
                <a:solidFill>
                  <a:srgbClr val="7216AB"/>
                </a:solidFill>
                <a:latin typeface="Arial"/>
                <a:cs typeface="Arial"/>
              </a:rPr>
              <a:t>in</a:t>
            </a:r>
            <a:r>
              <a:rPr sz="1050" b="1" spc="285" dirty="0">
                <a:solidFill>
                  <a:srgbClr val="7216AB"/>
                </a:solidFill>
                <a:latin typeface="Arial"/>
                <a:cs typeface="Arial"/>
              </a:rPr>
              <a:t> </a:t>
            </a:r>
            <a:r>
              <a:rPr sz="1050" spc="150" dirty="0">
                <a:solidFill>
                  <a:srgbClr val="008000"/>
                </a:solidFill>
                <a:latin typeface="Arial"/>
                <a:cs typeface="Arial"/>
              </a:rPr>
              <a:t>zip</a:t>
            </a:r>
            <a:r>
              <a:rPr sz="1050" spc="150" dirty="0">
                <a:solidFill>
                  <a:srgbClr val="333333"/>
                </a:solidFill>
                <a:latin typeface="Arial"/>
                <a:cs typeface="Arial"/>
              </a:rPr>
              <a:t>(se_df[</a:t>
            </a:r>
            <a:r>
              <a:rPr sz="1050" spc="150" dirty="0">
                <a:solidFill>
                  <a:srgbClr val="B92020"/>
                </a:solidFill>
                <a:latin typeface="Arial"/>
                <a:cs typeface="Arial"/>
              </a:rPr>
              <a:t>'Latitude'</a:t>
            </a:r>
            <a:r>
              <a:rPr sz="1050" spc="150" dirty="0">
                <a:solidFill>
                  <a:srgbClr val="333333"/>
                </a:solidFill>
                <a:latin typeface="Arial"/>
                <a:cs typeface="Arial"/>
              </a:rPr>
              <a:t>],</a:t>
            </a:r>
            <a:endParaRPr sz="1050">
              <a:latin typeface="Arial"/>
              <a:cs typeface="Arial"/>
            </a:endParaRPr>
          </a:p>
          <a:p>
            <a:pPr marL="2551430" marR="1905635">
              <a:lnSpc>
                <a:spcPct val="101200"/>
              </a:lnSpc>
            </a:pPr>
            <a:r>
              <a:rPr sz="1050" spc="70" dirty="0">
                <a:solidFill>
                  <a:srgbClr val="333333"/>
                </a:solidFill>
                <a:latin typeface="Arial"/>
                <a:cs typeface="Arial"/>
              </a:rPr>
              <a:t>se_d</a:t>
            </a:r>
            <a:r>
              <a:rPr sz="1050" spc="30" dirty="0">
                <a:solidFill>
                  <a:srgbClr val="333333"/>
                </a:solidFill>
                <a:latin typeface="Arial"/>
                <a:cs typeface="Arial"/>
              </a:rPr>
              <a:t>f</a:t>
            </a:r>
            <a:r>
              <a:rPr sz="1050" spc="280" dirty="0">
                <a:solidFill>
                  <a:srgbClr val="333333"/>
                </a:solidFill>
                <a:latin typeface="Arial"/>
                <a:cs typeface="Arial"/>
              </a:rPr>
              <a:t>[</a:t>
            </a:r>
            <a:r>
              <a:rPr sz="1050" spc="125" dirty="0">
                <a:solidFill>
                  <a:srgbClr val="B92020"/>
                </a:solidFill>
                <a:latin typeface="Arial"/>
                <a:cs typeface="Arial"/>
              </a:rPr>
              <a:t>'Longitude</a:t>
            </a:r>
            <a:r>
              <a:rPr sz="1050" spc="45" dirty="0">
                <a:solidFill>
                  <a:srgbClr val="B92020"/>
                </a:solidFill>
                <a:latin typeface="Arial"/>
                <a:cs typeface="Arial"/>
              </a:rPr>
              <a:t>'</a:t>
            </a:r>
            <a:r>
              <a:rPr sz="1050" spc="285" dirty="0">
                <a:solidFill>
                  <a:srgbClr val="333333"/>
                </a:solidFill>
                <a:latin typeface="Arial"/>
                <a:cs typeface="Arial"/>
              </a:rPr>
              <a:t>],  </a:t>
            </a:r>
            <a:r>
              <a:rPr sz="1050" spc="114" dirty="0">
                <a:solidFill>
                  <a:srgbClr val="333333"/>
                </a:solidFill>
                <a:latin typeface="Arial"/>
                <a:cs typeface="Arial"/>
              </a:rPr>
              <a:t>se_df[</a:t>
            </a:r>
            <a:r>
              <a:rPr sz="1050" spc="114" dirty="0">
                <a:solidFill>
                  <a:srgbClr val="B92020"/>
                </a:solidFill>
                <a:latin typeface="Arial"/>
                <a:cs typeface="Arial"/>
              </a:rPr>
              <a:t>'Borough'</a:t>
            </a:r>
            <a:r>
              <a:rPr sz="1050" spc="114" dirty="0">
                <a:solidFill>
                  <a:srgbClr val="333333"/>
                </a:solidFill>
                <a:latin typeface="Arial"/>
                <a:cs typeface="Arial"/>
              </a:rPr>
              <a:t>],</a:t>
            </a:r>
            <a:endParaRPr sz="1050">
              <a:latin typeface="Arial"/>
              <a:cs typeface="Arial"/>
            </a:endParaRPr>
          </a:p>
          <a:p>
            <a:pPr marL="351790" marR="1905635" indent="2199005">
              <a:lnSpc>
                <a:spcPct val="101200"/>
              </a:lnSpc>
            </a:pPr>
            <a:r>
              <a:rPr sz="1050" spc="70" dirty="0">
                <a:solidFill>
                  <a:srgbClr val="333333"/>
                </a:solidFill>
                <a:latin typeface="Arial"/>
                <a:cs typeface="Arial"/>
              </a:rPr>
              <a:t>se_d</a:t>
            </a:r>
            <a:r>
              <a:rPr sz="1050" spc="30" dirty="0">
                <a:solidFill>
                  <a:srgbClr val="333333"/>
                </a:solidFill>
                <a:latin typeface="Arial"/>
                <a:cs typeface="Arial"/>
              </a:rPr>
              <a:t>f</a:t>
            </a:r>
            <a:r>
              <a:rPr sz="1050" spc="280" dirty="0">
                <a:solidFill>
                  <a:srgbClr val="333333"/>
                </a:solidFill>
                <a:latin typeface="Arial"/>
                <a:cs typeface="Arial"/>
              </a:rPr>
              <a:t>[</a:t>
            </a:r>
            <a:r>
              <a:rPr sz="1050" spc="145" dirty="0">
                <a:solidFill>
                  <a:srgbClr val="B92020"/>
                </a:solidFill>
                <a:latin typeface="Arial"/>
                <a:cs typeface="Arial"/>
              </a:rPr>
              <a:t>'Location</a:t>
            </a:r>
            <a:r>
              <a:rPr sz="1050" spc="55" dirty="0">
                <a:solidFill>
                  <a:srgbClr val="B92020"/>
                </a:solidFill>
                <a:latin typeface="Arial"/>
                <a:cs typeface="Arial"/>
              </a:rPr>
              <a:t>'</a:t>
            </a:r>
            <a:r>
              <a:rPr sz="1050" spc="254" dirty="0">
                <a:solidFill>
                  <a:srgbClr val="333333"/>
                </a:solidFill>
                <a:latin typeface="Arial"/>
                <a:cs typeface="Arial"/>
              </a:rPr>
              <a:t>]):  </a:t>
            </a:r>
            <a:r>
              <a:rPr sz="1050" spc="130" dirty="0">
                <a:solidFill>
                  <a:srgbClr val="333333"/>
                </a:solidFill>
                <a:latin typeface="Arial"/>
                <a:cs typeface="Arial"/>
              </a:rPr>
              <a:t>label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sz="1050" spc="235" dirty="0">
                <a:solidFill>
                  <a:srgbClr val="B92020"/>
                </a:solidFill>
                <a:latin typeface="Arial"/>
                <a:cs typeface="Arial"/>
              </a:rPr>
              <a:t>'</a:t>
            </a:r>
            <a:r>
              <a:rPr sz="1050" b="1" spc="235" dirty="0">
                <a:solidFill>
                  <a:srgbClr val="66374A"/>
                </a:solidFill>
                <a:latin typeface="Arial"/>
                <a:cs typeface="Arial"/>
              </a:rPr>
              <a:t>{} </a:t>
            </a:r>
            <a:r>
              <a:rPr sz="1050" spc="225" dirty="0">
                <a:solidFill>
                  <a:srgbClr val="B92020"/>
                </a:solidFill>
                <a:latin typeface="Arial"/>
                <a:cs typeface="Arial"/>
              </a:rPr>
              <a:t>- </a:t>
            </a:r>
            <a:r>
              <a:rPr sz="1050" b="1" spc="155" dirty="0">
                <a:solidFill>
                  <a:srgbClr val="66374A"/>
                </a:solidFill>
                <a:latin typeface="Arial"/>
                <a:cs typeface="Arial"/>
              </a:rPr>
              <a:t>{}</a:t>
            </a:r>
            <a:r>
              <a:rPr sz="1050" spc="155" dirty="0">
                <a:solidFill>
                  <a:srgbClr val="B92020"/>
                </a:solidFill>
                <a:latin typeface="Arial"/>
                <a:cs typeface="Arial"/>
              </a:rPr>
              <a:t>'</a:t>
            </a:r>
            <a:r>
              <a:rPr sz="1050" spc="155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155" dirty="0">
                <a:solidFill>
                  <a:srgbClr val="333333"/>
                </a:solidFill>
                <a:latin typeface="Arial"/>
                <a:cs typeface="Arial"/>
              </a:rPr>
              <a:t>format(loc,</a:t>
            </a:r>
            <a:r>
              <a:rPr sz="1050" spc="1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50" spc="50" dirty="0">
                <a:solidFill>
                  <a:srgbClr val="333333"/>
                </a:solidFill>
                <a:latin typeface="Arial"/>
                <a:cs typeface="Arial"/>
              </a:rPr>
              <a:t>borough)</a:t>
            </a:r>
            <a:endParaRPr sz="1050">
              <a:latin typeface="Arial"/>
              <a:cs typeface="Arial"/>
            </a:endParaRPr>
          </a:p>
          <a:p>
            <a:pPr marL="351790" marR="2273300">
              <a:lnSpc>
                <a:spcPct val="101200"/>
              </a:lnSpc>
            </a:pPr>
            <a:r>
              <a:rPr sz="1050" spc="130" dirty="0">
                <a:solidFill>
                  <a:srgbClr val="333333"/>
                </a:solidFill>
                <a:latin typeface="Arial"/>
                <a:cs typeface="Arial"/>
              </a:rPr>
              <a:t>label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sz="1050" spc="100" dirty="0">
                <a:solidFill>
                  <a:srgbClr val="333333"/>
                </a:solidFill>
                <a:latin typeface="Arial"/>
                <a:cs typeface="Arial"/>
              </a:rPr>
              <a:t>folium</a:t>
            </a:r>
            <a:r>
              <a:rPr sz="1050" spc="100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100" dirty="0">
                <a:solidFill>
                  <a:srgbClr val="333333"/>
                </a:solidFill>
                <a:latin typeface="Arial"/>
                <a:cs typeface="Arial"/>
              </a:rPr>
              <a:t>Popup(label, </a:t>
            </a:r>
            <a:r>
              <a:rPr sz="1050" spc="45" dirty="0">
                <a:solidFill>
                  <a:srgbClr val="333333"/>
                </a:solidFill>
                <a:latin typeface="Arial"/>
                <a:cs typeface="Arial"/>
              </a:rPr>
              <a:t>parse_html</a:t>
            </a:r>
            <a:r>
              <a:rPr sz="1050" spc="45" dirty="0">
                <a:solidFill>
                  <a:srgbClr val="666666"/>
                </a:solidFill>
                <a:latin typeface="Arial"/>
                <a:cs typeface="Arial"/>
              </a:rPr>
              <a:t>=</a:t>
            </a:r>
            <a:r>
              <a:rPr sz="1050" b="1" spc="45" dirty="0">
                <a:solidFill>
                  <a:srgbClr val="008000"/>
                </a:solidFill>
                <a:latin typeface="Arial"/>
                <a:cs typeface="Arial"/>
              </a:rPr>
              <a:t>True</a:t>
            </a:r>
            <a:r>
              <a:rPr sz="1050" spc="45" dirty="0">
                <a:solidFill>
                  <a:srgbClr val="333333"/>
                </a:solidFill>
                <a:latin typeface="Arial"/>
                <a:cs typeface="Arial"/>
              </a:rPr>
              <a:t>)  </a:t>
            </a:r>
            <a:r>
              <a:rPr sz="1050" spc="105" dirty="0">
                <a:solidFill>
                  <a:srgbClr val="333333"/>
                </a:solidFill>
                <a:latin typeface="Arial"/>
                <a:cs typeface="Arial"/>
              </a:rPr>
              <a:t>folium</a:t>
            </a:r>
            <a:r>
              <a:rPr sz="1050" spc="105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105" dirty="0">
                <a:solidFill>
                  <a:srgbClr val="333333"/>
                </a:solidFill>
                <a:latin typeface="Arial"/>
                <a:cs typeface="Arial"/>
              </a:rPr>
              <a:t>CircleMarker(</a:t>
            </a:r>
            <a:endParaRPr sz="1050">
              <a:latin typeface="Arial"/>
              <a:cs typeface="Arial"/>
            </a:endParaRPr>
          </a:p>
          <a:p>
            <a:pPr marL="645160" marR="4398645">
              <a:lnSpc>
                <a:spcPct val="101200"/>
              </a:lnSpc>
            </a:pPr>
            <a:r>
              <a:rPr sz="1050" spc="235" dirty="0">
                <a:solidFill>
                  <a:srgbClr val="333333"/>
                </a:solidFill>
                <a:latin typeface="Arial"/>
                <a:cs typeface="Arial"/>
              </a:rPr>
              <a:t>[lat,</a:t>
            </a:r>
            <a:r>
              <a:rPr sz="1050" spc="2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50" spc="175" dirty="0">
                <a:solidFill>
                  <a:srgbClr val="333333"/>
                </a:solidFill>
                <a:latin typeface="Arial"/>
                <a:cs typeface="Arial"/>
              </a:rPr>
              <a:t>lng],  </a:t>
            </a:r>
            <a:r>
              <a:rPr sz="1050" spc="90" dirty="0">
                <a:solidFill>
                  <a:srgbClr val="333333"/>
                </a:solidFill>
                <a:latin typeface="Arial"/>
                <a:cs typeface="Arial"/>
              </a:rPr>
              <a:t>radius</a:t>
            </a:r>
            <a:r>
              <a:rPr sz="1050" spc="90" dirty="0">
                <a:solidFill>
                  <a:srgbClr val="666666"/>
                </a:solidFill>
                <a:latin typeface="Arial"/>
                <a:cs typeface="Arial"/>
              </a:rPr>
              <a:t>=5</a:t>
            </a:r>
            <a:r>
              <a:rPr sz="1050" spc="90" dirty="0">
                <a:solidFill>
                  <a:srgbClr val="333333"/>
                </a:solidFill>
                <a:latin typeface="Arial"/>
                <a:cs typeface="Arial"/>
              </a:rPr>
              <a:t>,</a:t>
            </a:r>
            <a:endParaRPr sz="1050">
              <a:latin typeface="Arial"/>
              <a:cs typeface="Arial"/>
            </a:endParaRPr>
          </a:p>
          <a:p>
            <a:pPr marL="645160" marR="4251960">
              <a:lnSpc>
                <a:spcPct val="101200"/>
              </a:lnSpc>
            </a:pPr>
            <a:r>
              <a:rPr sz="1050" spc="70" dirty="0">
                <a:solidFill>
                  <a:srgbClr val="333333"/>
                </a:solidFill>
                <a:latin typeface="Arial"/>
                <a:cs typeface="Arial"/>
              </a:rPr>
              <a:t>popup</a:t>
            </a:r>
            <a:r>
              <a:rPr sz="1050" spc="70" dirty="0">
                <a:solidFill>
                  <a:srgbClr val="666666"/>
                </a:solidFill>
                <a:latin typeface="Arial"/>
                <a:cs typeface="Arial"/>
              </a:rPr>
              <a:t>=</a:t>
            </a:r>
            <a:r>
              <a:rPr sz="1050" spc="70" dirty="0">
                <a:solidFill>
                  <a:srgbClr val="333333"/>
                </a:solidFill>
                <a:latin typeface="Arial"/>
                <a:cs typeface="Arial"/>
              </a:rPr>
              <a:t>label,  </a:t>
            </a:r>
            <a:r>
              <a:rPr sz="1050" spc="125" dirty="0">
                <a:solidFill>
                  <a:srgbClr val="333333"/>
                </a:solidFill>
                <a:latin typeface="Arial"/>
                <a:cs typeface="Arial"/>
              </a:rPr>
              <a:t>colo</a:t>
            </a:r>
            <a:r>
              <a:rPr sz="1050" spc="85" dirty="0">
                <a:solidFill>
                  <a:srgbClr val="333333"/>
                </a:solidFill>
                <a:latin typeface="Arial"/>
                <a:cs typeface="Arial"/>
              </a:rPr>
              <a:t>r</a:t>
            </a:r>
            <a:r>
              <a:rPr sz="1050" spc="-45" dirty="0">
                <a:solidFill>
                  <a:srgbClr val="666666"/>
                </a:solidFill>
                <a:latin typeface="Arial"/>
                <a:cs typeface="Arial"/>
              </a:rPr>
              <a:t>=</a:t>
            </a:r>
            <a:r>
              <a:rPr sz="1050" spc="195" dirty="0">
                <a:solidFill>
                  <a:srgbClr val="B92020"/>
                </a:solidFill>
                <a:latin typeface="Arial"/>
                <a:cs typeface="Arial"/>
              </a:rPr>
              <a:t>'blue</a:t>
            </a:r>
            <a:r>
              <a:rPr sz="1050" spc="85" dirty="0">
                <a:solidFill>
                  <a:srgbClr val="B92020"/>
                </a:solidFill>
                <a:latin typeface="Arial"/>
                <a:cs typeface="Arial"/>
              </a:rPr>
              <a:t>'</a:t>
            </a:r>
            <a:r>
              <a:rPr sz="1050" spc="285" dirty="0">
                <a:solidFill>
                  <a:srgbClr val="333333"/>
                </a:solidFill>
                <a:latin typeface="Arial"/>
                <a:cs typeface="Arial"/>
              </a:rPr>
              <a:t>,  </a:t>
            </a:r>
            <a:r>
              <a:rPr sz="1050" spc="155" dirty="0">
                <a:solidFill>
                  <a:srgbClr val="333333"/>
                </a:solidFill>
                <a:latin typeface="Arial"/>
                <a:cs typeface="Arial"/>
              </a:rPr>
              <a:t>fill</a:t>
            </a:r>
            <a:r>
              <a:rPr sz="1050" spc="155" dirty="0">
                <a:solidFill>
                  <a:srgbClr val="666666"/>
                </a:solidFill>
                <a:latin typeface="Arial"/>
                <a:cs typeface="Arial"/>
              </a:rPr>
              <a:t>=</a:t>
            </a:r>
            <a:r>
              <a:rPr sz="1050" b="1" spc="155" dirty="0">
                <a:solidFill>
                  <a:srgbClr val="008000"/>
                </a:solidFill>
                <a:latin typeface="Arial"/>
                <a:cs typeface="Arial"/>
              </a:rPr>
              <a:t>True</a:t>
            </a:r>
            <a:r>
              <a:rPr sz="1050" spc="155" dirty="0">
                <a:solidFill>
                  <a:srgbClr val="333333"/>
                </a:solidFill>
                <a:latin typeface="Arial"/>
                <a:cs typeface="Arial"/>
              </a:rPr>
              <a:t>,</a:t>
            </a:r>
            <a:endParaRPr sz="1050">
              <a:latin typeface="Arial"/>
              <a:cs typeface="Arial"/>
            </a:endParaRPr>
          </a:p>
          <a:p>
            <a:pPr marL="645160">
              <a:lnSpc>
                <a:spcPct val="100000"/>
              </a:lnSpc>
              <a:spcBef>
                <a:spcPts val="15"/>
              </a:spcBef>
            </a:pPr>
            <a:r>
              <a:rPr sz="1050" spc="140" dirty="0">
                <a:solidFill>
                  <a:srgbClr val="333333"/>
                </a:solidFill>
                <a:latin typeface="Arial"/>
                <a:cs typeface="Arial"/>
              </a:rPr>
              <a:t>fill_color</a:t>
            </a:r>
            <a:r>
              <a:rPr sz="1050" spc="140" dirty="0">
                <a:solidFill>
                  <a:srgbClr val="666666"/>
                </a:solidFill>
                <a:latin typeface="Arial"/>
                <a:cs typeface="Arial"/>
              </a:rPr>
              <a:t>=</a:t>
            </a:r>
            <a:r>
              <a:rPr sz="1050" spc="140" dirty="0">
                <a:solidFill>
                  <a:srgbClr val="B92020"/>
                </a:solidFill>
                <a:latin typeface="Arial"/>
                <a:cs typeface="Arial"/>
              </a:rPr>
              <a:t>'#3186cc'</a:t>
            </a:r>
            <a:r>
              <a:rPr sz="1050" spc="140" dirty="0">
                <a:solidFill>
                  <a:srgbClr val="333333"/>
                </a:solidFill>
                <a:latin typeface="Arial"/>
                <a:cs typeface="Arial"/>
              </a:rPr>
              <a:t>,</a:t>
            </a:r>
            <a:endParaRPr sz="1050">
              <a:latin typeface="Arial"/>
              <a:cs typeface="Arial"/>
            </a:endParaRPr>
          </a:p>
          <a:p>
            <a:pPr marL="645160">
              <a:lnSpc>
                <a:spcPct val="100000"/>
              </a:lnSpc>
              <a:spcBef>
                <a:spcPts val="15"/>
              </a:spcBef>
            </a:pPr>
            <a:r>
              <a:rPr sz="1050" spc="95" dirty="0">
                <a:solidFill>
                  <a:srgbClr val="333333"/>
                </a:solidFill>
                <a:latin typeface="Arial"/>
                <a:cs typeface="Arial"/>
              </a:rPr>
              <a:t>fill_opacity</a:t>
            </a:r>
            <a:r>
              <a:rPr sz="1050" spc="95" dirty="0">
                <a:solidFill>
                  <a:srgbClr val="666666"/>
                </a:solidFill>
                <a:latin typeface="Arial"/>
                <a:cs typeface="Arial"/>
              </a:rPr>
              <a:t>=0.7</a:t>
            </a:r>
            <a:r>
              <a:rPr sz="1050" spc="95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r>
              <a:rPr sz="1050" spc="95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95" dirty="0">
                <a:solidFill>
                  <a:srgbClr val="333333"/>
                </a:solidFill>
                <a:latin typeface="Arial"/>
                <a:cs typeface="Arial"/>
              </a:rPr>
              <a:t>add_to(map_london)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58419">
              <a:lnSpc>
                <a:spcPct val="100000"/>
              </a:lnSpc>
            </a:pPr>
            <a:r>
              <a:rPr sz="1050" spc="60" dirty="0">
                <a:solidFill>
                  <a:srgbClr val="333333"/>
                </a:solidFill>
                <a:latin typeface="Arial"/>
                <a:cs typeface="Arial"/>
              </a:rPr>
              <a:t>display(map_london)</a:t>
            </a:r>
            <a:endParaRPr sz="10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4281" y="7042048"/>
            <a:ext cx="61214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35" dirty="0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sz="1050" spc="220" dirty="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sz="1050" spc="165" dirty="0">
                <a:solidFill>
                  <a:srgbClr val="2F3F9E"/>
                </a:solidFill>
                <a:latin typeface="Arial"/>
                <a:cs typeface="Arial"/>
              </a:rPr>
              <a:t>[85]: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20811" y="7002360"/>
            <a:ext cx="5857875" cy="276225"/>
          </a:xfrm>
          <a:prstGeom prst="rect">
            <a:avLst/>
          </a:prstGeom>
          <a:ln w="20097">
            <a:solidFill>
              <a:srgbClr val="CFCFCF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409"/>
              </a:spcBef>
            </a:pPr>
            <a:r>
              <a:rPr sz="1050" spc="95" dirty="0">
                <a:solidFill>
                  <a:srgbClr val="008000"/>
                </a:solidFill>
                <a:latin typeface="Arial"/>
                <a:cs typeface="Arial"/>
              </a:rPr>
              <a:t>type</a:t>
            </a:r>
            <a:r>
              <a:rPr sz="1050" spc="95" dirty="0">
                <a:solidFill>
                  <a:srgbClr val="333333"/>
                </a:solidFill>
                <a:latin typeface="Arial"/>
                <a:cs typeface="Arial"/>
              </a:rPr>
              <a:t>(se_df)</a:t>
            </a:r>
            <a:endParaRPr sz="10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4281" y="7727848"/>
            <a:ext cx="61214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35" dirty="0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sz="1050" spc="220" dirty="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sz="1050" spc="165" dirty="0">
                <a:solidFill>
                  <a:srgbClr val="2F3F9E"/>
                </a:solidFill>
                <a:latin typeface="Arial"/>
                <a:cs typeface="Arial"/>
              </a:rPr>
              <a:t>[97]: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20811" y="7697685"/>
            <a:ext cx="5857875" cy="600075"/>
          </a:xfrm>
          <a:prstGeom prst="rect">
            <a:avLst/>
          </a:prstGeom>
          <a:ln w="20097">
            <a:solidFill>
              <a:srgbClr val="CFCFCF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335"/>
              </a:spcBef>
            </a:pPr>
            <a:r>
              <a:rPr sz="1050" i="1" spc="-10" dirty="0">
                <a:solidFill>
                  <a:srgbClr val="408080"/>
                </a:solidFill>
                <a:latin typeface="Arial"/>
                <a:cs typeface="Arial"/>
              </a:rPr>
              <a:t># one </a:t>
            </a:r>
            <a:r>
              <a:rPr sz="1050" i="1" spc="90" dirty="0">
                <a:solidFill>
                  <a:srgbClr val="408080"/>
                </a:solidFill>
                <a:latin typeface="Arial"/>
                <a:cs typeface="Arial"/>
              </a:rPr>
              <a:t>hot</a:t>
            </a:r>
            <a:r>
              <a:rPr sz="1050" i="1" spc="295" dirty="0">
                <a:solidFill>
                  <a:srgbClr val="408080"/>
                </a:solidFill>
                <a:latin typeface="Arial"/>
                <a:cs typeface="Arial"/>
              </a:rPr>
              <a:t> </a:t>
            </a:r>
            <a:r>
              <a:rPr sz="1050" i="1" spc="40" dirty="0">
                <a:solidFill>
                  <a:srgbClr val="408080"/>
                </a:solidFill>
                <a:latin typeface="Arial"/>
                <a:cs typeface="Arial"/>
              </a:rPr>
              <a:t>encoding</a:t>
            </a:r>
            <a:endParaRPr sz="1050">
              <a:latin typeface="Arial"/>
              <a:cs typeface="Arial"/>
            </a:endParaRPr>
          </a:p>
          <a:p>
            <a:pPr marL="58419" marR="74295">
              <a:lnSpc>
                <a:spcPct val="101200"/>
              </a:lnSpc>
            </a:pPr>
            <a:r>
              <a:rPr sz="1050" spc="30" dirty="0">
                <a:solidFill>
                  <a:srgbClr val="333333"/>
                </a:solidFill>
                <a:latin typeface="Arial"/>
                <a:cs typeface="Arial"/>
              </a:rPr>
              <a:t>se_onehot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sz="1050" spc="40" dirty="0">
                <a:solidFill>
                  <a:srgbClr val="333333"/>
                </a:solidFill>
                <a:latin typeface="Arial"/>
                <a:cs typeface="Arial"/>
              </a:rPr>
              <a:t>pd</a:t>
            </a:r>
            <a:r>
              <a:rPr sz="1050" spc="40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40" dirty="0">
                <a:solidFill>
                  <a:srgbClr val="333333"/>
                </a:solidFill>
                <a:latin typeface="Arial"/>
                <a:cs typeface="Arial"/>
              </a:rPr>
              <a:t>get_dummies(se_venues[[</a:t>
            </a:r>
            <a:r>
              <a:rPr sz="1050" spc="40" dirty="0">
                <a:solidFill>
                  <a:srgbClr val="B92020"/>
                </a:solidFill>
                <a:latin typeface="Arial"/>
                <a:cs typeface="Arial"/>
              </a:rPr>
              <a:t>'Venue </a:t>
            </a:r>
            <a:r>
              <a:rPr sz="1050" spc="130" dirty="0">
                <a:solidFill>
                  <a:srgbClr val="B92020"/>
                </a:solidFill>
                <a:latin typeface="Arial"/>
                <a:cs typeface="Arial"/>
              </a:rPr>
              <a:t>Category'</a:t>
            </a:r>
            <a:r>
              <a:rPr sz="1050" spc="130" dirty="0">
                <a:solidFill>
                  <a:srgbClr val="333333"/>
                </a:solidFill>
                <a:latin typeface="Arial"/>
                <a:cs typeface="Arial"/>
              </a:rPr>
              <a:t>]], </a:t>
            </a:r>
            <a:r>
              <a:rPr sz="1050" spc="145" dirty="0">
                <a:solidFill>
                  <a:srgbClr val="333333"/>
                </a:solidFill>
                <a:latin typeface="Arial"/>
                <a:cs typeface="Arial"/>
              </a:rPr>
              <a:t>prefix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sz="1050" spc="225" dirty="0">
                <a:solidFill>
                  <a:srgbClr val="B92020"/>
                </a:solidFill>
                <a:latin typeface="Arial"/>
                <a:cs typeface="Arial"/>
              </a:rPr>
              <a:t>""</a:t>
            </a:r>
            <a:r>
              <a:rPr sz="1050" spc="225" dirty="0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sz="1050" spc="125" dirty="0">
                <a:solidFill>
                  <a:srgbClr val="333333"/>
                </a:solidFill>
                <a:latin typeface="Arial"/>
                <a:cs typeface="Arial"/>
              </a:rPr>
              <a:t>prefix_  </a:t>
            </a:r>
            <a:r>
              <a:rPr sz="1050" spc="10" dirty="0">
                <a:solidFill>
                  <a:srgbClr val="333333"/>
                </a:solidFill>
                <a:latin typeface="Arial"/>
                <a:cs typeface="Arial"/>
              </a:rPr>
              <a:t>sep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</a:t>
            </a:r>
            <a:r>
              <a:rPr sz="1050" spc="-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50" spc="210" dirty="0">
                <a:solidFill>
                  <a:srgbClr val="B92020"/>
                </a:solidFill>
                <a:latin typeface="Arial"/>
                <a:cs typeface="Arial"/>
              </a:rPr>
              <a:t>""</a:t>
            </a:r>
            <a:r>
              <a:rPr sz="1050" spc="210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10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4281" y="8451748"/>
            <a:ext cx="61214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35" dirty="0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sz="1050" spc="220" dirty="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sz="1050" spc="165" dirty="0">
                <a:solidFill>
                  <a:srgbClr val="2F3F9E"/>
                </a:solidFill>
                <a:latin typeface="Arial"/>
                <a:cs typeface="Arial"/>
              </a:rPr>
              <a:t>[98]: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20811" y="8421585"/>
            <a:ext cx="5857875" cy="438150"/>
          </a:xfrm>
          <a:prstGeom prst="rect">
            <a:avLst/>
          </a:prstGeom>
          <a:ln w="20097">
            <a:solidFill>
              <a:srgbClr val="CFCFCF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335"/>
              </a:spcBef>
            </a:pPr>
            <a:r>
              <a:rPr sz="1050" i="1" spc="-10" dirty="0">
                <a:solidFill>
                  <a:srgbClr val="408080"/>
                </a:solidFill>
                <a:latin typeface="Arial"/>
                <a:cs typeface="Arial"/>
              </a:rPr>
              <a:t># add </a:t>
            </a:r>
            <a:r>
              <a:rPr sz="1050" i="1" spc="40" dirty="0">
                <a:solidFill>
                  <a:srgbClr val="408080"/>
                </a:solidFill>
                <a:latin typeface="Arial"/>
                <a:cs typeface="Arial"/>
              </a:rPr>
              <a:t>neighborhood </a:t>
            </a:r>
            <a:r>
              <a:rPr sz="1050" i="1" spc="10" dirty="0">
                <a:solidFill>
                  <a:srgbClr val="408080"/>
                </a:solidFill>
                <a:latin typeface="Arial"/>
                <a:cs typeface="Arial"/>
              </a:rPr>
              <a:t>column </a:t>
            </a:r>
            <a:r>
              <a:rPr sz="1050" i="1" spc="20" dirty="0">
                <a:solidFill>
                  <a:srgbClr val="408080"/>
                </a:solidFill>
                <a:latin typeface="Arial"/>
                <a:cs typeface="Arial"/>
              </a:rPr>
              <a:t>back </a:t>
            </a:r>
            <a:r>
              <a:rPr sz="1050" i="1" spc="135" dirty="0">
                <a:solidFill>
                  <a:srgbClr val="408080"/>
                </a:solidFill>
                <a:latin typeface="Arial"/>
                <a:cs typeface="Arial"/>
              </a:rPr>
              <a:t>to</a:t>
            </a:r>
            <a:r>
              <a:rPr sz="1050" i="1" spc="130" dirty="0">
                <a:solidFill>
                  <a:srgbClr val="408080"/>
                </a:solidFill>
                <a:latin typeface="Arial"/>
                <a:cs typeface="Arial"/>
              </a:rPr>
              <a:t> </a:t>
            </a:r>
            <a:r>
              <a:rPr sz="1050" i="1" spc="50" dirty="0">
                <a:solidFill>
                  <a:srgbClr val="408080"/>
                </a:solidFill>
                <a:latin typeface="Arial"/>
                <a:cs typeface="Arial"/>
              </a:rPr>
              <a:t>dataframe</a:t>
            </a:r>
            <a:endParaRPr sz="1050">
              <a:latin typeface="Arial"/>
              <a:cs typeface="Arial"/>
            </a:endParaRPr>
          </a:p>
          <a:p>
            <a:pPr marL="58419">
              <a:lnSpc>
                <a:spcPct val="100000"/>
              </a:lnSpc>
              <a:spcBef>
                <a:spcPts val="15"/>
              </a:spcBef>
            </a:pPr>
            <a:r>
              <a:rPr sz="1050" spc="70" dirty="0">
                <a:solidFill>
                  <a:srgbClr val="333333"/>
                </a:solidFill>
                <a:latin typeface="Arial"/>
                <a:cs typeface="Arial"/>
              </a:rPr>
              <a:t>se_onehot[</a:t>
            </a:r>
            <a:r>
              <a:rPr sz="1050" spc="70" dirty="0">
                <a:solidFill>
                  <a:srgbClr val="B92020"/>
                </a:solidFill>
                <a:latin typeface="Arial"/>
                <a:cs typeface="Arial"/>
              </a:rPr>
              <a:t>'Neighbourhood'</a:t>
            </a:r>
            <a:r>
              <a:rPr sz="1050" spc="70" dirty="0">
                <a:solidFill>
                  <a:srgbClr val="333333"/>
                </a:solidFill>
                <a:latin typeface="Arial"/>
                <a:cs typeface="Arial"/>
              </a:rPr>
              <a:t>]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</a:t>
            </a:r>
            <a:r>
              <a:rPr sz="1050" spc="13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50" spc="65" dirty="0">
                <a:solidFill>
                  <a:srgbClr val="333333"/>
                </a:solidFill>
                <a:latin typeface="Arial"/>
                <a:cs typeface="Arial"/>
              </a:rPr>
              <a:t>se_venues[</a:t>
            </a:r>
            <a:r>
              <a:rPr sz="1050" spc="65" dirty="0">
                <a:solidFill>
                  <a:srgbClr val="B92020"/>
                </a:solidFill>
                <a:latin typeface="Arial"/>
                <a:cs typeface="Arial"/>
              </a:rPr>
              <a:t>'Neighbourhood'</a:t>
            </a:r>
            <a:r>
              <a:rPr sz="1050" spc="65" dirty="0">
                <a:solidFill>
                  <a:srgbClr val="333333"/>
                </a:solidFill>
                <a:latin typeface="Arial"/>
                <a:cs typeface="Arial"/>
              </a:rPr>
              <a:t>]</a:t>
            </a:r>
            <a:endParaRPr sz="10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1058" y="9023248"/>
            <a:ext cx="68580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35" dirty="0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sz="1050" spc="225" dirty="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sz="1050" spc="135" dirty="0">
                <a:solidFill>
                  <a:srgbClr val="2F3F9E"/>
                </a:solidFill>
                <a:latin typeface="Arial"/>
                <a:cs typeface="Arial"/>
              </a:rPr>
              <a:t>[103]: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20811" y="8983560"/>
            <a:ext cx="5857875" cy="600075"/>
          </a:xfrm>
          <a:prstGeom prst="rect">
            <a:avLst/>
          </a:prstGeom>
          <a:ln w="20097">
            <a:solidFill>
              <a:srgbClr val="CFCFCF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409"/>
              </a:spcBef>
            </a:pPr>
            <a:r>
              <a:rPr sz="1050" i="1" spc="-10" dirty="0">
                <a:solidFill>
                  <a:srgbClr val="408080"/>
                </a:solidFill>
                <a:latin typeface="Arial"/>
                <a:cs typeface="Arial"/>
              </a:rPr>
              <a:t># </a:t>
            </a:r>
            <a:r>
              <a:rPr sz="1050" i="1" spc="-65" dirty="0">
                <a:solidFill>
                  <a:srgbClr val="408080"/>
                </a:solidFill>
                <a:latin typeface="Arial"/>
                <a:cs typeface="Arial"/>
              </a:rPr>
              <a:t>move </a:t>
            </a:r>
            <a:r>
              <a:rPr sz="1050" i="1" spc="40" dirty="0">
                <a:solidFill>
                  <a:srgbClr val="408080"/>
                </a:solidFill>
                <a:latin typeface="Arial"/>
                <a:cs typeface="Arial"/>
              </a:rPr>
              <a:t>neighborhood </a:t>
            </a:r>
            <a:r>
              <a:rPr sz="1050" i="1" spc="10" dirty="0">
                <a:solidFill>
                  <a:srgbClr val="408080"/>
                </a:solidFill>
                <a:latin typeface="Arial"/>
                <a:cs typeface="Arial"/>
              </a:rPr>
              <a:t>column </a:t>
            </a:r>
            <a:r>
              <a:rPr sz="1050" i="1" spc="135" dirty="0">
                <a:solidFill>
                  <a:srgbClr val="408080"/>
                </a:solidFill>
                <a:latin typeface="Arial"/>
                <a:cs typeface="Arial"/>
              </a:rPr>
              <a:t>to </a:t>
            </a:r>
            <a:r>
              <a:rPr sz="1050" i="1" spc="90" dirty="0">
                <a:solidFill>
                  <a:srgbClr val="408080"/>
                </a:solidFill>
                <a:latin typeface="Arial"/>
                <a:cs typeface="Arial"/>
              </a:rPr>
              <a:t>the </a:t>
            </a:r>
            <a:r>
              <a:rPr sz="1050" i="1" spc="235" dirty="0">
                <a:solidFill>
                  <a:srgbClr val="408080"/>
                </a:solidFill>
                <a:latin typeface="Arial"/>
                <a:cs typeface="Arial"/>
              </a:rPr>
              <a:t>first</a:t>
            </a:r>
            <a:r>
              <a:rPr sz="1050" i="1" spc="20" dirty="0">
                <a:solidFill>
                  <a:srgbClr val="408080"/>
                </a:solidFill>
                <a:latin typeface="Arial"/>
                <a:cs typeface="Arial"/>
              </a:rPr>
              <a:t> </a:t>
            </a:r>
            <a:r>
              <a:rPr sz="1050" i="1" spc="10" dirty="0">
                <a:solidFill>
                  <a:srgbClr val="408080"/>
                </a:solidFill>
                <a:latin typeface="Arial"/>
                <a:cs typeface="Arial"/>
              </a:rPr>
              <a:t>column</a:t>
            </a:r>
            <a:endParaRPr sz="1050">
              <a:latin typeface="Arial"/>
              <a:cs typeface="Arial"/>
            </a:endParaRPr>
          </a:p>
          <a:p>
            <a:pPr marL="58419" marR="661035">
              <a:lnSpc>
                <a:spcPct val="101200"/>
              </a:lnSpc>
            </a:pPr>
            <a:r>
              <a:rPr sz="1050" spc="60" dirty="0">
                <a:solidFill>
                  <a:srgbClr val="333333"/>
                </a:solidFill>
                <a:latin typeface="Arial"/>
                <a:cs typeface="Arial"/>
              </a:rPr>
              <a:t>fixed_columns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sz="1050" spc="85" dirty="0">
                <a:solidFill>
                  <a:srgbClr val="333333"/>
                </a:solidFill>
                <a:latin typeface="Arial"/>
                <a:cs typeface="Arial"/>
              </a:rPr>
              <a:t>[se_onehot</a:t>
            </a:r>
            <a:r>
              <a:rPr sz="1050" spc="85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85" dirty="0">
                <a:solidFill>
                  <a:srgbClr val="333333"/>
                </a:solidFill>
                <a:latin typeface="Arial"/>
                <a:cs typeface="Arial"/>
              </a:rPr>
              <a:t>columns[</a:t>
            </a:r>
            <a:r>
              <a:rPr sz="1050" spc="85" dirty="0">
                <a:solidFill>
                  <a:srgbClr val="666666"/>
                </a:solidFill>
                <a:latin typeface="Arial"/>
                <a:cs typeface="Arial"/>
              </a:rPr>
              <a:t>-1</a:t>
            </a:r>
            <a:r>
              <a:rPr sz="1050" spc="85" dirty="0">
                <a:solidFill>
                  <a:srgbClr val="333333"/>
                </a:solidFill>
                <a:latin typeface="Arial"/>
                <a:cs typeface="Arial"/>
              </a:rPr>
              <a:t>]]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+ </a:t>
            </a:r>
            <a:r>
              <a:rPr sz="1050" spc="114" dirty="0">
                <a:solidFill>
                  <a:srgbClr val="008000"/>
                </a:solidFill>
                <a:latin typeface="Arial"/>
                <a:cs typeface="Arial"/>
              </a:rPr>
              <a:t>list</a:t>
            </a:r>
            <a:r>
              <a:rPr sz="1050" spc="114" dirty="0">
                <a:solidFill>
                  <a:srgbClr val="333333"/>
                </a:solidFill>
                <a:latin typeface="Arial"/>
                <a:cs typeface="Arial"/>
              </a:rPr>
              <a:t>(se_onehot</a:t>
            </a:r>
            <a:r>
              <a:rPr sz="1050" spc="114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114" dirty="0">
                <a:solidFill>
                  <a:srgbClr val="333333"/>
                </a:solidFill>
                <a:latin typeface="Arial"/>
                <a:cs typeface="Arial"/>
              </a:rPr>
              <a:t>columns[:</a:t>
            </a:r>
            <a:r>
              <a:rPr sz="1050" spc="114" dirty="0">
                <a:solidFill>
                  <a:srgbClr val="666666"/>
                </a:solidFill>
                <a:latin typeface="Arial"/>
                <a:cs typeface="Arial"/>
              </a:rPr>
              <a:t>-1</a:t>
            </a:r>
            <a:r>
              <a:rPr sz="1050" spc="114" dirty="0">
                <a:solidFill>
                  <a:srgbClr val="333333"/>
                </a:solidFill>
                <a:latin typeface="Arial"/>
                <a:cs typeface="Arial"/>
              </a:rPr>
              <a:t>])  </a:t>
            </a:r>
            <a:r>
              <a:rPr sz="1050" spc="30" dirty="0">
                <a:solidFill>
                  <a:srgbClr val="333333"/>
                </a:solidFill>
                <a:latin typeface="Arial"/>
                <a:cs typeface="Arial"/>
              </a:rPr>
              <a:t>se_onehot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sz="1050" spc="65" dirty="0">
                <a:solidFill>
                  <a:srgbClr val="333333"/>
                </a:solidFill>
                <a:latin typeface="Arial"/>
                <a:cs typeface="Arial"/>
              </a:rPr>
              <a:t>se_onehot[fixed_columns]</a:t>
            </a:r>
            <a:endParaRPr sz="105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973886" y="6507167"/>
            <a:ext cx="123825" cy="123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1568449" y="3502030"/>
            <a:ext cx="323850" cy="609600"/>
            <a:chOff x="1568449" y="3502030"/>
            <a:chExt cx="323850" cy="609600"/>
          </a:xfrm>
        </p:grpSpPr>
        <p:sp>
          <p:nvSpPr>
            <p:cNvPr id="16" name="object 16"/>
            <p:cNvSpPr/>
            <p:nvPr/>
          </p:nvSpPr>
          <p:spPr>
            <a:xfrm>
              <a:off x="1577974" y="3511555"/>
              <a:ext cx="304800" cy="590550"/>
            </a:xfrm>
            <a:custGeom>
              <a:avLst/>
              <a:gdLst/>
              <a:ahLst/>
              <a:cxnLst/>
              <a:rect l="l" t="t" r="r" b="b"/>
              <a:pathLst>
                <a:path w="304800" h="590550">
                  <a:moveTo>
                    <a:pt x="0" y="561975"/>
                  </a:moveTo>
                  <a:lnTo>
                    <a:pt x="0" y="28575"/>
                  </a:lnTo>
                  <a:lnTo>
                    <a:pt x="0" y="24785"/>
                  </a:lnTo>
                  <a:lnTo>
                    <a:pt x="724" y="21140"/>
                  </a:lnTo>
                  <a:lnTo>
                    <a:pt x="2175" y="17639"/>
                  </a:lnTo>
                  <a:lnTo>
                    <a:pt x="3625" y="14138"/>
                  </a:lnTo>
                  <a:lnTo>
                    <a:pt x="5690" y="11049"/>
                  </a:lnTo>
                  <a:lnTo>
                    <a:pt x="8369" y="8369"/>
                  </a:lnTo>
                  <a:lnTo>
                    <a:pt x="11049" y="5690"/>
                  </a:lnTo>
                  <a:lnTo>
                    <a:pt x="14138" y="3625"/>
                  </a:lnTo>
                  <a:lnTo>
                    <a:pt x="17639" y="2175"/>
                  </a:lnTo>
                  <a:lnTo>
                    <a:pt x="21140" y="724"/>
                  </a:lnTo>
                  <a:lnTo>
                    <a:pt x="24785" y="0"/>
                  </a:lnTo>
                  <a:lnTo>
                    <a:pt x="28575" y="0"/>
                  </a:lnTo>
                  <a:lnTo>
                    <a:pt x="276225" y="0"/>
                  </a:lnTo>
                  <a:lnTo>
                    <a:pt x="280014" y="0"/>
                  </a:lnTo>
                  <a:lnTo>
                    <a:pt x="283659" y="724"/>
                  </a:lnTo>
                  <a:lnTo>
                    <a:pt x="287159" y="2175"/>
                  </a:lnTo>
                  <a:lnTo>
                    <a:pt x="290661" y="3625"/>
                  </a:lnTo>
                  <a:lnTo>
                    <a:pt x="302624" y="17639"/>
                  </a:lnTo>
                  <a:lnTo>
                    <a:pt x="304075" y="21140"/>
                  </a:lnTo>
                  <a:lnTo>
                    <a:pt x="304800" y="24785"/>
                  </a:lnTo>
                  <a:lnTo>
                    <a:pt x="304800" y="28575"/>
                  </a:lnTo>
                  <a:lnTo>
                    <a:pt x="304800" y="561975"/>
                  </a:lnTo>
                  <a:lnTo>
                    <a:pt x="304800" y="565764"/>
                  </a:lnTo>
                  <a:lnTo>
                    <a:pt x="304075" y="569409"/>
                  </a:lnTo>
                  <a:lnTo>
                    <a:pt x="302624" y="572909"/>
                  </a:lnTo>
                  <a:lnTo>
                    <a:pt x="301174" y="576411"/>
                  </a:lnTo>
                  <a:lnTo>
                    <a:pt x="299109" y="579501"/>
                  </a:lnTo>
                  <a:lnTo>
                    <a:pt x="296430" y="582180"/>
                  </a:lnTo>
                  <a:lnTo>
                    <a:pt x="293751" y="584859"/>
                  </a:lnTo>
                  <a:lnTo>
                    <a:pt x="290661" y="586924"/>
                  </a:lnTo>
                  <a:lnTo>
                    <a:pt x="287159" y="588374"/>
                  </a:lnTo>
                  <a:lnTo>
                    <a:pt x="283659" y="589825"/>
                  </a:lnTo>
                  <a:lnTo>
                    <a:pt x="280014" y="590550"/>
                  </a:lnTo>
                  <a:lnTo>
                    <a:pt x="276225" y="590550"/>
                  </a:lnTo>
                  <a:lnTo>
                    <a:pt x="28575" y="590550"/>
                  </a:lnTo>
                  <a:lnTo>
                    <a:pt x="24785" y="590550"/>
                  </a:lnTo>
                  <a:lnTo>
                    <a:pt x="21140" y="589825"/>
                  </a:lnTo>
                  <a:lnTo>
                    <a:pt x="17639" y="588374"/>
                  </a:lnTo>
                  <a:lnTo>
                    <a:pt x="14138" y="586924"/>
                  </a:lnTo>
                  <a:lnTo>
                    <a:pt x="11049" y="584859"/>
                  </a:lnTo>
                  <a:lnTo>
                    <a:pt x="8369" y="582180"/>
                  </a:lnTo>
                  <a:lnTo>
                    <a:pt x="5690" y="579501"/>
                  </a:lnTo>
                  <a:lnTo>
                    <a:pt x="3625" y="576411"/>
                  </a:lnTo>
                  <a:lnTo>
                    <a:pt x="2175" y="572909"/>
                  </a:lnTo>
                  <a:lnTo>
                    <a:pt x="724" y="569409"/>
                  </a:lnTo>
                  <a:lnTo>
                    <a:pt x="0" y="565764"/>
                  </a:lnTo>
                  <a:lnTo>
                    <a:pt x="0" y="561975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87499" y="3797319"/>
              <a:ext cx="285750" cy="9525"/>
            </a:xfrm>
            <a:custGeom>
              <a:avLst/>
              <a:gdLst/>
              <a:ahLst/>
              <a:cxnLst/>
              <a:rect l="l" t="t" r="r" b="b"/>
              <a:pathLst>
                <a:path w="285750" h="9525">
                  <a:moveTo>
                    <a:pt x="0" y="0"/>
                  </a:moveTo>
                  <a:lnTo>
                    <a:pt x="285749" y="0"/>
                  </a:lnTo>
                  <a:lnTo>
                    <a:pt x="285749" y="9509"/>
                  </a:lnTo>
                  <a:lnTo>
                    <a:pt x="0" y="95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657250" y="3573343"/>
            <a:ext cx="151765" cy="47370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50" spc="360" dirty="0">
                <a:latin typeface="BPG Courier S GPL&amp;GNU"/>
                <a:cs typeface="BPG Courier S GPL&amp;GNU"/>
              </a:rPr>
              <a:t>+</a:t>
            </a:r>
            <a:endParaRPr sz="1050">
              <a:latin typeface="BPG Courier S GPL&amp;GNU"/>
              <a:cs typeface="BPG Courier S GPL&amp;GNU"/>
            </a:endParaRPr>
          </a:p>
          <a:p>
            <a:pPr>
              <a:lnSpc>
                <a:spcPct val="100000"/>
              </a:lnSpc>
            </a:pPr>
            <a:endParaRPr sz="750">
              <a:latin typeface="BPG Courier S GPL&amp;GNU"/>
              <a:cs typeface="BPG Courier S GPL&amp;GNU"/>
            </a:endParaRPr>
          </a:p>
          <a:p>
            <a:pPr marL="12700">
              <a:lnSpc>
                <a:spcPct val="100000"/>
              </a:lnSpc>
            </a:pPr>
            <a:r>
              <a:rPr sz="1050" spc="360" dirty="0">
                <a:latin typeface="BPG Courier S GPL&amp;GNU"/>
                <a:cs typeface="BPG Courier S GPL&amp;GNU"/>
              </a:rPr>
              <a:t>−</a:t>
            </a:r>
            <a:endParaRPr sz="1050">
              <a:latin typeface="BPG Courier S GPL&amp;GNU"/>
              <a:cs typeface="BPG Courier S GPL&amp;GNU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31</a:t>
            </a:fld>
            <a:r>
              <a:rPr spc="-5" dirty="0"/>
              <a:t>/</a:t>
            </a:r>
            <a:r>
              <a:rPr dirty="0"/>
              <a:t>46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860305" y="6680204"/>
            <a:ext cx="1283335" cy="1511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10" dirty="0">
                <a:latin typeface="Arial"/>
                <a:cs typeface="Arial"/>
                <a:hlinkClick r:id="rId3"/>
              </a:rPr>
              <a:t>Leaflet </a:t>
            </a:r>
            <a:r>
              <a:rPr sz="800" spc="5" dirty="0">
                <a:latin typeface="Arial"/>
                <a:cs typeface="Arial"/>
                <a:hlinkClick r:id="rId3"/>
              </a:rPr>
              <a:t>(http://leafletjs.com)</a:t>
            </a:r>
            <a:endParaRPr sz="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64281" y="7318273"/>
            <a:ext cx="61214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10" dirty="0">
                <a:solidFill>
                  <a:srgbClr val="D84215"/>
                </a:solidFill>
                <a:latin typeface="Arial"/>
                <a:cs typeface="Arial"/>
              </a:rPr>
              <a:t>Out[85]: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57374" y="7327798"/>
            <a:ext cx="200533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45" dirty="0">
                <a:latin typeface="Arial"/>
                <a:cs typeface="Arial"/>
              </a:rPr>
              <a:t>pandas.core.frame.DataFrame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38337" y="165099"/>
            <a:ext cx="153225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Neighborhoods in London</a:t>
            </a:r>
            <a:r>
              <a:rPr sz="800" spc="-8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Week2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7653" y="469798"/>
            <a:ext cx="53911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35" dirty="0">
                <a:solidFill>
                  <a:srgbClr val="2F3F9E"/>
                </a:solidFill>
                <a:latin typeface="Arial"/>
                <a:cs typeface="Arial"/>
              </a:rPr>
              <a:t>In </a:t>
            </a:r>
            <a:r>
              <a:rPr sz="1050" spc="285" dirty="0">
                <a:solidFill>
                  <a:srgbClr val="2F3F9E"/>
                </a:solidFill>
                <a:latin typeface="Arial"/>
                <a:cs typeface="Arial"/>
              </a:rPr>
              <a:t>[</a:t>
            </a:r>
            <a:r>
              <a:rPr sz="1050" spc="345" dirty="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sz="1050" spc="285" dirty="0">
                <a:solidFill>
                  <a:srgbClr val="2F3F9E"/>
                </a:solidFill>
                <a:latin typeface="Arial"/>
                <a:cs typeface="Arial"/>
              </a:rPr>
              <a:t>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20811" y="430110"/>
            <a:ext cx="5857875" cy="276225"/>
          </a:xfrm>
          <a:prstGeom prst="rect">
            <a:avLst/>
          </a:prstGeom>
          <a:ln w="20097">
            <a:solidFill>
              <a:srgbClr val="CFCFCF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409"/>
              </a:spcBef>
            </a:pPr>
            <a:r>
              <a:rPr sz="1050" spc="90" dirty="0">
                <a:solidFill>
                  <a:srgbClr val="333333"/>
                </a:solidFill>
                <a:latin typeface="Arial"/>
                <a:cs typeface="Arial"/>
              </a:rPr>
              <a:t>se_onehot</a:t>
            </a:r>
            <a:r>
              <a:rPr sz="1050" spc="90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90" dirty="0">
                <a:solidFill>
                  <a:srgbClr val="333333"/>
                </a:solidFill>
                <a:latin typeface="Arial"/>
                <a:cs typeface="Arial"/>
              </a:rPr>
              <a:t>loc[se_onehot[</a:t>
            </a:r>
            <a:r>
              <a:rPr sz="1050" spc="90" dirty="0">
                <a:solidFill>
                  <a:srgbClr val="B92020"/>
                </a:solidFill>
                <a:latin typeface="Arial"/>
                <a:cs typeface="Arial"/>
              </a:rPr>
              <a:t>'African </a:t>
            </a:r>
            <a:r>
              <a:rPr sz="1050" spc="105" dirty="0">
                <a:solidFill>
                  <a:srgbClr val="B92020"/>
                </a:solidFill>
                <a:latin typeface="Arial"/>
                <a:cs typeface="Arial"/>
              </a:rPr>
              <a:t>Restaurant'</a:t>
            </a:r>
            <a:r>
              <a:rPr sz="1050" spc="105" dirty="0">
                <a:solidFill>
                  <a:srgbClr val="333333"/>
                </a:solidFill>
                <a:latin typeface="Arial"/>
                <a:cs typeface="Arial"/>
              </a:rPr>
              <a:t>] </a:t>
            </a:r>
            <a:r>
              <a:rPr sz="1050" spc="120" dirty="0">
                <a:solidFill>
                  <a:srgbClr val="666666"/>
                </a:solidFill>
                <a:latin typeface="Arial"/>
                <a:cs typeface="Arial"/>
              </a:rPr>
              <a:t>!=</a:t>
            </a:r>
            <a:r>
              <a:rPr sz="1050" spc="27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50" spc="135" dirty="0">
                <a:solidFill>
                  <a:srgbClr val="666666"/>
                </a:solidFill>
                <a:latin typeface="Arial"/>
                <a:cs typeface="Arial"/>
              </a:rPr>
              <a:t>0</a:t>
            </a:r>
            <a:r>
              <a:rPr sz="1050" spc="135" dirty="0">
                <a:solidFill>
                  <a:srgbClr val="333333"/>
                </a:solidFill>
                <a:latin typeface="Arial"/>
                <a:cs typeface="Arial"/>
              </a:rPr>
              <a:t>]</a:t>
            </a:r>
            <a:endParaRPr sz="10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7653" y="869848"/>
            <a:ext cx="53911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35" dirty="0">
                <a:solidFill>
                  <a:srgbClr val="2F3F9E"/>
                </a:solidFill>
                <a:latin typeface="Arial"/>
                <a:cs typeface="Arial"/>
              </a:rPr>
              <a:t>In </a:t>
            </a:r>
            <a:r>
              <a:rPr sz="1050" spc="285" dirty="0">
                <a:solidFill>
                  <a:srgbClr val="2F3F9E"/>
                </a:solidFill>
                <a:latin typeface="Arial"/>
                <a:cs typeface="Arial"/>
              </a:rPr>
              <a:t>[</a:t>
            </a:r>
            <a:r>
              <a:rPr sz="1050" spc="345" dirty="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sz="1050" spc="285" dirty="0">
                <a:solidFill>
                  <a:srgbClr val="2F3F9E"/>
                </a:solidFill>
                <a:latin typeface="Arial"/>
                <a:cs typeface="Arial"/>
              </a:rPr>
              <a:t>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20811" y="830160"/>
            <a:ext cx="5857875" cy="276225"/>
          </a:xfrm>
          <a:prstGeom prst="rect">
            <a:avLst/>
          </a:prstGeom>
          <a:ln w="20097">
            <a:solidFill>
              <a:srgbClr val="CFCFCF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409"/>
              </a:spcBef>
            </a:pPr>
            <a:r>
              <a:rPr sz="1050" spc="75" dirty="0">
                <a:solidFill>
                  <a:srgbClr val="333333"/>
                </a:solidFill>
                <a:latin typeface="Arial"/>
                <a:cs typeface="Arial"/>
              </a:rPr>
              <a:t>se_onehot</a:t>
            </a:r>
            <a:r>
              <a:rPr sz="1050" spc="75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75" dirty="0">
                <a:solidFill>
                  <a:srgbClr val="333333"/>
                </a:solidFill>
                <a:latin typeface="Arial"/>
                <a:cs typeface="Arial"/>
              </a:rPr>
              <a:t>loc[se_onehot[</a:t>
            </a:r>
            <a:r>
              <a:rPr sz="1050" spc="75" dirty="0">
                <a:solidFill>
                  <a:srgbClr val="B92020"/>
                </a:solidFill>
                <a:latin typeface="Arial"/>
                <a:cs typeface="Arial"/>
              </a:rPr>
              <a:t>'Neighbourhood'</a:t>
            </a:r>
            <a:r>
              <a:rPr sz="1050" spc="75" dirty="0">
                <a:solidFill>
                  <a:srgbClr val="333333"/>
                </a:solidFill>
                <a:latin typeface="Arial"/>
                <a:cs typeface="Arial"/>
              </a:rPr>
              <a:t>]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==</a:t>
            </a:r>
            <a:r>
              <a:rPr sz="1050" spc="13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50" spc="80" dirty="0">
                <a:solidFill>
                  <a:srgbClr val="B92020"/>
                </a:solidFill>
                <a:latin typeface="Arial"/>
                <a:cs typeface="Arial"/>
              </a:rPr>
              <a:t>'Lewisham'</a:t>
            </a:r>
            <a:r>
              <a:rPr sz="1050" spc="80" dirty="0">
                <a:solidFill>
                  <a:srgbClr val="333333"/>
                </a:solidFill>
                <a:latin typeface="Arial"/>
                <a:cs typeface="Arial"/>
              </a:rPr>
              <a:t>]</a:t>
            </a:r>
            <a:endParaRPr sz="10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1058" y="1269898"/>
            <a:ext cx="68580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35" dirty="0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sz="1050" spc="225" dirty="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sz="1050" spc="135" dirty="0">
                <a:solidFill>
                  <a:srgbClr val="2F3F9E"/>
                </a:solidFill>
                <a:latin typeface="Arial"/>
                <a:cs typeface="Arial"/>
              </a:rPr>
              <a:t>[106]: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20811" y="1230210"/>
            <a:ext cx="5857875" cy="285750"/>
          </a:xfrm>
          <a:prstGeom prst="rect">
            <a:avLst/>
          </a:prstGeom>
          <a:ln w="20097">
            <a:solidFill>
              <a:srgbClr val="CFCFCF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409"/>
              </a:spcBef>
            </a:pPr>
            <a:r>
              <a:rPr sz="1050" spc="80" dirty="0">
                <a:solidFill>
                  <a:srgbClr val="333333"/>
                </a:solidFill>
                <a:latin typeface="Arial"/>
                <a:cs typeface="Arial"/>
              </a:rPr>
              <a:t>se_onehot</a:t>
            </a:r>
            <a:r>
              <a:rPr sz="1050" spc="80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80" dirty="0">
                <a:solidFill>
                  <a:srgbClr val="333333"/>
                </a:solidFill>
                <a:latin typeface="Arial"/>
                <a:cs typeface="Arial"/>
              </a:rPr>
              <a:t>to_csv(</a:t>
            </a:r>
            <a:r>
              <a:rPr sz="1050" spc="80" dirty="0">
                <a:solidFill>
                  <a:srgbClr val="B92020"/>
                </a:solidFill>
                <a:latin typeface="Arial"/>
                <a:cs typeface="Arial"/>
              </a:rPr>
              <a:t>'selondon_onehot.csv'</a:t>
            </a:r>
            <a:r>
              <a:rPr sz="1050" spc="80" dirty="0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sz="1050" spc="75" dirty="0">
                <a:solidFill>
                  <a:srgbClr val="333333"/>
                </a:solidFill>
                <a:latin typeface="Arial"/>
                <a:cs typeface="Arial"/>
              </a:rPr>
              <a:t>index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sz="1050" b="1" spc="70" dirty="0">
                <a:solidFill>
                  <a:srgbClr val="008000"/>
                </a:solidFill>
                <a:latin typeface="Arial"/>
                <a:cs typeface="Arial"/>
              </a:rPr>
              <a:t>False</a:t>
            </a:r>
            <a:r>
              <a:rPr sz="1050" spc="70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10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1058" y="1669948"/>
            <a:ext cx="6588125" cy="471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35" dirty="0">
                <a:solidFill>
                  <a:srgbClr val="2F3F9E"/>
                </a:solidFill>
                <a:latin typeface="Arial"/>
                <a:cs typeface="Arial"/>
              </a:rPr>
              <a:t>In [107]:</a:t>
            </a:r>
            <a:r>
              <a:rPr sz="1050" spc="335" dirty="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sz="1050" spc="35" dirty="0">
                <a:solidFill>
                  <a:srgbClr val="333333"/>
                </a:solidFill>
                <a:latin typeface="Arial"/>
                <a:cs typeface="Arial"/>
              </a:rPr>
              <a:t>se_onehot</a:t>
            </a:r>
            <a:r>
              <a:rPr sz="1050" spc="35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35" dirty="0">
                <a:solidFill>
                  <a:srgbClr val="333333"/>
                </a:solidFill>
                <a:latin typeface="Arial"/>
                <a:cs typeface="Arial"/>
              </a:rPr>
              <a:t>shape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575" spc="142" baseline="2645" dirty="0">
                <a:solidFill>
                  <a:srgbClr val="D84215"/>
                </a:solidFill>
                <a:latin typeface="Arial"/>
                <a:cs typeface="Arial"/>
              </a:rPr>
              <a:t>Out[107]: </a:t>
            </a:r>
            <a:r>
              <a:rPr sz="1050" spc="80" dirty="0">
                <a:latin typeface="Arial"/>
                <a:cs typeface="Arial"/>
              </a:rPr>
              <a:t>(4237,</a:t>
            </a:r>
            <a:r>
              <a:rPr sz="1050" spc="340" dirty="0">
                <a:latin typeface="Arial"/>
                <a:cs typeface="Arial"/>
              </a:rPr>
              <a:t> </a:t>
            </a:r>
            <a:r>
              <a:rPr sz="1050" spc="50" dirty="0">
                <a:latin typeface="Arial"/>
                <a:cs typeface="Arial"/>
              </a:rPr>
              <a:t>199)</a:t>
            </a:r>
            <a:endParaRPr sz="10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2229" y="2603398"/>
            <a:ext cx="229298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dirty="0">
                <a:latin typeface="Arial"/>
                <a:cs typeface="Arial"/>
              </a:rPr>
              <a:t>Regrouping and Category</a:t>
            </a:r>
            <a:r>
              <a:rPr sz="1050" b="1" spc="-9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Statistics</a:t>
            </a:r>
            <a:endParaRPr sz="10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1058" y="2993923"/>
            <a:ext cx="68580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35" dirty="0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sz="1050" spc="225" dirty="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sz="1050" spc="135" dirty="0">
                <a:solidFill>
                  <a:srgbClr val="2F3F9E"/>
                </a:solidFill>
                <a:latin typeface="Arial"/>
                <a:cs typeface="Arial"/>
              </a:rPr>
              <a:t>[109]: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20811" y="2954235"/>
            <a:ext cx="5857875" cy="438150"/>
          </a:xfrm>
          <a:prstGeom prst="rect">
            <a:avLst/>
          </a:prstGeom>
          <a:ln w="20097">
            <a:solidFill>
              <a:srgbClr val="CFCFCF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58419" marR="807085">
              <a:lnSpc>
                <a:spcPct val="101200"/>
              </a:lnSpc>
              <a:spcBef>
                <a:spcPts val="395"/>
              </a:spcBef>
            </a:pPr>
            <a:r>
              <a:rPr sz="1050" spc="20" dirty="0">
                <a:solidFill>
                  <a:srgbClr val="333333"/>
                </a:solidFill>
                <a:latin typeface="Arial"/>
                <a:cs typeface="Arial"/>
              </a:rPr>
              <a:t>se_grouped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sz="1050" spc="75" dirty="0">
                <a:solidFill>
                  <a:srgbClr val="333333"/>
                </a:solidFill>
                <a:latin typeface="Arial"/>
                <a:cs typeface="Arial"/>
              </a:rPr>
              <a:t>se_onehot</a:t>
            </a:r>
            <a:r>
              <a:rPr sz="1050" spc="75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75" dirty="0">
                <a:solidFill>
                  <a:srgbClr val="333333"/>
                </a:solidFill>
                <a:latin typeface="Arial"/>
                <a:cs typeface="Arial"/>
              </a:rPr>
              <a:t>groupby(</a:t>
            </a:r>
            <a:r>
              <a:rPr sz="1050" spc="75" dirty="0">
                <a:solidFill>
                  <a:srgbClr val="B92020"/>
                </a:solidFill>
                <a:latin typeface="Arial"/>
                <a:cs typeface="Arial"/>
              </a:rPr>
              <a:t>'Neighbourhood'</a:t>
            </a:r>
            <a:r>
              <a:rPr sz="1050" spc="75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r>
              <a:rPr sz="1050" spc="75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75" dirty="0">
                <a:solidFill>
                  <a:srgbClr val="333333"/>
                </a:solidFill>
                <a:latin typeface="Arial"/>
                <a:cs typeface="Arial"/>
              </a:rPr>
              <a:t>mean()</a:t>
            </a:r>
            <a:r>
              <a:rPr sz="1050" spc="75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75" dirty="0">
                <a:solidFill>
                  <a:srgbClr val="333333"/>
                </a:solidFill>
                <a:latin typeface="Arial"/>
                <a:cs typeface="Arial"/>
              </a:rPr>
              <a:t>reset_index()  </a:t>
            </a:r>
            <a:r>
              <a:rPr sz="1050" spc="50" dirty="0">
                <a:solidFill>
                  <a:srgbClr val="333333"/>
                </a:solidFill>
                <a:latin typeface="Arial"/>
                <a:cs typeface="Arial"/>
              </a:rPr>
              <a:t>se_grouped</a:t>
            </a:r>
            <a:r>
              <a:rPr sz="1050" spc="50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50" dirty="0">
                <a:solidFill>
                  <a:srgbClr val="333333"/>
                </a:solidFill>
                <a:latin typeface="Arial"/>
                <a:cs typeface="Arial"/>
              </a:rPr>
              <a:t>head()</a:t>
            </a:r>
            <a:endParaRPr sz="10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1058" y="5832373"/>
            <a:ext cx="68580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35" dirty="0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sz="1050" spc="225" dirty="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sz="1050" spc="135" dirty="0">
                <a:solidFill>
                  <a:srgbClr val="2F3F9E"/>
                </a:solidFill>
                <a:latin typeface="Arial"/>
                <a:cs typeface="Arial"/>
              </a:rPr>
              <a:t>[110]: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20811" y="5802210"/>
            <a:ext cx="5857875" cy="438150"/>
          </a:xfrm>
          <a:prstGeom prst="rect">
            <a:avLst/>
          </a:prstGeom>
          <a:ln w="20097">
            <a:solidFill>
              <a:srgbClr val="CFCFCF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335"/>
              </a:spcBef>
            </a:pPr>
            <a:r>
              <a:rPr sz="1050" spc="125" dirty="0">
                <a:solidFill>
                  <a:srgbClr val="008000"/>
                </a:solidFill>
                <a:latin typeface="Arial"/>
                <a:cs typeface="Arial"/>
              </a:rPr>
              <a:t>print</a:t>
            </a:r>
            <a:r>
              <a:rPr sz="1050" spc="125" dirty="0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sz="1050" spc="125" dirty="0">
                <a:solidFill>
                  <a:srgbClr val="B92020"/>
                </a:solidFill>
                <a:latin typeface="Arial"/>
                <a:cs typeface="Arial"/>
              </a:rPr>
              <a:t>"Before </a:t>
            </a:r>
            <a:r>
              <a:rPr sz="1050" spc="35" dirty="0">
                <a:solidFill>
                  <a:srgbClr val="B92020"/>
                </a:solidFill>
                <a:latin typeface="Arial"/>
                <a:cs typeface="Arial"/>
              </a:rPr>
              <a:t>One-hot </a:t>
            </a:r>
            <a:r>
              <a:rPr sz="1050" spc="100" dirty="0">
                <a:solidFill>
                  <a:srgbClr val="B92020"/>
                </a:solidFill>
                <a:latin typeface="Arial"/>
                <a:cs typeface="Arial"/>
              </a:rPr>
              <a:t>encoding:"</a:t>
            </a:r>
            <a:r>
              <a:rPr sz="1050" spc="100" dirty="0">
                <a:solidFill>
                  <a:srgbClr val="333333"/>
                </a:solidFill>
                <a:latin typeface="Arial"/>
                <a:cs typeface="Arial"/>
              </a:rPr>
              <a:t>,</a:t>
            </a:r>
            <a:r>
              <a:rPr sz="1050" spc="-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50" spc="70" dirty="0">
                <a:solidFill>
                  <a:srgbClr val="333333"/>
                </a:solidFill>
                <a:latin typeface="Arial"/>
                <a:cs typeface="Arial"/>
              </a:rPr>
              <a:t>se_df</a:t>
            </a:r>
            <a:r>
              <a:rPr sz="1050" spc="70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70" dirty="0">
                <a:solidFill>
                  <a:srgbClr val="333333"/>
                </a:solidFill>
                <a:latin typeface="Arial"/>
                <a:cs typeface="Arial"/>
              </a:rPr>
              <a:t>shape)</a:t>
            </a:r>
            <a:endParaRPr sz="1050">
              <a:latin typeface="Arial"/>
              <a:cs typeface="Arial"/>
            </a:endParaRPr>
          </a:p>
          <a:p>
            <a:pPr marL="58419">
              <a:lnSpc>
                <a:spcPct val="100000"/>
              </a:lnSpc>
              <a:spcBef>
                <a:spcPts val="15"/>
              </a:spcBef>
            </a:pPr>
            <a:r>
              <a:rPr sz="1050" spc="160" dirty="0">
                <a:solidFill>
                  <a:srgbClr val="008000"/>
                </a:solidFill>
                <a:latin typeface="Arial"/>
                <a:cs typeface="Arial"/>
              </a:rPr>
              <a:t>print</a:t>
            </a:r>
            <a:r>
              <a:rPr sz="1050" spc="160" dirty="0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sz="1050" spc="160" dirty="0">
                <a:solidFill>
                  <a:srgbClr val="B92020"/>
                </a:solidFill>
                <a:latin typeface="Arial"/>
                <a:cs typeface="Arial"/>
              </a:rPr>
              <a:t>"After </a:t>
            </a:r>
            <a:r>
              <a:rPr sz="1050" spc="35" dirty="0">
                <a:solidFill>
                  <a:srgbClr val="B92020"/>
                </a:solidFill>
                <a:latin typeface="Arial"/>
                <a:cs typeface="Arial"/>
              </a:rPr>
              <a:t>One-hot </a:t>
            </a:r>
            <a:r>
              <a:rPr sz="1050" spc="100" dirty="0">
                <a:solidFill>
                  <a:srgbClr val="B92020"/>
                </a:solidFill>
                <a:latin typeface="Arial"/>
                <a:cs typeface="Arial"/>
              </a:rPr>
              <a:t>encoding:"</a:t>
            </a:r>
            <a:r>
              <a:rPr sz="1050" spc="100" dirty="0">
                <a:solidFill>
                  <a:srgbClr val="333333"/>
                </a:solidFill>
                <a:latin typeface="Arial"/>
                <a:cs typeface="Arial"/>
              </a:rPr>
              <a:t>,</a:t>
            </a:r>
            <a:r>
              <a:rPr sz="1050" spc="3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50" spc="40" dirty="0">
                <a:solidFill>
                  <a:srgbClr val="333333"/>
                </a:solidFill>
                <a:latin typeface="Arial"/>
                <a:cs typeface="Arial"/>
              </a:rPr>
              <a:t>se_grouped</a:t>
            </a:r>
            <a:r>
              <a:rPr sz="1050" spc="40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40" dirty="0">
                <a:solidFill>
                  <a:srgbClr val="333333"/>
                </a:solidFill>
                <a:latin typeface="Arial"/>
                <a:cs typeface="Arial"/>
              </a:rPr>
              <a:t>shape)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1058" y="6842023"/>
            <a:ext cx="68580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35" dirty="0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sz="1050" spc="225" dirty="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sz="1050" spc="135" dirty="0">
                <a:solidFill>
                  <a:srgbClr val="2F3F9E"/>
                </a:solidFill>
                <a:latin typeface="Arial"/>
                <a:cs typeface="Arial"/>
              </a:rPr>
              <a:t>[111]: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20811" y="6811860"/>
            <a:ext cx="5857875" cy="276225"/>
          </a:xfrm>
          <a:prstGeom prst="rect">
            <a:avLst/>
          </a:prstGeom>
          <a:ln w="20097">
            <a:solidFill>
              <a:srgbClr val="CFCFCF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335"/>
              </a:spcBef>
            </a:pPr>
            <a:r>
              <a:rPr sz="1050" spc="75" dirty="0">
                <a:solidFill>
                  <a:srgbClr val="333333"/>
                </a:solidFill>
                <a:latin typeface="Arial"/>
                <a:cs typeface="Arial"/>
              </a:rPr>
              <a:t>se_grouped</a:t>
            </a:r>
            <a:r>
              <a:rPr sz="1050" spc="75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75" dirty="0">
                <a:solidFill>
                  <a:srgbClr val="333333"/>
                </a:solidFill>
                <a:latin typeface="Arial"/>
                <a:cs typeface="Arial"/>
              </a:rPr>
              <a:t>to_csv(</a:t>
            </a:r>
            <a:r>
              <a:rPr sz="1050" spc="75" dirty="0">
                <a:solidFill>
                  <a:srgbClr val="B92020"/>
                </a:solidFill>
                <a:latin typeface="Arial"/>
                <a:cs typeface="Arial"/>
              </a:rPr>
              <a:t>'london_grouped.csv'</a:t>
            </a:r>
            <a:r>
              <a:rPr sz="1050" spc="75" dirty="0">
                <a:solidFill>
                  <a:srgbClr val="333333"/>
                </a:solidFill>
                <a:latin typeface="Arial"/>
                <a:cs typeface="Arial"/>
              </a:rPr>
              <a:t>, index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</a:t>
            </a:r>
            <a:r>
              <a:rPr sz="1050" spc="-3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50" b="1" spc="70" dirty="0">
                <a:solidFill>
                  <a:srgbClr val="008000"/>
                </a:solidFill>
                <a:latin typeface="Arial"/>
                <a:cs typeface="Arial"/>
              </a:rPr>
              <a:t>False</a:t>
            </a:r>
            <a:r>
              <a:rPr sz="1050" spc="70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10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1058" y="3432073"/>
            <a:ext cx="68580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95" dirty="0">
                <a:solidFill>
                  <a:srgbClr val="D84215"/>
                </a:solidFill>
                <a:latin typeface="Arial"/>
                <a:cs typeface="Arial"/>
              </a:rPr>
              <a:t>Out[109]: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416049" y="5511820"/>
            <a:ext cx="5810250" cy="161925"/>
            <a:chOff x="1416049" y="5511820"/>
            <a:chExt cx="5810250" cy="161925"/>
          </a:xfrm>
        </p:grpSpPr>
        <p:sp>
          <p:nvSpPr>
            <p:cNvPr id="20" name="object 20"/>
            <p:cNvSpPr/>
            <p:nvPr/>
          </p:nvSpPr>
          <p:spPr>
            <a:xfrm>
              <a:off x="1416049" y="5511820"/>
              <a:ext cx="161925" cy="161925"/>
            </a:xfrm>
            <a:custGeom>
              <a:avLst/>
              <a:gdLst/>
              <a:ahLst/>
              <a:cxnLst/>
              <a:rect l="l" t="t" r="r" b="b"/>
              <a:pathLst>
                <a:path w="161925" h="161925">
                  <a:moveTo>
                    <a:pt x="161925" y="161925"/>
                  </a:moveTo>
                  <a:lnTo>
                    <a:pt x="0" y="161925"/>
                  </a:lnTo>
                  <a:lnTo>
                    <a:pt x="0" y="0"/>
                  </a:lnTo>
                  <a:lnTo>
                    <a:pt x="161925" y="0"/>
                  </a:lnTo>
                  <a:lnTo>
                    <a:pt x="161925" y="161925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473199" y="5559445"/>
              <a:ext cx="38100" cy="66675"/>
            </a:xfrm>
            <a:custGeom>
              <a:avLst/>
              <a:gdLst/>
              <a:ahLst/>
              <a:cxnLst/>
              <a:rect l="l" t="t" r="r" b="b"/>
              <a:pathLst>
                <a:path w="38100" h="66675">
                  <a:moveTo>
                    <a:pt x="38100" y="66675"/>
                  </a:moveTo>
                  <a:lnTo>
                    <a:pt x="0" y="33337"/>
                  </a:lnTo>
                  <a:lnTo>
                    <a:pt x="38100" y="0"/>
                  </a:lnTo>
                  <a:lnTo>
                    <a:pt x="38100" y="66675"/>
                  </a:lnTo>
                  <a:close/>
                </a:path>
              </a:pathLst>
            </a:custGeom>
            <a:solidFill>
              <a:srgbClr val="A2A2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77962" y="5511825"/>
              <a:ext cx="5648325" cy="161925"/>
            </a:xfrm>
            <a:custGeom>
              <a:avLst/>
              <a:gdLst/>
              <a:ahLst/>
              <a:cxnLst/>
              <a:rect l="l" t="t" r="r" b="b"/>
              <a:pathLst>
                <a:path w="5648325" h="161925">
                  <a:moveTo>
                    <a:pt x="133350" y="0"/>
                  </a:moveTo>
                  <a:lnTo>
                    <a:pt x="0" y="0"/>
                  </a:lnTo>
                  <a:lnTo>
                    <a:pt x="0" y="161925"/>
                  </a:lnTo>
                  <a:lnTo>
                    <a:pt x="133350" y="161925"/>
                  </a:lnTo>
                  <a:lnTo>
                    <a:pt x="133350" y="0"/>
                  </a:lnTo>
                  <a:close/>
                </a:path>
                <a:path w="5648325" h="161925">
                  <a:moveTo>
                    <a:pt x="5648325" y="0"/>
                  </a:moveTo>
                  <a:lnTo>
                    <a:pt x="5486400" y="0"/>
                  </a:lnTo>
                  <a:lnTo>
                    <a:pt x="5486400" y="161925"/>
                  </a:lnTo>
                  <a:lnTo>
                    <a:pt x="5648325" y="161925"/>
                  </a:lnTo>
                  <a:lnTo>
                    <a:pt x="5648325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131049" y="5559445"/>
              <a:ext cx="38100" cy="66675"/>
            </a:xfrm>
            <a:custGeom>
              <a:avLst/>
              <a:gdLst/>
              <a:ahLst/>
              <a:cxnLst/>
              <a:rect l="l" t="t" r="r" b="b"/>
              <a:pathLst>
                <a:path w="38100" h="66675">
                  <a:moveTo>
                    <a:pt x="0" y="66675"/>
                  </a:moveTo>
                  <a:lnTo>
                    <a:pt x="0" y="0"/>
                  </a:lnTo>
                  <a:lnTo>
                    <a:pt x="38100" y="33337"/>
                  </a:lnTo>
                  <a:lnTo>
                    <a:pt x="0" y="66675"/>
                  </a:lnTo>
                  <a:close/>
                </a:path>
              </a:pathLst>
            </a:custGeom>
            <a:solidFill>
              <a:srgbClr val="4F4F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711324" y="5511820"/>
              <a:ext cx="5353050" cy="161925"/>
            </a:xfrm>
            <a:custGeom>
              <a:avLst/>
              <a:gdLst/>
              <a:ahLst/>
              <a:cxnLst/>
              <a:rect l="l" t="t" r="r" b="b"/>
              <a:pathLst>
                <a:path w="5353050" h="161925">
                  <a:moveTo>
                    <a:pt x="5353050" y="161925"/>
                  </a:moveTo>
                  <a:lnTo>
                    <a:pt x="0" y="161925"/>
                  </a:lnTo>
                  <a:lnTo>
                    <a:pt x="0" y="0"/>
                  </a:lnTo>
                  <a:lnTo>
                    <a:pt x="5353050" y="0"/>
                  </a:lnTo>
                  <a:lnTo>
                    <a:pt x="5353050" y="161925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577974" y="5530870"/>
              <a:ext cx="266700" cy="123825"/>
            </a:xfrm>
            <a:custGeom>
              <a:avLst/>
              <a:gdLst/>
              <a:ahLst/>
              <a:cxnLst/>
              <a:rect l="l" t="t" r="r" b="b"/>
              <a:pathLst>
                <a:path w="266700" h="123825">
                  <a:moveTo>
                    <a:pt x="266700" y="123825"/>
                  </a:moveTo>
                  <a:lnTo>
                    <a:pt x="0" y="123825"/>
                  </a:lnTo>
                  <a:lnTo>
                    <a:pt x="0" y="0"/>
                  </a:lnTo>
                  <a:lnTo>
                    <a:pt x="266700" y="0"/>
                  </a:lnTo>
                  <a:lnTo>
                    <a:pt x="266700" y="123825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702047" y="3803670"/>
            <a:ext cx="8763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Arial"/>
                <a:cs typeface="Arial"/>
              </a:rPr>
              <a:t>Neighbourhood</a:t>
            </a:r>
            <a:endParaRPr sz="900">
              <a:latin typeface="Arial"/>
              <a:cs typeface="Arial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32</a:t>
            </a:fld>
            <a:r>
              <a:rPr spc="-5" dirty="0"/>
              <a:t>/</a:t>
            </a:r>
            <a:r>
              <a:rPr dirty="0"/>
              <a:t>46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2943427" y="3736995"/>
            <a:ext cx="2349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Arial"/>
                <a:cs typeface="Arial"/>
              </a:rPr>
              <a:t>Zoo</a:t>
            </a:r>
            <a:endParaRPr sz="9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473398" y="3736995"/>
            <a:ext cx="41973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Arial"/>
                <a:cs typeface="Arial"/>
              </a:rPr>
              <a:t>African</a:t>
            </a:r>
            <a:endParaRPr sz="9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060671" y="3736995"/>
            <a:ext cx="10896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Arial"/>
                <a:cs typeface="Arial"/>
              </a:rPr>
              <a:t>American</a:t>
            </a:r>
            <a:r>
              <a:rPr sz="900" b="1" spc="85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Antique</a:t>
            </a:r>
            <a:endParaRPr sz="9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248324" y="3803670"/>
            <a:ext cx="5594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Arial"/>
                <a:cs typeface="Arial"/>
              </a:rPr>
              <a:t>Aquarium</a:t>
            </a:r>
            <a:endParaRPr sz="9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899301" y="3736995"/>
            <a:ext cx="6610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Arial"/>
                <a:cs typeface="Arial"/>
              </a:rPr>
              <a:t>Argentinian</a:t>
            </a:r>
            <a:endParaRPr sz="9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873975" y="3736995"/>
            <a:ext cx="1905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Arial"/>
                <a:cs typeface="Arial"/>
              </a:rPr>
              <a:t>Art</a:t>
            </a:r>
            <a:endParaRPr sz="900">
              <a:latin typeface="Arial"/>
              <a:cs typeface="Arial"/>
            </a:endParaRPr>
          </a:p>
        </p:txBody>
      </p:sp>
      <p:graphicFrame>
        <p:nvGraphicFramePr>
          <p:cNvPr id="33" name="object 33"/>
          <p:cNvGraphicFramePr>
            <a:graphicFrameLocks noGrp="1"/>
          </p:cNvGraphicFramePr>
          <p:nvPr/>
        </p:nvGraphicFramePr>
        <p:xfrm>
          <a:off x="1473199" y="3893872"/>
          <a:ext cx="5822949" cy="15088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5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35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36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73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994"/>
                        </a:lnSpc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Exhibit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994"/>
                        </a:lnSpc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Restaurant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0" algn="r">
                        <a:lnSpc>
                          <a:spcPts val="994"/>
                        </a:lnSpc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Restaurant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1300" algn="r">
                        <a:lnSpc>
                          <a:spcPts val="994"/>
                        </a:lnSpc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Shop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994"/>
                        </a:lnSpc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Restaurant Gallery 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887"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Bankside</a:t>
                      </a:r>
                      <a:r>
                        <a:rPr sz="900" spc="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0.000000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0.00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2065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0.000000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4130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0.0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985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0.0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ct val="100000"/>
                        </a:lnSpc>
                        <a:spcBef>
                          <a:spcPts val="409"/>
                        </a:spcBef>
                        <a:tabLst>
                          <a:tab pos="956944" algn="l"/>
                        </a:tabLst>
                      </a:pPr>
                      <a:r>
                        <a:rPr sz="900" dirty="0">
                          <a:latin typeface="Arial"/>
                          <a:cs typeface="Arial"/>
                        </a:rPr>
                        <a:t>0.010000	0.01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Bellingham</a:t>
                      </a:r>
                      <a:r>
                        <a:rPr sz="900" spc="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0.000000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0.00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12065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0.000000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2413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0.0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6985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0.0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956944" algn="l"/>
                        </a:tabLst>
                      </a:pPr>
                      <a:r>
                        <a:rPr sz="900" dirty="0">
                          <a:latin typeface="Arial"/>
                          <a:cs typeface="Arial"/>
                        </a:rPr>
                        <a:t>0.000000	0.00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Bermondsey</a:t>
                      </a:r>
                      <a:r>
                        <a:rPr sz="900" spc="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0.000000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0.00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12065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0.000000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2413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0.0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6985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0.0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956944" algn="l"/>
                        </a:tabLst>
                      </a:pPr>
                      <a:r>
                        <a:rPr sz="900" dirty="0">
                          <a:latin typeface="Arial"/>
                          <a:cs typeface="Arial"/>
                        </a:rPr>
                        <a:t>0.010000	0.01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696595" algn="l"/>
                        </a:tabLst>
                      </a:pPr>
                      <a:r>
                        <a:rPr sz="900" dirty="0">
                          <a:latin typeface="Arial"/>
                          <a:cs typeface="Arial"/>
                        </a:rPr>
                        <a:t>Blackheath	0.0</a:t>
                      </a:r>
                      <a:r>
                        <a:rPr sz="900" spc="-7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1236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0.00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12065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0.0</a:t>
                      </a:r>
                      <a:r>
                        <a:rPr sz="900" spc="-7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1236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24130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0.0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6985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0.0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956944" algn="l"/>
                        </a:tabLst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0.011236	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0.00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672">
                <a:tc>
                  <a:txBody>
                    <a:bodyPr/>
                    <a:lstStyle/>
                    <a:p>
                      <a:pPr marL="57150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Brixton</a:t>
                      </a:r>
                      <a:r>
                        <a:rPr sz="900" spc="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0.000000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0.01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120650" algn="r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0.000000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241300" algn="r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0.0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69850" algn="r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0.0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ts val="990"/>
                        </a:lnSpc>
                        <a:spcBef>
                          <a:spcPts val="385"/>
                        </a:spcBef>
                        <a:tabLst>
                          <a:tab pos="956944" algn="l"/>
                        </a:tabLst>
                      </a:pPr>
                      <a:r>
                        <a:rPr sz="900" dirty="0">
                          <a:latin typeface="Arial"/>
                          <a:cs typeface="Arial"/>
                        </a:rPr>
                        <a:t>0.000000	0.01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4" name="object 34"/>
          <p:cNvSpPr txBox="1"/>
          <p:nvPr/>
        </p:nvSpPr>
        <p:spPr>
          <a:xfrm>
            <a:off x="1457374" y="6280048"/>
            <a:ext cx="2445385" cy="347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60" dirty="0">
                <a:latin typeface="Arial"/>
                <a:cs typeface="Arial"/>
              </a:rPr>
              <a:t>Before </a:t>
            </a:r>
            <a:r>
              <a:rPr sz="1050" spc="35" dirty="0">
                <a:latin typeface="Arial"/>
                <a:cs typeface="Arial"/>
              </a:rPr>
              <a:t>One-hot </a:t>
            </a:r>
            <a:r>
              <a:rPr sz="1050" spc="70" dirty="0">
                <a:latin typeface="Arial"/>
                <a:cs typeface="Arial"/>
              </a:rPr>
              <a:t>encoding: </a:t>
            </a:r>
            <a:r>
              <a:rPr sz="1050" spc="125" dirty="0">
                <a:latin typeface="Arial"/>
                <a:cs typeface="Arial"/>
              </a:rPr>
              <a:t>(46,</a:t>
            </a:r>
            <a:r>
              <a:rPr sz="1050" spc="225" dirty="0">
                <a:latin typeface="Arial"/>
                <a:cs typeface="Arial"/>
              </a:rPr>
              <a:t> </a:t>
            </a:r>
            <a:r>
              <a:rPr sz="1050" spc="110" dirty="0">
                <a:latin typeface="Arial"/>
                <a:cs typeface="Arial"/>
              </a:rPr>
              <a:t>5)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130" dirty="0">
                <a:latin typeface="Arial"/>
                <a:cs typeface="Arial"/>
              </a:rPr>
              <a:t>After </a:t>
            </a:r>
            <a:r>
              <a:rPr sz="1050" spc="35" dirty="0">
                <a:latin typeface="Arial"/>
                <a:cs typeface="Arial"/>
              </a:rPr>
              <a:t>One-hot </a:t>
            </a:r>
            <a:r>
              <a:rPr sz="1050" spc="70" dirty="0">
                <a:latin typeface="Arial"/>
                <a:cs typeface="Arial"/>
              </a:rPr>
              <a:t>encoding: </a:t>
            </a:r>
            <a:r>
              <a:rPr sz="1050" spc="125" dirty="0">
                <a:latin typeface="Arial"/>
                <a:cs typeface="Arial"/>
              </a:rPr>
              <a:t>(40,</a:t>
            </a:r>
            <a:r>
              <a:rPr sz="1050" spc="145" dirty="0">
                <a:latin typeface="Arial"/>
                <a:cs typeface="Arial"/>
              </a:rPr>
              <a:t> </a:t>
            </a:r>
            <a:r>
              <a:rPr sz="1050" spc="50" dirty="0">
                <a:latin typeface="Arial"/>
                <a:cs typeface="Arial"/>
              </a:rPr>
              <a:t>199)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33</a:t>
            </a:fld>
            <a:r>
              <a:rPr spc="-5" dirty="0"/>
              <a:t>/</a:t>
            </a:r>
            <a:r>
              <a:rPr dirty="0"/>
              <a:t>46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38337" y="165099"/>
            <a:ext cx="153225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Neighborhoods in London</a:t>
            </a:r>
            <a:r>
              <a:rPr sz="800" spc="-8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Week2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058" y="469798"/>
            <a:ext cx="68580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35" dirty="0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sz="1050" spc="225" dirty="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sz="1050" spc="135" dirty="0">
                <a:solidFill>
                  <a:srgbClr val="2F3F9E"/>
                </a:solidFill>
                <a:latin typeface="Arial"/>
                <a:cs typeface="Arial"/>
              </a:rPr>
              <a:t>[112]: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20811" y="430110"/>
            <a:ext cx="5857875" cy="2057400"/>
          </a:xfrm>
          <a:prstGeom prst="rect">
            <a:avLst/>
          </a:prstGeom>
          <a:ln w="20097">
            <a:solidFill>
              <a:srgbClr val="CFCFCF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409"/>
              </a:spcBef>
            </a:pPr>
            <a:r>
              <a:rPr sz="1050" dirty="0">
                <a:solidFill>
                  <a:srgbClr val="333333"/>
                </a:solidFill>
                <a:latin typeface="Arial"/>
                <a:cs typeface="Arial"/>
              </a:rPr>
              <a:t>num_top_venues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sz="1050" spc="-10" dirty="0">
                <a:solidFill>
                  <a:srgbClr val="666666"/>
                </a:solidFill>
                <a:latin typeface="Arial"/>
                <a:cs typeface="Arial"/>
              </a:rPr>
              <a:t>5 </a:t>
            </a:r>
            <a:r>
              <a:rPr sz="1050" i="1" spc="-10" dirty="0">
                <a:solidFill>
                  <a:srgbClr val="408080"/>
                </a:solidFill>
                <a:latin typeface="Arial"/>
                <a:cs typeface="Arial"/>
              </a:rPr>
              <a:t># </a:t>
            </a:r>
            <a:r>
              <a:rPr sz="1050" i="1" spc="-30" dirty="0">
                <a:solidFill>
                  <a:srgbClr val="408080"/>
                </a:solidFill>
                <a:latin typeface="Arial"/>
                <a:cs typeface="Arial"/>
              </a:rPr>
              <a:t>Top </a:t>
            </a:r>
            <a:r>
              <a:rPr sz="1050" i="1" spc="-95" dirty="0">
                <a:solidFill>
                  <a:srgbClr val="408080"/>
                </a:solidFill>
                <a:latin typeface="Arial"/>
                <a:cs typeface="Arial"/>
              </a:rPr>
              <a:t>common </a:t>
            </a:r>
            <a:r>
              <a:rPr sz="1050" i="1" spc="10" dirty="0">
                <a:solidFill>
                  <a:srgbClr val="408080"/>
                </a:solidFill>
                <a:latin typeface="Arial"/>
                <a:cs typeface="Arial"/>
              </a:rPr>
              <a:t>venues</a:t>
            </a:r>
            <a:r>
              <a:rPr sz="1050" i="1" spc="90" dirty="0">
                <a:solidFill>
                  <a:srgbClr val="408080"/>
                </a:solidFill>
                <a:latin typeface="Arial"/>
                <a:cs typeface="Arial"/>
              </a:rPr>
              <a:t> </a:t>
            </a:r>
            <a:r>
              <a:rPr sz="1050" i="1" spc="-10" dirty="0">
                <a:solidFill>
                  <a:srgbClr val="408080"/>
                </a:solidFill>
                <a:latin typeface="Arial"/>
                <a:cs typeface="Arial"/>
              </a:rPr>
              <a:t>needed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00">
              <a:latin typeface="Arial"/>
              <a:cs typeface="Arial"/>
            </a:endParaRPr>
          </a:p>
          <a:p>
            <a:pPr marL="351790" marR="2859405" indent="-293370">
              <a:lnSpc>
                <a:spcPct val="101200"/>
              </a:lnSpc>
            </a:pPr>
            <a:r>
              <a:rPr sz="1050" b="1" spc="110" dirty="0">
                <a:solidFill>
                  <a:srgbClr val="008000"/>
                </a:solidFill>
                <a:latin typeface="Arial"/>
                <a:cs typeface="Arial"/>
              </a:rPr>
              <a:t>for </a:t>
            </a:r>
            <a:r>
              <a:rPr sz="1050" spc="-10" dirty="0">
                <a:solidFill>
                  <a:srgbClr val="333333"/>
                </a:solidFill>
                <a:latin typeface="Arial"/>
                <a:cs typeface="Arial"/>
              </a:rPr>
              <a:t>hood </a:t>
            </a:r>
            <a:r>
              <a:rPr sz="1050" b="1" spc="110" dirty="0">
                <a:solidFill>
                  <a:srgbClr val="7216AB"/>
                </a:solidFill>
                <a:latin typeface="Arial"/>
                <a:cs typeface="Arial"/>
              </a:rPr>
              <a:t>in </a:t>
            </a:r>
            <a:r>
              <a:rPr sz="1050" spc="75" dirty="0">
                <a:solidFill>
                  <a:srgbClr val="333333"/>
                </a:solidFill>
                <a:latin typeface="Arial"/>
                <a:cs typeface="Arial"/>
              </a:rPr>
              <a:t>se_grouped[</a:t>
            </a:r>
            <a:r>
              <a:rPr sz="1050" spc="75" dirty="0">
                <a:solidFill>
                  <a:srgbClr val="B92020"/>
                </a:solidFill>
                <a:latin typeface="Arial"/>
                <a:cs typeface="Arial"/>
              </a:rPr>
              <a:t>'Neighbourhood'</a:t>
            </a:r>
            <a:r>
              <a:rPr sz="1050" spc="75" dirty="0">
                <a:solidFill>
                  <a:srgbClr val="333333"/>
                </a:solidFill>
                <a:latin typeface="Arial"/>
                <a:cs typeface="Arial"/>
              </a:rPr>
              <a:t>]:  </a:t>
            </a:r>
            <a:r>
              <a:rPr sz="1050" spc="150" dirty="0">
                <a:solidFill>
                  <a:srgbClr val="008000"/>
                </a:solidFill>
                <a:latin typeface="Arial"/>
                <a:cs typeface="Arial"/>
              </a:rPr>
              <a:t>print</a:t>
            </a:r>
            <a:r>
              <a:rPr sz="1050" spc="150" dirty="0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sz="1050" spc="150" dirty="0">
                <a:solidFill>
                  <a:srgbClr val="B92020"/>
                </a:solidFill>
                <a:latin typeface="Arial"/>
                <a:cs typeface="Arial"/>
              </a:rPr>
              <a:t>"----"</a:t>
            </a:r>
            <a:r>
              <a:rPr sz="1050" spc="150" dirty="0">
                <a:solidFill>
                  <a:srgbClr val="666666"/>
                </a:solidFill>
                <a:latin typeface="Arial"/>
                <a:cs typeface="Arial"/>
              </a:rPr>
              <a:t>+</a:t>
            </a:r>
            <a:r>
              <a:rPr sz="1050" spc="150" dirty="0">
                <a:solidFill>
                  <a:srgbClr val="333333"/>
                </a:solidFill>
                <a:latin typeface="Arial"/>
                <a:cs typeface="Arial"/>
              </a:rPr>
              <a:t>hood</a:t>
            </a:r>
            <a:r>
              <a:rPr sz="1050" spc="150" dirty="0">
                <a:solidFill>
                  <a:srgbClr val="666666"/>
                </a:solidFill>
                <a:latin typeface="Arial"/>
                <a:cs typeface="Arial"/>
              </a:rPr>
              <a:t>+</a:t>
            </a:r>
            <a:r>
              <a:rPr sz="1050" spc="150" dirty="0">
                <a:solidFill>
                  <a:srgbClr val="B92020"/>
                </a:solidFill>
                <a:latin typeface="Arial"/>
                <a:cs typeface="Arial"/>
              </a:rPr>
              <a:t>"----"</a:t>
            </a:r>
            <a:r>
              <a:rPr sz="1050" spc="150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1050">
              <a:latin typeface="Arial"/>
              <a:cs typeface="Arial"/>
            </a:endParaRPr>
          </a:p>
          <a:p>
            <a:pPr marL="351790" marR="367665">
              <a:lnSpc>
                <a:spcPct val="101200"/>
              </a:lnSpc>
            </a:pPr>
            <a:r>
              <a:rPr sz="1050" spc="-10" dirty="0">
                <a:solidFill>
                  <a:srgbClr val="333333"/>
                </a:solidFill>
                <a:latin typeface="Arial"/>
                <a:cs typeface="Arial"/>
              </a:rPr>
              <a:t>temp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sz="1050" spc="60" dirty="0">
                <a:solidFill>
                  <a:srgbClr val="333333"/>
                </a:solidFill>
                <a:latin typeface="Arial"/>
                <a:cs typeface="Arial"/>
              </a:rPr>
              <a:t>se_grouped[se_grouped[</a:t>
            </a:r>
            <a:r>
              <a:rPr sz="1050" spc="60" dirty="0">
                <a:solidFill>
                  <a:srgbClr val="B92020"/>
                </a:solidFill>
                <a:latin typeface="Arial"/>
                <a:cs typeface="Arial"/>
              </a:rPr>
              <a:t>'Neighbourhood'</a:t>
            </a:r>
            <a:r>
              <a:rPr sz="1050" spc="60" dirty="0">
                <a:solidFill>
                  <a:srgbClr val="333333"/>
                </a:solidFill>
                <a:latin typeface="Arial"/>
                <a:cs typeface="Arial"/>
              </a:rPr>
              <a:t>]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== </a:t>
            </a:r>
            <a:r>
              <a:rPr sz="1050" spc="100" dirty="0">
                <a:solidFill>
                  <a:srgbClr val="333333"/>
                </a:solidFill>
                <a:latin typeface="Arial"/>
                <a:cs typeface="Arial"/>
              </a:rPr>
              <a:t>hood]</a:t>
            </a:r>
            <a:r>
              <a:rPr sz="1050" spc="100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100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sz="1050" spc="100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100" dirty="0">
                <a:solidFill>
                  <a:srgbClr val="333333"/>
                </a:solidFill>
                <a:latin typeface="Arial"/>
                <a:cs typeface="Arial"/>
              </a:rPr>
              <a:t>reset_index()  </a:t>
            </a:r>
            <a:r>
              <a:rPr sz="1050" spc="30" dirty="0">
                <a:solidFill>
                  <a:srgbClr val="333333"/>
                </a:solidFill>
                <a:latin typeface="Arial"/>
                <a:cs typeface="Arial"/>
              </a:rPr>
              <a:t>temp</a:t>
            </a:r>
            <a:r>
              <a:rPr sz="1050" spc="30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30" dirty="0">
                <a:solidFill>
                  <a:srgbClr val="333333"/>
                </a:solidFill>
                <a:latin typeface="Arial"/>
                <a:cs typeface="Arial"/>
              </a:rPr>
              <a:t>columns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sz="1050" spc="145" dirty="0">
                <a:solidFill>
                  <a:srgbClr val="333333"/>
                </a:solidFill>
                <a:latin typeface="Arial"/>
                <a:cs typeface="Arial"/>
              </a:rPr>
              <a:t>[</a:t>
            </a:r>
            <a:r>
              <a:rPr sz="1050" spc="145" dirty="0">
                <a:solidFill>
                  <a:srgbClr val="B92020"/>
                </a:solidFill>
                <a:latin typeface="Arial"/>
                <a:cs typeface="Arial"/>
              </a:rPr>
              <a:t>'venue'</a:t>
            </a:r>
            <a:r>
              <a:rPr sz="1050" spc="145" dirty="0">
                <a:solidFill>
                  <a:srgbClr val="333333"/>
                </a:solidFill>
                <a:latin typeface="Arial"/>
                <a:cs typeface="Arial"/>
              </a:rPr>
              <a:t>,</a:t>
            </a:r>
            <a:r>
              <a:rPr sz="1050" spc="28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50" spc="215" dirty="0">
                <a:solidFill>
                  <a:srgbClr val="B92020"/>
                </a:solidFill>
                <a:latin typeface="Arial"/>
                <a:cs typeface="Arial"/>
              </a:rPr>
              <a:t>'freq'</a:t>
            </a:r>
            <a:r>
              <a:rPr sz="1050" spc="215" dirty="0">
                <a:solidFill>
                  <a:srgbClr val="333333"/>
                </a:solidFill>
                <a:latin typeface="Arial"/>
                <a:cs typeface="Arial"/>
              </a:rPr>
              <a:t>]</a:t>
            </a:r>
            <a:endParaRPr sz="1050">
              <a:latin typeface="Arial"/>
              <a:cs typeface="Arial"/>
            </a:endParaRPr>
          </a:p>
          <a:p>
            <a:pPr marL="351790">
              <a:lnSpc>
                <a:spcPct val="100000"/>
              </a:lnSpc>
              <a:spcBef>
                <a:spcPts val="15"/>
              </a:spcBef>
            </a:pPr>
            <a:r>
              <a:rPr sz="1050" spc="-10" dirty="0">
                <a:solidFill>
                  <a:srgbClr val="333333"/>
                </a:solidFill>
                <a:latin typeface="Arial"/>
                <a:cs typeface="Arial"/>
              </a:rPr>
              <a:t>temp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</a:t>
            </a:r>
            <a:r>
              <a:rPr sz="1050" spc="3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50" spc="135" dirty="0">
                <a:solidFill>
                  <a:srgbClr val="333333"/>
                </a:solidFill>
                <a:latin typeface="Arial"/>
                <a:cs typeface="Arial"/>
              </a:rPr>
              <a:t>temp</a:t>
            </a:r>
            <a:r>
              <a:rPr sz="1050" spc="135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135" dirty="0">
                <a:solidFill>
                  <a:srgbClr val="333333"/>
                </a:solidFill>
                <a:latin typeface="Arial"/>
                <a:cs typeface="Arial"/>
              </a:rPr>
              <a:t>iloc[</a:t>
            </a:r>
            <a:r>
              <a:rPr sz="1050" spc="135" dirty="0">
                <a:solidFill>
                  <a:srgbClr val="666666"/>
                </a:solidFill>
                <a:latin typeface="Arial"/>
                <a:cs typeface="Arial"/>
              </a:rPr>
              <a:t>1</a:t>
            </a:r>
            <a:r>
              <a:rPr sz="1050" spc="135" dirty="0">
                <a:solidFill>
                  <a:srgbClr val="333333"/>
                </a:solidFill>
                <a:latin typeface="Arial"/>
                <a:cs typeface="Arial"/>
              </a:rPr>
              <a:t>:]</a:t>
            </a:r>
            <a:endParaRPr sz="1050">
              <a:latin typeface="Arial"/>
              <a:cs typeface="Arial"/>
            </a:endParaRPr>
          </a:p>
          <a:p>
            <a:pPr marL="351790" marR="2494280">
              <a:lnSpc>
                <a:spcPct val="101200"/>
              </a:lnSpc>
            </a:pPr>
            <a:r>
              <a:rPr sz="1050" spc="145" dirty="0">
                <a:solidFill>
                  <a:srgbClr val="333333"/>
                </a:solidFill>
                <a:latin typeface="Arial"/>
                <a:cs typeface="Arial"/>
              </a:rPr>
              <a:t>temp[</a:t>
            </a:r>
            <a:r>
              <a:rPr sz="1050" spc="145" dirty="0">
                <a:solidFill>
                  <a:srgbClr val="B92020"/>
                </a:solidFill>
                <a:latin typeface="Arial"/>
                <a:cs typeface="Arial"/>
              </a:rPr>
              <a:t>'freq'</a:t>
            </a:r>
            <a:r>
              <a:rPr sz="1050" spc="145" dirty="0">
                <a:solidFill>
                  <a:srgbClr val="333333"/>
                </a:solidFill>
                <a:latin typeface="Arial"/>
                <a:cs typeface="Arial"/>
              </a:rPr>
              <a:t>]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sz="1050" spc="145" dirty="0">
                <a:solidFill>
                  <a:srgbClr val="333333"/>
                </a:solidFill>
                <a:latin typeface="Arial"/>
                <a:cs typeface="Arial"/>
              </a:rPr>
              <a:t>temp[</a:t>
            </a:r>
            <a:r>
              <a:rPr sz="1050" spc="145" dirty="0">
                <a:solidFill>
                  <a:srgbClr val="B92020"/>
                </a:solidFill>
                <a:latin typeface="Arial"/>
                <a:cs typeface="Arial"/>
              </a:rPr>
              <a:t>'freq'</a:t>
            </a:r>
            <a:r>
              <a:rPr sz="1050" spc="145" dirty="0">
                <a:solidFill>
                  <a:srgbClr val="333333"/>
                </a:solidFill>
                <a:latin typeface="Arial"/>
                <a:cs typeface="Arial"/>
              </a:rPr>
              <a:t>]</a:t>
            </a:r>
            <a:r>
              <a:rPr sz="1050" spc="145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145" dirty="0">
                <a:solidFill>
                  <a:srgbClr val="333333"/>
                </a:solidFill>
                <a:latin typeface="Arial"/>
                <a:cs typeface="Arial"/>
              </a:rPr>
              <a:t>astype(</a:t>
            </a:r>
            <a:r>
              <a:rPr sz="1050" spc="145" dirty="0">
                <a:solidFill>
                  <a:srgbClr val="008000"/>
                </a:solidFill>
                <a:latin typeface="Arial"/>
                <a:cs typeface="Arial"/>
              </a:rPr>
              <a:t>float</a:t>
            </a:r>
            <a:r>
              <a:rPr sz="1050" spc="145" dirty="0">
                <a:solidFill>
                  <a:srgbClr val="333333"/>
                </a:solidFill>
                <a:latin typeface="Arial"/>
                <a:cs typeface="Arial"/>
              </a:rPr>
              <a:t>)  </a:t>
            </a:r>
            <a:r>
              <a:rPr sz="1050" spc="-10" dirty="0">
                <a:solidFill>
                  <a:srgbClr val="333333"/>
                </a:solidFill>
                <a:latin typeface="Arial"/>
                <a:cs typeface="Arial"/>
              </a:rPr>
              <a:t>temp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sz="1050" spc="125" dirty="0">
                <a:solidFill>
                  <a:srgbClr val="333333"/>
                </a:solidFill>
                <a:latin typeface="Arial"/>
                <a:cs typeface="Arial"/>
              </a:rPr>
              <a:t>temp</a:t>
            </a:r>
            <a:r>
              <a:rPr sz="1050" spc="125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125" dirty="0">
                <a:solidFill>
                  <a:srgbClr val="333333"/>
                </a:solidFill>
                <a:latin typeface="Arial"/>
                <a:cs typeface="Arial"/>
              </a:rPr>
              <a:t>round({</a:t>
            </a:r>
            <a:r>
              <a:rPr sz="1050" spc="125" dirty="0">
                <a:solidFill>
                  <a:srgbClr val="B92020"/>
                </a:solidFill>
                <a:latin typeface="Arial"/>
                <a:cs typeface="Arial"/>
              </a:rPr>
              <a:t>'freq'</a:t>
            </a:r>
            <a:r>
              <a:rPr sz="1050" spc="125" dirty="0">
                <a:solidFill>
                  <a:srgbClr val="333333"/>
                </a:solidFill>
                <a:latin typeface="Arial"/>
                <a:cs typeface="Arial"/>
              </a:rPr>
              <a:t>:</a:t>
            </a:r>
            <a:r>
              <a:rPr sz="1050" spc="3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50" spc="145" dirty="0">
                <a:solidFill>
                  <a:srgbClr val="666666"/>
                </a:solidFill>
                <a:latin typeface="Arial"/>
                <a:cs typeface="Arial"/>
              </a:rPr>
              <a:t>2</a:t>
            </a:r>
            <a:r>
              <a:rPr sz="1050" spc="145" dirty="0">
                <a:solidFill>
                  <a:srgbClr val="333333"/>
                </a:solidFill>
                <a:latin typeface="Arial"/>
                <a:cs typeface="Arial"/>
              </a:rPr>
              <a:t>})</a:t>
            </a:r>
            <a:endParaRPr sz="1050">
              <a:latin typeface="Arial"/>
              <a:cs typeface="Arial"/>
            </a:endParaRPr>
          </a:p>
          <a:p>
            <a:pPr marL="351790">
              <a:lnSpc>
                <a:spcPct val="100000"/>
              </a:lnSpc>
              <a:spcBef>
                <a:spcPts val="15"/>
              </a:spcBef>
            </a:pPr>
            <a:r>
              <a:rPr sz="1050" spc="130" dirty="0">
                <a:solidFill>
                  <a:srgbClr val="008000"/>
                </a:solidFill>
                <a:latin typeface="Arial"/>
                <a:cs typeface="Arial"/>
              </a:rPr>
              <a:t>print</a:t>
            </a:r>
            <a:r>
              <a:rPr sz="1050" spc="130" dirty="0">
                <a:solidFill>
                  <a:srgbClr val="333333"/>
                </a:solidFill>
                <a:latin typeface="Arial"/>
                <a:cs typeface="Arial"/>
              </a:rPr>
              <a:t>(temp</a:t>
            </a:r>
            <a:r>
              <a:rPr sz="1050" spc="130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130" dirty="0">
                <a:solidFill>
                  <a:srgbClr val="333333"/>
                </a:solidFill>
                <a:latin typeface="Arial"/>
                <a:cs typeface="Arial"/>
              </a:rPr>
              <a:t>sort_values(</a:t>
            </a:r>
            <a:r>
              <a:rPr sz="1050" spc="130" dirty="0">
                <a:solidFill>
                  <a:srgbClr val="B92020"/>
                </a:solidFill>
                <a:latin typeface="Arial"/>
                <a:cs typeface="Arial"/>
              </a:rPr>
              <a:t>'freq'</a:t>
            </a:r>
            <a:r>
              <a:rPr sz="1050" spc="130" dirty="0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sz="1050" spc="45" dirty="0">
                <a:solidFill>
                  <a:srgbClr val="333333"/>
                </a:solidFill>
                <a:latin typeface="Arial"/>
                <a:cs typeface="Arial"/>
              </a:rPr>
              <a:t>ascending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sz="1050" b="1" spc="85" dirty="0">
                <a:solidFill>
                  <a:srgbClr val="008000"/>
                </a:solidFill>
                <a:latin typeface="Arial"/>
                <a:cs typeface="Arial"/>
              </a:rPr>
              <a:t>False</a:t>
            </a:r>
            <a:r>
              <a:rPr sz="1050" spc="85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r>
              <a:rPr sz="1050" spc="85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85" dirty="0">
                <a:solidFill>
                  <a:srgbClr val="333333"/>
                </a:solidFill>
                <a:latin typeface="Arial"/>
                <a:cs typeface="Arial"/>
              </a:rPr>
              <a:t>reset_index(drop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</a:t>
            </a:r>
            <a:r>
              <a:rPr sz="1050" spc="-7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50" b="1" spc="50" dirty="0">
                <a:solidFill>
                  <a:srgbClr val="008000"/>
                </a:solidFill>
                <a:latin typeface="Arial"/>
                <a:cs typeface="Arial"/>
              </a:rPr>
              <a:t>True</a:t>
            </a:r>
            <a:r>
              <a:rPr sz="1050" spc="50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1050">
              <a:latin typeface="Arial"/>
              <a:cs typeface="Arial"/>
            </a:endParaRPr>
          </a:p>
          <a:p>
            <a:pPr marL="351790" marR="4178300" indent="-293370">
              <a:lnSpc>
                <a:spcPct val="101200"/>
              </a:lnSpc>
            </a:pPr>
            <a:r>
              <a:rPr sz="1050" spc="280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-10" dirty="0">
                <a:solidFill>
                  <a:srgbClr val="333333"/>
                </a:solidFill>
                <a:latin typeface="Arial"/>
                <a:cs typeface="Arial"/>
              </a:rPr>
              <a:t>hea</a:t>
            </a:r>
            <a:r>
              <a:rPr sz="1050" spc="-15" dirty="0">
                <a:solidFill>
                  <a:srgbClr val="333333"/>
                </a:solidFill>
                <a:latin typeface="Arial"/>
                <a:cs typeface="Arial"/>
              </a:rPr>
              <a:t>d</a:t>
            </a:r>
            <a:r>
              <a:rPr sz="1050" spc="220" dirty="0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sz="1050" dirty="0">
                <a:solidFill>
                  <a:srgbClr val="333333"/>
                </a:solidFill>
                <a:latin typeface="Arial"/>
                <a:cs typeface="Arial"/>
              </a:rPr>
              <a:t>num_top_venue</a:t>
            </a:r>
            <a:r>
              <a:rPr sz="1050" spc="-5" dirty="0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sz="1050" spc="204" dirty="0">
                <a:solidFill>
                  <a:srgbClr val="333333"/>
                </a:solidFill>
                <a:latin typeface="Arial"/>
                <a:cs typeface="Arial"/>
              </a:rPr>
              <a:t>))  </a:t>
            </a:r>
            <a:r>
              <a:rPr sz="1050" spc="200" dirty="0">
                <a:solidFill>
                  <a:srgbClr val="008000"/>
                </a:solidFill>
                <a:latin typeface="Arial"/>
                <a:cs typeface="Arial"/>
              </a:rPr>
              <a:t>print</a:t>
            </a:r>
            <a:r>
              <a:rPr sz="1050" spc="200" dirty="0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sz="1050" spc="200" dirty="0">
                <a:solidFill>
                  <a:srgbClr val="B92020"/>
                </a:solidFill>
                <a:latin typeface="Arial"/>
                <a:cs typeface="Arial"/>
              </a:rPr>
              <a:t>'</a:t>
            </a:r>
            <a:r>
              <a:rPr sz="1050" b="1" spc="200" dirty="0">
                <a:solidFill>
                  <a:srgbClr val="BA6621"/>
                </a:solidFill>
                <a:latin typeface="Arial"/>
                <a:cs typeface="Arial"/>
              </a:rPr>
              <a:t>\n</a:t>
            </a:r>
            <a:r>
              <a:rPr sz="1050" spc="200" dirty="0">
                <a:solidFill>
                  <a:srgbClr val="B92020"/>
                </a:solidFill>
                <a:latin typeface="Arial"/>
                <a:cs typeface="Arial"/>
              </a:rPr>
              <a:t>'</a:t>
            </a:r>
            <a:r>
              <a:rPr sz="1050" spc="200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34</a:t>
            </a:fld>
            <a:r>
              <a:rPr spc="-5" dirty="0"/>
              <a:t>/</a:t>
            </a:r>
            <a:r>
              <a:rPr dirty="0"/>
              <a:t>46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57374" y="411733"/>
            <a:ext cx="1565275" cy="347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30" dirty="0">
                <a:latin typeface="Arial"/>
                <a:cs typeface="Arial"/>
              </a:rPr>
              <a:t>----Bankside----</a:t>
            </a:r>
            <a:endParaRPr sz="1050">
              <a:latin typeface="Arial"/>
              <a:cs typeface="Arial"/>
            </a:endParaRPr>
          </a:p>
          <a:p>
            <a:pPr marL="1185545">
              <a:lnSpc>
                <a:spcPct val="100000"/>
              </a:lnSpc>
              <a:spcBef>
                <a:spcPts val="15"/>
              </a:spcBef>
            </a:pPr>
            <a:r>
              <a:rPr sz="1050" spc="5" dirty="0">
                <a:latin typeface="Arial"/>
                <a:cs typeface="Arial"/>
              </a:rPr>
              <a:t>venue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43654" y="573658"/>
            <a:ext cx="318770" cy="99504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sz="1050" spc="110" dirty="0">
                <a:latin typeface="Arial"/>
                <a:cs typeface="Arial"/>
              </a:rPr>
              <a:t>freq  </a:t>
            </a:r>
            <a:r>
              <a:rPr sz="1050" spc="65" dirty="0">
                <a:latin typeface="Arial"/>
                <a:cs typeface="Arial"/>
              </a:rPr>
              <a:t>0.08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65" dirty="0">
                <a:latin typeface="Arial"/>
                <a:cs typeface="Arial"/>
              </a:rPr>
              <a:t>0.06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65" dirty="0">
                <a:latin typeface="Arial"/>
                <a:cs typeface="Arial"/>
              </a:rPr>
              <a:t>0.06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65" dirty="0">
                <a:latin typeface="Arial"/>
                <a:cs typeface="Arial"/>
              </a:rPr>
              <a:t>0.05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65" dirty="0">
                <a:latin typeface="Arial"/>
                <a:cs typeface="Arial"/>
              </a:rPr>
              <a:t>0.04</a:t>
            </a:r>
            <a:endParaRPr sz="10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57374" y="735583"/>
            <a:ext cx="1565275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5490" indent="-733425">
              <a:lnSpc>
                <a:spcPct val="100000"/>
              </a:lnSpc>
              <a:spcBef>
                <a:spcPts val="100"/>
              </a:spcBef>
              <a:buAutoNum type="arabicPlain"/>
              <a:tabLst>
                <a:tab pos="745490" algn="l"/>
                <a:tab pos="746125" algn="l"/>
              </a:tabLst>
            </a:pPr>
            <a:r>
              <a:rPr sz="1050" spc="60" dirty="0">
                <a:latin typeface="Arial"/>
                <a:cs typeface="Arial"/>
              </a:rPr>
              <a:t>Coffee</a:t>
            </a:r>
            <a:r>
              <a:rPr sz="1050" spc="204" dirty="0">
                <a:latin typeface="Arial"/>
                <a:cs typeface="Arial"/>
              </a:rPr>
              <a:t> </a:t>
            </a:r>
            <a:r>
              <a:rPr sz="1050" spc="-40" dirty="0">
                <a:latin typeface="Arial"/>
                <a:cs typeface="Arial"/>
              </a:rPr>
              <a:t>Shop</a:t>
            </a:r>
            <a:endParaRPr sz="1050">
              <a:latin typeface="Arial"/>
              <a:cs typeface="Arial"/>
            </a:endParaRPr>
          </a:p>
          <a:p>
            <a:pPr marL="1332230" indent="-132016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1332230" algn="l"/>
                <a:tab pos="1332865" algn="l"/>
              </a:tabLst>
            </a:pPr>
            <a:r>
              <a:rPr sz="1050" spc="-50" dirty="0">
                <a:latin typeface="Arial"/>
                <a:cs typeface="Arial"/>
              </a:rPr>
              <a:t>Pub</a:t>
            </a:r>
            <a:endParaRPr sz="1050">
              <a:latin typeface="Arial"/>
              <a:cs typeface="Arial"/>
            </a:endParaRPr>
          </a:p>
          <a:p>
            <a:pPr marL="1185545" indent="-1173480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1185545" algn="l"/>
                <a:tab pos="1186180" algn="l"/>
              </a:tabLst>
            </a:pPr>
            <a:r>
              <a:rPr sz="1050" spc="85" dirty="0">
                <a:latin typeface="Arial"/>
                <a:cs typeface="Arial"/>
              </a:rPr>
              <a:t>Hotel</a:t>
            </a:r>
            <a:endParaRPr sz="1050">
              <a:latin typeface="Arial"/>
              <a:cs typeface="Arial"/>
            </a:endParaRPr>
          </a:p>
          <a:p>
            <a:pPr marL="232410" indent="-22034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232410" algn="l"/>
                <a:tab pos="233045" algn="l"/>
              </a:tabLst>
            </a:pPr>
            <a:r>
              <a:rPr sz="1050" spc="175" dirty="0">
                <a:latin typeface="Arial"/>
                <a:cs typeface="Arial"/>
              </a:rPr>
              <a:t>Italian</a:t>
            </a:r>
            <a:r>
              <a:rPr sz="1050" spc="240" dirty="0">
                <a:latin typeface="Arial"/>
                <a:cs typeface="Arial"/>
              </a:rPr>
              <a:t> </a:t>
            </a:r>
            <a:r>
              <a:rPr sz="1050" spc="60" dirty="0">
                <a:latin typeface="Arial"/>
                <a:cs typeface="Arial"/>
              </a:rPr>
              <a:t>Restaurant</a:t>
            </a:r>
            <a:endParaRPr sz="1050">
              <a:latin typeface="Arial"/>
              <a:cs typeface="Arial"/>
            </a:endParaRPr>
          </a:p>
          <a:p>
            <a:pPr marL="1038860" indent="-1026794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1038860" algn="l"/>
                <a:tab pos="1039494" algn="l"/>
              </a:tabLst>
            </a:pPr>
            <a:r>
              <a:rPr sz="1050" spc="60" dirty="0">
                <a:latin typeface="Arial"/>
                <a:cs typeface="Arial"/>
              </a:rPr>
              <a:t>Theater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57374" y="1869058"/>
            <a:ext cx="1345565" cy="347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30" dirty="0">
                <a:latin typeface="Arial"/>
                <a:cs typeface="Arial"/>
              </a:rPr>
              <a:t>----Bellingham----</a:t>
            </a:r>
            <a:endParaRPr sz="1050">
              <a:latin typeface="Arial"/>
              <a:cs typeface="Arial"/>
            </a:endParaRPr>
          </a:p>
          <a:p>
            <a:pPr marL="819150">
              <a:lnSpc>
                <a:spcPct val="100000"/>
              </a:lnSpc>
              <a:spcBef>
                <a:spcPts val="15"/>
              </a:spcBef>
            </a:pPr>
            <a:r>
              <a:rPr sz="1050" spc="5" dirty="0">
                <a:latin typeface="Arial"/>
                <a:cs typeface="Arial"/>
              </a:rPr>
              <a:t>venue</a:t>
            </a:r>
            <a:endParaRPr sz="10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77071" y="2030983"/>
            <a:ext cx="318770" cy="83311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sz="1050" spc="110" dirty="0">
                <a:latin typeface="Arial"/>
                <a:cs typeface="Arial"/>
              </a:rPr>
              <a:t>freq  </a:t>
            </a:r>
            <a:r>
              <a:rPr sz="1050" spc="65" dirty="0">
                <a:latin typeface="Arial"/>
                <a:cs typeface="Arial"/>
              </a:rPr>
              <a:t>0.13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65" dirty="0">
                <a:latin typeface="Arial"/>
                <a:cs typeface="Arial"/>
              </a:rPr>
              <a:t>0.09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65" dirty="0">
                <a:latin typeface="Arial"/>
                <a:cs typeface="Arial"/>
              </a:rPr>
              <a:t>0.09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65" dirty="0">
                <a:latin typeface="Arial"/>
                <a:cs typeface="Arial"/>
              </a:rPr>
              <a:t>0.06</a:t>
            </a:r>
            <a:endParaRPr sz="10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57374" y="2192908"/>
            <a:ext cx="1198880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2410" indent="-220345">
              <a:lnSpc>
                <a:spcPct val="100000"/>
              </a:lnSpc>
              <a:spcBef>
                <a:spcPts val="100"/>
              </a:spcBef>
              <a:buAutoNum type="arabicPlain"/>
              <a:tabLst>
                <a:tab pos="232410" algn="l"/>
                <a:tab pos="233045" algn="l"/>
              </a:tabLst>
            </a:pPr>
            <a:r>
              <a:rPr sz="1050" spc="40" dirty="0">
                <a:latin typeface="Arial"/>
                <a:cs typeface="Arial"/>
              </a:rPr>
              <a:t>Grocery</a:t>
            </a:r>
            <a:r>
              <a:rPr sz="1050" spc="220" dirty="0">
                <a:latin typeface="Arial"/>
                <a:cs typeface="Arial"/>
              </a:rPr>
              <a:t> </a:t>
            </a:r>
            <a:r>
              <a:rPr sz="1050" spc="75" dirty="0">
                <a:latin typeface="Arial"/>
                <a:cs typeface="Arial"/>
              </a:rPr>
              <a:t>Store</a:t>
            </a:r>
            <a:endParaRPr sz="1050">
              <a:latin typeface="Arial"/>
              <a:cs typeface="Arial"/>
            </a:endParaRPr>
          </a:p>
          <a:p>
            <a:pPr marL="892175" indent="-880110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892175" algn="l"/>
                <a:tab pos="892810" algn="l"/>
              </a:tabLst>
            </a:pPr>
            <a:r>
              <a:rPr sz="1050" spc="35" dirty="0">
                <a:latin typeface="Arial"/>
                <a:cs typeface="Arial"/>
              </a:rPr>
              <a:t>Park</a:t>
            </a:r>
            <a:endParaRPr sz="105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379095" algn="l"/>
                <a:tab pos="379730" algn="l"/>
              </a:tabLst>
            </a:pPr>
            <a:r>
              <a:rPr sz="1050" spc="30" dirty="0">
                <a:latin typeface="Arial"/>
                <a:cs typeface="Arial"/>
              </a:rPr>
              <a:t>Supermarket</a:t>
            </a:r>
            <a:endParaRPr sz="1050">
              <a:latin typeface="Arial"/>
              <a:cs typeface="Arial"/>
            </a:endParaRPr>
          </a:p>
          <a:p>
            <a:pPr marL="892175" indent="-880110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892175" algn="l"/>
                <a:tab pos="892810" algn="l"/>
              </a:tabLst>
            </a:pPr>
            <a:r>
              <a:rPr sz="1050" spc="20" dirty="0">
                <a:latin typeface="Arial"/>
                <a:cs typeface="Arial"/>
              </a:rPr>
              <a:t>Café</a:t>
            </a:r>
            <a:endParaRPr sz="1050">
              <a:latin typeface="Arial"/>
              <a:cs typeface="Arial"/>
            </a:endParaRPr>
          </a:p>
          <a:p>
            <a:pPr marL="965200" indent="-95313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965200" algn="l"/>
                <a:tab pos="965835" algn="l"/>
              </a:tabLst>
            </a:pPr>
            <a:r>
              <a:rPr sz="1050" spc="-50" dirty="0">
                <a:latin typeface="Arial"/>
                <a:cs typeface="Arial"/>
              </a:rPr>
              <a:t>Pub</a:t>
            </a:r>
            <a:endParaRPr sz="10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77071" y="2840608"/>
            <a:ext cx="31877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65" dirty="0">
                <a:latin typeface="Arial"/>
                <a:cs typeface="Arial"/>
              </a:rPr>
              <a:t>0.06</a:t>
            </a:r>
            <a:endParaRPr sz="10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57374" y="3326383"/>
            <a:ext cx="1565275" cy="347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90" dirty="0">
                <a:latin typeface="Arial"/>
                <a:cs typeface="Arial"/>
              </a:rPr>
              <a:t>----Bermondsey----</a:t>
            </a:r>
            <a:endParaRPr sz="1050">
              <a:latin typeface="Arial"/>
              <a:cs typeface="Arial"/>
            </a:endParaRPr>
          </a:p>
          <a:p>
            <a:pPr marL="1185545">
              <a:lnSpc>
                <a:spcPct val="100000"/>
              </a:lnSpc>
              <a:spcBef>
                <a:spcPts val="15"/>
              </a:spcBef>
            </a:pPr>
            <a:r>
              <a:rPr sz="1050" spc="5" dirty="0">
                <a:latin typeface="Arial"/>
                <a:cs typeface="Arial"/>
              </a:rPr>
              <a:t>venue</a:t>
            </a:r>
            <a:endParaRPr sz="10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43654" y="3488309"/>
            <a:ext cx="318770" cy="99504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sz="1050" spc="110" dirty="0">
                <a:latin typeface="Arial"/>
                <a:cs typeface="Arial"/>
              </a:rPr>
              <a:t>freq  </a:t>
            </a:r>
            <a:r>
              <a:rPr sz="1050" spc="65" dirty="0">
                <a:latin typeface="Arial"/>
                <a:cs typeface="Arial"/>
              </a:rPr>
              <a:t>0.08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65" dirty="0">
                <a:latin typeface="Arial"/>
                <a:cs typeface="Arial"/>
              </a:rPr>
              <a:t>0.06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65" dirty="0">
                <a:latin typeface="Arial"/>
                <a:cs typeface="Arial"/>
              </a:rPr>
              <a:t>0.06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65" dirty="0">
                <a:latin typeface="Arial"/>
                <a:cs typeface="Arial"/>
              </a:rPr>
              <a:t>0.05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65" dirty="0">
                <a:latin typeface="Arial"/>
                <a:cs typeface="Arial"/>
              </a:rPr>
              <a:t>0.04</a:t>
            </a:r>
            <a:endParaRPr sz="10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57374" y="3650234"/>
            <a:ext cx="1565275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5490" indent="-733425">
              <a:lnSpc>
                <a:spcPct val="100000"/>
              </a:lnSpc>
              <a:spcBef>
                <a:spcPts val="100"/>
              </a:spcBef>
              <a:buAutoNum type="arabicPlain"/>
              <a:tabLst>
                <a:tab pos="745490" algn="l"/>
                <a:tab pos="746125" algn="l"/>
              </a:tabLst>
            </a:pPr>
            <a:r>
              <a:rPr sz="1050" spc="60" dirty="0">
                <a:latin typeface="Arial"/>
                <a:cs typeface="Arial"/>
              </a:rPr>
              <a:t>Coffee</a:t>
            </a:r>
            <a:r>
              <a:rPr sz="1050" spc="204" dirty="0">
                <a:latin typeface="Arial"/>
                <a:cs typeface="Arial"/>
              </a:rPr>
              <a:t> </a:t>
            </a:r>
            <a:r>
              <a:rPr sz="1050" spc="-40" dirty="0">
                <a:latin typeface="Arial"/>
                <a:cs typeface="Arial"/>
              </a:rPr>
              <a:t>Shop</a:t>
            </a:r>
            <a:endParaRPr sz="1050">
              <a:latin typeface="Arial"/>
              <a:cs typeface="Arial"/>
            </a:endParaRPr>
          </a:p>
          <a:p>
            <a:pPr marL="1332230" indent="-132016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1332230" algn="l"/>
                <a:tab pos="1332865" algn="l"/>
              </a:tabLst>
            </a:pPr>
            <a:r>
              <a:rPr sz="1050" spc="-50" dirty="0">
                <a:latin typeface="Arial"/>
                <a:cs typeface="Arial"/>
              </a:rPr>
              <a:t>Pub</a:t>
            </a:r>
            <a:endParaRPr sz="1050">
              <a:latin typeface="Arial"/>
              <a:cs typeface="Arial"/>
            </a:endParaRPr>
          </a:p>
          <a:p>
            <a:pPr marL="1185545" indent="-1173480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1185545" algn="l"/>
                <a:tab pos="1186180" algn="l"/>
              </a:tabLst>
            </a:pPr>
            <a:r>
              <a:rPr sz="1050" spc="85" dirty="0">
                <a:latin typeface="Arial"/>
                <a:cs typeface="Arial"/>
              </a:rPr>
              <a:t>Hotel</a:t>
            </a:r>
            <a:endParaRPr sz="1050">
              <a:latin typeface="Arial"/>
              <a:cs typeface="Arial"/>
            </a:endParaRPr>
          </a:p>
          <a:p>
            <a:pPr marL="232410" indent="-22034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232410" algn="l"/>
                <a:tab pos="233045" algn="l"/>
              </a:tabLst>
            </a:pPr>
            <a:r>
              <a:rPr sz="1050" spc="175" dirty="0">
                <a:latin typeface="Arial"/>
                <a:cs typeface="Arial"/>
              </a:rPr>
              <a:t>Italian</a:t>
            </a:r>
            <a:r>
              <a:rPr sz="1050" spc="240" dirty="0">
                <a:latin typeface="Arial"/>
                <a:cs typeface="Arial"/>
              </a:rPr>
              <a:t> </a:t>
            </a:r>
            <a:r>
              <a:rPr sz="1050" spc="60" dirty="0">
                <a:latin typeface="Arial"/>
                <a:cs typeface="Arial"/>
              </a:rPr>
              <a:t>Restaurant</a:t>
            </a:r>
            <a:endParaRPr sz="1050">
              <a:latin typeface="Arial"/>
              <a:cs typeface="Arial"/>
            </a:endParaRPr>
          </a:p>
          <a:p>
            <a:pPr marL="1038860" indent="-1026794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1038860" algn="l"/>
                <a:tab pos="1039494" algn="l"/>
              </a:tabLst>
            </a:pPr>
            <a:r>
              <a:rPr sz="1050" spc="60" dirty="0">
                <a:latin typeface="Arial"/>
                <a:cs typeface="Arial"/>
              </a:rPr>
              <a:t>Theater</a:t>
            </a:r>
            <a:endParaRPr sz="10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57374" y="4783709"/>
            <a:ext cx="1638935" cy="347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30" dirty="0">
                <a:latin typeface="Arial"/>
                <a:cs typeface="Arial"/>
              </a:rPr>
              <a:t>----Blackheath----</a:t>
            </a:r>
            <a:endParaRPr sz="1050">
              <a:latin typeface="Arial"/>
              <a:cs typeface="Arial"/>
            </a:endParaRPr>
          </a:p>
          <a:p>
            <a:pPr marL="819150">
              <a:lnSpc>
                <a:spcPct val="100000"/>
              </a:lnSpc>
              <a:spcBef>
                <a:spcPts val="15"/>
              </a:spcBef>
              <a:tabLst>
                <a:tab pos="1332230" algn="l"/>
              </a:tabLst>
            </a:pPr>
            <a:r>
              <a:rPr sz="1050" spc="5" dirty="0">
                <a:latin typeface="Arial"/>
                <a:cs typeface="Arial"/>
              </a:rPr>
              <a:t>venue	</a:t>
            </a:r>
            <a:r>
              <a:rPr sz="1050" spc="125" dirty="0">
                <a:latin typeface="Arial"/>
                <a:cs typeface="Arial"/>
              </a:rPr>
              <a:t>freq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57374" y="5107559"/>
            <a:ext cx="1198880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65200" indent="-953135">
              <a:lnSpc>
                <a:spcPct val="100000"/>
              </a:lnSpc>
              <a:spcBef>
                <a:spcPts val="100"/>
              </a:spcBef>
              <a:buAutoNum type="arabicPlain"/>
              <a:tabLst>
                <a:tab pos="965200" algn="l"/>
                <a:tab pos="965835" algn="l"/>
              </a:tabLst>
            </a:pPr>
            <a:r>
              <a:rPr sz="1050" spc="-50" dirty="0">
                <a:latin typeface="Arial"/>
                <a:cs typeface="Arial"/>
              </a:rPr>
              <a:t>Pub</a:t>
            </a:r>
            <a:endParaRPr sz="1050">
              <a:latin typeface="Arial"/>
              <a:cs typeface="Arial"/>
            </a:endParaRPr>
          </a:p>
          <a:p>
            <a:pPr marL="232410" indent="-22034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232410" algn="l"/>
                <a:tab pos="233045" algn="l"/>
              </a:tabLst>
            </a:pPr>
            <a:r>
              <a:rPr sz="1050" spc="40" dirty="0">
                <a:latin typeface="Arial"/>
                <a:cs typeface="Arial"/>
              </a:rPr>
              <a:t>Grocery</a:t>
            </a:r>
            <a:r>
              <a:rPr sz="1050" spc="220" dirty="0">
                <a:latin typeface="Arial"/>
                <a:cs typeface="Arial"/>
              </a:rPr>
              <a:t> </a:t>
            </a:r>
            <a:r>
              <a:rPr sz="1050" spc="75" dirty="0">
                <a:latin typeface="Arial"/>
                <a:cs typeface="Arial"/>
              </a:rPr>
              <a:t>Store</a:t>
            </a:r>
            <a:endParaRPr sz="1050">
              <a:latin typeface="Arial"/>
              <a:cs typeface="Arial"/>
            </a:endParaRPr>
          </a:p>
          <a:p>
            <a:pPr marL="892175" indent="-880110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892175" algn="l"/>
                <a:tab pos="892810" algn="l"/>
              </a:tabLst>
            </a:pPr>
            <a:r>
              <a:rPr sz="1050" spc="35" dirty="0">
                <a:latin typeface="Arial"/>
                <a:cs typeface="Arial"/>
              </a:rPr>
              <a:t>Park</a:t>
            </a:r>
            <a:endParaRPr sz="105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379095" algn="l"/>
                <a:tab pos="379730" algn="l"/>
              </a:tabLst>
            </a:pPr>
            <a:r>
              <a:rPr sz="1050" spc="60" dirty="0">
                <a:latin typeface="Arial"/>
                <a:cs typeface="Arial"/>
              </a:rPr>
              <a:t>Coffee</a:t>
            </a:r>
            <a:r>
              <a:rPr sz="1050" spc="220" dirty="0">
                <a:latin typeface="Arial"/>
                <a:cs typeface="Arial"/>
              </a:rPr>
              <a:t> </a:t>
            </a:r>
            <a:r>
              <a:rPr sz="1050" spc="-40" dirty="0">
                <a:latin typeface="Arial"/>
                <a:cs typeface="Arial"/>
              </a:rPr>
              <a:t>Shop</a:t>
            </a:r>
            <a:endParaRPr sz="105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379095" algn="l"/>
                <a:tab pos="379730" algn="l"/>
              </a:tabLst>
            </a:pPr>
            <a:r>
              <a:rPr sz="1050" spc="30" dirty="0">
                <a:latin typeface="Arial"/>
                <a:cs typeface="Arial"/>
              </a:rPr>
              <a:t>Supermarket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77071" y="5107559"/>
            <a:ext cx="318770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65" dirty="0">
                <a:latin typeface="Arial"/>
                <a:cs typeface="Arial"/>
              </a:rPr>
              <a:t>0.15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65" dirty="0">
                <a:latin typeface="Arial"/>
                <a:cs typeface="Arial"/>
              </a:rPr>
              <a:t>0.07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65" dirty="0">
                <a:latin typeface="Arial"/>
                <a:cs typeface="Arial"/>
              </a:rPr>
              <a:t>0.06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65" dirty="0">
                <a:latin typeface="Arial"/>
                <a:cs typeface="Arial"/>
              </a:rPr>
              <a:t>0.06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65" dirty="0">
                <a:latin typeface="Arial"/>
                <a:cs typeface="Arial"/>
              </a:rPr>
              <a:t>0.04</a:t>
            </a:r>
            <a:endParaRPr sz="10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57374" y="6241034"/>
            <a:ext cx="112522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70" dirty="0">
                <a:latin typeface="Arial"/>
                <a:cs typeface="Arial"/>
              </a:rPr>
              <a:t>----Brixton----</a:t>
            </a:r>
            <a:endParaRPr sz="10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57374" y="6402959"/>
            <a:ext cx="2078355" cy="995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8625">
              <a:lnSpc>
                <a:spcPct val="100000"/>
              </a:lnSpc>
              <a:spcBef>
                <a:spcPts val="100"/>
              </a:spcBef>
            </a:pPr>
            <a:r>
              <a:rPr sz="1050" spc="5" dirty="0">
                <a:latin typeface="Arial"/>
                <a:cs typeface="Arial"/>
              </a:rPr>
              <a:t>venue</a:t>
            </a:r>
            <a:endParaRPr sz="1050">
              <a:latin typeface="Arial"/>
              <a:cs typeface="Arial"/>
            </a:endParaRPr>
          </a:p>
          <a:p>
            <a:pPr marL="1772285" indent="-1760220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1771650" algn="l"/>
                <a:tab pos="1772920" algn="l"/>
              </a:tabLst>
            </a:pPr>
            <a:r>
              <a:rPr sz="1050" spc="20" dirty="0">
                <a:latin typeface="Arial"/>
                <a:cs typeface="Arial"/>
              </a:rPr>
              <a:t>Café</a:t>
            </a:r>
            <a:endParaRPr sz="1050">
              <a:latin typeface="Arial"/>
              <a:cs typeface="Arial"/>
            </a:endParaRPr>
          </a:p>
          <a:p>
            <a:pPr marL="1258570" indent="-124650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1258570" algn="l"/>
                <a:tab pos="1259205" algn="l"/>
              </a:tabLst>
            </a:pPr>
            <a:r>
              <a:rPr sz="1050" spc="60" dirty="0">
                <a:latin typeface="Arial"/>
                <a:cs typeface="Arial"/>
              </a:rPr>
              <a:t>Coffee</a:t>
            </a:r>
            <a:r>
              <a:rPr sz="1050" spc="204" dirty="0">
                <a:latin typeface="Arial"/>
                <a:cs typeface="Arial"/>
              </a:rPr>
              <a:t> </a:t>
            </a:r>
            <a:r>
              <a:rPr sz="1050" spc="-40" dirty="0">
                <a:latin typeface="Arial"/>
                <a:cs typeface="Arial"/>
              </a:rPr>
              <a:t>Shop</a:t>
            </a:r>
            <a:endParaRPr sz="1050">
              <a:latin typeface="Arial"/>
              <a:cs typeface="Arial"/>
            </a:endParaRPr>
          </a:p>
          <a:p>
            <a:pPr marL="1772285" indent="-1760220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1771650" algn="l"/>
                <a:tab pos="1772920" algn="l"/>
              </a:tabLst>
            </a:pPr>
            <a:r>
              <a:rPr sz="1050" spc="35" dirty="0">
                <a:latin typeface="Arial"/>
                <a:cs typeface="Arial"/>
              </a:rPr>
              <a:t>Park</a:t>
            </a:r>
            <a:endParaRPr sz="1050">
              <a:latin typeface="Arial"/>
              <a:cs typeface="Arial"/>
            </a:endParaRPr>
          </a:p>
          <a:p>
            <a:pPr marL="1845310" indent="-183324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1845310" algn="l"/>
                <a:tab pos="1845945" algn="l"/>
              </a:tabLst>
            </a:pPr>
            <a:r>
              <a:rPr sz="1050" spc="-50" dirty="0">
                <a:latin typeface="Arial"/>
                <a:cs typeface="Arial"/>
              </a:rPr>
              <a:t>Pub</a:t>
            </a:r>
            <a:endParaRPr sz="1050">
              <a:latin typeface="Arial"/>
              <a:cs typeface="Arial"/>
            </a:endParaRPr>
          </a:p>
          <a:p>
            <a:pPr marL="232410" indent="-22034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232410" algn="l"/>
                <a:tab pos="233045" algn="l"/>
              </a:tabLst>
            </a:pPr>
            <a:r>
              <a:rPr sz="1050" spc="60" dirty="0">
                <a:latin typeface="Arial"/>
                <a:cs typeface="Arial"/>
              </a:rPr>
              <a:t>Middle Eastern</a:t>
            </a:r>
            <a:r>
              <a:rPr sz="1050" spc="105" dirty="0">
                <a:latin typeface="Arial"/>
                <a:cs typeface="Arial"/>
              </a:rPr>
              <a:t> </a:t>
            </a:r>
            <a:r>
              <a:rPr sz="1050" spc="60" dirty="0">
                <a:latin typeface="Arial"/>
                <a:cs typeface="Arial"/>
              </a:rPr>
              <a:t>Restaurant</a:t>
            </a:r>
            <a:endParaRPr sz="10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56869" y="6402959"/>
            <a:ext cx="318770" cy="99504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sz="1050" spc="110" dirty="0">
                <a:latin typeface="Arial"/>
                <a:cs typeface="Arial"/>
              </a:rPr>
              <a:t>freq  </a:t>
            </a:r>
            <a:r>
              <a:rPr sz="1050" spc="65" dirty="0">
                <a:latin typeface="Arial"/>
                <a:cs typeface="Arial"/>
              </a:rPr>
              <a:t>0.08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65" dirty="0">
                <a:latin typeface="Arial"/>
                <a:cs typeface="Arial"/>
              </a:rPr>
              <a:t>0.06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65" dirty="0">
                <a:latin typeface="Arial"/>
                <a:cs typeface="Arial"/>
              </a:rPr>
              <a:t>0.06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65" dirty="0">
                <a:latin typeface="Arial"/>
                <a:cs typeface="Arial"/>
              </a:rPr>
              <a:t>0.05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65" dirty="0">
                <a:latin typeface="Arial"/>
                <a:cs typeface="Arial"/>
              </a:rPr>
              <a:t>0.04</a:t>
            </a:r>
            <a:endParaRPr sz="10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57374" y="7698358"/>
            <a:ext cx="1198880" cy="347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50" dirty="0">
                <a:latin typeface="Arial"/>
                <a:cs typeface="Arial"/>
              </a:rPr>
              <a:t>----Brockley----</a:t>
            </a:r>
            <a:endParaRPr sz="1050">
              <a:latin typeface="Arial"/>
              <a:cs typeface="Arial"/>
            </a:endParaRPr>
          </a:p>
          <a:p>
            <a:pPr marL="672465">
              <a:lnSpc>
                <a:spcPct val="100000"/>
              </a:lnSpc>
              <a:spcBef>
                <a:spcPts val="15"/>
              </a:spcBef>
            </a:pPr>
            <a:r>
              <a:rPr sz="1050" spc="5" dirty="0">
                <a:latin typeface="Arial"/>
                <a:cs typeface="Arial"/>
              </a:rPr>
              <a:t>venue</a:t>
            </a:r>
            <a:endParaRPr sz="10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630439" y="7860283"/>
            <a:ext cx="318770" cy="3473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sz="1050" spc="110" dirty="0">
                <a:latin typeface="Arial"/>
                <a:cs typeface="Arial"/>
              </a:rPr>
              <a:t>freq  </a:t>
            </a:r>
            <a:r>
              <a:rPr sz="1050" spc="65" dirty="0">
                <a:latin typeface="Arial"/>
                <a:cs typeface="Arial"/>
              </a:rPr>
              <a:t>0.13</a:t>
            </a:r>
            <a:endParaRPr sz="10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57374" y="8022208"/>
            <a:ext cx="1052195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2410" indent="-220345">
              <a:lnSpc>
                <a:spcPct val="100000"/>
              </a:lnSpc>
              <a:spcBef>
                <a:spcPts val="100"/>
              </a:spcBef>
              <a:buAutoNum type="arabicPlain"/>
              <a:tabLst>
                <a:tab pos="232410" algn="l"/>
                <a:tab pos="233045" algn="l"/>
              </a:tabLst>
            </a:pPr>
            <a:r>
              <a:rPr sz="1050" spc="60" dirty="0">
                <a:latin typeface="Arial"/>
                <a:cs typeface="Arial"/>
              </a:rPr>
              <a:t>Coffee</a:t>
            </a:r>
            <a:r>
              <a:rPr sz="1050" spc="220" dirty="0">
                <a:latin typeface="Arial"/>
                <a:cs typeface="Arial"/>
              </a:rPr>
              <a:t> </a:t>
            </a:r>
            <a:r>
              <a:rPr sz="1050" spc="-40" dirty="0">
                <a:latin typeface="Arial"/>
                <a:cs typeface="Arial"/>
              </a:rPr>
              <a:t>Shop</a:t>
            </a:r>
            <a:endParaRPr sz="1050">
              <a:latin typeface="Arial"/>
              <a:cs typeface="Arial"/>
            </a:endParaRPr>
          </a:p>
          <a:p>
            <a:pPr marL="819150" indent="-80708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818515" algn="l"/>
                <a:tab pos="819785" algn="l"/>
              </a:tabLst>
            </a:pPr>
            <a:r>
              <a:rPr sz="1050" spc="-50" dirty="0">
                <a:latin typeface="Arial"/>
                <a:cs typeface="Arial"/>
              </a:rPr>
              <a:t>Pub</a:t>
            </a:r>
            <a:endParaRPr sz="1050">
              <a:latin typeface="Arial"/>
              <a:cs typeface="Arial"/>
            </a:endParaRPr>
          </a:p>
          <a:p>
            <a:pPr marL="745490" indent="-73342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745490" algn="l"/>
                <a:tab pos="746125" algn="l"/>
              </a:tabLst>
            </a:pPr>
            <a:r>
              <a:rPr sz="1050" spc="20" dirty="0">
                <a:latin typeface="Arial"/>
                <a:cs typeface="Arial"/>
              </a:rPr>
              <a:t>Café</a:t>
            </a:r>
            <a:endParaRPr sz="1050">
              <a:latin typeface="Arial"/>
              <a:cs typeface="Arial"/>
            </a:endParaRPr>
          </a:p>
          <a:p>
            <a:pPr marL="745490" indent="-73342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745490" algn="l"/>
                <a:tab pos="746125" algn="l"/>
              </a:tabLst>
            </a:pPr>
            <a:r>
              <a:rPr sz="1050" spc="35" dirty="0">
                <a:latin typeface="Arial"/>
                <a:cs typeface="Arial"/>
              </a:rPr>
              <a:t>Park</a:t>
            </a:r>
            <a:endParaRPr sz="105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379095" algn="l"/>
                <a:tab pos="379730" algn="l"/>
              </a:tabLst>
            </a:pPr>
            <a:r>
              <a:rPr sz="1050" spc="30" dirty="0">
                <a:latin typeface="Arial"/>
                <a:cs typeface="Arial"/>
              </a:rPr>
              <a:t>Gastropub</a:t>
            </a:r>
            <a:endParaRPr sz="10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630438" y="8184133"/>
            <a:ext cx="318770" cy="671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65" dirty="0">
                <a:latin typeface="Arial"/>
                <a:cs typeface="Arial"/>
              </a:rPr>
              <a:t>0.12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65" dirty="0">
                <a:latin typeface="Arial"/>
                <a:cs typeface="Arial"/>
              </a:rPr>
              <a:t>0.07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65" dirty="0">
                <a:latin typeface="Arial"/>
                <a:cs typeface="Arial"/>
              </a:rPr>
              <a:t>0.06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65" dirty="0">
                <a:latin typeface="Arial"/>
                <a:cs typeface="Arial"/>
              </a:rPr>
              <a:t>0.04</a:t>
            </a:r>
            <a:endParaRPr sz="10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457374" y="9155683"/>
            <a:ext cx="134556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10" dirty="0">
                <a:latin typeface="Arial"/>
                <a:cs typeface="Arial"/>
              </a:rPr>
              <a:t>----Camberwell----</a:t>
            </a:r>
            <a:endParaRPr sz="10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143654" y="9317608"/>
            <a:ext cx="392430" cy="3473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85725" marR="5080" indent="-73660">
              <a:lnSpc>
                <a:spcPct val="101200"/>
              </a:lnSpc>
              <a:spcBef>
                <a:spcPts val="85"/>
              </a:spcBef>
            </a:pPr>
            <a:r>
              <a:rPr sz="1050" dirty="0">
                <a:latin typeface="Arial"/>
                <a:cs typeface="Arial"/>
              </a:rPr>
              <a:t>venue  </a:t>
            </a:r>
            <a:r>
              <a:rPr sz="1050" spc="20" dirty="0">
                <a:latin typeface="Arial"/>
                <a:cs typeface="Arial"/>
              </a:rPr>
              <a:t>Café</a:t>
            </a:r>
            <a:endParaRPr sz="10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656869" y="9317608"/>
            <a:ext cx="318770" cy="3473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sz="1050" spc="110" dirty="0">
                <a:latin typeface="Arial"/>
                <a:cs typeface="Arial"/>
              </a:rPr>
              <a:t>freq  </a:t>
            </a:r>
            <a:r>
              <a:rPr sz="1050" spc="65" dirty="0">
                <a:latin typeface="Arial"/>
                <a:cs typeface="Arial"/>
              </a:rPr>
              <a:t>0.08</a:t>
            </a:r>
            <a:endParaRPr sz="10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457374" y="9479533"/>
            <a:ext cx="9906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10" dirty="0">
                <a:latin typeface="Arial"/>
                <a:cs typeface="Arial"/>
              </a:rPr>
              <a:t>0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35</a:t>
            </a:fld>
            <a:r>
              <a:rPr spc="-5" dirty="0"/>
              <a:t>/</a:t>
            </a:r>
            <a:r>
              <a:rPr dirty="0"/>
              <a:t>46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7374" y="1318132"/>
            <a:ext cx="1198880" cy="347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60" dirty="0">
                <a:latin typeface="Arial"/>
                <a:cs typeface="Arial"/>
              </a:rPr>
              <a:t>----Catford----</a:t>
            </a:r>
            <a:endParaRPr sz="1050">
              <a:latin typeface="Arial"/>
              <a:cs typeface="Arial"/>
            </a:endParaRPr>
          </a:p>
          <a:p>
            <a:pPr marL="819150">
              <a:lnSpc>
                <a:spcPct val="100000"/>
              </a:lnSpc>
              <a:spcBef>
                <a:spcPts val="15"/>
              </a:spcBef>
            </a:pPr>
            <a:r>
              <a:rPr sz="1050" spc="5" dirty="0">
                <a:latin typeface="Arial"/>
                <a:cs typeface="Arial"/>
              </a:rPr>
              <a:t>venue</a:t>
            </a:r>
            <a:endParaRPr sz="10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77071" y="1480057"/>
            <a:ext cx="318770" cy="99504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sz="1050" spc="110" dirty="0">
                <a:latin typeface="Arial"/>
                <a:cs typeface="Arial"/>
              </a:rPr>
              <a:t>freq  </a:t>
            </a:r>
            <a:r>
              <a:rPr sz="1050" spc="65" dirty="0">
                <a:latin typeface="Arial"/>
                <a:cs typeface="Arial"/>
              </a:rPr>
              <a:t>0.13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65" dirty="0">
                <a:latin typeface="Arial"/>
                <a:cs typeface="Arial"/>
              </a:rPr>
              <a:t>0.09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65" dirty="0">
                <a:latin typeface="Arial"/>
                <a:cs typeface="Arial"/>
              </a:rPr>
              <a:t>0.09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65" dirty="0">
                <a:latin typeface="Arial"/>
                <a:cs typeface="Arial"/>
              </a:rPr>
              <a:t>0.06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65" dirty="0">
                <a:latin typeface="Arial"/>
                <a:cs typeface="Arial"/>
              </a:rPr>
              <a:t>0.06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57374" y="1641982"/>
            <a:ext cx="1198880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2410" indent="-220345">
              <a:lnSpc>
                <a:spcPct val="100000"/>
              </a:lnSpc>
              <a:spcBef>
                <a:spcPts val="100"/>
              </a:spcBef>
              <a:buAutoNum type="arabicPlain"/>
              <a:tabLst>
                <a:tab pos="232410" algn="l"/>
                <a:tab pos="233045" algn="l"/>
              </a:tabLst>
            </a:pPr>
            <a:r>
              <a:rPr sz="1050" spc="40" dirty="0">
                <a:latin typeface="Arial"/>
                <a:cs typeface="Arial"/>
              </a:rPr>
              <a:t>Grocery</a:t>
            </a:r>
            <a:r>
              <a:rPr sz="1050" spc="220" dirty="0">
                <a:latin typeface="Arial"/>
                <a:cs typeface="Arial"/>
              </a:rPr>
              <a:t> </a:t>
            </a:r>
            <a:r>
              <a:rPr sz="1050" spc="75" dirty="0">
                <a:latin typeface="Arial"/>
                <a:cs typeface="Arial"/>
              </a:rPr>
              <a:t>Store</a:t>
            </a:r>
            <a:endParaRPr sz="1050">
              <a:latin typeface="Arial"/>
              <a:cs typeface="Arial"/>
            </a:endParaRPr>
          </a:p>
          <a:p>
            <a:pPr marL="892175" indent="-880110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892175" algn="l"/>
                <a:tab pos="892810" algn="l"/>
              </a:tabLst>
            </a:pPr>
            <a:r>
              <a:rPr sz="1050" spc="35" dirty="0">
                <a:latin typeface="Arial"/>
                <a:cs typeface="Arial"/>
              </a:rPr>
              <a:t>Park</a:t>
            </a:r>
            <a:endParaRPr sz="105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379095" algn="l"/>
                <a:tab pos="379730" algn="l"/>
              </a:tabLst>
            </a:pPr>
            <a:r>
              <a:rPr sz="1050" spc="30" dirty="0">
                <a:latin typeface="Arial"/>
                <a:cs typeface="Arial"/>
              </a:rPr>
              <a:t>Supermarket</a:t>
            </a:r>
            <a:endParaRPr sz="1050">
              <a:latin typeface="Arial"/>
              <a:cs typeface="Arial"/>
            </a:endParaRPr>
          </a:p>
          <a:p>
            <a:pPr marL="892175" indent="-880110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892175" algn="l"/>
                <a:tab pos="892810" algn="l"/>
              </a:tabLst>
            </a:pPr>
            <a:r>
              <a:rPr sz="1050" spc="20" dirty="0">
                <a:latin typeface="Arial"/>
                <a:cs typeface="Arial"/>
              </a:rPr>
              <a:t>Café</a:t>
            </a:r>
            <a:endParaRPr sz="1050">
              <a:latin typeface="Arial"/>
              <a:cs typeface="Arial"/>
            </a:endParaRPr>
          </a:p>
          <a:p>
            <a:pPr marL="965200" indent="-95313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965200" algn="l"/>
                <a:tab pos="965835" algn="l"/>
              </a:tabLst>
            </a:pPr>
            <a:r>
              <a:rPr sz="1050" spc="-50" dirty="0">
                <a:latin typeface="Arial"/>
                <a:cs typeface="Arial"/>
              </a:rPr>
              <a:t>Pub</a:t>
            </a:r>
            <a:endParaRPr sz="10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57374" y="2775457"/>
            <a:ext cx="127190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30" dirty="0">
                <a:latin typeface="Arial"/>
                <a:cs typeface="Arial"/>
              </a:rPr>
              <a:t>----Chinbrook----</a:t>
            </a:r>
            <a:endParaRPr sz="105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438324" y="2984397"/>
          <a:ext cx="2042794" cy="7810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8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7637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990"/>
                        </a:lnSpc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venue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275" algn="ctr">
                        <a:lnSpc>
                          <a:spcPts val="990"/>
                        </a:lnSpc>
                      </a:pPr>
                      <a:r>
                        <a:rPr sz="1050" spc="125" dirty="0">
                          <a:latin typeface="Arial"/>
                          <a:cs typeface="Arial"/>
                        </a:rPr>
                        <a:t>freq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31750">
                        <a:lnSpc>
                          <a:spcPts val="1100"/>
                        </a:lnSpc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0"/>
                        </a:lnSpc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Pub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275" algn="ctr">
                        <a:lnSpc>
                          <a:spcPts val="1100"/>
                        </a:lnSpc>
                      </a:pPr>
                      <a:r>
                        <a:rPr sz="1050" spc="65" dirty="0">
                          <a:latin typeface="Arial"/>
                          <a:cs typeface="Arial"/>
                        </a:rPr>
                        <a:t>0.13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31750">
                        <a:lnSpc>
                          <a:spcPts val="1100"/>
                        </a:lnSpc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1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6540">
                        <a:lnSpc>
                          <a:spcPts val="1100"/>
                        </a:lnSpc>
                      </a:pPr>
                      <a:r>
                        <a:rPr sz="1050" spc="40" dirty="0">
                          <a:latin typeface="Arial"/>
                          <a:cs typeface="Arial"/>
                        </a:rPr>
                        <a:t>Grocery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0"/>
                        </a:lnSpc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Store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275" algn="ctr">
                        <a:lnSpc>
                          <a:spcPts val="1100"/>
                        </a:lnSpc>
                      </a:pPr>
                      <a:r>
                        <a:rPr sz="1050" spc="65" dirty="0">
                          <a:latin typeface="Arial"/>
                          <a:cs typeface="Arial"/>
                        </a:rPr>
                        <a:t>0.13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31750">
                        <a:lnSpc>
                          <a:spcPts val="1100"/>
                        </a:lnSpc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2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0"/>
                        </a:lnSpc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Park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275" algn="ctr">
                        <a:lnSpc>
                          <a:spcPts val="1100"/>
                        </a:lnSpc>
                      </a:pPr>
                      <a:r>
                        <a:rPr sz="1050" spc="65" dirty="0">
                          <a:latin typeface="Arial"/>
                          <a:cs typeface="Arial"/>
                        </a:rPr>
                        <a:t>0.09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7637">
                <a:tc>
                  <a:txBody>
                    <a:bodyPr/>
                    <a:lstStyle/>
                    <a:p>
                      <a:pPr marL="31750">
                        <a:lnSpc>
                          <a:spcPts val="1065"/>
                        </a:lnSpc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3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065"/>
                        </a:lnSpc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Café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275" algn="ctr">
                        <a:lnSpc>
                          <a:spcPts val="1065"/>
                        </a:lnSpc>
                      </a:pPr>
                      <a:r>
                        <a:rPr sz="1050" spc="65" dirty="0">
                          <a:latin typeface="Arial"/>
                          <a:cs typeface="Arial"/>
                        </a:rPr>
                        <a:t>0.07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457374" y="3747008"/>
            <a:ext cx="156527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2410" algn="l"/>
              </a:tabLst>
            </a:pPr>
            <a:r>
              <a:rPr sz="1050" spc="-10" dirty="0">
                <a:latin typeface="Arial"/>
                <a:cs typeface="Arial"/>
              </a:rPr>
              <a:t>4	</a:t>
            </a:r>
            <a:r>
              <a:rPr sz="1050" spc="175" dirty="0">
                <a:latin typeface="Arial"/>
                <a:cs typeface="Arial"/>
              </a:rPr>
              <a:t>Italian</a:t>
            </a:r>
            <a:r>
              <a:rPr sz="1050" spc="240" dirty="0">
                <a:latin typeface="Arial"/>
                <a:cs typeface="Arial"/>
              </a:rPr>
              <a:t> </a:t>
            </a:r>
            <a:r>
              <a:rPr sz="1050" spc="60" dirty="0">
                <a:latin typeface="Arial"/>
                <a:cs typeface="Arial"/>
              </a:rPr>
              <a:t>Restaurant</a:t>
            </a:r>
            <a:endParaRPr sz="10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43655" y="3747008"/>
            <a:ext cx="31877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65" dirty="0">
                <a:latin typeface="Arial"/>
                <a:cs typeface="Arial"/>
              </a:rPr>
              <a:t>0.06</a:t>
            </a:r>
            <a:endParaRPr sz="10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57374" y="4232783"/>
            <a:ext cx="149225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35" dirty="0">
                <a:latin typeface="Arial"/>
                <a:cs typeface="Arial"/>
              </a:rPr>
              <a:t>----Crofton</a:t>
            </a:r>
            <a:r>
              <a:rPr sz="1050" spc="229" dirty="0">
                <a:latin typeface="Arial"/>
                <a:cs typeface="Arial"/>
              </a:rPr>
              <a:t> </a:t>
            </a:r>
            <a:r>
              <a:rPr sz="1050" spc="130" dirty="0">
                <a:latin typeface="Arial"/>
                <a:cs typeface="Arial"/>
              </a:rPr>
              <a:t>Park----</a:t>
            </a:r>
            <a:endParaRPr sz="10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57374" y="4394708"/>
            <a:ext cx="1052195" cy="995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2465">
              <a:lnSpc>
                <a:spcPct val="100000"/>
              </a:lnSpc>
              <a:spcBef>
                <a:spcPts val="100"/>
              </a:spcBef>
            </a:pPr>
            <a:r>
              <a:rPr sz="1050" spc="5" dirty="0">
                <a:latin typeface="Arial"/>
                <a:cs typeface="Arial"/>
              </a:rPr>
              <a:t>venue</a:t>
            </a:r>
            <a:endParaRPr sz="1050">
              <a:latin typeface="Arial"/>
              <a:cs typeface="Arial"/>
            </a:endParaRPr>
          </a:p>
          <a:p>
            <a:pPr marL="232410" indent="-22034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232410" algn="l"/>
                <a:tab pos="233045" algn="l"/>
              </a:tabLst>
            </a:pPr>
            <a:r>
              <a:rPr sz="1050" spc="60" dirty="0">
                <a:latin typeface="Arial"/>
                <a:cs typeface="Arial"/>
              </a:rPr>
              <a:t>Coffee</a:t>
            </a:r>
            <a:r>
              <a:rPr sz="1050" spc="220" dirty="0">
                <a:latin typeface="Arial"/>
                <a:cs typeface="Arial"/>
              </a:rPr>
              <a:t> </a:t>
            </a:r>
            <a:r>
              <a:rPr sz="1050" spc="-40" dirty="0">
                <a:latin typeface="Arial"/>
                <a:cs typeface="Arial"/>
              </a:rPr>
              <a:t>Shop</a:t>
            </a:r>
            <a:endParaRPr sz="1050">
              <a:latin typeface="Arial"/>
              <a:cs typeface="Arial"/>
            </a:endParaRPr>
          </a:p>
          <a:p>
            <a:pPr marL="819150" indent="-80708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818515" algn="l"/>
                <a:tab pos="819785" algn="l"/>
              </a:tabLst>
            </a:pPr>
            <a:r>
              <a:rPr sz="1050" spc="-50" dirty="0">
                <a:latin typeface="Arial"/>
                <a:cs typeface="Arial"/>
              </a:rPr>
              <a:t>Pub</a:t>
            </a:r>
            <a:endParaRPr sz="1050">
              <a:latin typeface="Arial"/>
              <a:cs typeface="Arial"/>
            </a:endParaRPr>
          </a:p>
          <a:p>
            <a:pPr marL="745490" indent="-73342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745490" algn="l"/>
                <a:tab pos="746125" algn="l"/>
              </a:tabLst>
            </a:pPr>
            <a:r>
              <a:rPr sz="1050" spc="20" dirty="0">
                <a:latin typeface="Arial"/>
                <a:cs typeface="Arial"/>
              </a:rPr>
              <a:t>Café</a:t>
            </a:r>
            <a:endParaRPr sz="1050">
              <a:latin typeface="Arial"/>
              <a:cs typeface="Arial"/>
            </a:endParaRPr>
          </a:p>
          <a:p>
            <a:pPr marL="745490" indent="-73342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745490" algn="l"/>
                <a:tab pos="746125" algn="l"/>
              </a:tabLst>
            </a:pPr>
            <a:r>
              <a:rPr sz="1050" spc="35" dirty="0">
                <a:latin typeface="Arial"/>
                <a:cs typeface="Arial"/>
              </a:rPr>
              <a:t>Park</a:t>
            </a:r>
            <a:endParaRPr sz="105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379095" algn="l"/>
                <a:tab pos="379730" algn="l"/>
              </a:tabLst>
            </a:pPr>
            <a:r>
              <a:rPr sz="1050" spc="30" dirty="0">
                <a:latin typeface="Arial"/>
                <a:cs typeface="Arial"/>
              </a:rPr>
              <a:t>Gastropub</a:t>
            </a:r>
            <a:endParaRPr sz="10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30438" y="4394708"/>
            <a:ext cx="318770" cy="99504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sz="1050" spc="110" dirty="0">
                <a:latin typeface="Arial"/>
                <a:cs typeface="Arial"/>
              </a:rPr>
              <a:t>freq  </a:t>
            </a:r>
            <a:r>
              <a:rPr sz="1050" spc="65" dirty="0">
                <a:latin typeface="Arial"/>
                <a:cs typeface="Arial"/>
              </a:rPr>
              <a:t>0.13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65" dirty="0">
                <a:latin typeface="Arial"/>
                <a:cs typeface="Arial"/>
              </a:rPr>
              <a:t>0.12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65" dirty="0">
                <a:latin typeface="Arial"/>
                <a:cs typeface="Arial"/>
              </a:rPr>
              <a:t>0.07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65" dirty="0">
                <a:latin typeface="Arial"/>
                <a:cs typeface="Arial"/>
              </a:rPr>
              <a:t>0.06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65" dirty="0">
                <a:latin typeface="Arial"/>
                <a:cs typeface="Arial"/>
              </a:rPr>
              <a:t>0.04</a:t>
            </a:r>
            <a:endParaRPr sz="10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57374" y="5690108"/>
            <a:ext cx="149225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60" dirty="0">
                <a:latin typeface="Arial"/>
                <a:cs typeface="Arial"/>
              </a:rPr>
              <a:t>----Denmark</a:t>
            </a:r>
            <a:r>
              <a:rPr sz="1050" spc="225" dirty="0">
                <a:latin typeface="Arial"/>
                <a:cs typeface="Arial"/>
              </a:rPr>
              <a:t> </a:t>
            </a:r>
            <a:r>
              <a:rPr sz="1050" spc="220" dirty="0">
                <a:latin typeface="Arial"/>
                <a:cs typeface="Arial"/>
              </a:rPr>
              <a:t>Hill----</a:t>
            </a:r>
            <a:endParaRPr sz="10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57374" y="5852033"/>
            <a:ext cx="2078355" cy="995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8625">
              <a:lnSpc>
                <a:spcPct val="100000"/>
              </a:lnSpc>
              <a:spcBef>
                <a:spcPts val="100"/>
              </a:spcBef>
            </a:pPr>
            <a:r>
              <a:rPr sz="1050" spc="5" dirty="0">
                <a:latin typeface="Arial"/>
                <a:cs typeface="Arial"/>
              </a:rPr>
              <a:t>venue</a:t>
            </a:r>
            <a:endParaRPr sz="1050">
              <a:latin typeface="Arial"/>
              <a:cs typeface="Arial"/>
            </a:endParaRPr>
          </a:p>
          <a:p>
            <a:pPr marL="1772285" indent="-1760220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1771650" algn="l"/>
                <a:tab pos="1772920" algn="l"/>
              </a:tabLst>
            </a:pPr>
            <a:r>
              <a:rPr sz="1050" spc="20" dirty="0">
                <a:latin typeface="Arial"/>
                <a:cs typeface="Arial"/>
              </a:rPr>
              <a:t>Café</a:t>
            </a:r>
            <a:endParaRPr sz="1050">
              <a:latin typeface="Arial"/>
              <a:cs typeface="Arial"/>
            </a:endParaRPr>
          </a:p>
          <a:p>
            <a:pPr marL="1258570" indent="-124650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1258570" algn="l"/>
                <a:tab pos="1259205" algn="l"/>
              </a:tabLst>
            </a:pPr>
            <a:r>
              <a:rPr sz="1050" spc="60" dirty="0">
                <a:latin typeface="Arial"/>
                <a:cs typeface="Arial"/>
              </a:rPr>
              <a:t>Coffee</a:t>
            </a:r>
            <a:r>
              <a:rPr sz="1050" spc="204" dirty="0">
                <a:latin typeface="Arial"/>
                <a:cs typeface="Arial"/>
              </a:rPr>
              <a:t> </a:t>
            </a:r>
            <a:r>
              <a:rPr sz="1050" spc="-40" dirty="0">
                <a:latin typeface="Arial"/>
                <a:cs typeface="Arial"/>
              </a:rPr>
              <a:t>Shop</a:t>
            </a:r>
            <a:endParaRPr sz="1050">
              <a:latin typeface="Arial"/>
              <a:cs typeface="Arial"/>
            </a:endParaRPr>
          </a:p>
          <a:p>
            <a:pPr marL="1772285" indent="-1760220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1771650" algn="l"/>
                <a:tab pos="1772920" algn="l"/>
              </a:tabLst>
            </a:pPr>
            <a:r>
              <a:rPr sz="1050" spc="35" dirty="0">
                <a:latin typeface="Arial"/>
                <a:cs typeface="Arial"/>
              </a:rPr>
              <a:t>Park</a:t>
            </a:r>
            <a:endParaRPr sz="1050">
              <a:latin typeface="Arial"/>
              <a:cs typeface="Arial"/>
            </a:endParaRPr>
          </a:p>
          <a:p>
            <a:pPr marL="1845310" indent="-183324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1845310" algn="l"/>
                <a:tab pos="1845945" algn="l"/>
              </a:tabLst>
            </a:pPr>
            <a:r>
              <a:rPr sz="1050" spc="-50" dirty="0">
                <a:latin typeface="Arial"/>
                <a:cs typeface="Arial"/>
              </a:rPr>
              <a:t>Pub</a:t>
            </a:r>
            <a:endParaRPr sz="1050">
              <a:latin typeface="Arial"/>
              <a:cs typeface="Arial"/>
            </a:endParaRPr>
          </a:p>
          <a:p>
            <a:pPr marL="232410" indent="-22034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232410" algn="l"/>
                <a:tab pos="233045" algn="l"/>
              </a:tabLst>
            </a:pPr>
            <a:r>
              <a:rPr sz="1050" spc="60" dirty="0">
                <a:latin typeface="Arial"/>
                <a:cs typeface="Arial"/>
              </a:rPr>
              <a:t>Middle Eastern</a:t>
            </a:r>
            <a:r>
              <a:rPr sz="1050" spc="105" dirty="0">
                <a:latin typeface="Arial"/>
                <a:cs typeface="Arial"/>
              </a:rPr>
              <a:t> </a:t>
            </a:r>
            <a:r>
              <a:rPr sz="1050" spc="60" dirty="0">
                <a:latin typeface="Arial"/>
                <a:cs typeface="Arial"/>
              </a:rPr>
              <a:t>Restaurant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56869" y="5852033"/>
            <a:ext cx="318770" cy="99504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sz="1050" spc="110" dirty="0">
                <a:latin typeface="Arial"/>
                <a:cs typeface="Arial"/>
              </a:rPr>
              <a:t>freq  </a:t>
            </a:r>
            <a:r>
              <a:rPr sz="1050" spc="65" dirty="0">
                <a:latin typeface="Arial"/>
                <a:cs typeface="Arial"/>
              </a:rPr>
              <a:t>0.08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65" dirty="0">
                <a:latin typeface="Arial"/>
                <a:cs typeface="Arial"/>
              </a:rPr>
              <a:t>0.06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65" dirty="0">
                <a:latin typeface="Arial"/>
                <a:cs typeface="Arial"/>
              </a:rPr>
              <a:t>0.06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65" dirty="0">
                <a:latin typeface="Arial"/>
                <a:cs typeface="Arial"/>
              </a:rPr>
              <a:t>0.05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65" dirty="0">
                <a:latin typeface="Arial"/>
                <a:cs typeface="Arial"/>
              </a:rPr>
              <a:t>0.04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57374" y="7147432"/>
            <a:ext cx="1492250" cy="347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50" dirty="0">
                <a:latin typeface="Arial"/>
                <a:cs typeface="Arial"/>
              </a:rPr>
              <a:t>----Deptford----</a:t>
            </a:r>
            <a:endParaRPr sz="1050">
              <a:latin typeface="Arial"/>
              <a:cs typeface="Arial"/>
            </a:endParaRPr>
          </a:p>
          <a:p>
            <a:pPr marL="672465">
              <a:lnSpc>
                <a:spcPct val="100000"/>
              </a:lnSpc>
              <a:spcBef>
                <a:spcPts val="15"/>
              </a:spcBef>
              <a:tabLst>
                <a:tab pos="1185545" algn="l"/>
              </a:tabLst>
            </a:pPr>
            <a:r>
              <a:rPr sz="1050" spc="5" dirty="0">
                <a:latin typeface="Arial"/>
                <a:cs typeface="Arial"/>
              </a:rPr>
              <a:t>venue	</a:t>
            </a:r>
            <a:r>
              <a:rPr sz="1050" spc="125" dirty="0">
                <a:latin typeface="Arial"/>
                <a:cs typeface="Arial"/>
              </a:rPr>
              <a:t>freq</a:t>
            </a:r>
            <a:endParaRPr sz="10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57374" y="7471282"/>
            <a:ext cx="1052195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9150" indent="-807085">
              <a:lnSpc>
                <a:spcPct val="100000"/>
              </a:lnSpc>
              <a:spcBef>
                <a:spcPts val="100"/>
              </a:spcBef>
              <a:buAutoNum type="arabicPlain"/>
              <a:tabLst>
                <a:tab pos="818515" algn="l"/>
                <a:tab pos="819785" algn="l"/>
              </a:tabLst>
            </a:pPr>
            <a:r>
              <a:rPr sz="1050" spc="-50" dirty="0">
                <a:latin typeface="Arial"/>
                <a:cs typeface="Arial"/>
              </a:rPr>
              <a:t>Pub</a:t>
            </a:r>
            <a:endParaRPr sz="1050">
              <a:latin typeface="Arial"/>
              <a:cs typeface="Arial"/>
            </a:endParaRPr>
          </a:p>
          <a:p>
            <a:pPr marL="232410" indent="-22034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232410" algn="l"/>
                <a:tab pos="233045" algn="l"/>
              </a:tabLst>
            </a:pPr>
            <a:r>
              <a:rPr sz="1050" spc="60" dirty="0">
                <a:latin typeface="Arial"/>
                <a:cs typeface="Arial"/>
              </a:rPr>
              <a:t>Coffee</a:t>
            </a:r>
            <a:r>
              <a:rPr sz="1050" spc="220" dirty="0">
                <a:latin typeface="Arial"/>
                <a:cs typeface="Arial"/>
              </a:rPr>
              <a:t> </a:t>
            </a:r>
            <a:r>
              <a:rPr sz="1050" spc="-40" dirty="0">
                <a:latin typeface="Arial"/>
                <a:cs typeface="Arial"/>
              </a:rPr>
              <a:t>Shop</a:t>
            </a:r>
            <a:endParaRPr sz="1050">
              <a:latin typeface="Arial"/>
              <a:cs typeface="Arial"/>
            </a:endParaRPr>
          </a:p>
          <a:p>
            <a:pPr marL="745490" indent="-73342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745490" algn="l"/>
                <a:tab pos="746125" algn="l"/>
              </a:tabLst>
            </a:pPr>
            <a:r>
              <a:rPr sz="1050" spc="20" dirty="0">
                <a:latin typeface="Arial"/>
                <a:cs typeface="Arial"/>
              </a:rPr>
              <a:t>Café</a:t>
            </a:r>
            <a:endParaRPr sz="1050">
              <a:latin typeface="Arial"/>
              <a:cs typeface="Arial"/>
            </a:endParaRPr>
          </a:p>
          <a:p>
            <a:pPr marL="819150" indent="-80708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818515" algn="l"/>
                <a:tab pos="819785" algn="l"/>
              </a:tabLst>
            </a:pPr>
            <a:r>
              <a:rPr sz="1050" spc="30" dirty="0">
                <a:latin typeface="Arial"/>
                <a:cs typeface="Arial"/>
              </a:rPr>
              <a:t>Bar</a:t>
            </a:r>
            <a:endParaRPr sz="1050">
              <a:latin typeface="Arial"/>
              <a:cs typeface="Arial"/>
            </a:endParaRPr>
          </a:p>
          <a:p>
            <a:pPr marL="745490" indent="-73342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745490" algn="l"/>
                <a:tab pos="746125" algn="l"/>
              </a:tabLst>
            </a:pPr>
            <a:r>
              <a:rPr sz="1050" spc="35" dirty="0">
                <a:latin typeface="Arial"/>
                <a:cs typeface="Arial"/>
              </a:rPr>
              <a:t>Park</a:t>
            </a:r>
            <a:endParaRPr sz="10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30438" y="7471282"/>
            <a:ext cx="318770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65" dirty="0">
                <a:latin typeface="Arial"/>
                <a:cs typeface="Arial"/>
              </a:rPr>
              <a:t>0.13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65" dirty="0">
                <a:latin typeface="Arial"/>
                <a:cs typeface="Arial"/>
              </a:rPr>
              <a:t>0.06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65" dirty="0">
                <a:latin typeface="Arial"/>
                <a:cs typeface="Arial"/>
              </a:rPr>
              <a:t>0.06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65" dirty="0">
                <a:latin typeface="Arial"/>
                <a:cs typeface="Arial"/>
              </a:rPr>
              <a:t>0.05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65" dirty="0">
                <a:latin typeface="Arial"/>
                <a:cs typeface="Arial"/>
              </a:rPr>
              <a:t>0.03</a:t>
            </a:r>
            <a:endParaRPr sz="10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57374" y="8604757"/>
            <a:ext cx="1125220" cy="347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45" dirty="0">
                <a:latin typeface="Arial"/>
                <a:cs typeface="Arial"/>
              </a:rPr>
              <a:t>----Dulwich----</a:t>
            </a:r>
            <a:endParaRPr sz="1050">
              <a:latin typeface="Arial"/>
              <a:cs typeface="Arial"/>
            </a:endParaRPr>
          </a:p>
          <a:p>
            <a:pPr marL="672465">
              <a:lnSpc>
                <a:spcPct val="100000"/>
              </a:lnSpc>
              <a:spcBef>
                <a:spcPts val="15"/>
              </a:spcBef>
            </a:pPr>
            <a:r>
              <a:rPr sz="1050" spc="5" dirty="0">
                <a:latin typeface="Arial"/>
                <a:cs typeface="Arial"/>
              </a:rPr>
              <a:t>venue</a:t>
            </a:r>
            <a:endParaRPr sz="10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30438" y="8766682"/>
            <a:ext cx="318770" cy="83311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sz="1050" spc="110" dirty="0">
                <a:latin typeface="Arial"/>
                <a:cs typeface="Arial"/>
              </a:rPr>
              <a:t>freq  </a:t>
            </a:r>
            <a:r>
              <a:rPr sz="1050" spc="65" dirty="0">
                <a:latin typeface="Arial"/>
                <a:cs typeface="Arial"/>
              </a:rPr>
              <a:t>0.14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65" dirty="0">
                <a:latin typeface="Arial"/>
                <a:cs typeface="Arial"/>
              </a:rPr>
              <a:t>0.08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65" dirty="0">
                <a:latin typeface="Arial"/>
                <a:cs typeface="Arial"/>
              </a:rPr>
              <a:t>0.06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65" dirty="0">
                <a:latin typeface="Arial"/>
                <a:cs typeface="Arial"/>
              </a:rPr>
              <a:t>0.06</a:t>
            </a:r>
            <a:endParaRPr sz="10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57374" y="8928607"/>
            <a:ext cx="1052195" cy="671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9150" indent="-807085">
              <a:lnSpc>
                <a:spcPct val="100000"/>
              </a:lnSpc>
              <a:spcBef>
                <a:spcPts val="100"/>
              </a:spcBef>
              <a:buAutoNum type="arabicPlain"/>
              <a:tabLst>
                <a:tab pos="818515" algn="l"/>
                <a:tab pos="819785" algn="l"/>
              </a:tabLst>
            </a:pPr>
            <a:r>
              <a:rPr sz="1050" spc="-50" dirty="0">
                <a:latin typeface="Arial"/>
                <a:cs typeface="Arial"/>
              </a:rPr>
              <a:t>Pub</a:t>
            </a:r>
            <a:endParaRPr sz="1050">
              <a:latin typeface="Arial"/>
              <a:cs typeface="Arial"/>
            </a:endParaRPr>
          </a:p>
          <a:p>
            <a:pPr marL="745490" indent="-73342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745490" algn="l"/>
                <a:tab pos="746125" algn="l"/>
              </a:tabLst>
            </a:pPr>
            <a:r>
              <a:rPr sz="1050" spc="20" dirty="0">
                <a:latin typeface="Arial"/>
                <a:cs typeface="Arial"/>
              </a:rPr>
              <a:t>Café</a:t>
            </a:r>
            <a:endParaRPr sz="1050">
              <a:latin typeface="Arial"/>
              <a:cs typeface="Arial"/>
            </a:endParaRPr>
          </a:p>
          <a:p>
            <a:pPr marL="598805" indent="-586740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598805" algn="l"/>
                <a:tab pos="599440" algn="l"/>
              </a:tabLst>
            </a:pPr>
            <a:r>
              <a:rPr sz="1050" spc="30" dirty="0">
                <a:latin typeface="Arial"/>
                <a:cs typeface="Arial"/>
              </a:rPr>
              <a:t>Bakery</a:t>
            </a:r>
            <a:endParaRPr sz="1050">
              <a:latin typeface="Arial"/>
              <a:cs typeface="Arial"/>
            </a:endParaRPr>
          </a:p>
          <a:p>
            <a:pPr marL="232410" indent="-22034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232410" algn="l"/>
                <a:tab pos="233045" algn="l"/>
              </a:tabLst>
            </a:pPr>
            <a:r>
              <a:rPr sz="1050" spc="60" dirty="0">
                <a:latin typeface="Arial"/>
                <a:cs typeface="Arial"/>
              </a:rPr>
              <a:t>Coffee</a:t>
            </a:r>
            <a:r>
              <a:rPr sz="1050" spc="220" dirty="0">
                <a:latin typeface="Arial"/>
                <a:cs typeface="Arial"/>
              </a:rPr>
              <a:t> </a:t>
            </a:r>
            <a:r>
              <a:rPr sz="1050" spc="-40" dirty="0">
                <a:latin typeface="Arial"/>
                <a:cs typeface="Arial"/>
              </a:rPr>
              <a:t>Shop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36</a:t>
            </a:fld>
            <a:r>
              <a:rPr spc="-5" dirty="0"/>
              <a:t>/</a:t>
            </a:r>
            <a:r>
              <a:rPr dirty="0"/>
              <a:t>46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38337" y="165099"/>
            <a:ext cx="153225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Neighborhoods in London</a:t>
            </a:r>
            <a:r>
              <a:rPr sz="800" spc="-8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Week2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57374" y="345058"/>
            <a:ext cx="9906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10" dirty="0">
                <a:latin typeface="Arial"/>
                <a:cs typeface="Arial"/>
              </a:rPr>
              <a:t>4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90539" y="345058"/>
            <a:ext cx="75882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2120" algn="l"/>
              </a:tabLst>
            </a:pPr>
            <a:r>
              <a:rPr sz="1050" spc="35" dirty="0">
                <a:latin typeface="Arial"/>
                <a:cs typeface="Arial"/>
              </a:rPr>
              <a:t>Park	</a:t>
            </a:r>
            <a:r>
              <a:rPr sz="1050" spc="65" dirty="0">
                <a:latin typeface="Arial"/>
                <a:cs typeface="Arial"/>
              </a:rPr>
              <a:t>0.06</a:t>
            </a:r>
            <a:endParaRPr sz="10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57374" y="830833"/>
            <a:ext cx="1565275" cy="347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35" dirty="0">
                <a:latin typeface="Arial"/>
                <a:cs typeface="Arial"/>
              </a:rPr>
              <a:t>----East</a:t>
            </a:r>
            <a:r>
              <a:rPr sz="1050" spc="254" dirty="0">
                <a:latin typeface="Arial"/>
                <a:cs typeface="Arial"/>
              </a:rPr>
              <a:t> </a:t>
            </a:r>
            <a:r>
              <a:rPr sz="1050" spc="114" dirty="0">
                <a:latin typeface="Arial"/>
                <a:cs typeface="Arial"/>
              </a:rPr>
              <a:t>Dulwich----</a:t>
            </a:r>
            <a:endParaRPr sz="1050">
              <a:latin typeface="Arial"/>
              <a:cs typeface="Arial"/>
            </a:endParaRPr>
          </a:p>
          <a:p>
            <a:pPr marL="1185545">
              <a:lnSpc>
                <a:spcPct val="100000"/>
              </a:lnSpc>
              <a:spcBef>
                <a:spcPts val="15"/>
              </a:spcBef>
            </a:pPr>
            <a:r>
              <a:rPr sz="1050" spc="5" dirty="0">
                <a:latin typeface="Arial"/>
                <a:cs typeface="Arial"/>
              </a:rPr>
              <a:t>venue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43654" y="992758"/>
            <a:ext cx="318770" cy="99504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sz="1050" spc="110" dirty="0">
                <a:latin typeface="Arial"/>
                <a:cs typeface="Arial"/>
              </a:rPr>
              <a:t>freq  </a:t>
            </a:r>
            <a:r>
              <a:rPr sz="1050" spc="65" dirty="0">
                <a:latin typeface="Arial"/>
                <a:cs typeface="Arial"/>
              </a:rPr>
              <a:t>0.12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65" dirty="0">
                <a:latin typeface="Arial"/>
                <a:cs typeface="Arial"/>
              </a:rPr>
              <a:t>0.09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65" dirty="0">
                <a:latin typeface="Arial"/>
                <a:cs typeface="Arial"/>
              </a:rPr>
              <a:t>0.08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65" dirty="0">
                <a:latin typeface="Arial"/>
                <a:cs typeface="Arial"/>
              </a:rPr>
              <a:t>0.05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65" dirty="0">
                <a:latin typeface="Arial"/>
                <a:cs typeface="Arial"/>
              </a:rPr>
              <a:t>0.05</a:t>
            </a:r>
            <a:endParaRPr sz="10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57374" y="1154683"/>
            <a:ext cx="1565275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2230" indent="-1320165">
              <a:lnSpc>
                <a:spcPct val="100000"/>
              </a:lnSpc>
              <a:spcBef>
                <a:spcPts val="100"/>
              </a:spcBef>
              <a:buAutoNum type="arabicPlain"/>
              <a:tabLst>
                <a:tab pos="1332230" algn="l"/>
                <a:tab pos="1332865" algn="l"/>
              </a:tabLst>
            </a:pPr>
            <a:r>
              <a:rPr sz="1050" spc="-50" dirty="0">
                <a:latin typeface="Arial"/>
                <a:cs typeface="Arial"/>
              </a:rPr>
              <a:t>Pub</a:t>
            </a:r>
            <a:endParaRPr sz="1050">
              <a:latin typeface="Arial"/>
              <a:cs typeface="Arial"/>
            </a:endParaRPr>
          </a:p>
          <a:p>
            <a:pPr marL="1258570" indent="-124650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1258570" algn="l"/>
                <a:tab pos="1259205" algn="l"/>
              </a:tabLst>
            </a:pPr>
            <a:r>
              <a:rPr sz="1050" spc="20" dirty="0">
                <a:latin typeface="Arial"/>
                <a:cs typeface="Arial"/>
              </a:rPr>
              <a:t>Café</a:t>
            </a:r>
            <a:endParaRPr sz="1050">
              <a:latin typeface="Arial"/>
              <a:cs typeface="Arial"/>
            </a:endParaRPr>
          </a:p>
          <a:p>
            <a:pPr marL="745490" indent="-73342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745490" algn="l"/>
                <a:tab pos="746125" algn="l"/>
              </a:tabLst>
            </a:pPr>
            <a:r>
              <a:rPr sz="1050" spc="60" dirty="0">
                <a:latin typeface="Arial"/>
                <a:cs typeface="Arial"/>
              </a:rPr>
              <a:t>Pizza</a:t>
            </a:r>
            <a:r>
              <a:rPr sz="1050" spc="210" dirty="0">
                <a:latin typeface="Arial"/>
                <a:cs typeface="Arial"/>
              </a:rPr>
              <a:t> </a:t>
            </a:r>
            <a:r>
              <a:rPr sz="1050" spc="50" dirty="0">
                <a:latin typeface="Arial"/>
                <a:cs typeface="Arial"/>
              </a:rPr>
              <a:t>Place</a:t>
            </a:r>
            <a:endParaRPr sz="1050">
              <a:latin typeface="Arial"/>
              <a:cs typeface="Arial"/>
            </a:endParaRPr>
          </a:p>
          <a:p>
            <a:pPr marL="745490" indent="-73342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745490" algn="l"/>
                <a:tab pos="746125" algn="l"/>
              </a:tabLst>
            </a:pPr>
            <a:r>
              <a:rPr sz="1050" spc="60" dirty="0">
                <a:latin typeface="Arial"/>
                <a:cs typeface="Arial"/>
              </a:rPr>
              <a:t>Coffee</a:t>
            </a:r>
            <a:r>
              <a:rPr sz="1050" spc="204" dirty="0">
                <a:latin typeface="Arial"/>
                <a:cs typeface="Arial"/>
              </a:rPr>
              <a:t> </a:t>
            </a:r>
            <a:r>
              <a:rPr sz="1050" spc="-40" dirty="0">
                <a:latin typeface="Arial"/>
                <a:cs typeface="Arial"/>
              </a:rPr>
              <a:t>Shop</a:t>
            </a:r>
            <a:endParaRPr sz="1050">
              <a:latin typeface="Arial"/>
              <a:cs typeface="Arial"/>
            </a:endParaRPr>
          </a:p>
          <a:p>
            <a:pPr marL="232410" indent="-22034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232410" algn="l"/>
                <a:tab pos="233045" algn="l"/>
              </a:tabLst>
            </a:pPr>
            <a:r>
              <a:rPr sz="1050" spc="175" dirty="0">
                <a:latin typeface="Arial"/>
                <a:cs typeface="Arial"/>
              </a:rPr>
              <a:t>Italian</a:t>
            </a:r>
            <a:r>
              <a:rPr sz="1050" spc="240" dirty="0">
                <a:latin typeface="Arial"/>
                <a:cs typeface="Arial"/>
              </a:rPr>
              <a:t> </a:t>
            </a:r>
            <a:r>
              <a:rPr sz="1050" spc="60" dirty="0">
                <a:latin typeface="Arial"/>
                <a:cs typeface="Arial"/>
              </a:rPr>
              <a:t>Restaurant</a:t>
            </a:r>
            <a:endParaRPr sz="10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57374" y="2288158"/>
            <a:ext cx="200533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14" dirty="0">
                <a:latin typeface="Arial"/>
                <a:cs typeface="Arial"/>
              </a:rPr>
              <a:t>----Elephant </a:t>
            </a:r>
            <a:r>
              <a:rPr sz="1050" spc="-10" dirty="0">
                <a:latin typeface="Arial"/>
                <a:cs typeface="Arial"/>
              </a:rPr>
              <a:t>and</a:t>
            </a:r>
            <a:r>
              <a:rPr sz="1050" spc="5" dirty="0">
                <a:latin typeface="Arial"/>
                <a:cs typeface="Arial"/>
              </a:rPr>
              <a:t> </a:t>
            </a:r>
            <a:r>
              <a:rPr sz="1050" spc="135" dirty="0">
                <a:latin typeface="Arial"/>
                <a:cs typeface="Arial"/>
              </a:rPr>
              <a:t>Castle----</a:t>
            </a:r>
            <a:endParaRPr sz="10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57374" y="2450083"/>
            <a:ext cx="1565275" cy="995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5545">
              <a:lnSpc>
                <a:spcPct val="100000"/>
              </a:lnSpc>
              <a:spcBef>
                <a:spcPts val="100"/>
              </a:spcBef>
            </a:pPr>
            <a:r>
              <a:rPr sz="1050" spc="5" dirty="0">
                <a:latin typeface="Arial"/>
                <a:cs typeface="Arial"/>
              </a:rPr>
              <a:t>venue</a:t>
            </a:r>
            <a:endParaRPr sz="1050">
              <a:latin typeface="Arial"/>
              <a:cs typeface="Arial"/>
            </a:endParaRPr>
          </a:p>
          <a:p>
            <a:pPr marL="1332230" indent="-132016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1332230" algn="l"/>
                <a:tab pos="1332865" algn="l"/>
              </a:tabLst>
            </a:pPr>
            <a:r>
              <a:rPr sz="1050" spc="-50" dirty="0">
                <a:latin typeface="Arial"/>
                <a:cs typeface="Arial"/>
              </a:rPr>
              <a:t>Pub</a:t>
            </a:r>
            <a:endParaRPr sz="1050">
              <a:latin typeface="Arial"/>
              <a:cs typeface="Arial"/>
            </a:endParaRPr>
          </a:p>
          <a:p>
            <a:pPr marL="1258570" indent="-124650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1258570" algn="l"/>
                <a:tab pos="1259205" algn="l"/>
              </a:tabLst>
            </a:pPr>
            <a:r>
              <a:rPr sz="1050" spc="20" dirty="0">
                <a:latin typeface="Arial"/>
                <a:cs typeface="Arial"/>
              </a:rPr>
              <a:t>Café</a:t>
            </a:r>
            <a:endParaRPr sz="1050">
              <a:latin typeface="Arial"/>
              <a:cs typeface="Arial"/>
            </a:endParaRPr>
          </a:p>
          <a:p>
            <a:pPr marL="745490" indent="-73342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745490" algn="l"/>
                <a:tab pos="746125" algn="l"/>
              </a:tabLst>
            </a:pPr>
            <a:r>
              <a:rPr sz="1050" spc="60" dirty="0">
                <a:latin typeface="Arial"/>
                <a:cs typeface="Arial"/>
              </a:rPr>
              <a:t>Coffee</a:t>
            </a:r>
            <a:r>
              <a:rPr sz="1050" spc="204" dirty="0">
                <a:latin typeface="Arial"/>
                <a:cs typeface="Arial"/>
              </a:rPr>
              <a:t> </a:t>
            </a:r>
            <a:r>
              <a:rPr sz="1050" spc="-40" dirty="0">
                <a:latin typeface="Arial"/>
                <a:cs typeface="Arial"/>
              </a:rPr>
              <a:t>Shop</a:t>
            </a:r>
            <a:endParaRPr sz="1050">
              <a:latin typeface="Arial"/>
              <a:cs typeface="Arial"/>
            </a:endParaRPr>
          </a:p>
          <a:p>
            <a:pPr marL="1185545" indent="-1173480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1185545" algn="l"/>
                <a:tab pos="1186180" algn="l"/>
              </a:tabLst>
            </a:pPr>
            <a:r>
              <a:rPr sz="1050" spc="85" dirty="0">
                <a:latin typeface="Arial"/>
                <a:cs typeface="Arial"/>
              </a:rPr>
              <a:t>Hotel</a:t>
            </a:r>
            <a:endParaRPr sz="1050">
              <a:latin typeface="Arial"/>
              <a:cs typeface="Arial"/>
            </a:endParaRPr>
          </a:p>
          <a:p>
            <a:pPr marL="232410" indent="-22034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232410" algn="l"/>
                <a:tab pos="233045" algn="l"/>
              </a:tabLst>
            </a:pPr>
            <a:r>
              <a:rPr sz="1050" spc="175" dirty="0">
                <a:latin typeface="Arial"/>
                <a:cs typeface="Arial"/>
              </a:rPr>
              <a:t>Italian</a:t>
            </a:r>
            <a:r>
              <a:rPr sz="1050" spc="240" dirty="0">
                <a:latin typeface="Arial"/>
                <a:cs typeface="Arial"/>
              </a:rPr>
              <a:t> </a:t>
            </a:r>
            <a:r>
              <a:rPr sz="1050" spc="60" dirty="0">
                <a:latin typeface="Arial"/>
                <a:cs typeface="Arial"/>
              </a:rPr>
              <a:t>Restaurant</a:t>
            </a:r>
            <a:endParaRPr sz="10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43654" y="2450083"/>
            <a:ext cx="318770" cy="99504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sz="1050" spc="110" dirty="0">
                <a:latin typeface="Arial"/>
                <a:cs typeface="Arial"/>
              </a:rPr>
              <a:t>freq  </a:t>
            </a:r>
            <a:r>
              <a:rPr sz="1050" spc="65" dirty="0">
                <a:latin typeface="Arial"/>
                <a:cs typeface="Arial"/>
              </a:rPr>
              <a:t>0.08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65" dirty="0">
                <a:latin typeface="Arial"/>
                <a:cs typeface="Arial"/>
              </a:rPr>
              <a:t>0.08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65" dirty="0">
                <a:latin typeface="Arial"/>
                <a:cs typeface="Arial"/>
              </a:rPr>
              <a:t>0.07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65" dirty="0">
                <a:latin typeface="Arial"/>
                <a:cs typeface="Arial"/>
              </a:rPr>
              <a:t>0.05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65" dirty="0">
                <a:latin typeface="Arial"/>
                <a:cs typeface="Arial"/>
              </a:rPr>
              <a:t>0.03</a:t>
            </a:r>
            <a:endParaRPr sz="10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57374" y="3745484"/>
            <a:ext cx="141859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35" dirty="0">
                <a:latin typeface="Arial"/>
                <a:cs typeface="Arial"/>
              </a:rPr>
              <a:t>----Forest</a:t>
            </a:r>
            <a:r>
              <a:rPr sz="1050" spc="235" dirty="0">
                <a:latin typeface="Arial"/>
                <a:cs typeface="Arial"/>
              </a:rPr>
              <a:t> </a:t>
            </a:r>
            <a:r>
              <a:rPr sz="1050" spc="220" dirty="0">
                <a:latin typeface="Arial"/>
                <a:cs typeface="Arial"/>
              </a:rPr>
              <a:t>Hill----</a:t>
            </a:r>
            <a:endParaRPr sz="10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57374" y="3907409"/>
            <a:ext cx="1052195" cy="995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2465">
              <a:lnSpc>
                <a:spcPct val="100000"/>
              </a:lnSpc>
              <a:spcBef>
                <a:spcPts val="100"/>
              </a:spcBef>
            </a:pPr>
            <a:r>
              <a:rPr sz="1050" spc="5" dirty="0">
                <a:latin typeface="Arial"/>
                <a:cs typeface="Arial"/>
              </a:rPr>
              <a:t>venue</a:t>
            </a:r>
            <a:endParaRPr sz="1050">
              <a:latin typeface="Arial"/>
              <a:cs typeface="Arial"/>
            </a:endParaRPr>
          </a:p>
          <a:p>
            <a:pPr marL="819150" indent="-80708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818515" algn="l"/>
                <a:tab pos="819785" algn="l"/>
              </a:tabLst>
            </a:pPr>
            <a:r>
              <a:rPr sz="1050" spc="-50" dirty="0">
                <a:latin typeface="Arial"/>
                <a:cs typeface="Arial"/>
              </a:rPr>
              <a:t>Pub</a:t>
            </a:r>
            <a:endParaRPr sz="1050">
              <a:latin typeface="Arial"/>
              <a:cs typeface="Arial"/>
            </a:endParaRPr>
          </a:p>
          <a:p>
            <a:pPr marL="232410" indent="-22034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232410" algn="l"/>
                <a:tab pos="233045" algn="l"/>
              </a:tabLst>
            </a:pPr>
            <a:r>
              <a:rPr sz="1050" spc="60" dirty="0">
                <a:latin typeface="Arial"/>
                <a:cs typeface="Arial"/>
              </a:rPr>
              <a:t>Coffee</a:t>
            </a:r>
            <a:r>
              <a:rPr sz="1050" spc="220" dirty="0">
                <a:latin typeface="Arial"/>
                <a:cs typeface="Arial"/>
              </a:rPr>
              <a:t> </a:t>
            </a:r>
            <a:r>
              <a:rPr sz="1050" spc="-40" dirty="0">
                <a:latin typeface="Arial"/>
                <a:cs typeface="Arial"/>
              </a:rPr>
              <a:t>Shop</a:t>
            </a:r>
            <a:endParaRPr sz="1050">
              <a:latin typeface="Arial"/>
              <a:cs typeface="Arial"/>
            </a:endParaRPr>
          </a:p>
          <a:p>
            <a:pPr marL="745490" indent="-73342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745490" algn="l"/>
                <a:tab pos="746125" algn="l"/>
              </a:tabLst>
            </a:pPr>
            <a:r>
              <a:rPr sz="1050" spc="20" dirty="0">
                <a:latin typeface="Arial"/>
                <a:cs typeface="Arial"/>
              </a:rPr>
              <a:t>Café</a:t>
            </a:r>
            <a:endParaRPr sz="1050">
              <a:latin typeface="Arial"/>
              <a:cs typeface="Arial"/>
            </a:endParaRPr>
          </a:p>
          <a:p>
            <a:pPr marL="745490" indent="-73342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745490" algn="l"/>
                <a:tab pos="746125" algn="l"/>
              </a:tabLst>
            </a:pPr>
            <a:r>
              <a:rPr sz="1050" spc="35" dirty="0">
                <a:latin typeface="Arial"/>
                <a:cs typeface="Arial"/>
              </a:rPr>
              <a:t>Park</a:t>
            </a:r>
            <a:endParaRPr sz="1050">
              <a:latin typeface="Arial"/>
              <a:cs typeface="Arial"/>
            </a:endParaRPr>
          </a:p>
          <a:p>
            <a:pPr marL="232410" indent="-22034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232410" algn="l"/>
                <a:tab pos="233045" algn="l"/>
              </a:tabLst>
            </a:pPr>
            <a:r>
              <a:rPr sz="1050" spc="30" dirty="0">
                <a:latin typeface="Arial"/>
                <a:cs typeface="Arial"/>
              </a:rPr>
              <a:t>Supermarket</a:t>
            </a:r>
            <a:endParaRPr sz="10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30438" y="3907409"/>
            <a:ext cx="318770" cy="99504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sz="1050" spc="110" dirty="0">
                <a:latin typeface="Arial"/>
                <a:cs typeface="Arial"/>
              </a:rPr>
              <a:t>freq  </a:t>
            </a:r>
            <a:r>
              <a:rPr sz="1050" spc="65" dirty="0">
                <a:latin typeface="Arial"/>
                <a:cs typeface="Arial"/>
              </a:rPr>
              <a:t>0.15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65" dirty="0">
                <a:latin typeface="Arial"/>
                <a:cs typeface="Arial"/>
              </a:rPr>
              <a:t>0.07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65" dirty="0">
                <a:latin typeface="Arial"/>
                <a:cs typeface="Arial"/>
              </a:rPr>
              <a:t>0.06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65" dirty="0">
                <a:latin typeface="Arial"/>
                <a:cs typeface="Arial"/>
              </a:rPr>
              <a:t>0.05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65" dirty="0">
                <a:latin typeface="Arial"/>
                <a:cs typeface="Arial"/>
              </a:rPr>
              <a:t>0.05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57374" y="5202809"/>
            <a:ext cx="134556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20" dirty="0">
                <a:latin typeface="Arial"/>
                <a:cs typeface="Arial"/>
              </a:rPr>
              <a:t>----Gipsy</a:t>
            </a:r>
            <a:r>
              <a:rPr sz="1050" spc="225" dirty="0">
                <a:latin typeface="Arial"/>
                <a:cs typeface="Arial"/>
              </a:rPr>
              <a:t> </a:t>
            </a:r>
            <a:r>
              <a:rPr sz="1050" spc="220" dirty="0">
                <a:latin typeface="Arial"/>
                <a:cs typeface="Arial"/>
              </a:rPr>
              <a:t>Hill----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57374" y="5364734"/>
            <a:ext cx="1198880" cy="995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9150">
              <a:lnSpc>
                <a:spcPct val="100000"/>
              </a:lnSpc>
              <a:spcBef>
                <a:spcPts val="100"/>
              </a:spcBef>
            </a:pPr>
            <a:r>
              <a:rPr sz="1050" spc="5" dirty="0">
                <a:latin typeface="Arial"/>
                <a:cs typeface="Arial"/>
              </a:rPr>
              <a:t>venue</a:t>
            </a:r>
            <a:endParaRPr sz="1050">
              <a:latin typeface="Arial"/>
              <a:cs typeface="Arial"/>
            </a:endParaRPr>
          </a:p>
          <a:p>
            <a:pPr marL="965200" indent="-95313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965200" algn="l"/>
                <a:tab pos="965835" algn="l"/>
              </a:tabLst>
            </a:pPr>
            <a:r>
              <a:rPr sz="1050" spc="-50" dirty="0">
                <a:latin typeface="Arial"/>
                <a:cs typeface="Arial"/>
              </a:rPr>
              <a:t>Pub</a:t>
            </a:r>
            <a:endParaRPr sz="105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379095" algn="l"/>
                <a:tab pos="379730" algn="l"/>
              </a:tabLst>
            </a:pPr>
            <a:r>
              <a:rPr sz="1050" spc="60" dirty="0">
                <a:latin typeface="Arial"/>
                <a:cs typeface="Arial"/>
              </a:rPr>
              <a:t>Coffee</a:t>
            </a:r>
            <a:r>
              <a:rPr sz="1050" spc="220" dirty="0">
                <a:latin typeface="Arial"/>
                <a:cs typeface="Arial"/>
              </a:rPr>
              <a:t> </a:t>
            </a:r>
            <a:r>
              <a:rPr sz="1050" spc="-40" dirty="0">
                <a:latin typeface="Arial"/>
                <a:cs typeface="Arial"/>
              </a:rPr>
              <a:t>Shop</a:t>
            </a:r>
            <a:endParaRPr sz="1050">
              <a:latin typeface="Arial"/>
              <a:cs typeface="Arial"/>
            </a:endParaRPr>
          </a:p>
          <a:p>
            <a:pPr marL="232410" indent="-22034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232410" algn="l"/>
                <a:tab pos="233045" algn="l"/>
              </a:tabLst>
            </a:pPr>
            <a:r>
              <a:rPr sz="1050" spc="40" dirty="0">
                <a:latin typeface="Arial"/>
                <a:cs typeface="Arial"/>
              </a:rPr>
              <a:t>Grocery</a:t>
            </a:r>
            <a:r>
              <a:rPr sz="1050" spc="220" dirty="0">
                <a:latin typeface="Arial"/>
                <a:cs typeface="Arial"/>
              </a:rPr>
              <a:t> </a:t>
            </a:r>
            <a:r>
              <a:rPr sz="1050" spc="75" dirty="0">
                <a:latin typeface="Arial"/>
                <a:cs typeface="Arial"/>
              </a:rPr>
              <a:t>Store</a:t>
            </a:r>
            <a:endParaRPr sz="1050">
              <a:latin typeface="Arial"/>
              <a:cs typeface="Arial"/>
            </a:endParaRPr>
          </a:p>
          <a:p>
            <a:pPr marL="892175" indent="-880110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892175" algn="l"/>
                <a:tab pos="892810" algn="l"/>
              </a:tabLst>
            </a:pPr>
            <a:r>
              <a:rPr sz="1050" spc="20" dirty="0">
                <a:latin typeface="Arial"/>
                <a:cs typeface="Arial"/>
              </a:rPr>
              <a:t>Café</a:t>
            </a:r>
            <a:endParaRPr sz="1050">
              <a:latin typeface="Arial"/>
              <a:cs typeface="Arial"/>
            </a:endParaRPr>
          </a:p>
          <a:p>
            <a:pPr marL="892175" indent="-880110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892175" algn="l"/>
                <a:tab pos="892810" algn="l"/>
              </a:tabLst>
            </a:pPr>
            <a:r>
              <a:rPr sz="1050" spc="35" dirty="0">
                <a:latin typeface="Arial"/>
                <a:cs typeface="Arial"/>
              </a:rPr>
              <a:t>Park</a:t>
            </a:r>
            <a:endParaRPr sz="10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77071" y="5364734"/>
            <a:ext cx="318770" cy="99504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sz="1050" spc="110" dirty="0">
                <a:latin typeface="Arial"/>
                <a:cs typeface="Arial"/>
              </a:rPr>
              <a:t>freq  </a:t>
            </a:r>
            <a:r>
              <a:rPr sz="1050" spc="65" dirty="0">
                <a:latin typeface="Arial"/>
                <a:cs typeface="Arial"/>
              </a:rPr>
              <a:t>0.12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65" dirty="0">
                <a:latin typeface="Arial"/>
                <a:cs typeface="Arial"/>
              </a:rPr>
              <a:t>0.08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65" dirty="0">
                <a:latin typeface="Arial"/>
                <a:cs typeface="Arial"/>
              </a:rPr>
              <a:t>0.06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65" dirty="0">
                <a:latin typeface="Arial"/>
                <a:cs typeface="Arial"/>
              </a:rPr>
              <a:t>0.05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65" dirty="0">
                <a:latin typeface="Arial"/>
                <a:cs typeface="Arial"/>
              </a:rPr>
              <a:t>0.05</a:t>
            </a:r>
            <a:endParaRPr sz="10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57374" y="6660134"/>
            <a:ext cx="1565275" cy="347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00" dirty="0">
                <a:latin typeface="Arial"/>
                <a:cs typeface="Arial"/>
              </a:rPr>
              <a:t>----Grove</a:t>
            </a:r>
            <a:r>
              <a:rPr sz="1050" spc="270" dirty="0">
                <a:latin typeface="Arial"/>
                <a:cs typeface="Arial"/>
              </a:rPr>
              <a:t> </a:t>
            </a:r>
            <a:r>
              <a:rPr sz="1050" spc="130" dirty="0">
                <a:latin typeface="Arial"/>
                <a:cs typeface="Arial"/>
              </a:rPr>
              <a:t>Park----</a:t>
            </a:r>
            <a:endParaRPr sz="1050">
              <a:latin typeface="Arial"/>
              <a:cs typeface="Arial"/>
            </a:endParaRPr>
          </a:p>
          <a:p>
            <a:pPr marL="1185545">
              <a:lnSpc>
                <a:spcPct val="100000"/>
              </a:lnSpc>
              <a:spcBef>
                <a:spcPts val="15"/>
              </a:spcBef>
            </a:pPr>
            <a:r>
              <a:rPr sz="1050" spc="5" dirty="0">
                <a:latin typeface="Arial"/>
                <a:cs typeface="Arial"/>
              </a:rPr>
              <a:t>venue</a:t>
            </a:r>
            <a:endParaRPr sz="10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43654" y="6822058"/>
            <a:ext cx="318770" cy="99504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sz="1050" spc="110" dirty="0">
                <a:latin typeface="Arial"/>
                <a:cs typeface="Arial"/>
              </a:rPr>
              <a:t>freq  </a:t>
            </a:r>
            <a:r>
              <a:rPr sz="1050" spc="65" dirty="0">
                <a:latin typeface="Arial"/>
                <a:cs typeface="Arial"/>
              </a:rPr>
              <a:t>0.13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65" dirty="0">
                <a:latin typeface="Arial"/>
                <a:cs typeface="Arial"/>
              </a:rPr>
              <a:t>0.13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65" dirty="0">
                <a:latin typeface="Arial"/>
                <a:cs typeface="Arial"/>
              </a:rPr>
              <a:t>0.09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65" dirty="0">
                <a:latin typeface="Arial"/>
                <a:cs typeface="Arial"/>
              </a:rPr>
              <a:t>0.07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65" dirty="0">
                <a:latin typeface="Arial"/>
                <a:cs typeface="Arial"/>
              </a:rPr>
              <a:t>0.06</a:t>
            </a:r>
            <a:endParaRPr sz="10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57374" y="6983983"/>
            <a:ext cx="1565275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2230" indent="-1320165">
              <a:lnSpc>
                <a:spcPct val="100000"/>
              </a:lnSpc>
              <a:spcBef>
                <a:spcPts val="100"/>
              </a:spcBef>
              <a:buAutoNum type="arabicPlain"/>
              <a:tabLst>
                <a:tab pos="1332230" algn="l"/>
                <a:tab pos="1332865" algn="l"/>
              </a:tabLst>
            </a:pPr>
            <a:r>
              <a:rPr sz="1050" spc="-50" dirty="0">
                <a:latin typeface="Arial"/>
                <a:cs typeface="Arial"/>
              </a:rPr>
              <a:t>Pub</a:t>
            </a:r>
            <a:endParaRPr sz="1050">
              <a:latin typeface="Arial"/>
              <a:cs typeface="Arial"/>
            </a:endParaRPr>
          </a:p>
          <a:p>
            <a:pPr marL="598805" indent="-586740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598805" algn="l"/>
                <a:tab pos="599440" algn="l"/>
              </a:tabLst>
            </a:pPr>
            <a:r>
              <a:rPr sz="1050" spc="40" dirty="0">
                <a:latin typeface="Arial"/>
                <a:cs typeface="Arial"/>
              </a:rPr>
              <a:t>Grocery</a:t>
            </a:r>
            <a:r>
              <a:rPr sz="1050" spc="210" dirty="0">
                <a:latin typeface="Arial"/>
                <a:cs typeface="Arial"/>
              </a:rPr>
              <a:t> </a:t>
            </a:r>
            <a:r>
              <a:rPr sz="1050" spc="75" dirty="0">
                <a:latin typeface="Arial"/>
                <a:cs typeface="Arial"/>
              </a:rPr>
              <a:t>Store</a:t>
            </a:r>
            <a:endParaRPr sz="1050">
              <a:latin typeface="Arial"/>
              <a:cs typeface="Arial"/>
            </a:endParaRPr>
          </a:p>
          <a:p>
            <a:pPr marL="1258570" indent="-124650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1258570" algn="l"/>
                <a:tab pos="1259205" algn="l"/>
              </a:tabLst>
            </a:pPr>
            <a:r>
              <a:rPr sz="1050" spc="35" dirty="0">
                <a:latin typeface="Arial"/>
                <a:cs typeface="Arial"/>
              </a:rPr>
              <a:t>Park</a:t>
            </a:r>
            <a:endParaRPr sz="1050">
              <a:latin typeface="Arial"/>
              <a:cs typeface="Arial"/>
            </a:endParaRPr>
          </a:p>
          <a:p>
            <a:pPr marL="1258570" indent="-124650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1258570" algn="l"/>
                <a:tab pos="1259205" algn="l"/>
              </a:tabLst>
            </a:pPr>
            <a:r>
              <a:rPr sz="1050" spc="20" dirty="0">
                <a:latin typeface="Arial"/>
                <a:cs typeface="Arial"/>
              </a:rPr>
              <a:t>Café</a:t>
            </a:r>
            <a:endParaRPr sz="1050">
              <a:latin typeface="Arial"/>
              <a:cs typeface="Arial"/>
            </a:endParaRPr>
          </a:p>
          <a:p>
            <a:pPr marL="232410" indent="-22034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232410" algn="l"/>
                <a:tab pos="233045" algn="l"/>
              </a:tabLst>
            </a:pPr>
            <a:r>
              <a:rPr sz="1050" spc="175" dirty="0">
                <a:latin typeface="Arial"/>
                <a:cs typeface="Arial"/>
              </a:rPr>
              <a:t>Italian</a:t>
            </a:r>
            <a:r>
              <a:rPr sz="1050" spc="240" dirty="0">
                <a:latin typeface="Arial"/>
                <a:cs typeface="Arial"/>
              </a:rPr>
              <a:t> </a:t>
            </a:r>
            <a:r>
              <a:rPr sz="1050" spc="60" dirty="0">
                <a:latin typeface="Arial"/>
                <a:cs typeface="Arial"/>
              </a:rPr>
              <a:t>Restaurant</a:t>
            </a:r>
            <a:endParaRPr sz="10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57374" y="8117458"/>
            <a:ext cx="134556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00" dirty="0">
                <a:latin typeface="Arial"/>
                <a:cs typeface="Arial"/>
              </a:rPr>
              <a:t>----Herne</a:t>
            </a:r>
            <a:r>
              <a:rPr sz="1050" spc="229" dirty="0">
                <a:latin typeface="Arial"/>
                <a:cs typeface="Arial"/>
              </a:rPr>
              <a:t> </a:t>
            </a:r>
            <a:r>
              <a:rPr sz="1050" spc="220" dirty="0">
                <a:latin typeface="Arial"/>
                <a:cs typeface="Arial"/>
              </a:rPr>
              <a:t>Hill----</a:t>
            </a:r>
            <a:endParaRPr sz="10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57374" y="8279383"/>
            <a:ext cx="1052195" cy="995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2465">
              <a:lnSpc>
                <a:spcPct val="100000"/>
              </a:lnSpc>
              <a:spcBef>
                <a:spcPts val="100"/>
              </a:spcBef>
            </a:pPr>
            <a:r>
              <a:rPr sz="1050" spc="5" dirty="0">
                <a:latin typeface="Arial"/>
                <a:cs typeface="Arial"/>
              </a:rPr>
              <a:t>venue</a:t>
            </a:r>
            <a:endParaRPr sz="1050">
              <a:latin typeface="Arial"/>
              <a:cs typeface="Arial"/>
            </a:endParaRPr>
          </a:p>
          <a:p>
            <a:pPr marL="232410" indent="-22034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232410" algn="l"/>
                <a:tab pos="233045" algn="l"/>
              </a:tabLst>
            </a:pPr>
            <a:r>
              <a:rPr sz="1050" spc="60" dirty="0">
                <a:latin typeface="Arial"/>
                <a:cs typeface="Arial"/>
              </a:rPr>
              <a:t>Coffee</a:t>
            </a:r>
            <a:r>
              <a:rPr sz="1050" spc="220" dirty="0">
                <a:latin typeface="Arial"/>
                <a:cs typeface="Arial"/>
              </a:rPr>
              <a:t> </a:t>
            </a:r>
            <a:r>
              <a:rPr sz="1050" spc="-40" dirty="0">
                <a:latin typeface="Arial"/>
                <a:cs typeface="Arial"/>
              </a:rPr>
              <a:t>Shop</a:t>
            </a:r>
            <a:endParaRPr sz="1050">
              <a:latin typeface="Arial"/>
              <a:cs typeface="Arial"/>
            </a:endParaRPr>
          </a:p>
          <a:p>
            <a:pPr marL="745490" indent="-73342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745490" algn="l"/>
                <a:tab pos="746125" algn="l"/>
              </a:tabLst>
            </a:pPr>
            <a:r>
              <a:rPr sz="1050" spc="20" dirty="0">
                <a:latin typeface="Arial"/>
                <a:cs typeface="Arial"/>
              </a:rPr>
              <a:t>Café</a:t>
            </a:r>
            <a:endParaRPr sz="1050">
              <a:latin typeface="Arial"/>
              <a:cs typeface="Arial"/>
            </a:endParaRPr>
          </a:p>
          <a:p>
            <a:pPr marL="819150" indent="-80708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818515" algn="l"/>
                <a:tab pos="819785" algn="l"/>
              </a:tabLst>
            </a:pPr>
            <a:r>
              <a:rPr sz="1050" spc="-50" dirty="0">
                <a:latin typeface="Arial"/>
                <a:cs typeface="Arial"/>
              </a:rPr>
              <a:t>Pub</a:t>
            </a:r>
            <a:endParaRPr sz="1050">
              <a:latin typeface="Arial"/>
              <a:cs typeface="Arial"/>
            </a:endParaRPr>
          </a:p>
          <a:p>
            <a:pPr marL="598805" indent="-586740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598805" algn="l"/>
                <a:tab pos="599440" algn="l"/>
              </a:tabLst>
            </a:pPr>
            <a:r>
              <a:rPr sz="1050" spc="40" dirty="0">
                <a:latin typeface="Arial"/>
                <a:cs typeface="Arial"/>
              </a:rPr>
              <a:t>Market</a:t>
            </a:r>
            <a:endParaRPr sz="1050">
              <a:latin typeface="Arial"/>
              <a:cs typeface="Arial"/>
            </a:endParaRPr>
          </a:p>
          <a:p>
            <a:pPr marL="232410" indent="-22034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232410" algn="l"/>
                <a:tab pos="233045" algn="l"/>
              </a:tabLst>
            </a:pPr>
            <a:r>
              <a:rPr sz="1050" spc="60" dirty="0">
                <a:latin typeface="Arial"/>
                <a:cs typeface="Arial"/>
              </a:rPr>
              <a:t>Pizza</a:t>
            </a:r>
            <a:r>
              <a:rPr sz="1050" spc="220" dirty="0">
                <a:latin typeface="Arial"/>
                <a:cs typeface="Arial"/>
              </a:rPr>
              <a:t> </a:t>
            </a:r>
            <a:r>
              <a:rPr sz="1050" spc="50" dirty="0">
                <a:latin typeface="Arial"/>
                <a:cs typeface="Arial"/>
              </a:rPr>
              <a:t>Place</a:t>
            </a:r>
            <a:endParaRPr sz="10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630438" y="8279383"/>
            <a:ext cx="318770" cy="99504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sz="1050" spc="110" dirty="0">
                <a:latin typeface="Arial"/>
                <a:cs typeface="Arial"/>
              </a:rPr>
              <a:t>freq  </a:t>
            </a:r>
            <a:r>
              <a:rPr sz="1050" spc="65" dirty="0">
                <a:latin typeface="Arial"/>
                <a:cs typeface="Arial"/>
              </a:rPr>
              <a:t>0.10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65" dirty="0">
                <a:latin typeface="Arial"/>
                <a:cs typeface="Arial"/>
              </a:rPr>
              <a:t>0.06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65" dirty="0">
                <a:latin typeface="Arial"/>
                <a:cs typeface="Arial"/>
              </a:rPr>
              <a:t>0.06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65" dirty="0">
                <a:latin typeface="Arial"/>
                <a:cs typeface="Arial"/>
              </a:rPr>
              <a:t>0.04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65" dirty="0">
                <a:latin typeface="Arial"/>
                <a:cs typeface="Arial"/>
              </a:rPr>
              <a:t>0.04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37</a:t>
            </a:fld>
            <a:r>
              <a:rPr spc="-5" dirty="0"/>
              <a:t>/</a:t>
            </a:r>
            <a:r>
              <a:rPr dirty="0"/>
              <a:t>46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38337" y="165099"/>
            <a:ext cx="153225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Neighborhoods in London</a:t>
            </a:r>
            <a:r>
              <a:rPr sz="800" spc="-8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Week2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57374" y="346582"/>
            <a:ext cx="149225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55" dirty="0">
                <a:latin typeface="Arial"/>
                <a:cs typeface="Arial"/>
              </a:rPr>
              <a:t>----Hither</a:t>
            </a:r>
            <a:r>
              <a:rPr sz="1050" spc="235" dirty="0">
                <a:latin typeface="Arial"/>
                <a:cs typeface="Arial"/>
              </a:rPr>
              <a:t> </a:t>
            </a:r>
            <a:r>
              <a:rPr sz="1050" spc="95" dirty="0">
                <a:latin typeface="Arial"/>
                <a:cs typeface="Arial"/>
              </a:rPr>
              <a:t>Green----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57374" y="508507"/>
            <a:ext cx="905510" cy="995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5780">
              <a:lnSpc>
                <a:spcPct val="100000"/>
              </a:lnSpc>
              <a:spcBef>
                <a:spcPts val="100"/>
              </a:spcBef>
            </a:pPr>
            <a:r>
              <a:rPr sz="1050" spc="5" dirty="0">
                <a:latin typeface="Arial"/>
                <a:cs typeface="Arial"/>
              </a:rPr>
              <a:t>venue</a:t>
            </a:r>
            <a:endParaRPr sz="1050">
              <a:latin typeface="Arial"/>
              <a:cs typeface="Arial"/>
            </a:endParaRPr>
          </a:p>
          <a:p>
            <a:pPr marL="672465" indent="-660400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672465" algn="l"/>
                <a:tab pos="673100" algn="l"/>
              </a:tabLst>
            </a:pPr>
            <a:r>
              <a:rPr sz="1050" spc="-50" dirty="0">
                <a:latin typeface="Arial"/>
                <a:cs typeface="Arial"/>
              </a:rPr>
              <a:t>Pub</a:t>
            </a:r>
            <a:endParaRPr sz="1050">
              <a:latin typeface="Arial"/>
              <a:cs typeface="Arial"/>
            </a:endParaRPr>
          </a:p>
          <a:p>
            <a:pPr marL="598805" indent="-586740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598805" algn="l"/>
                <a:tab pos="599440" algn="l"/>
              </a:tabLst>
            </a:pPr>
            <a:r>
              <a:rPr sz="1050" spc="20" dirty="0">
                <a:latin typeface="Arial"/>
                <a:cs typeface="Arial"/>
              </a:rPr>
              <a:t>Café</a:t>
            </a:r>
            <a:endParaRPr sz="1050">
              <a:latin typeface="Arial"/>
              <a:cs typeface="Arial"/>
            </a:endParaRPr>
          </a:p>
          <a:p>
            <a:pPr marL="232410" indent="-22034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232410" algn="l"/>
                <a:tab pos="233045" algn="l"/>
              </a:tabLst>
            </a:pPr>
            <a:r>
              <a:rPr sz="1050" spc="30" dirty="0">
                <a:latin typeface="Arial"/>
                <a:cs typeface="Arial"/>
              </a:rPr>
              <a:t>Gastropub</a:t>
            </a:r>
            <a:endParaRPr sz="1050">
              <a:latin typeface="Arial"/>
              <a:cs typeface="Arial"/>
            </a:endParaRPr>
          </a:p>
          <a:p>
            <a:pPr marL="598805" indent="-586740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598805" algn="l"/>
                <a:tab pos="599440" algn="l"/>
              </a:tabLst>
            </a:pPr>
            <a:r>
              <a:rPr sz="1050" spc="35" dirty="0">
                <a:latin typeface="Arial"/>
                <a:cs typeface="Arial"/>
              </a:rPr>
              <a:t>Park</a:t>
            </a:r>
            <a:endParaRPr sz="1050">
              <a:latin typeface="Arial"/>
              <a:cs typeface="Arial"/>
            </a:endParaRPr>
          </a:p>
          <a:p>
            <a:pPr marL="452120" indent="-44005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452120" algn="l"/>
                <a:tab pos="452755" algn="l"/>
              </a:tabLst>
            </a:pPr>
            <a:r>
              <a:rPr sz="1050" spc="-10" dirty="0">
                <a:latin typeface="Arial"/>
                <a:cs typeface="Arial"/>
              </a:rPr>
              <a:t>Garden</a:t>
            </a:r>
            <a:endParaRPr sz="10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83805" y="508507"/>
            <a:ext cx="318770" cy="99504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sz="1050" spc="110" dirty="0">
                <a:latin typeface="Arial"/>
                <a:cs typeface="Arial"/>
              </a:rPr>
              <a:t>freq  </a:t>
            </a:r>
            <a:r>
              <a:rPr sz="1050" spc="65" dirty="0">
                <a:latin typeface="Arial"/>
                <a:cs typeface="Arial"/>
              </a:rPr>
              <a:t>0.13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65" dirty="0">
                <a:latin typeface="Arial"/>
                <a:cs typeface="Arial"/>
              </a:rPr>
              <a:t>0.08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65" dirty="0">
                <a:latin typeface="Arial"/>
                <a:cs typeface="Arial"/>
              </a:rPr>
              <a:t>0.06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65" dirty="0">
                <a:latin typeface="Arial"/>
                <a:cs typeface="Arial"/>
              </a:rPr>
              <a:t>0.05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65" dirty="0">
                <a:latin typeface="Arial"/>
                <a:cs typeface="Arial"/>
              </a:rPr>
              <a:t>0.04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57374" y="1803907"/>
            <a:ext cx="127190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00" dirty="0">
                <a:latin typeface="Arial"/>
                <a:cs typeface="Arial"/>
              </a:rPr>
              <a:t>----Honor</a:t>
            </a:r>
            <a:r>
              <a:rPr sz="1050" spc="240" dirty="0">
                <a:latin typeface="Arial"/>
                <a:cs typeface="Arial"/>
              </a:rPr>
              <a:t> </a:t>
            </a:r>
            <a:r>
              <a:rPr sz="1050" spc="100" dirty="0">
                <a:latin typeface="Arial"/>
                <a:cs typeface="Arial"/>
              </a:rPr>
              <a:t>Oak----</a:t>
            </a:r>
            <a:endParaRPr sz="10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57374" y="1965832"/>
            <a:ext cx="1052195" cy="995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2465">
              <a:lnSpc>
                <a:spcPct val="100000"/>
              </a:lnSpc>
              <a:spcBef>
                <a:spcPts val="100"/>
              </a:spcBef>
            </a:pPr>
            <a:r>
              <a:rPr sz="1050" spc="5" dirty="0">
                <a:latin typeface="Arial"/>
                <a:cs typeface="Arial"/>
              </a:rPr>
              <a:t>venue</a:t>
            </a:r>
            <a:endParaRPr sz="1050">
              <a:latin typeface="Arial"/>
              <a:cs typeface="Arial"/>
            </a:endParaRPr>
          </a:p>
          <a:p>
            <a:pPr marL="819150" indent="-80708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818515" algn="l"/>
                <a:tab pos="819785" algn="l"/>
              </a:tabLst>
            </a:pPr>
            <a:r>
              <a:rPr sz="1050" spc="-50" dirty="0">
                <a:latin typeface="Arial"/>
                <a:cs typeface="Arial"/>
              </a:rPr>
              <a:t>Pub</a:t>
            </a:r>
            <a:endParaRPr sz="1050">
              <a:latin typeface="Arial"/>
              <a:cs typeface="Arial"/>
            </a:endParaRPr>
          </a:p>
          <a:p>
            <a:pPr marL="232410" indent="-22034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232410" algn="l"/>
                <a:tab pos="233045" algn="l"/>
              </a:tabLst>
            </a:pPr>
            <a:r>
              <a:rPr sz="1050" spc="60" dirty="0">
                <a:latin typeface="Arial"/>
                <a:cs typeface="Arial"/>
              </a:rPr>
              <a:t>Coffee</a:t>
            </a:r>
            <a:r>
              <a:rPr sz="1050" spc="220" dirty="0">
                <a:latin typeface="Arial"/>
                <a:cs typeface="Arial"/>
              </a:rPr>
              <a:t> </a:t>
            </a:r>
            <a:r>
              <a:rPr sz="1050" spc="-40" dirty="0">
                <a:latin typeface="Arial"/>
                <a:cs typeface="Arial"/>
              </a:rPr>
              <a:t>Shop</a:t>
            </a:r>
            <a:endParaRPr sz="1050">
              <a:latin typeface="Arial"/>
              <a:cs typeface="Arial"/>
            </a:endParaRPr>
          </a:p>
          <a:p>
            <a:pPr marL="745490" indent="-73342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745490" algn="l"/>
                <a:tab pos="746125" algn="l"/>
              </a:tabLst>
            </a:pPr>
            <a:r>
              <a:rPr sz="1050" spc="20" dirty="0">
                <a:latin typeface="Arial"/>
                <a:cs typeface="Arial"/>
              </a:rPr>
              <a:t>Café</a:t>
            </a:r>
            <a:endParaRPr sz="1050">
              <a:latin typeface="Arial"/>
              <a:cs typeface="Arial"/>
            </a:endParaRPr>
          </a:p>
          <a:p>
            <a:pPr marL="745490" indent="-73342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745490" algn="l"/>
                <a:tab pos="746125" algn="l"/>
              </a:tabLst>
            </a:pPr>
            <a:r>
              <a:rPr sz="1050" spc="35" dirty="0">
                <a:latin typeface="Arial"/>
                <a:cs typeface="Arial"/>
              </a:rPr>
              <a:t>Park</a:t>
            </a:r>
            <a:endParaRPr sz="1050">
              <a:latin typeface="Arial"/>
              <a:cs typeface="Arial"/>
            </a:endParaRPr>
          </a:p>
          <a:p>
            <a:pPr marL="232410" indent="-22034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232410" algn="l"/>
                <a:tab pos="233045" algn="l"/>
              </a:tabLst>
            </a:pPr>
            <a:r>
              <a:rPr sz="1050" spc="30" dirty="0">
                <a:latin typeface="Arial"/>
                <a:cs typeface="Arial"/>
              </a:rPr>
              <a:t>Supermarket</a:t>
            </a:r>
            <a:endParaRPr sz="10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30438" y="1965832"/>
            <a:ext cx="318770" cy="99504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sz="1050" spc="110" dirty="0">
                <a:latin typeface="Arial"/>
                <a:cs typeface="Arial"/>
              </a:rPr>
              <a:t>freq  </a:t>
            </a:r>
            <a:r>
              <a:rPr sz="1050" spc="65" dirty="0">
                <a:latin typeface="Arial"/>
                <a:cs typeface="Arial"/>
              </a:rPr>
              <a:t>0.15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65" dirty="0">
                <a:latin typeface="Arial"/>
                <a:cs typeface="Arial"/>
              </a:rPr>
              <a:t>0.07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65" dirty="0">
                <a:latin typeface="Arial"/>
                <a:cs typeface="Arial"/>
              </a:rPr>
              <a:t>0.06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65" dirty="0">
                <a:latin typeface="Arial"/>
                <a:cs typeface="Arial"/>
              </a:rPr>
              <a:t>0.05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65" dirty="0">
                <a:latin typeface="Arial"/>
                <a:cs typeface="Arial"/>
              </a:rPr>
              <a:t>0.05</a:t>
            </a:r>
            <a:endParaRPr sz="10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57374" y="3261232"/>
            <a:ext cx="1492250" cy="347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45" dirty="0">
                <a:latin typeface="Arial"/>
                <a:cs typeface="Arial"/>
              </a:rPr>
              <a:t>----Ladywell----</a:t>
            </a:r>
            <a:endParaRPr sz="1050">
              <a:latin typeface="Arial"/>
              <a:cs typeface="Arial"/>
            </a:endParaRPr>
          </a:p>
          <a:p>
            <a:pPr marL="672465">
              <a:lnSpc>
                <a:spcPct val="100000"/>
              </a:lnSpc>
              <a:spcBef>
                <a:spcPts val="15"/>
              </a:spcBef>
              <a:tabLst>
                <a:tab pos="1185545" algn="l"/>
              </a:tabLst>
            </a:pPr>
            <a:r>
              <a:rPr sz="1050" spc="5" dirty="0">
                <a:latin typeface="Arial"/>
                <a:cs typeface="Arial"/>
              </a:rPr>
              <a:t>venue	</a:t>
            </a:r>
            <a:r>
              <a:rPr sz="1050" spc="125" dirty="0">
                <a:latin typeface="Arial"/>
                <a:cs typeface="Arial"/>
              </a:rPr>
              <a:t>freq</a:t>
            </a:r>
            <a:endParaRPr sz="10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57374" y="3585083"/>
            <a:ext cx="1052195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9150" indent="-807085">
              <a:lnSpc>
                <a:spcPct val="100000"/>
              </a:lnSpc>
              <a:spcBef>
                <a:spcPts val="100"/>
              </a:spcBef>
              <a:buAutoNum type="arabicPlain"/>
              <a:tabLst>
                <a:tab pos="818515" algn="l"/>
                <a:tab pos="819785" algn="l"/>
              </a:tabLst>
            </a:pPr>
            <a:r>
              <a:rPr sz="1050" spc="-50" dirty="0">
                <a:latin typeface="Arial"/>
                <a:cs typeface="Arial"/>
              </a:rPr>
              <a:t>Pub</a:t>
            </a:r>
            <a:endParaRPr sz="1050">
              <a:latin typeface="Arial"/>
              <a:cs typeface="Arial"/>
            </a:endParaRPr>
          </a:p>
          <a:p>
            <a:pPr marL="232410" indent="-22034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232410" algn="l"/>
                <a:tab pos="233045" algn="l"/>
              </a:tabLst>
            </a:pPr>
            <a:r>
              <a:rPr sz="1050" spc="60" dirty="0">
                <a:latin typeface="Arial"/>
                <a:cs typeface="Arial"/>
              </a:rPr>
              <a:t>Coffee</a:t>
            </a:r>
            <a:r>
              <a:rPr sz="1050" spc="220" dirty="0">
                <a:latin typeface="Arial"/>
                <a:cs typeface="Arial"/>
              </a:rPr>
              <a:t> </a:t>
            </a:r>
            <a:r>
              <a:rPr sz="1050" spc="-40" dirty="0">
                <a:latin typeface="Arial"/>
                <a:cs typeface="Arial"/>
              </a:rPr>
              <a:t>Shop</a:t>
            </a:r>
            <a:endParaRPr sz="1050">
              <a:latin typeface="Arial"/>
              <a:cs typeface="Arial"/>
            </a:endParaRPr>
          </a:p>
          <a:p>
            <a:pPr marL="745490" indent="-73342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745490" algn="l"/>
                <a:tab pos="746125" algn="l"/>
              </a:tabLst>
            </a:pPr>
            <a:r>
              <a:rPr sz="1050" spc="20" dirty="0">
                <a:latin typeface="Arial"/>
                <a:cs typeface="Arial"/>
              </a:rPr>
              <a:t>Café</a:t>
            </a:r>
            <a:endParaRPr sz="1050">
              <a:latin typeface="Arial"/>
              <a:cs typeface="Arial"/>
            </a:endParaRPr>
          </a:p>
          <a:p>
            <a:pPr marL="745490" indent="-73342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745490" algn="l"/>
                <a:tab pos="746125" algn="l"/>
              </a:tabLst>
            </a:pPr>
            <a:r>
              <a:rPr sz="1050" spc="35" dirty="0">
                <a:latin typeface="Arial"/>
                <a:cs typeface="Arial"/>
              </a:rPr>
              <a:t>Park</a:t>
            </a:r>
            <a:endParaRPr sz="105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379095" algn="l"/>
                <a:tab pos="379730" algn="l"/>
              </a:tabLst>
            </a:pPr>
            <a:r>
              <a:rPr sz="1050" spc="30" dirty="0">
                <a:latin typeface="Arial"/>
                <a:cs typeface="Arial"/>
              </a:rPr>
              <a:t>Gastropub</a:t>
            </a:r>
            <a:endParaRPr sz="10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30438" y="3585083"/>
            <a:ext cx="318770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65" dirty="0">
                <a:latin typeface="Arial"/>
                <a:cs typeface="Arial"/>
              </a:rPr>
              <a:t>0.12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65" dirty="0">
                <a:latin typeface="Arial"/>
                <a:cs typeface="Arial"/>
              </a:rPr>
              <a:t>0.08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65" dirty="0">
                <a:latin typeface="Arial"/>
                <a:cs typeface="Arial"/>
              </a:rPr>
              <a:t>0.08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65" dirty="0">
                <a:latin typeface="Arial"/>
                <a:cs typeface="Arial"/>
              </a:rPr>
              <a:t>0.06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65" dirty="0">
                <a:latin typeface="Arial"/>
                <a:cs typeface="Arial"/>
              </a:rPr>
              <a:t>0.05</a:t>
            </a:r>
            <a:endParaRPr sz="10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57374" y="4718558"/>
            <a:ext cx="112522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14" dirty="0">
                <a:latin typeface="Arial"/>
                <a:cs typeface="Arial"/>
              </a:rPr>
              <a:t>----Lambeth----</a:t>
            </a:r>
            <a:endParaRPr sz="1050">
              <a:latin typeface="Arial"/>
              <a:cs typeface="Arial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1438324" y="4927497"/>
          <a:ext cx="2042794" cy="9429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8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76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990"/>
                        </a:lnSpc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venue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275" algn="ctr">
                        <a:lnSpc>
                          <a:spcPts val="990"/>
                        </a:lnSpc>
                      </a:pPr>
                      <a:r>
                        <a:rPr sz="1050" spc="125" dirty="0">
                          <a:latin typeface="Arial"/>
                          <a:cs typeface="Arial"/>
                        </a:rPr>
                        <a:t>freq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31750">
                        <a:lnSpc>
                          <a:spcPts val="1100"/>
                        </a:lnSpc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0"/>
                        </a:lnSpc>
                      </a:pPr>
                      <a:r>
                        <a:rPr sz="1050" spc="60" dirty="0">
                          <a:latin typeface="Arial"/>
                          <a:cs typeface="Arial"/>
                        </a:rPr>
                        <a:t>Coffee</a:t>
                      </a:r>
                      <a:r>
                        <a:rPr sz="1050" spc="20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-40" dirty="0">
                          <a:latin typeface="Arial"/>
                          <a:cs typeface="Arial"/>
                        </a:rPr>
                        <a:t>Shop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275" algn="ctr">
                        <a:lnSpc>
                          <a:spcPts val="1100"/>
                        </a:lnSpc>
                      </a:pPr>
                      <a:r>
                        <a:rPr sz="1050" spc="65" dirty="0">
                          <a:latin typeface="Arial"/>
                          <a:cs typeface="Arial"/>
                        </a:rPr>
                        <a:t>0.08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31750">
                        <a:lnSpc>
                          <a:spcPts val="1100"/>
                        </a:lnSpc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1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0"/>
                        </a:lnSpc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Pub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275" algn="ctr">
                        <a:lnSpc>
                          <a:spcPts val="1100"/>
                        </a:lnSpc>
                      </a:pPr>
                      <a:r>
                        <a:rPr sz="1050" spc="65" dirty="0">
                          <a:latin typeface="Arial"/>
                          <a:cs typeface="Arial"/>
                        </a:rPr>
                        <a:t>0.06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31750">
                        <a:lnSpc>
                          <a:spcPts val="1100"/>
                        </a:lnSpc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2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0"/>
                        </a:lnSpc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Hotel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275" algn="ctr">
                        <a:lnSpc>
                          <a:spcPts val="1100"/>
                        </a:lnSpc>
                      </a:pPr>
                      <a:r>
                        <a:rPr sz="1050" spc="65" dirty="0">
                          <a:latin typeface="Arial"/>
                          <a:cs typeface="Arial"/>
                        </a:rPr>
                        <a:t>0.06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31750">
                        <a:lnSpc>
                          <a:spcPts val="1100"/>
                        </a:lnSpc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3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0"/>
                        </a:lnSpc>
                      </a:pPr>
                      <a:r>
                        <a:rPr sz="1050" spc="175" dirty="0">
                          <a:latin typeface="Arial"/>
                          <a:cs typeface="Arial"/>
                        </a:rPr>
                        <a:t>Italian</a:t>
                      </a:r>
                      <a:r>
                        <a:rPr sz="1050" spc="229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60" dirty="0">
                          <a:latin typeface="Arial"/>
                          <a:cs typeface="Arial"/>
                        </a:rPr>
                        <a:t>Restaurant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275" algn="ctr">
                        <a:lnSpc>
                          <a:spcPts val="1100"/>
                        </a:lnSpc>
                      </a:pPr>
                      <a:r>
                        <a:rPr sz="1050" spc="65" dirty="0">
                          <a:latin typeface="Arial"/>
                          <a:cs typeface="Arial"/>
                        </a:rPr>
                        <a:t>0.05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7637">
                <a:tc>
                  <a:txBody>
                    <a:bodyPr/>
                    <a:lstStyle/>
                    <a:p>
                      <a:pPr marL="31750">
                        <a:lnSpc>
                          <a:spcPts val="1065"/>
                        </a:lnSpc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4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065"/>
                        </a:lnSpc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Theater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275" algn="ctr">
                        <a:lnSpc>
                          <a:spcPts val="1065"/>
                        </a:lnSpc>
                      </a:pPr>
                      <a:r>
                        <a:rPr sz="1050" spc="65" dirty="0">
                          <a:latin typeface="Arial"/>
                          <a:cs typeface="Arial"/>
                        </a:rPr>
                        <a:t>0.04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1457374" y="6175883"/>
            <a:ext cx="83248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60" dirty="0">
                <a:latin typeface="Arial"/>
                <a:cs typeface="Arial"/>
              </a:rPr>
              <a:t>----Lee----</a:t>
            </a:r>
            <a:endParaRPr sz="1050">
              <a:latin typeface="Arial"/>
              <a:cs typeface="Arial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1438324" y="6384822"/>
          <a:ext cx="2042794" cy="7810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8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7637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990"/>
                        </a:lnSpc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venue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275" algn="ctr">
                        <a:lnSpc>
                          <a:spcPts val="990"/>
                        </a:lnSpc>
                      </a:pPr>
                      <a:r>
                        <a:rPr sz="1050" spc="125" dirty="0">
                          <a:latin typeface="Arial"/>
                          <a:cs typeface="Arial"/>
                        </a:rPr>
                        <a:t>freq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31750">
                        <a:lnSpc>
                          <a:spcPts val="1100"/>
                        </a:lnSpc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0"/>
                        </a:lnSpc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Pub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275" algn="ctr">
                        <a:lnSpc>
                          <a:spcPts val="1100"/>
                        </a:lnSpc>
                      </a:pPr>
                      <a:r>
                        <a:rPr sz="1050" spc="65" dirty="0">
                          <a:latin typeface="Arial"/>
                          <a:cs typeface="Arial"/>
                        </a:rPr>
                        <a:t>0.13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31750">
                        <a:lnSpc>
                          <a:spcPts val="1100"/>
                        </a:lnSpc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1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6540">
                        <a:lnSpc>
                          <a:spcPts val="1100"/>
                        </a:lnSpc>
                      </a:pPr>
                      <a:r>
                        <a:rPr sz="1050" spc="40" dirty="0">
                          <a:latin typeface="Arial"/>
                          <a:cs typeface="Arial"/>
                        </a:rPr>
                        <a:t>Grocery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0"/>
                        </a:lnSpc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Store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275" algn="ctr">
                        <a:lnSpc>
                          <a:spcPts val="1100"/>
                        </a:lnSpc>
                      </a:pPr>
                      <a:r>
                        <a:rPr sz="1050" spc="65" dirty="0">
                          <a:latin typeface="Arial"/>
                          <a:cs typeface="Arial"/>
                        </a:rPr>
                        <a:t>0.13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31750">
                        <a:lnSpc>
                          <a:spcPts val="1100"/>
                        </a:lnSpc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2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00"/>
                        </a:lnSpc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Park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275" algn="ctr">
                        <a:lnSpc>
                          <a:spcPts val="1100"/>
                        </a:lnSpc>
                      </a:pPr>
                      <a:r>
                        <a:rPr sz="1050" spc="65" dirty="0">
                          <a:latin typeface="Arial"/>
                          <a:cs typeface="Arial"/>
                        </a:rPr>
                        <a:t>0.09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7637">
                <a:tc>
                  <a:txBody>
                    <a:bodyPr/>
                    <a:lstStyle/>
                    <a:p>
                      <a:pPr marL="31750">
                        <a:lnSpc>
                          <a:spcPts val="1065"/>
                        </a:lnSpc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3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065"/>
                        </a:lnSpc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Café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275" algn="ctr">
                        <a:lnSpc>
                          <a:spcPts val="1065"/>
                        </a:lnSpc>
                      </a:pPr>
                      <a:r>
                        <a:rPr sz="1050" spc="65" dirty="0">
                          <a:latin typeface="Arial"/>
                          <a:cs typeface="Arial"/>
                        </a:rPr>
                        <a:t>0.07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1457374" y="7147432"/>
            <a:ext cx="156527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2410" algn="l"/>
              </a:tabLst>
            </a:pPr>
            <a:r>
              <a:rPr sz="1050" spc="-10" dirty="0">
                <a:latin typeface="Arial"/>
                <a:cs typeface="Arial"/>
              </a:rPr>
              <a:t>4	</a:t>
            </a:r>
            <a:r>
              <a:rPr sz="1050" spc="175" dirty="0">
                <a:latin typeface="Arial"/>
                <a:cs typeface="Arial"/>
              </a:rPr>
              <a:t>Italian</a:t>
            </a:r>
            <a:r>
              <a:rPr sz="1050" spc="240" dirty="0">
                <a:latin typeface="Arial"/>
                <a:cs typeface="Arial"/>
              </a:rPr>
              <a:t> </a:t>
            </a:r>
            <a:r>
              <a:rPr sz="1050" spc="60" dirty="0">
                <a:latin typeface="Arial"/>
                <a:cs typeface="Arial"/>
              </a:rPr>
              <a:t>Restaurant</a:t>
            </a:r>
            <a:endParaRPr sz="10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143655" y="7147432"/>
            <a:ext cx="31877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65" dirty="0">
                <a:latin typeface="Arial"/>
                <a:cs typeface="Arial"/>
              </a:rPr>
              <a:t>0.06</a:t>
            </a:r>
            <a:endParaRPr sz="10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57374" y="7633207"/>
            <a:ext cx="119888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05" dirty="0">
                <a:latin typeface="Arial"/>
                <a:cs typeface="Arial"/>
              </a:rPr>
              <a:t>----Lewisham----</a:t>
            </a:r>
            <a:endParaRPr sz="10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57374" y="7795132"/>
            <a:ext cx="905510" cy="995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5780">
              <a:lnSpc>
                <a:spcPct val="100000"/>
              </a:lnSpc>
              <a:spcBef>
                <a:spcPts val="100"/>
              </a:spcBef>
            </a:pPr>
            <a:r>
              <a:rPr sz="1050" spc="5" dirty="0">
                <a:latin typeface="Arial"/>
                <a:cs typeface="Arial"/>
              </a:rPr>
              <a:t>venue</a:t>
            </a:r>
            <a:endParaRPr sz="1050">
              <a:latin typeface="Arial"/>
              <a:cs typeface="Arial"/>
            </a:endParaRPr>
          </a:p>
          <a:p>
            <a:pPr marL="672465" indent="-660400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672465" algn="l"/>
                <a:tab pos="673100" algn="l"/>
              </a:tabLst>
            </a:pPr>
            <a:r>
              <a:rPr sz="1050" spc="-50" dirty="0">
                <a:latin typeface="Arial"/>
                <a:cs typeface="Arial"/>
              </a:rPr>
              <a:t>Pub</a:t>
            </a:r>
            <a:endParaRPr sz="1050">
              <a:latin typeface="Arial"/>
              <a:cs typeface="Arial"/>
            </a:endParaRPr>
          </a:p>
          <a:p>
            <a:pPr marL="598805" indent="-586740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598805" algn="l"/>
                <a:tab pos="599440" algn="l"/>
              </a:tabLst>
            </a:pPr>
            <a:r>
              <a:rPr sz="1050" spc="20" dirty="0">
                <a:latin typeface="Arial"/>
                <a:cs typeface="Arial"/>
              </a:rPr>
              <a:t>Café</a:t>
            </a:r>
            <a:endParaRPr sz="1050">
              <a:latin typeface="Arial"/>
              <a:cs typeface="Arial"/>
            </a:endParaRPr>
          </a:p>
          <a:p>
            <a:pPr marL="232410" indent="-22034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232410" algn="l"/>
                <a:tab pos="233045" algn="l"/>
              </a:tabLst>
            </a:pPr>
            <a:r>
              <a:rPr sz="1050" spc="30" dirty="0">
                <a:latin typeface="Arial"/>
                <a:cs typeface="Arial"/>
              </a:rPr>
              <a:t>Gastropub</a:t>
            </a:r>
            <a:endParaRPr sz="1050">
              <a:latin typeface="Arial"/>
              <a:cs typeface="Arial"/>
            </a:endParaRPr>
          </a:p>
          <a:p>
            <a:pPr marL="598805" indent="-586740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598805" algn="l"/>
                <a:tab pos="599440" algn="l"/>
              </a:tabLst>
            </a:pPr>
            <a:r>
              <a:rPr sz="1050" spc="35" dirty="0">
                <a:latin typeface="Arial"/>
                <a:cs typeface="Arial"/>
              </a:rPr>
              <a:t>Park</a:t>
            </a:r>
            <a:endParaRPr sz="1050">
              <a:latin typeface="Arial"/>
              <a:cs typeface="Arial"/>
            </a:endParaRPr>
          </a:p>
          <a:p>
            <a:pPr marL="452120" indent="-44005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452120" algn="l"/>
                <a:tab pos="452755" algn="l"/>
              </a:tabLst>
            </a:pPr>
            <a:r>
              <a:rPr sz="1050" spc="-10" dirty="0">
                <a:latin typeface="Arial"/>
                <a:cs typeface="Arial"/>
              </a:rPr>
              <a:t>Garden</a:t>
            </a:r>
            <a:endParaRPr sz="10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483805" y="7795132"/>
            <a:ext cx="318770" cy="99504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sz="1050" spc="110" dirty="0">
                <a:latin typeface="Arial"/>
                <a:cs typeface="Arial"/>
              </a:rPr>
              <a:t>freq  </a:t>
            </a:r>
            <a:r>
              <a:rPr sz="1050" spc="65" dirty="0">
                <a:latin typeface="Arial"/>
                <a:cs typeface="Arial"/>
              </a:rPr>
              <a:t>0.13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65" dirty="0">
                <a:latin typeface="Arial"/>
                <a:cs typeface="Arial"/>
              </a:rPr>
              <a:t>0.08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65" dirty="0">
                <a:latin typeface="Arial"/>
                <a:cs typeface="Arial"/>
              </a:rPr>
              <a:t>0.06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65" dirty="0">
                <a:latin typeface="Arial"/>
                <a:cs typeface="Arial"/>
              </a:rPr>
              <a:t>0.05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65" dirty="0">
                <a:latin typeface="Arial"/>
                <a:cs typeface="Arial"/>
              </a:rPr>
              <a:t>0.04</a:t>
            </a:r>
            <a:endParaRPr sz="10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57374" y="9090532"/>
            <a:ext cx="1565275" cy="509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75" dirty="0">
                <a:latin typeface="Arial"/>
                <a:cs typeface="Arial"/>
              </a:rPr>
              <a:t>----New</a:t>
            </a:r>
            <a:r>
              <a:rPr sz="1050" spc="265" dirty="0">
                <a:latin typeface="Arial"/>
                <a:cs typeface="Arial"/>
              </a:rPr>
              <a:t> </a:t>
            </a:r>
            <a:r>
              <a:rPr sz="1050" spc="114" dirty="0">
                <a:latin typeface="Arial"/>
                <a:cs typeface="Arial"/>
              </a:rPr>
              <a:t>Cross----</a:t>
            </a:r>
            <a:endParaRPr sz="10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5"/>
              </a:spcBef>
            </a:pPr>
            <a:r>
              <a:rPr sz="1050" spc="5" dirty="0">
                <a:latin typeface="Arial"/>
                <a:cs typeface="Arial"/>
              </a:rPr>
              <a:t>venue</a:t>
            </a:r>
            <a:endParaRPr sz="10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5"/>
              </a:spcBef>
              <a:tabLst>
                <a:tab pos="1319530" algn="l"/>
              </a:tabLst>
            </a:pPr>
            <a:r>
              <a:rPr sz="1050" spc="-10" dirty="0">
                <a:latin typeface="Arial"/>
                <a:cs typeface="Arial"/>
              </a:rPr>
              <a:t>0	</a:t>
            </a:r>
            <a:r>
              <a:rPr sz="1050" spc="-50" dirty="0">
                <a:latin typeface="Arial"/>
                <a:cs typeface="Arial"/>
              </a:rPr>
              <a:t>Pub</a:t>
            </a:r>
            <a:endParaRPr sz="10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143654" y="9252457"/>
            <a:ext cx="318770" cy="3473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sz="1050" spc="110" dirty="0">
                <a:latin typeface="Arial"/>
                <a:cs typeface="Arial"/>
              </a:rPr>
              <a:t>freq  </a:t>
            </a:r>
            <a:r>
              <a:rPr sz="1050" spc="65" dirty="0">
                <a:latin typeface="Arial"/>
                <a:cs typeface="Arial"/>
              </a:rPr>
              <a:t>0.12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38</a:t>
            </a:fld>
            <a:r>
              <a:rPr spc="-5" dirty="0"/>
              <a:t>/</a:t>
            </a:r>
            <a:r>
              <a:rPr dirty="0"/>
              <a:t>46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38337" y="165099"/>
            <a:ext cx="153225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Neighborhoods in London</a:t>
            </a:r>
            <a:r>
              <a:rPr sz="800" spc="-8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Week2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57374" y="345058"/>
            <a:ext cx="1565275" cy="671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5490" indent="-733425">
              <a:lnSpc>
                <a:spcPct val="100000"/>
              </a:lnSpc>
              <a:spcBef>
                <a:spcPts val="100"/>
              </a:spcBef>
              <a:buAutoNum type="arabicPlain"/>
              <a:tabLst>
                <a:tab pos="745490" algn="l"/>
                <a:tab pos="746125" algn="l"/>
              </a:tabLst>
            </a:pPr>
            <a:r>
              <a:rPr sz="1050" spc="60" dirty="0">
                <a:latin typeface="Arial"/>
                <a:cs typeface="Arial"/>
              </a:rPr>
              <a:t>Coffee</a:t>
            </a:r>
            <a:r>
              <a:rPr sz="1050" spc="204" dirty="0">
                <a:latin typeface="Arial"/>
                <a:cs typeface="Arial"/>
              </a:rPr>
              <a:t> </a:t>
            </a:r>
            <a:r>
              <a:rPr sz="1050" spc="-40" dirty="0">
                <a:latin typeface="Arial"/>
                <a:cs typeface="Arial"/>
              </a:rPr>
              <a:t>Shop</a:t>
            </a:r>
            <a:endParaRPr sz="1050">
              <a:latin typeface="Arial"/>
              <a:cs typeface="Arial"/>
            </a:endParaRPr>
          </a:p>
          <a:p>
            <a:pPr marL="1258570" indent="-124650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1258570" algn="l"/>
                <a:tab pos="1259205" algn="l"/>
              </a:tabLst>
            </a:pPr>
            <a:r>
              <a:rPr sz="1050" spc="20" dirty="0">
                <a:latin typeface="Arial"/>
                <a:cs typeface="Arial"/>
              </a:rPr>
              <a:t>Café</a:t>
            </a:r>
            <a:endParaRPr sz="1050">
              <a:latin typeface="Arial"/>
              <a:cs typeface="Arial"/>
            </a:endParaRPr>
          </a:p>
          <a:p>
            <a:pPr marL="232410" indent="-22034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232410" algn="l"/>
                <a:tab pos="233045" algn="l"/>
              </a:tabLst>
            </a:pPr>
            <a:r>
              <a:rPr sz="1050" spc="175" dirty="0">
                <a:latin typeface="Arial"/>
                <a:cs typeface="Arial"/>
              </a:rPr>
              <a:t>Italian</a:t>
            </a:r>
            <a:r>
              <a:rPr sz="1050" spc="240" dirty="0">
                <a:latin typeface="Arial"/>
                <a:cs typeface="Arial"/>
              </a:rPr>
              <a:t> </a:t>
            </a:r>
            <a:r>
              <a:rPr sz="1050" spc="60" dirty="0">
                <a:latin typeface="Arial"/>
                <a:cs typeface="Arial"/>
              </a:rPr>
              <a:t>Restaurant</a:t>
            </a:r>
            <a:endParaRPr sz="1050">
              <a:latin typeface="Arial"/>
              <a:cs typeface="Arial"/>
            </a:endParaRPr>
          </a:p>
          <a:p>
            <a:pPr marL="1332230" indent="-132016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1332230" algn="l"/>
                <a:tab pos="1332865" algn="l"/>
              </a:tabLst>
            </a:pPr>
            <a:r>
              <a:rPr sz="1050" spc="30" dirty="0">
                <a:latin typeface="Arial"/>
                <a:cs typeface="Arial"/>
              </a:rPr>
              <a:t>Bar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43654" y="345058"/>
            <a:ext cx="318770" cy="671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65" dirty="0">
                <a:latin typeface="Arial"/>
                <a:cs typeface="Arial"/>
              </a:rPr>
              <a:t>0.08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65" dirty="0">
                <a:latin typeface="Arial"/>
                <a:cs typeface="Arial"/>
              </a:rPr>
              <a:t>0.07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65" dirty="0">
                <a:latin typeface="Arial"/>
                <a:cs typeface="Arial"/>
              </a:rPr>
              <a:t>0.04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65" dirty="0">
                <a:latin typeface="Arial"/>
                <a:cs typeface="Arial"/>
              </a:rPr>
              <a:t>0.04</a:t>
            </a:r>
            <a:endParaRPr sz="10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57374" y="1316608"/>
            <a:ext cx="127190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20" dirty="0">
                <a:latin typeface="Arial"/>
                <a:cs typeface="Arial"/>
              </a:rPr>
              <a:t>----Newington----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57374" y="1478533"/>
            <a:ext cx="1052195" cy="995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2465">
              <a:lnSpc>
                <a:spcPct val="100000"/>
              </a:lnSpc>
              <a:spcBef>
                <a:spcPts val="100"/>
              </a:spcBef>
            </a:pPr>
            <a:r>
              <a:rPr sz="1050" spc="5" dirty="0">
                <a:latin typeface="Arial"/>
                <a:cs typeface="Arial"/>
              </a:rPr>
              <a:t>venue</a:t>
            </a:r>
            <a:endParaRPr sz="1050">
              <a:latin typeface="Arial"/>
              <a:cs typeface="Arial"/>
            </a:endParaRPr>
          </a:p>
          <a:p>
            <a:pPr marL="232410" indent="-22034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232410" algn="l"/>
                <a:tab pos="233045" algn="l"/>
              </a:tabLst>
            </a:pPr>
            <a:r>
              <a:rPr sz="1050" spc="60" dirty="0">
                <a:latin typeface="Arial"/>
                <a:cs typeface="Arial"/>
              </a:rPr>
              <a:t>Coffee</a:t>
            </a:r>
            <a:r>
              <a:rPr sz="1050" spc="220" dirty="0">
                <a:latin typeface="Arial"/>
                <a:cs typeface="Arial"/>
              </a:rPr>
              <a:t> </a:t>
            </a:r>
            <a:r>
              <a:rPr sz="1050" spc="-40" dirty="0">
                <a:latin typeface="Arial"/>
                <a:cs typeface="Arial"/>
              </a:rPr>
              <a:t>Shop</a:t>
            </a:r>
            <a:endParaRPr sz="1050">
              <a:latin typeface="Arial"/>
              <a:cs typeface="Arial"/>
            </a:endParaRPr>
          </a:p>
          <a:p>
            <a:pPr marL="819150" indent="-80708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818515" algn="l"/>
                <a:tab pos="819785" algn="l"/>
              </a:tabLst>
            </a:pPr>
            <a:r>
              <a:rPr sz="1050" spc="-50" dirty="0">
                <a:latin typeface="Arial"/>
                <a:cs typeface="Arial"/>
              </a:rPr>
              <a:t>Pub</a:t>
            </a:r>
            <a:endParaRPr sz="1050">
              <a:latin typeface="Arial"/>
              <a:cs typeface="Arial"/>
            </a:endParaRPr>
          </a:p>
          <a:p>
            <a:pPr marL="745490" indent="-73342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745490" algn="l"/>
                <a:tab pos="746125" algn="l"/>
              </a:tabLst>
            </a:pPr>
            <a:r>
              <a:rPr sz="1050" spc="20" dirty="0">
                <a:latin typeface="Arial"/>
                <a:cs typeface="Arial"/>
              </a:rPr>
              <a:t>Café</a:t>
            </a:r>
            <a:endParaRPr sz="1050">
              <a:latin typeface="Arial"/>
              <a:cs typeface="Arial"/>
            </a:endParaRPr>
          </a:p>
          <a:p>
            <a:pPr marL="525780" indent="-51371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525780" algn="l"/>
                <a:tab pos="526415" algn="l"/>
              </a:tabLst>
            </a:pPr>
            <a:r>
              <a:rPr sz="1050" spc="60" dirty="0">
                <a:latin typeface="Arial"/>
                <a:cs typeface="Arial"/>
              </a:rPr>
              <a:t>Theater</a:t>
            </a:r>
            <a:endParaRPr sz="1050">
              <a:latin typeface="Arial"/>
              <a:cs typeface="Arial"/>
            </a:endParaRPr>
          </a:p>
          <a:p>
            <a:pPr marL="672465" indent="-660400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672465" algn="l"/>
                <a:tab pos="673100" algn="l"/>
              </a:tabLst>
            </a:pPr>
            <a:r>
              <a:rPr sz="1050" spc="85" dirty="0">
                <a:latin typeface="Arial"/>
                <a:cs typeface="Arial"/>
              </a:rPr>
              <a:t>Hotel</a:t>
            </a:r>
            <a:endParaRPr sz="10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30438" y="1478533"/>
            <a:ext cx="318770" cy="99504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sz="1050" spc="110" dirty="0">
                <a:latin typeface="Arial"/>
                <a:cs typeface="Arial"/>
              </a:rPr>
              <a:t>freq  </a:t>
            </a:r>
            <a:r>
              <a:rPr sz="1050" spc="65" dirty="0">
                <a:latin typeface="Arial"/>
                <a:cs typeface="Arial"/>
              </a:rPr>
              <a:t>0.08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65" dirty="0">
                <a:latin typeface="Arial"/>
                <a:cs typeface="Arial"/>
              </a:rPr>
              <a:t>0.08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65" dirty="0">
                <a:latin typeface="Arial"/>
                <a:cs typeface="Arial"/>
              </a:rPr>
              <a:t>0.05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65" dirty="0">
                <a:latin typeface="Arial"/>
                <a:cs typeface="Arial"/>
              </a:rPr>
              <a:t>0.04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65" dirty="0">
                <a:latin typeface="Arial"/>
                <a:cs typeface="Arial"/>
              </a:rPr>
              <a:t>0.04</a:t>
            </a:r>
            <a:endParaRPr sz="10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57374" y="2773933"/>
            <a:ext cx="1125220" cy="347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05" dirty="0">
                <a:latin typeface="Arial"/>
                <a:cs typeface="Arial"/>
              </a:rPr>
              <a:t>----Nunhead----</a:t>
            </a:r>
            <a:endParaRPr sz="1050">
              <a:latin typeface="Arial"/>
              <a:cs typeface="Arial"/>
            </a:endParaRPr>
          </a:p>
          <a:p>
            <a:pPr marL="672465">
              <a:lnSpc>
                <a:spcPct val="100000"/>
              </a:lnSpc>
              <a:spcBef>
                <a:spcPts val="15"/>
              </a:spcBef>
            </a:pPr>
            <a:r>
              <a:rPr sz="1050" spc="5" dirty="0">
                <a:latin typeface="Arial"/>
                <a:cs typeface="Arial"/>
              </a:rPr>
              <a:t>venue</a:t>
            </a:r>
            <a:endParaRPr sz="10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30438" y="2935858"/>
            <a:ext cx="318770" cy="99504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sz="1050" spc="110" dirty="0">
                <a:latin typeface="Arial"/>
                <a:cs typeface="Arial"/>
              </a:rPr>
              <a:t>freq  </a:t>
            </a:r>
            <a:r>
              <a:rPr sz="1050" spc="65" dirty="0">
                <a:latin typeface="Arial"/>
                <a:cs typeface="Arial"/>
              </a:rPr>
              <a:t>0.10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65" dirty="0">
                <a:latin typeface="Arial"/>
                <a:cs typeface="Arial"/>
              </a:rPr>
              <a:t>0.06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65" dirty="0">
                <a:latin typeface="Arial"/>
                <a:cs typeface="Arial"/>
              </a:rPr>
              <a:t>0.06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65" dirty="0">
                <a:latin typeface="Arial"/>
                <a:cs typeface="Arial"/>
              </a:rPr>
              <a:t>0.05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65" dirty="0">
                <a:latin typeface="Arial"/>
                <a:cs typeface="Arial"/>
              </a:rPr>
              <a:t>0.05</a:t>
            </a:r>
            <a:endParaRPr sz="10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57374" y="3097783"/>
            <a:ext cx="1052195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9150" indent="-807085">
              <a:lnSpc>
                <a:spcPct val="100000"/>
              </a:lnSpc>
              <a:spcBef>
                <a:spcPts val="100"/>
              </a:spcBef>
              <a:buAutoNum type="arabicPlain"/>
              <a:tabLst>
                <a:tab pos="818515" algn="l"/>
                <a:tab pos="819785" algn="l"/>
              </a:tabLst>
            </a:pPr>
            <a:r>
              <a:rPr sz="1050" spc="-50" dirty="0">
                <a:latin typeface="Arial"/>
                <a:cs typeface="Arial"/>
              </a:rPr>
              <a:t>Pub</a:t>
            </a:r>
            <a:endParaRPr sz="1050">
              <a:latin typeface="Arial"/>
              <a:cs typeface="Arial"/>
            </a:endParaRPr>
          </a:p>
          <a:p>
            <a:pPr marL="232410" indent="-22034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232410" algn="l"/>
                <a:tab pos="233045" algn="l"/>
              </a:tabLst>
            </a:pPr>
            <a:r>
              <a:rPr sz="1050" spc="60" dirty="0">
                <a:latin typeface="Arial"/>
                <a:cs typeface="Arial"/>
              </a:rPr>
              <a:t>Pizza</a:t>
            </a:r>
            <a:r>
              <a:rPr sz="1050" spc="220" dirty="0">
                <a:latin typeface="Arial"/>
                <a:cs typeface="Arial"/>
              </a:rPr>
              <a:t> </a:t>
            </a:r>
            <a:r>
              <a:rPr sz="1050" spc="50" dirty="0">
                <a:latin typeface="Arial"/>
                <a:cs typeface="Arial"/>
              </a:rPr>
              <a:t>Place</a:t>
            </a:r>
            <a:endParaRPr sz="1050">
              <a:latin typeface="Arial"/>
              <a:cs typeface="Arial"/>
            </a:endParaRPr>
          </a:p>
          <a:p>
            <a:pPr marL="745490" indent="-73342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745490" algn="l"/>
                <a:tab pos="746125" algn="l"/>
              </a:tabLst>
            </a:pPr>
            <a:r>
              <a:rPr sz="1050" spc="20" dirty="0">
                <a:latin typeface="Arial"/>
                <a:cs typeface="Arial"/>
              </a:rPr>
              <a:t>Café</a:t>
            </a:r>
            <a:endParaRPr sz="1050">
              <a:latin typeface="Arial"/>
              <a:cs typeface="Arial"/>
            </a:endParaRPr>
          </a:p>
          <a:p>
            <a:pPr marL="745490" indent="-73342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745490" algn="l"/>
                <a:tab pos="746125" algn="l"/>
              </a:tabLst>
            </a:pPr>
            <a:r>
              <a:rPr sz="1050" spc="35" dirty="0">
                <a:latin typeface="Arial"/>
                <a:cs typeface="Arial"/>
              </a:rPr>
              <a:t>Park</a:t>
            </a:r>
            <a:endParaRPr sz="1050">
              <a:latin typeface="Arial"/>
              <a:cs typeface="Arial"/>
            </a:endParaRPr>
          </a:p>
          <a:p>
            <a:pPr marL="232410" indent="-22034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232410" algn="l"/>
                <a:tab pos="233045" algn="l"/>
              </a:tabLst>
            </a:pPr>
            <a:r>
              <a:rPr sz="1050" spc="60" dirty="0">
                <a:latin typeface="Arial"/>
                <a:cs typeface="Arial"/>
              </a:rPr>
              <a:t>Coffee</a:t>
            </a:r>
            <a:r>
              <a:rPr sz="1050" spc="220" dirty="0">
                <a:latin typeface="Arial"/>
                <a:cs typeface="Arial"/>
              </a:rPr>
              <a:t> </a:t>
            </a:r>
            <a:r>
              <a:rPr sz="1050" spc="-40" dirty="0">
                <a:latin typeface="Arial"/>
                <a:cs typeface="Arial"/>
              </a:rPr>
              <a:t>Shop</a:t>
            </a:r>
            <a:endParaRPr sz="10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57374" y="4231259"/>
            <a:ext cx="1052195" cy="347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60" dirty="0">
                <a:latin typeface="Arial"/>
                <a:cs typeface="Arial"/>
              </a:rPr>
              <a:t>----Oval----</a:t>
            </a:r>
            <a:endParaRPr sz="1050">
              <a:latin typeface="Arial"/>
              <a:cs typeface="Arial"/>
            </a:endParaRPr>
          </a:p>
          <a:p>
            <a:pPr marL="672465">
              <a:lnSpc>
                <a:spcPct val="100000"/>
              </a:lnSpc>
              <a:spcBef>
                <a:spcPts val="15"/>
              </a:spcBef>
            </a:pPr>
            <a:r>
              <a:rPr sz="1050" spc="5" dirty="0">
                <a:latin typeface="Arial"/>
                <a:cs typeface="Arial"/>
              </a:rPr>
              <a:t>venue</a:t>
            </a:r>
            <a:endParaRPr sz="10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30438" y="4393184"/>
            <a:ext cx="318770" cy="99504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sz="1050" spc="110" dirty="0">
                <a:latin typeface="Arial"/>
                <a:cs typeface="Arial"/>
              </a:rPr>
              <a:t>freq  </a:t>
            </a:r>
            <a:r>
              <a:rPr sz="1050" spc="65" dirty="0">
                <a:latin typeface="Arial"/>
                <a:cs typeface="Arial"/>
              </a:rPr>
              <a:t>0.13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65" dirty="0">
                <a:latin typeface="Arial"/>
                <a:cs typeface="Arial"/>
              </a:rPr>
              <a:t>0.08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65" dirty="0">
                <a:latin typeface="Arial"/>
                <a:cs typeface="Arial"/>
              </a:rPr>
              <a:t>0.07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65" dirty="0">
                <a:latin typeface="Arial"/>
                <a:cs typeface="Arial"/>
              </a:rPr>
              <a:t>0.05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65" dirty="0">
                <a:latin typeface="Arial"/>
                <a:cs typeface="Arial"/>
              </a:rPr>
              <a:t>0.05</a:t>
            </a:r>
            <a:endParaRPr sz="10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57374" y="4555109"/>
            <a:ext cx="1052195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5490" indent="-733425">
              <a:lnSpc>
                <a:spcPct val="100000"/>
              </a:lnSpc>
              <a:spcBef>
                <a:spcPts val="100"/>
              </a:spcBef>
              <a:buAutoNum type="arabicPlain"/>
              <a:tabLst>
                <a:tab pos="745490" algn="l"/>
                <a:tab pos="746125" algn="l"/>
              </a:tabLst>
            </a:pPr>
            <a:r>
              <a:rPr sz="1050" spc="20" dirty="0">
                <a:latin typeface="Arial"/>
                <a:cs typeface="Arial"/>
              </a:rPr>
              <a:t>Café</a:t>
            </a:r>
            <a:endParaRPr sz="1050">
              <a:latin typeface="Arial"/>
              <a:cs typeface="Arial"/>
            </a:endParaRPr>
          </a:p>
          <a:p>
            <a:pPr marL="819150" indent="-80708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818515" algn="l"/>
                <a:tab pos="819785" algn="l"/>
              </a:tabLst>
            </a:pPr>
            <a:r>
              <a:rPr sz="1050" spc="-50" dirty="0">
                <a:latin typeface="Arial"/>
                <a:cs typeface="Arial"/>
              </a:rPr>
              <a:t>Pub</a:t>
            </a:r>
            <a:endParaRPr sz="1050">
              <a:latin typeface="Arial"/>
              <a:cs typeface="Arial"/>
            </a:endParaRPr>
          </a:p>
          <a:p>
            <a:pPr marL="672465" indent="-660400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672465" algn="l"/>
                <a:tab pos="673100" algn="l"/>
              </a:tabLst>
            </a:pPr>
            <a:r>
              <a:rPr sz="1050" spc="85" dirty="0">
                <a:latin typeface="Arial"/>
                <a:cs typeface="Arial"/>
              </a:rPr>
              <a:t>Hotel</a:t>
            </a:r>
            <a:endParaRPr sz="1050">
              <a:latin typeface="Arial"/>
              <a:cs typeface="Arial"/>
            </a:endParaRPr>
          </a:p>
          <a:p>
            <a:pPr marL="232410" indent="-22034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232410" algn="l"/>
                <a:tab pos="233045" algn="l"/>
              </a:tabLst>
            </a:pPr>
            <a:r>
              <a:rPr sz="1050" spc="60" dirty="0">
                <a:latin typeface="Arial"/>
                <a:cs typeface="Arial"/>
              </a:rPr>
              <a:t>Coffee</a:t>
            </a:r>
            <a:r>
              <a:rPr sz="1050" spc="220" dirty="0">
                <a:latin typeface="Arial"/>
                <a:cs typeface="Arial"/>
              </a:rPr>
              <a:t> </a:t>
            </a:r>
            <a:r>
              <a:rPr sz="1050" spc="-40" dirty="0">
                <a:latin typeface="Arial"/>
                <a:cs typeface="Arial"/>
              </a:rPr>
              <a:t>Shop</a:t>
            </a:r>
            <a:endParaRPr sz="1050">
              <a:latin typeface="Arial"/>
              <a:cs typeface="Arial"/>
            </a:endParaRPr>
          </a:p>
          <a:p>
            <a:pPr marL="745490" indent="-73342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745490" algn="l"/>
                <a:tab pos="746125" algn="l"/>
              </a:tabLst>
            </a:pPr>
            <a:r>
              <a:rPr sz="1050" spc="35" dirty="0">
                <a:latin typeface="Arial"/>
                <a:cs typeface="Arial"/>
              </a:rPr>
              <a:t>Park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57374" y="5688584"/>
            <a:ext cx="1125220" cy="347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95" dirty="0">
                <a:latin typeface="Arial"/>
                <a:cs typeface="Arial"/>
              </a:rPr>
              <a:t>----Peckham----</a:t>
            </a:r>
            <a:endParaRPr sz="1050">
              <a:latin typeface="Arial"/>
              <a:cs typeface="Arial"/>
            </a:endParaRPr>
          </a:p>
          <a:p>
            <a:pPr marL="672465">
              <a:lnSpc>
                <a:spcPct val="100000"/>
              </a:lnSpc>
              <a:spcBef>
                <a:spcPts val="15"/>
              </a:spcBef>
            </a:pPr>
            <a:r>
              <a:rPr sz="1050" spc="5" dirty="0">
                <a:latin typeface="Arial"/>
                <a:cs typeface="Arial"/>
              </a:rPr>
              <a:t>venue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30438" y="5850509"/>
            <a:ext cx="318770" cy="99504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sz="1050" spc="110" dirty="0">
                <a:latin typeface="Arial"/>
                <a:cs typeface="Arial"/>
              </a:rPr>
              <a:t>freq  </a:t>
            </a:r>
            <a:r>
              <a:rPr sz="1050" spc="65" dirty="0">
                <a:latin typeface="Arial"/>
                <a:cs typeface="Arial"/>
              </a:rPr>
              <a:t>0.10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65" dirty="0">
                <a:latin typeface="Arial"/>
                <a:cs typeface="Arial"/>
              </a:rPr>
              <a:t>0.06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65" dirty="0">
                <a:latin typeface="Arial"/>
                <a:cs typeface="Arial"/>
              </a:rPr>
              <a:t>0.06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65" dirty="0">
                <a:latin typeface="Arial"/>
                <a:cs typeface="Arial"/>
              </a:rPr>
              <a:t>0.05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65" dirty="0">
                <a:latin typeface="Arial"/>
                <a:cs typeface="Arial"/>
              </a:rPr>
              <a:t>0.05</a:t>
            </a:r>
            <a:endParaRPr sz="10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57374" y="6012434"/>
            <a:ext cx="1052195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9150" indent="-807085">
              <a:lnSpc>
                <a:spcPct val="100000"/>
              </a:lnSpc>
              <a:spcBef>
                <a:spcPts val="100"/>
              </a:spcBef>
              <a:buAutoNum type="arabicPlain"/>
              <a:tabLst>
                <a:tab pos="818515" algn="l"/>
                <a:tab pos="819785" algn="l"/>
              </a:tabLst>
            </a:pPr>
            <a:r>
              <a:rPr sz="1050" spc="-50" dirty="0">
                <a:latin typeface="Arial"/>
                <a:cs typeface="Arial"/>
              </a:rPr>
              <a:t>Pub</a:t>
            </a:r>
            <a:endParaRPr sz="1050">
              <a:latin typeface="Arial"/>
              <a:cs typeface="Arial"/>
            </a:endParaRPr>
          </a:p>
          <a:p>
            <a:pPr marL="232410" indent="-22034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232410" algn="l"/>
                <a:tab pos="233045" algn="l"/>
              </a:tabLst>
            </a:pPr>
            <a:r>
              <a:rPr sz="1050" spc="60" dirty="0">
                <a:latin typeface="Arial"/>
                <a:cs typeface="Arial"/>
              </a:rPr>
              <a:t>Pizza</a:t>
            </a:r>
            <a:r>
              <a:rPr sz="1050" spc="220" dirty="0">
                <a:latin typeface="Arial"/>
                <a:cs typeface="Arial"/>
              </a:rPr>
              <a:t> </a:t>
            </a:r>
            <a:r>
              <a:rPr sz="1050" spc="50" dirty="0">
                <a:latin typeface="Arial"/>
                <a:cs typeface="Arial"/>
              </a:rPr>
              <a:t>Place</a:t>
            </a:r>
            <a:endParaRPr sz="1050">
              <a:latin typeface="Arial"/>
              <a:cs typeface="Arial"/>
            </a:endParaRPr>
          </a:p>
          <a:p>
            <a:pPr marL="745490" indent="-73342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745490" algn="l"/>
                <a:tab pos="746125" algn="l"/>
              </a:tabLst>
            </a:pPr>
            <a:r>
              <a:rPr sz="1050" spc="20" dirty="0">
                <a:latin typeface="Arial"/>
                <a:cs typeface="Arial"/>
              </a:rPr>
              <a:t>Café</a:t>
            </a:r>
            <a:endParaRPr sz="1050">
              <a:latin typeface="Arial"/>
              <a:cs typeface="Arial"/>
            </a:endParaRPr>
          </a:p>
          <a:p>
            <a:pPr marL="745490" indent="-73342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745490" algn="l"/>
                <a:tab pos="746125" algn="l"/>
              </a:tabLst>
            </a:pPr>
            <a:r>
              <a:rPr sz="1050" spc="35" dirty="0">
                <a:latin typeface="Arial"/>
                <a:cs typeface="Arial"/>
              </a:rPr>
              <a:t>Park</a:t>
            </a:r>
            <a:endParaRPr sz="1050">
              <a:latin typeface="Arial"/>
              <a:cs typeface="Arial"/>
            </a:endParaRPr>
          </a:p>
          <a:p>
            <a:pPr marL="232410" indent="-22034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232410" algn="l"/>
                <a:tab pos="233045" algn="l"/>
              </a:tabLst>
            </a:pPr>
            <a:r>
              <a:rPr sz="1050" spc="60" dirty="0">
                <a:latin typeface="Arial"/>
                <a:cs typeface="Arial"/>
              </a:rPr>
              <a:t>Coffee</a:t>
            </a:r>
            <a:r>
              <a:rPr sz="1050" spc="220" dirty="0">
                <a:latin typeface="Arial"/>
                <a:cs typeface="Arial"/>
              </a:rPr>
              <a:t> </a:t>
            </a:r>
            <a:r>
              <a:rPr sz="1050" spc="-40" dirty="0">
                <a:latin typeface="Arial"/>
                <a:cs typeface="Arial"/>
              </a:rPr>
              <a:t>Shop</a:t>
            </a:r>
            <a:endParaRPr sz="10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57374" y="7145908"/>
            <a:ext cx="141859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40" dirty="0">
                <a:latin typeface="Arial"/>
                <a:cs typeface="Arial"/>
              </a:rPr>
              <a:t>----Rotherhithe----</a:t>
            </a:r>
            <a:endParaRPr sz="10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57374" y="7307833"/>
            <a:ext cx="1052195" cy="995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2465">
              <a:lnSpc>
                <a:spcPct val="100000"/>
              </a:lnSpc>
              <a:spcBef>
                <a:spcPts val="100"/>
              </a:spcBef>
            </a:pPr>
            <a:r>
              <a:rPr sz="1050" spc="5" dirty="0">
                <a:latin typeface="Arial"/>
                <a:cs typeface="Arial"/>
              </a:rPr>
              <a:t>venue</a:t>
            </a:r>
            <a:endParaRPr sz="1050">
              <a:latin typeface="Arial"/>
              <a:cs typeface="Arial"/>
            </a:endParaRPr>
          </a:p>
          <a:p>
            <a:pPr marL="819150" indent="-80708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818515" algn="l"/>
                <a:tab pos="819785" algn="l"/>
              </a:tabLst>
            </a:pPr>
            <a:r>
              <a:rPr sz="1050" spc="-50" dirty="0">
                <a:latin typeface="Arial"/>
                <a:cs typeface="Arial"/>
              </a:rPr>
              <a:t>Pub</a:t>
            </a:r>
            <a:endParaRPr sz="1050">
              <a:latin typeface="Arial"/>
              <a:cs typeface="Arial"/>
            </a:endParaRPr>
          </a:p>
          <a:p>
            <a:pPr marL="525780" indent="-51371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525780" algn="l"/>
                <a:tab pos="526415" algn="l"/>
              </a:tabLst>
            </a:pPr>
            <a:r>
              <a:rPr sz="1050" spc="25" dirty="0">
                <a:latin typeface="Arial"/>
                <a:cs typeface="Arial"/>
              </a:rPr>
              <a:t>Brewery</a:t>
            </a:r>
            <a:endParaRPr sz="1050">
              <a:latin typeface="Arial"/>
              <a:cs typeface="Arial"/>
            </a:endParaRPr>
          </a:p>
          <a:p>
            <a:pPr marL="232410" indent="-22034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232410" algn="l"/>
                <a:tab pos="233045" algn="l"/>
              </a:tabLst>
            </a:pPr>
            <a:r>
              <a:rPr sz="1050" spc="60" dirty="0">
                <a:latin typeface="Arial"/>
                <a:cs typeface="Arial"/>
              </a:rPr>
              <a:t>Coffee</a:t>
            </a:r>
            <a:r>
              <a:rPr sz="1050" spc="220" dirty="0">
                <a:latin typeface="Arial"/>
                <a:cs typeface="Arial"/>
              </a:rPr>
              <a:t> </a:t>
            </a:r>
            <a:r>
              <a:rPr sz="1050" spc="-40" dirty="0">
                <a:latin typeface="Arial"/>
                <a:cs typeface="Arial"/>
              </a:rPr>
              <a:t>Shop</a:t>
            </a:r>
            <a:endParaRPr sz="1050">
              <a:latin typeface="Arial"/>
              <a:cs typeface="Arial"/>
            </a:endParaRPr>
          </a:p>
          <a:p>
            <a:pPr marL="745490" indent="-73342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745490" algn="l"/>
                <a:tab pos="746125" algn="l"/>
              </a:tabLst>
            </a:pPr>
            <a:r>
              <a:rPr sz="1050" spc="35" dirty="0">
                <a:latin typeface="Arial"/>
                <a:cs typeface="Arial"/>
              </a:rPr>
              <a:t>Park</a:t>
            </a:r>
            <a:endParaRPr sz="1050">
              <a:latin typeface="Arial"/>
              <a:cs typeface="Arial"/>
            </a:endParaRPr>
          </a:p>
          <a:p>
            <a:pPr marL="819150" indent="-80708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818515" algn="l"/>
                <a:tab pos="819785" algn="l"/>
              </a:tabLst>
            </a:pPr>
            <a:r>
              <a:rPr sz="1050" spc="30" dirty="0">
                <a:latin typeface="Arial"/>
                <a:cs typeface="Arial"/>
              </a:rPr>
              <a:t>Bar</a:t>
            </a:r>
            <a:endParaRPr sz="10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30438" y="7307833"/>
            <a:ext cx="318770" cy="99504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sz="1050" spc="110" dirty="0">
                <a:latin typeface="Arial"/>
                <a:cs typeface="Arial"/>
              </a:rPr>
              <a:t>freq  </a:t>
            </a:r>
            <a:r>
              <a:rPr sz="1050" spc="65" dirty="0">
                <a:latin typeface="Arial"/>
                <a:cs typeface="Arial"/>
              </a:rPr>
              <a:t>0.10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65" dirty="0">
                <a:latin typeface="Arial"/>
                <a:cs typeface="Arial"/>
              </a:rPr>
              <a:t>0.08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65" dirty="0">
                <a:latin typeface="Arial"/>
                <a:cs typeface="Arial"/>
              </a:rPr>
              <a:t>0.06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65" dirty="0">
                <a:latin typeface="Arial"/>
                <a:cs typeface="Arial"/>
              </a:rPr>
              <a:t>0.06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65" dirty="0">
                <a:latin typeface="Arial"/>
                <a:cs typeface="Arial"/>
              </a:rPr>
              <a:t>0.05</a:t>
            </a:r>
            <a:endParaRPr sz="10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57374" y="8603233"/>
            <a:ext cx="1198880" cy="347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050" spc="160" dirty="0">
                <a:latin typeface="Arial"/>
                <a:cs typeface="Arial"/>
              </a:rPr>
              <a:t>----Selhurst----</a:t>
            </a:r>
            <a:endParaRPr sz="10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5"/>
              </a:spcBef>
            </a:pPr>
            <a:r>
              <a:rPr sz="1050" spc="5" dirty="0">
                <a:latin typeface="Arial"/>
                <a:cs typeface="Arial"/>
              </a:rPr>
              <a:t>venue</a:t>
            </a:r>
            <a:endParaRPr sz="10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777071" y="8765158"/>
            <a:ext cx="318770" cy="83311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sz="1050" spc="110" dirty="0">
                <a:latin typeface="Arial"/>
                <a:cs typeface="Arial"/>
              </a:rPr>
              <a:t>freq  </a:t>
            </a:r>
            <a:r>
              <a:rPr sz="1050" spc="65" dirty="0">
                <a:latin typeface="Arial"/>
                <a:cs typeface="Arial"/>
              </a:rPr>
              <a:t>0.12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65" dirty="0">
                <a:latin typeface="Arial"/>
                <a:cs typeface="Arial"/>
              </a:rPr>
              <a:t>0.10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65" dirty="0">
                <a:latin typeface="Arial"/>
                <a:cs typeface="Arial"/>
              </a:rPr>
              <a:t>0.08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65" dirty="0">
                <a:latin typeface="Arial"/>
                <a:cs typeface="Arial"/>
              </a:rPr>
              <a:t>0.06</a:t>
            </a:r>
            <a:endParaRPr sz="10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457374" y="8927083"/>
            <a:ext cx="1198880" cy="671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65200" indent="-953135">
              <a:lnSpc>
                <a:spcPct val="100000"/>
              </a:lnSpc>
              <a:spcBef>
                <a:spcPts val="100"/>
              </a:spcBef>
              <a:buAutoNum type="arabicPlain"/>
              <a:tabLst>
                <a:tab pos="965200" algn="l"/>
                <a:tab pos="965835" algn="l"/>
              </a:tabLst>
            </a:pPr>
            <a:r>
              <a:rPr sz="1050" spc="-50" dirty="0">
                <a:latin typeface="Arial"/>
                <a:cs typeface="Arial"/>
              </a:rPr>
              <a:t>Pub</a:t>
            </a:r>
            <a:endParaRPr sz="1050">
              <a:latin typeface="Arial"/>
              <a:cs typeface="Arial"/>
            </a:endParaRPr>
          </a:p>
          <a:p>
            <a:pPr marL="232410" indent="-22034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232410" algn="l"/>
                <a:tab pos="233045" algn="l"/>
              </a:tabLst>
            </a:pPr>
            <a:r>
              <a:rPr sz="1050" spc="40" dirty="0">
                <a:latin typeface="Arial"/>
                <a:cs typeface="Arial"/>
              </a:rPr>
              <a:t>Grocery</a:t>
            </a:r>
            <a:r>
              <a:rPr sz="1050" spc="220" dirty="0">
                <a:latin typeface="Arial"/>
                <a:cs typeface="Arial"/>
              </a:rPr>
              <a:t> </a:t>
            </a:r>
            <a:r>
              <a:rPr sz="1050" spc="75" dirty="0">
                <a:latin typeface="Arial"/>
                <a:cs typeface="Arial"/>
              </a:rPr>
              <a:t>Store</a:t>
            </a:r>
            <a:endParaRPr sz="1050">
              <a:latin typeface="Arial"/>
              <a:cs typeface="Arial"/>
            </a:endParaRPr>
          </a:p>
          <a:p>
            <a:pPr marL="892175" indent="-880110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892175" algn="l"/>
                <a:tab pos="892810" algn="l"/>
              </a:tabLst>
            </a:pPr>
            <a:r>
              <a:rPr sz="1050" spc="20" dirty="0">
                <a:latin typeface="Arial"/>
                <a:cs typeface="Arial"/>
              </a:rPr>
              <a:t>Café</a:t>
            </a:r>
            <a:endParaRPr sz="105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379095" algn="l"/>
                <a:tab pos="379730" algn="l"/>
              </a:tabLst>
            </a:pPr>
            <a:r>
              <a:rPr sz="1050" spc="60" dirty="0">
                <a:latin typeface="Arial"/>
                <a:cs typeface="Arial"/>
              </a:rPr>
              <a:t>Coffee</a:t>
            </a:r>
            <a:r>
              <a:rPr sz="1050" spc="220" dirty="0">
                <a:latin typeface="Arial"/>
                <a:cs typeface="Arial"/>
              </a:rPr>
              <a:t> </a:t>
            </a:r>
            <a:r>
              <a:rPr sz="1050" spc="-40" dirty="0">
                <a:latin typeface="Arial"/>
                <a:cs typeface="Arial"/>
              </a:rPr>
              <a:t>Shop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file:///C:/Users/User/Downloads/Neighborhoods in London </a:t>
            </a:r>
            <a:r>
              <a:rPr spc="-5" dirty="0"/>
              <a:t>Week2</a:t>
            </a:r>
            <a:r>
              <a:rPr spc="-85" dirty="0"/>
              <a:t> </a:t>
            </a:r>
            <a:r>
              <a:rPr dirty="0"/>
              <a:t>(1).html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39</a:t>
            </a:fld>
            <a:r>
              <a:rPr spc="-5" dirty="0"/>
              <a:t>/</a:t>
            </a:r>
            <a:r>
              <a:rPr dirty="0"/>
              <a:t>46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323254" y="165099"/>
            <a:ext cx="47752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3/19/2020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8337" y="165099"/>
            <a:ext cx="153225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Neighborhoods in London</a:t>
            </a:r>
            <a:r>
              <a:rPr sz="800" spc="-8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Week2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57374" y="346582"/>
            <a:ext cx="9906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10" dirty="0">
                <a:latin typeface="Arial"/>
                <a:cs typeface="Arial"/>
              </a:rPr>
              <a:t>4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23957" y="346582"/>
            <a:ext cx="127190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65200" algn="l"/>
              </a:tabLst>
            </a:pPr>
            <a:r>
              <a:rPr sz="1050" spc="30" dirty="0">
                <a:latin typeface="Arial"/>
                <a:cs typeface="Arial"/>
              </a:rPr>
              <a:t>Supermarket	</a:t>
            </a:r>
            <a:r>
              <a:rPr sz="1050" spc="65" dirty="0">
                <a:latin typeface="Arial"/>
                <a:cs typeface="Arial"/>
              </a:rPr>
              <a:t>0.06</a:t>
            </a:r>
            <a:endParaRPr sz="10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57374" y="832357"/>
            <a:ext cx="156527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14" dirty="0">
                <a:latin typeface="Arial"/>
                <a:cs typeface="Arial"/>
              </a:rPr>
              <a:t>----South</a:t>
            </a:r>
            <a:r>
              <a:rPr sz="1050" spc="240" dirty="0">
                <a:latin typeface="Arial"/>
                <a:cs typeface="Arial"/>
              </a:rPr>
              <a:t> </a:t>
            </a:r>
            <a:r>
              <a:rPr sz="1050" spc="65" dirty="0">
                <a:latin typeface="Arial"/>
                <a:cs typeface="Arial"/>
              </a:rPr>
              <a:t>Norwood----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57374" y="994282"/>
            <a:ext cx="1198880" cy="995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9150">
              <a:lnSpc>
                <a:spcPct val="100000"/>
              </a:lnSpc>
              <a:spcBef>
                <a:spcPts val="100"/>
              </a:spcBef>
            </a:pPr>
            <a:r>
              <a:rPr sz="1050" spc="5" dirty="0">
                <a:latin typeface="Arial"/>
                <a:cs typeface="Arial"/>
              </a:rPr>
              <a:t>venue</a:t>
            </a:r>
            <a:endParaRPr sz="1050">
              <a:latin typeface="Arial"/>
              <a:cs typeface="Arial"/>
            </a:endParaRPr>
          </a:p>
          <a:p>
            <a:pPr marL="965200" indent="-95313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965200" algn="l"/>
                <a:tab pos="965835" algn="l"/>
              </a:tabLst>
            </a:pPr>
            <a:r>
              <a:rPr sz="1050" spc="-50" dirty="0">
                <a:latin typeface="Arial"/>
                <a:cs typeface="Arial"/>
              </a:rPr>
              <a:t>Pub</a:t>
            </a:r>
            <a:endParaRPr sz="1050">
              <a:latin typeface="Arial"/>
              <a:cs typeface="Arial"/>
            </a:endParaRPr>
          </a:p>
          <a:p>
            <a:pPr marL="232410" indent="-22034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232410" algn="l"/>
                <a:tab pos="233045" algn="l"/>
              </a:tabLst>
            </a:pPr>
            <a:r>
              <a:rPr sz="1050" spc="40" dirty="0">
                <a:latin typeface="Arial"/>
                <a:cs typeface="Arial"/>
              </a:rPr>
              <a:t>Grocery</a:t>
            </a:r>
            <a:r>
              <a:rPr sz="1050" spc="220" dirty="0">
                <a:latin typeface="Arial"/>
                <a:cs typeface="Arial"/>
              </a:rPr>
              <a:t> </a:t>
            </a:r>
            <a:r>
              <a:rPr sz="1050" spc="75" dirty="0">
                <a:latin typeface="Arial"/>
                <a:cs typeface="Arial"/>
              </a:rPr>
              <a:t>Store</a:t>
            </a:r>
            <a:endParaRPr sz="1050">
              <a:latin typeface="Arial"/>
              <a:cs typeface="Arial"/>
            </a:endParaRPr>
          </a:p>
          <a:p>
            <a:pPr marL="892175" indent="-880110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892175" algn="l"/>
                <a:tab pos="892810" algn="l"/>
              </a:tabLst>
            </a:pPr>
            <a:r>
              <a:rPr sz="1050" spc="20" dirty="0">
                <a:latin typeface="Arial"/>
                <a:cs typeface="Arial"/>
              </a:rPr>
              <a:t>Café</a:t>
            </a:r>
            <a:endParaRPr sz="105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379095" algn="l"/>
                <a:tab pos="379730" algn="l"/>
              </a:tabLst>
            </a:pPr>
            <a:r>
              <a:rPr sz="1050" spc="60" dirty="0">
                <a:latin typeface="Arial"/>
                <a:cs typeface="Arial"/>
              </a:rPr>
              <a:t>Coffee</a:t>
            </a:r>
            <a:r>
              <a:rPr sz="1050" spc="220" dirty="0">
                <a:latin typeface="Arial"/>
                <a:cs typeface="Arial"/>
              </a:rPr>
              <a:t> </a:t>
            </a:r>
            <a:r>
              <a:rPr sz="1050" spc="-40" dirty="0">
                <a:latin typeface="Arial"/>
                <a:cs typeface="Arial"/>
              </a:rPr>
              <a:t>Shop</a:t>
            </a:r>
            <a:endParaRPr sz="105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379095" algn="l"/>
                <a:tab pos="379730" algn="l"/>
              </a:tabLst>
            </a:pPr>
            <a:r>
              <a:rPr sz="1050" spc="30" dirty="0">
                <a:latin typeface="Arial"/>
                <a:cs typeface="Arial"/>
              </a:rPr>
              <a:t>Supermarket</a:t>
            </a:r>
            <a:endParaRPr sz="10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77071" y="994282"/>
            <a:ext cx="318770" cy="99504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sz="1050" spc="110" dirty="0">
                <a:latin typeface="Arial"/>
                <a:cs typeface="Arial"/>
              </a:rPr>
              <a:t>freq  </a:t>
            </a:r>
            <a:r>
              <a:rPr sz="1050" spc="65" dirty="0">
                <a:latin typeface="Arial"/>
                <a:cs typeface="Arial"/>
              </a:rPr>
              <a:t>0.12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65" dirty="0">
                <a:latin typeface="Arial"/>
                <a:cs typeface="Arial"/>
              </a:rPr>
              <a:t>0.10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65" dirty="0">
                <a:latin typeface="Arial"/>
                <a:cs typeface="Arial"/>
              </a:rPr>
              <a:t>0.08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65" dirty="0">
                <a:latin typeface="Arial"/>
                <a:cs typeface="Arial"/>
              </a:rPr>
              <a:t>0.06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65" dirty="0">
                <a:latin typeface="Arial"/>
                <a:cs typeface="Arial"/>
              </a:rPr>
              <a:t>0.06</a:t>
            </a:r>
            <a:endParaRPr sz="10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57374" y="2289682"/>
            <a:ext cx="1198880" cy="347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050" spc="120" dirty="0">
                <a:latin typeface="Arial"/>
                <a:cs typeface="Arial"/>
              </a:rPr>
              <a:t>----Southend----</a:t>
            </a:r>
            <a:endParaRPr sz="10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5"/>
              </a:spcBef>
            </a:pPr>
            <a:r>
              <a:rPr sz="1050" spc="5" dirty="0">
                <a:latin typeface="Arial"/>
                <a:cs typeface="Arial"/>
              </a:rPr>
              <a:t>venue</a:t>
            </a:r>
            <a:endParaRPr sz="10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77071" y="2451607"/>
            <a:ext cx="318770" cy="99504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sz="1050" spc="110" dirty="0">
                <a:latin typeface="Arial"/>
                <a:cs typeface="Arial"/>
              </a:rPr>
              <a:t>freq  </a:t>
            </a:r>
            <a:r>
              <a:rPr sz="1050" spc="65" dirty="0">
                <a:latin typeface="Arial"/>
                <a:cs typeface="Arial"/>
              </a:rPr>
              <a:t>0.13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65" dirty="0">
                <a:latin typeface="Arial"/>
                <a:cs typeface="Arial"/>
              </a:rPr>
              <a:t>0.09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65" dirty="0">
                <a:latin typeface="Arial"/>
                <a:cs typeface="Arial"/>
              </a:rPr>
              <a:t>0.09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65" dirty="0">
                <a:latin typeface="Arial"/>
                <a:cs typeface="Arial"/>
              </a:rPr>
              <a:t>0.06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65" dirty="0">
                <a:latin typeface="Arial"/>
                <a:cs typeface="Arial"/>
              </a:rPr>
              <a:t>0.06</a:t>
            </a:r>
            <a:endParaRPr sz="10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57374" y="2613532"/>
            <a:ext cx="1198880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2410" indent="-220345">
              <a:lnSpc>
                <a:spcPct val="100000"/>
              </a:lnSpc>
              <a:spcBef>
                <a:spcPts val="100"/>
              </a:spcBef>
              <a:buAutoNum type="arabicPlain"/>
              <a:tabLst>
                <a:tab pos="232410" algn="l"/>
                <a:tab pos="233045" algn="l"/>
              </a:tabLst>
            </a:pPr>
            <a:r>
              <a:rPr sz="1050" spc="40" dirty="0">
                <a:latin typeface="Arial"/>
                <a:cs typeface="Arial"/>
              </a:rPr>
              <a:t>Grocery</a:t>
            </a:r>
            <a:r>
              <a:rPr sz="1050" spc="220" dirty="0">
                <a:latin typeface="Arial"/>
                <a:cs typeface="Arial"/>
              </a:rPr>
              <a:t> </a:t>
            </a:r>
            <a:r>
              <a:rPr sz="1050" spc="75" dirty="0">
                <a:latin typeface="Arial"/>
                <a:cs typeface="Arial"/>
              </a:rPr>
              <a:t>Store</a:t>
            </a:r>
            <a:endParaRPr sz="1050">
              <a:latin typeface="Arial"/>
              <a:cs typeface="Arial"/>
            </a:endParaRPr>
          </a:p>
          <a:p>
            <a:pPr marL="892175" indent="-880110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892175" algn="l"/>
                <a:tab pos="892810" algn="l"/>
              </a:tabLst>
            </a:pPr>
            <a:r>
              <a:rPr sz="1050" spc="35" dirty="0">
                <a:latin typeface="Arial"/>
                <a:cs typeface="Arial"/>
              </a:rPr>
              <a:t>Park</a:t>
            </a:r>
            <a:endParaRPr sz="105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379095" algn="l"/>
                <a:tab pos="379730" algn="l"/>
              </a:tabLst>
            </a:pPr>
            <a:r>
              <a:rPr sz="1050" spc="30" dirty="0">
                <a:latin typeface="Arial"/>
                <a:cs typeface="Arial"/>
              </a:rPr>
              <a:t>Supermarket</a:t>
            </a:r>
            <a:endParaRPr sz="1050">
              <a:latin typeface="Arial"/>
              <a:cs typeface="Arial"/>
            </a:endParaRPr>
          </a:p>
          <a:p>
            <a:pPr marL="892175" indent="-880110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892175" algn="l"/>
                <a:tab pos="892810" algn="l"/>
              </a:tabLst>
            </a:pPr>
            <a:r>
              <a:rPr sz="1050" spc="20" dirty="0">
                <a:latin typeface="Arial"/>
                <a:cs typeface="Arial"/>
              </a:rPr>
              <a:t>Café</a:t>
            </a:r>
            <a:endParaRPr sz="1050">
              <a:latin typeface="Arial"/>
              <a:cs typeface="Arial"/>
            </a:endParaRPr>
          </a:p>
          <a:p>
            <a:pPr marL="965200" indent="-95313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965200" algn="l"/>
                <a:tab pos="965835" algn="l"/>
              </a:tabLst>
            </a:pPr>
            <a:r>
              <a:rPr sz="1050" spc="-50" dirty="0">
                <a:latin typeface="Arial"/>
                <a:cs typeface="Arial"/>
              </a:rPr>
              <a:t>Pub</a:t>
            </a:r>
            <a:endParaRPr sz="10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57374" y="3747008"/>
            <a:ext cx="119888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75" dirty="0">
                <a:latin typeface="Arial"/>
                <a:cs typeface="Arial"/>
              </a:rPr>
              <a:t>----St</a:t>
            </a:r>
            <a:r>
              <a:rPr sz="1050" spc="220" dirty="0">
                <a:latin typeface="Arial"/>
                <a:cs typeface="Arial"/>
              </a:rPr>
              <a:t> </a:t>
            </a:r>
            <a:r>
              <a:rPr sz="1050" spc="110" dirty="0">
                <a:latin typeface="Arial"/>
                <a:cs typeface="Arial"/>
              </a:rPr>
              <a:t>Johns----</a:t>
            </a:r>
            <a:endParaRPr sz="10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57374" y="3908933"/>
            <a:ext cx="1052195" cy="995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2465">
              <a:lnSpc>
                <a:spcPct val="100000"/>
              </a:lnSpc>
              <a:spcBef>
                <a:spcPts val="100"/>
              </a:spcBef>
            </a:pPr>
            <a:r>
              <a:rPr sz="1050" spc="5" dirty="0">
                <a:latin typeface="Arial"/>
                <a:cs typeface="Arial"/>
              </a:rPr>
              <a:t>venue</a:t>
            </a:r>
            <a:endParaRPr sz="1050">
              <a:latin typeface="Arial"/>
              <a:cs typeface="Arial"/>
            </a:endParaRPr>
          </a:p>
          <a:p>
            <a:pPr marL="232410" indent="-22034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232410" algn="l"/>
                <a:tab pos="233045" algn="l"/>
              </a:tabLst>
            </a:pPr>
            <a:r>
              <a:rPr sz="1050" spc="60" dirty="0">
                <a:latin typeface="Arial"/>
                <a:cs typeface="Arial"/>
              </a:rPr>
              <a:t>Coffee</a:t>
            </a:r>
            <a:r>
              <a:rPr sz="1050" spc="220" dirty="0">
                <a:latin typeface="Arial"/>
                <a:cs typeface="Arial"/>
              </a:rPr>
              <a:t> </a:t>
            </a:r>
            <a:r>
              <a:rPr sz="1050" spc="-40" dirty="0">
                <a:latin typeface="Arial"/>
                <a:cs typeface="Arial"/>
              </a:rPr>
              <a:t>Shop</a:t>
            </a:r>
            <a:endParaRPr sz="1050">
              <a:latin typeface="Arial"/>
              <a:cs typeface="Arial"/>
            </a:endParaRPr>
          </a:p>
          <a:p>
            <a:pPr marL="819150" indent="-80708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818515" algn="l"/>
                <a:tab pos="819785" algn="l"/>
              </a:tabLst>
            </a:pPr>
            <a:r>
              <a:rPr sz="1050" spc="-50" dirty="0">
                <a:latin typeface="Arial"/>
                <a:cs typeface="Arial"/>
              </a:rPr>
              <a:t>Pub</a:t>
            </a:r>
            <a:endParaRPr sz="1050">
              <a:latin typeface="Arial"/>
              <a:cs typeface="Arial"/>
            </a:endParaRPr>
          </a:p>
          <a:p>
            <a:pPr marL="745490" indent="-73342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745490" algn="l"/>
                <a:tab pos="746125" algn="l"/>
              </a:tabLst>
            </a:pPr>
            <a:r>
              <a:rPr sz="1050" spc="20" dirty="0">
                <a:latin typeface="Arial"/>
                <a:cs typeface="Arial"/>
              </a:rPr>
              <a:t>Café</a:t>
            </a:r>
            <a:endParaRPr sz="1050">
              <a:latin typeface="Arial"/>
              <a:cs typeface="Arial"/>
            </a:endParaRPr>
          </a:p>
          <a:p>
            <a:pPr marL="745490" indent="-73342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745490" algn="l"/>
                <a:tab pos="746125" algn="l"/>
              </a:tabLst>
            </a:pPr>
            <a:r>
              <a:rPr sz="1050" spc="35" dirty="0">
                <a:latin typeface="Arial"/>
                <a:cs typeface="Arial"/>
              </a:rPr>
              <a:t>Park</a:t>
            </a:r>
            <a:endParaRPr sz="105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379095" algn="l"/>
                <a:tab pos="379730" algn="l"/>
              </a:tabLst>
            </a:pPr>
            <a:r>
              <a:rPr sz="1050" spc="30" dirty="0">
                <a:latin typeface="Arial"/>
                <a:cs typeface="Arial"/>
              </a:rPr>
              <a:t>Gastropub</a:t>
            </a:r>
            <a:endParaRPr sz="10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30438" y="3908933"/>
            <a:ext cx="318770" cy="99504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sz="1050" spc="110" dirty="0">
                <a:latin typeface="Arial"/>
                <a:cs typeface="Arial"/>
              </a:rPr>
              <a:t>freq  </a:t>
            </a:r>
            <a:r>
              <a:rPr sz="1050" spc="65" dirty="0">
                <a:latin typeface="Arial"/>
                <a:cs typeface="Arial"/>
              </a:rPr>
              <a:t>0.13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65" dirty="0">
                <a:latin typeface="Arial"/>
                <a:cs typeface="Arial"/>
              </a:rPr>
              <a:t>0.12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65" dirty="0">
                <a:latin typeface="Arial"/>
                <a:cs typeface="Arial"/>
              </a:rPr>
              <a:t>0.07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65" dirty="0">
                <a:latin typeface="Arial"/>
                <a:cs typeface="Arial"/>
              </a:rPr>
              <a:t>0.06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65" dirty="0">
                <a:latin typeface="Arial"/>
                <a:cs typeface="Arial"/>
              </a:rPr>
              <a:t>0.04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57374" y="5204333"/>
            <a:ext cx="149225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25" dirty="0">
                <a:latin typeface="Arial"/>
                <a:cs typeface="Arial"/>
              </a:rPr>
              <a:t>----Surrey</a:t>
            </a:r>
            <a:r>
              <a:rPr sz="1050" spc="260" dirty="0">
                <a:latin typeface="Arial"/>
                <a:cs typeface="Arial"/>
              </a:rPr>
              <a:t> </a:t>
            </a:r>
            <a:r>
              <a:rPr sz="1050" spc="80" dirty="0">
                <a:latin typeface="Arial"/>
                <a:cs typeface="Arial"/>
              </a:rPr>
              <a:t>Quays----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57374" y="5366258"/>
            <a:ext cx="1052195" cy="995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2465">
              <a:lnSpc>
                <a:spcPct val="100000"/>
              </a:lnSpc>
              <a:spcBef>
                <a:spcPts val="100"/>
              </a:spcBef>
            </a:pPr>
            <a:r>
              <a:rPr sz="1050" spc="5" dirty="0">
                <a:latin typeface="Arial"/>
                <a:cs typeface="Arial"/>
              </a:rPr>
              <a:t>venue</a:t>
            </a:r>
            <a:endParaRPr sz="1050">
              <a:latin typeface="Arial"/>
              <a:cs typeface="Arial"/>
            </a:endParaRPr>
          </a:p>
          <a:p>
            <a:pPr marL="819150" indent="-80708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818515" algn="l"/>
                <a:tab pos="819785" algn="l"/>
              </a:tabLst>
            </a:pPr>
            <a:r>
              <a:rPr sz="1050" spc="-50" dirty="0">
                <a:latin typeface="Arial"/>
                <a:cs typeface="Arial"/>
              </a:rPr>
              <a:t>Pub</a:t>
            </a:r>
            <a:endParaRPr sz="1050">
              <a:latin typeface="Arial"/>
              <a:cs typeface="Arial"/>
            </a:endParaRPr>
          </a:p>
          <a:p>
            <a:pPr marL="525780" indent="-51371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525780" algn="l"/>
                <a:tab pos="526415" algn="l"/>
              </a:tabLst>
            </a:pPr>
            <a:r>
              <a:rPr sz="1050" spc="25" dirty="0">
                <a:latin typeface="Arial"/>
                <a:cs typeface="Arial"/>
              </a:rPr>
              <a:t>Brewery</a:t>
            </a:r>
            <a:endParaRPr sz="1050">
              <a:latin typeface="Arial"/>
              <a:cs typeface="Arial"/>
            </a:endParaRPr>
          </a:p>
          <a:p>
            <a:pPr marL="232410" indent="-22034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232410" algn="l"/>
                <a:tab pos="233045" algn="l"/>
              </a:tabLst>
            </a:pPr>
            <a:r>
              <a:rPr sz="1050" spc="60" dirty="0">
                <a:latin typeface="Arial"/>
                <a:cs typeface="Arial"/>
              </a:rPr>
              <a:t>Coffee</a:t>
            </a:r>
            <a:r>
              <a:rPr sz="1050" spc="220" dirty="0">
                <a:latin typeface="Arial"/>
                <a:cs typeface="Arial"/>
              </a:rPr>
              <a:t> </a:t>
            </a:r>
            <a:r>
              <a:rPr sz="1050" spc="-40" dirty="0">
                <a:latin typeface="Arial"/>
                <a:cs typeface="Arial"/>
              </a:rPr>
              <a:t>Shop</a:t>
            </a:r>
            <a:endParaRPr sz="1050">
              <a:latin typeface="Arial"/>
              <a:cs typeface="Arial"/>
            </a:endParaRPr>
          </a:p>
          <a:p>
            <a:pPr marL="745490" indent="-73342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745490" algn="l"/>
                <a:tab pos="746125" algn="l"/>
              </a:tabLst>
            </a:pPr>
            <a:r>
              <a:rPr sz="1050" spc="35" dirty="0">
                <a:latin typeface="Arial"/>
                <a:cs typeface="Arial"/>
              </a:rPr>
              <a:t>Park</a:t>
            </a:r>
            <a:endParaRPr sz="1050">
              <a:latin typeface="Arial"/>
              <a:cs typeface="Arial"/>
            </a:endParaRPr>
          </a:p>
          <a:p>
            <a:pPr marL="819150" indent="-80708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818515" algn="l"/>
                <a:tab pos="819785" algn="l"/>
              </a:tabLst>
            </a:pPr>
            <a:r>
              <a:rPr sz="1050" spc="30" dirty="0">
                <a:latin typeface="Arial"/>
                <a:cs typeface="Arial"/>
              </a:rPr>
              <a:t>Bar</a:t>
            </a:r>
            <a:endParaRPr sz="10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30438" y="5366258"/>
            <a:ext cx="318770" cy="99504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sz="1050" spc="110" dirty="0">
                <a:latin typeface="Arial"/>
                <a:cs typeface="Arial"/>
              </a:rPr>
              <a:t>freq  </a:t>
            </a:r>
            <a:r>
              <a:rPr sz="1050" spc="65" dirty="0">
                <a:latin typeface="Arial"/>
                <a:cs typeface="Arial"/>
              </a:rPr>
              <a:t>0.10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65" dirty="0">
                <a:latin typeface="Arial"/>
                <a:cs typeface="Arial"/>
              </a:rPr>
              <a:t>0.08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65" dirty="0">
                <a:latin typeface="Arial"/>
                <a:cs typeface="Arial"/>
              </a:rPr>
              <a:t>0.06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65" dirty="0">
                <a:latin typeface="Arial"/>
                <a:cs typeface="Arial"/>
              </a:rPr>
              <a:t>0.06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65" dirty="0">
                <a:latin typeface="Arial"/>
                <a:cs typeface="Arial"/>
              </a:rPr>
              <a:t>0.05</a:t>
            </a:r>
            <a:endParaRPr sz="10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57374" y="6661657"/>
            <a:ext cx="134556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35" dirty="0">
                <a:latin typeface="Arial"/>
                <a:cs typeface="Arial"/>
              </a:rPr>
              <a:t>----Tulse</a:t>
            </a:r>
            <a:r>
              <a:rPr sz="1050" spc="210" dirty="0">
                <a:latin typeface="Arial"/>
                <a:cs typeface="Arial"/>
              </a:rPr>
              <a:t> </a:t>
            </a:r>
            <a:r>
              <a:rPr sz="1050" spc="220" dirty="0">
                <a:latin typeface="Arial"/>
                <a:cs typeface="Arial"/>
              </a:rPr>
              <a:t>Hill----</a:t>
            </a:r>
            <a:endParaRPr sz="10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57374" y="6823582"/>
            <a:ext cx="1052195" cy="995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2465">
              <a:lnSpc>
                <a:spcPct val="100000"/>
              </a:lnSpc>
              <a:spcBef>
                <a:spcPts val="100"/>
              </a:spcBef>
            </a:pPr>
            <a:r>
              <a:rPr sz="1050" spc="5" dirty="0">
                <a:latin typeface="Arial"/>
                <a:cs typeface="Arial"/>
              </a:rPr>
              <a:t>venue</a:t>
            </a:r>
            <a:endParaRPr sz="1050">
              <a:latin typeface="Arial"/>
              <a:cs typeface="Arial"/>
            </a:endParaRPr>
          </a:p>
          <a:p>
            <a:pPr marL="232410" indent="-22034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232410" algn="l"/>
                <a:tab pos="233045" algn="l"/>
              </a:tabLst>
            </a:pPr>
            <a:r>
              <a:rPr sz="1050" spc="60" dirty="0">
                <a:latin typeface="Arial"/>
                <a:cs typeface="Arial"/>
              </a:rPr>
              <a:t>Coffee</a:t>
            </a:r>
            <a:r>
              <a:rPr sz="1050" spc="220" dirty="0">
                <a:latin typeface="Arial"/>
                <a:cs typeface="Arial"/>
              </a:rPr>
              <a:t> </a:t>
            </a:r>
            <a:r>
              <a:rPr sz="1050" spc="-40" dirty="0">
                <a:latin typeface="Arial"/>
                <a:cs typeface="Arial"/>
              </a:rPr>
              <a:t>Shop</a:t>
            </a:r>
            <a:endParaRPr sz="1050">
              <a:latin typeface="Arial"/>
              <a:cs typeface="Arial"/>
            </a:endParaRPr>
          </a:p>
          <a:p>
            <a:pPr marL="819150" indent="-80708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818515" algn="l"/>
                <a:tab pos="819785" algn="l"/>
              </a:tabLst>
            </a:pPr>
            <a:r>
              <a:rPr sz="1050" spc="-50" dirty="0">
                <a:latin typeface="Arial"/>
                <a:cs typeface="Arial"/>
              </a:rPr>
              <a:t>Pub</a:t>
            </a:r>
            <a:endParaRPr sz="1050">
              <a:latin typeface="Arial"/>
              <a:cs typeface="Arial"/>
            </a:endParaRPr>
          </a:p>
          <a:p>
            <a:pPr marL="745490" indent="-73342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745490" algn="l"/>
                <a:tab pos="746125" algn="l"/>
              </a:tabLst>
            </a:pPr>
            <a:r>
              <a:rPr sz="1050" spc="20" dirty="0">
                <a:latin typeface="Arial"/>
                <a:cs typeface="Arial"/>
              </a:rPr>
              <a:t>Café</a:t>
            </a:r>
            <a:endParaRPr sz="1050">
              <a:latin typeface="Arial"/>
              <a:cs typeface="Arial"/>
            </a:endParaRPr>
          </a:p>
          <a:p>
            <a:pPr marL="525780" indent="-51371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525780" algn="l"/>
                <a:tab pos="526415" algn="l"/>
              </a:tabLst>
            </a:pPr>
            <a:r>
              <a:rPr sz="1050" spc="25" dirty="0">
                <a:latin typeface="Arial"/>
                <a:cs typeface="Arial"/>
              </a:rPr>
              <a:t>Brewery</a:t>
            </a:r>
            <a:endParaRPr sz="1050">
              <a:latin typeface="Arial"/>
              <a:cs typeface="Arial"/>
            </a:endParaRPr>
          </a:p>
          <a:p>
            <a:pPr marL="232410" indent="-22034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232410" algn="l"/>
                <a:tab pos="233045" algn="l"/>
              </a:tabLst>
            </a:pPr>
            <a:r>
              <a:rPr sz="1050" spc="60" dirty="0">
                <a:latin typeface="Arial"/>
                <a:cs typeface="Arial"/>
              </a:rPr>
              <a:t>Pizza</a:t>
            </a:r>
            <a:r>
              <a:rPr sz="1050" spc="220" dirty="0">
                <a:latin typeface="Arial"/>
                <a:cs typeface="Arial"/>
              </a:rPr>
              <a:t> </a:t>
            </a:r>
            <a:r>
              <a:rPr sz="1050" spc="50" dirty="0">
                <a:latin typeface="Arial"/>
                <a:cs typeface="Arial"/>
              </a:rPr>
              <a:t>Place</a:t>
            </a:r>
            <a:endParaRPr sz="10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30438" y="6823582"/>
            <a:ext cx="318770" cy="99504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sz="1050" spc="110" dirty="0">
                <a:latin typeface="Arial"/>
                <a:cs typeface="Arial"/>
              </a:rPr>
              <a:t>freq  </a:t>
            </a:r>
            <a:r>
              <a:rPr sz="1050" spc="65" dirty="0">
                <a:latin typeface="Arial"/>
                <a:cs typeface="Arial"/>
              </a:rPr>
              <a:t>0.10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65" dirty="0">
                <a:latin typeface="Arial"/>
                <a:cs typeface="Arial"/>
              </a:rPr>
              <a:t>0.10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65" dirty="0">
                <a:latin typeface="Arial"/>
                <a:cs typeface="Arial"/>
              </a:rPr>
              <a:t>0.06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65" dirty="0">
                <a:latin typeface="Arial"/>
                <a:cs typeface="Arial"/>
              </a:rPr>
              <a:t>0.04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65" dirty="0">
                <a:latin typeface="Arial"/>
                <a:cs typeface="Arial"/>
              </a:rPr>
              <a:t>0.04</a:t>
            </a:r>
            <a:endParaRPr sz="10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57374" y="8118982"/>
            <a:ext cx="1565275" cy="347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050" spc="100" dirty="0">
                <a:latin typeface="Arial"/>
                <a:cs typeface="Arial"/>
              </a:rPr>
              <a:t>----Upper</a:t>
            </a:r>
            <a:r>
              <a:rPr sz="1050" spc="250" dirty="0">
                <a:latin typeface="Arial"/>
                <a:cs typeface="Arial"/>
              </a:rPr>
              <a:t> </a:t>
            </a:r>
            <a:r>
              <a:rPr sz="1050" spc="65" dirty="0">
                <a:latin typeface="Arial"/>
                <a:cs typeface="Arial"/>
              </a:rPr>
              <a:t>Norwood----</a:t>
            </a:r>
            <a:endParaRPr sz="10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5"/>
              </a:spcBef>
            </a:pPr>
            <a:r>
              <a:rPr sz="1050" spc="5" dirty="0">
                <a:latin typeface="Arial"/>
                <a:cs typeface="Arial"/>
              </a:rPr>
              <a:t>venue</a:t>
            </a:r>
            <a:endParaRPr sz="10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143654" y="8280907"/>
            <a:ext cx="318770" cy="99504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sz="1050" spc="110" dirty="0">
                <a:latin typeface="Arial"/>
                <a:cs typeface="Arial"/>
              </a:rPr>
              <a:t>freq  </a:t>
            </a:r>
            <a:r>
              <a:rPr sz="1050" spc="65" dirty="0">
                <a:latin typeface="Arial"/>
                <a:cs typeface="Arial"/>
              </a:rPr>
              <a:t>0.12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65" dirty="0">
                <a:latin typeface="Arial"/>
                <a:cs typeface="Arial"/>
              </a:rPr>
              <a:t>0.06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65" dirty="0">
                <a:latin typeface="Arial"/>
                <a:cs typeface="Arial"/>
              </a:rPr>
              <a:t>0.06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65" dirty="0">
                <a:latin typeface="Arial"/>
                <a:cs typeface="Arial"/>
              </a:rPr>
              <a:t>0.05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65" dirty="0">
                <a:latin typeface="Arial"/>
                <a:cs typeface="Arial"/>
              </a:rPr>
              <a:t>0.04</a:t>
            </a:r>
            <a:endParaRPr sz="10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457374" y="8442832"/>
            <a:ext cx="1565275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2230" indent="-1320165">
              <a:lnSpc>
                <a:spcPct val="100000"/>
              </a:lnSpc>
              <a:spcBef>
                <a:spcPts val="100"/>
              </a:spcBef>
              <a:buAutoNum type="arabicPlain"/>
              <a:tabLst>
                <a:tab pos="1332230" algn="l"/>
                <a:tab pos="1332865" algn="l"/>
              </a:tabLst>
            </a:pPr>
            <a:r>
              <a:rPr sz="1050" spc="-50" dirty="0">
                <a:latin typeface="Arial"/>
                <a:cs typeface="Arial"/>
              </a:rPr>
              <a:t>Pub</a:t>
            </a:r>
            <a:endParaRPr sz="1050">
              <a:latin typeface="Arial"/>
              <a:cs typeface="Arial"/>
            </a:endParaRPr>
          </a:p>
          <a:p>
            <a:pPr marL="745490" indent="-73342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745490" algn="l"/>
                <a:tab pos="746125" algn="l"/>
              </a:tabLst>
            </a:pPr>
            <a:r>
              <a:rPr sz="1050" spc="60" dirty="0">
                <a:latin typeface="Arial"/>
                <a:cs typeface="Arial"/>
              </a:rPr>
              <a:t>Coffee</a:t>
            </a:r>
            <a:r>
              <a:rPr sz="1050" spc="204" dirty="0">
                <a:latin typeface="Arial"/>
                <a:cs typeface="Arial"/>
              </a:rPr>
              <a:t> </a:t>
            </a:r>
            <a:r>
              <a:rPr sz="1050" spc="-40" dirty="0">
                <a:latin typeface="Arial"/>
                <a:cs typeface="Arial"/>
              </a:rPr>
              <a:t>Shop</a:t>
            </a:r>
            <a:endParaRPr sz="1050">
              <a:latin typeface="Arial"/>
              <a:cs typeface="Arial"/>
            </a:endParaRPr>
          </a:p>
          <a:p>
            <a:pPr marL="1258570" indent="-124650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1258570" algn="l"/>
                <a:tab pos="1259205" algn="l"/>
              </a:tabLst>
            </a:pPr>
            <a:r>
              <a:rPr sz="1050" spc="35" dirty="0">
                <a:latin typeface="Arial"/>
                <a:cs typeface="Arial"/>
              </a:rPr>
              <a:t>Park</a:t>
            </a:r>
            <a:endParaRPr sz="1050">
              <a:latin typeface="Arial"/>
              <a:cs typeface="Arial"/>
            </a:endParaRPr>
          </a:p>
          <a:p>
            <a:pPr marL="232410" indent="-22034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232410" algn="l"/>
                <a:tab pos="233045" algn="l"/>
              </a:tabLst>
            </a:pPr>
            <a:r>
              <a:rPr sz="1050" spc="175" dirty="0">
                <a:latin typeface="Arial"/>
                <a:cs typeface="Arial"/>
              </a:rPr>
              <a:t>Italian</a:t>
            </a:r>
            <a:r>
              <a:rPr sz="1050" spc="240" dirty="0">
                <a:latin typeface="Arial"/>
                <a:cs typeface="Arial"/>
              </a:rPr>
              <a:t> </a:t>
            </a:r>
            <a:r>
              <a:rPr sz="1050" spc="60" dirty="0">
                <a:latin typeface="Arial"/>
                <a:cs typeface="Arial"/>
              </a:rPr>
              <a:t>Restaurant</a:t>
            </a:r>
            <a:endParaRPr sz="1050">
              <a:latin typeface="Arial"/>
              <a:cs typeface="Arial"/>
            </a:endParaRPr>
          </a:p>
          <a:p>
            <a:pPr marL="598805" indent="-586740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598805" algn="l"/>
                <a:tab pos="599440" algn="l"/>
              </a:tabLst>
            </a:pPr>
            <a:r>
              <a:rPr sz="1050" spc="40" dirty="0">
                <a:latin typeface="Arial"/>
                <a:cs typeface="Arial"/>
              </a:rPr>
              <a:t>Grocery</a:t>
            </a:r>
            <a:r>
              <a:rPr sz="1050" spc="220" dirty="0">
                <a:latin typeface="Arial"/>
                <a:cs typeface="Arial"/>
              </a:rPr>
              <a:t> </a:t>
            </a:r>
            <a:r>
              <a:rPr sz="1050" spc="75" dirty="0">
                <a:latin typeface="Arial"/>
                <a:cs typeface="Arial"/>
              </a:rPr>
              <a:t>Store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38337" y="165099"/>
            <a:ext cx="153225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Neighborhoods in London</a:t>
            </a:r>
            <a:r>
              <a:rPr sz="800" spc="-8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Week2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7653" y="2270114"/>
            <a:ext cx="53911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35" dirty="0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sz="1050" spc="210" dirty="0">
                <a:solidFill>
                  <a:srgbClr val="2F3F9E"/>
                </a:solidFill>
                <a:latin typeface="Arial"/>
                <a:cs typeface="Arial"/>
              </a:rPr>
              <a:t> [5]: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20811" y="2230427"/>
            <a:ext cx="5857875" cy="923925"/>
          </a:xfrm>
          <a:custGeom>
            <a:avLst/>
            <a:gdLst/>
            <a:ahLst/>
            <a:cxnLst/>
            <a:rect l="l" t="t" r="r" b="b"/>
            <a:pathLst>
              <a:path w="5857875" h="923925">
                <a:moveTo>
                  <a:pt x="0" y="909637"/>
                </a:moveTo>
                <a:lnTo>
                  <a:pt x="0" y="14287"/>
                </a:lnTo>
                <a:lnTo>
                  <a:pt x="0" y="12382"/>
                </a:lnTo>
                <a:lnTo>
                  <a:pt x="361" y="10572"/>
                </a:lnTo>
                <a:lnTo>
                  <a:pt x="1085" y="8858"/>
                </a:lnTo>
                <a:lnTo>
                  <a:pt x="1809" y="7048"/>
                </a:lnTo>
                <a:lnTo>
                  <a:pt x="2847" y="5524"/>
                </a:lnTo>
                <a:lnTo>
                  <a:pt x="12392" y="0"/>
                </a:lnTo>
                <a:lnTo>
                  <a:pt x="14287" y="0"/>
                </a:lnTo>
                <a:lnTo>
                  <a:pt x="5843587" y="0"/>
                </a:lnTo>
                <a:lnTo>
                  <a:pt x="5845482" y="0"/>
                </a:lnTo>
                <a:lnTo>
                  <a:pt x="5847302" y="380"/>
                </a:lnTo>
                <a:lnTo>
                  <a:pt x="5856789" y="8858"/>
                </a:lnTo>
                <a:lnTo>
                  <a:pt x="5857513" y="10572"/>
                </a:lnTo>
                <a:lnTo>
                  <a:pt x="5857875" y="12382"/>
                </a:lnTo>
                <a:lnTo>
                  <a:pt x="5857875" y="14287"/>
                </a:lnTo>
                <a:lnTo>
                  <a:pt x="5857875" y="909637"/>
                </a:lnTo>
                <a:lnTo>
                  <a:pt x="5857875" y="911542"/>
                </a:lnTo>
                <a:lnTo>
                  <a:pt x="5857513" y="913352"/>
                </a:lnTo>
                <a:lnTo>
                  <a:pt x="5856789" y="915066"/>
                </a:lnTo>
                <a:lnTo>
                  <a:pt x="5856065" y="916876"/>
                </a:lnTo>
                <a:lnTo>
                  <a:pt x="5845482" y="923925"/>
                </a:lnTo>
                <a:lnTo>
                  <a:pt x="5843587" y="923925"/>
                </a:lnTo>
                <a:lnTo>
                  <a:pt x="14287" y="923925"/>
                </a:lnTo>
                <a:lnTo>
                  <a:pt x="12392" y="923925"/>
                </a:lnTo>
                <a:lnTo>
                  <a:pt x="10572" y="923544"/>
                </a:lnTo>
                <a:lnTo>
                  <a:pt x="1085" y="915066"/>
                </a:lnTo>
                <a:lnTo>
                  <a:pt x="361" y="913352"/>
                </a:lnTo>
                <a:lnTo>
                  <a:pt x="0" y="911542"/>
                </a:lnTo>
                <a:lnTo>
                  <a:pt x="0" y="909637"/>
                </a:lnTo>
                <a:close/>
              </a:path>
            </a:pathLst>
          </a:custGeom>
          <a:ln w="9525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31769" y="2270114"/>
            <a:ext cx="5836285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0"/>
              </a:spcBef>
            </a:pPr>
            <a:r>
              <a:rPr sz="1050" spc="110" dirty="0">
                <a:solidFill>
                  <a:srgbClr val="333333"/>
                </a:solidFill>
                <a:latin typeface="Arial"/>
                <a:cs typeface="Arial"/>
              </a:rPr>
              <a:t>wikipedia_link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</a:t>
            </a:r>
            <a:r>
              <a:rPr sz="1050" spc="6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50" spc="114" dirty="0">
                <a:solidFill>
                  <a:srgbClr val="B92020"/>
                </a:solidFill>
                <a:latin typeface="Arial"/>
                <a:cs typeface="Arial"/>
              </a:rPr>
              <a:t>'https://en.wikipedia.org/wiki/List_of_areas_of_London'</a:t>
            </a:r>
            <a:endParaRPr sz="1050">
              <a:latin typeface="Arial"/>
              <a:cs typeface="Arial"/>
            </a:endParaRPr>
          </a:p>
          <a:p>
            <a:pPr marL="47625" marR="62230">
              <a:lnSpc>
                <a:spcPct val="101200"/>
              </a:lnSpc>
            </a:pPr>
            <a:r>
              <a:rPr sz="1050" spc="35" dirty="0">
                <a:solidFill>
                  <a:srgbClr val="333333"/>
                </a:solidFill>
                <a:latin typeface="Arial"/>
                <a:cs typeface="Arial"/>
              </a:rPr>
              <a:t>headers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sz="1050" spc="120" dirty="0">
                <a:solidFill>
                  <a:srgbClr val="333333"/>
                </a:solidFill>
                <a:latin typeface="Arial"/>
                <a:cs typeface="Arial"/>
              </a:rPr>
              <a:t>{</a:t>
            </a:r>
            <a:r>
              <a:rPr sz="1050" spc="120" dirty="0">
                <a:solidFill>
                  <a:srgbClr val="B92020"/>
                </a:solidFill>
                <a:latin typeface="Arial"/>
                <a:cs typeface="Arial"/>
              </a:rPr>
              <a:t>'User-Agent'</a:t>
            </a:r>
            <a:r>
              <a:rPr sz="1050" spc="120" dirty="0">
                <a:solidFill>
                  <a:srgbClr val="333333"/>
                </a:solidFill>
                <a:latin typeface="Arial"/>
                <a:cs typeface="Arial"/>
              </a:rPr>
              <a:t>: </a:t>
            </a:r>
            <a:r>
              <a:rPr sz="1050" spc="140" dirty="0">
                <a:solidFill>
                  <a:srgbClr val="B92020"/>
                </a:solidFill>
                <a:latin typeface="Arial"/>
                <a:cs typeface="Arial"/>
              </a:rPr>
              <a:t>'Mozilla/5.0 </a:t>
            </a:r>
            <a:r>
              <a:rPr sz="1050" dirty="0">
                <a:solidFill>
                  <a:srgbClr val="B92020"/>
                </a:solidFill>
                <a:latin typeface="Arial"/>
                <a:cs typeface="Arial"/>
              </a:rPr>
              <a:t>(Windows </a:t>
            </a:r>
            <a:r>
              <a:rPr sz="1050" spc="-125" dirty="0">
                <a:solidFill>
                  <a:srgbClr val="B92020"/>
                </a:solidFill>
                <a:latin typeface="Arial"/>
                <a:cs typeface="Arial"/>
              </a:rPr>
              <a:t>NT </a:t>
            </a:r>
            <a:r>
              <a:rPr sz="1050" spc="110" dirty="0">
                <a:solidFill>
                  <a:srgbClr val="B92020"/>
                </a:solidFill>
                <a:latin typeface="Arial"/>
                <a:cs typeface="Arial"/>
              </a:rPr>
              <a:t>10.0; </a:t>
            </a:r>
            <a:r>
              <a:rPr sz="1050" spc="30" dirty="0">
                <a:solidFill>
                  <a:srgbClr val="B92020"/>
                </a:solidFill>
                <a:latin typeface="Arial"/>
                <a:cs typeface="Arial"/>
              </a:rPr>
              <a:t>Win64; </a:t>
            </a:r>
            <a:r>
              <a:rPr sz="1050" spc="80" dirty="0">
                <a:solidFill>
                  <a:srgbClr val="B92020"/>
                </a:solidFill>
                <a:latin typeface="Arial"/>
                <a:cs typeface="Arial"/>
              </a:rPr>
              <a:t>x64; </a:t>
            </a:r>
            <a:r>
              <a:rPr sz="1050" spc="130" dirty="0">
                <a:solidFill>
                  <a:srgbClr val="B92020"/>
                </a:solidFill>
                <a:latin typeface="Arial"/>
                <a:cs typeface="Arial"/>
              </a:rPr>
              <a:t>rv:64.0) </a:t>
            </a:r>
            <a:r>
              <a:rPr sz="1050" spc="-240" dirty="0">
                <a:solidFill>
                  <a:srgbClr val="B92020"/>
                </a:solidFill>
                <a:latin typeface="Arial"/>
                <a:cs typeface="Arial"/>
              </a:rPr>
              <a:t>G  </a:t>
            </a:r>
            <a:r>
              <a:rPr sz="1050" spc="20" dirty="0">
                <a:solidFill>
                  <a:srgbClr val="B92020"/>
                </a:solidFill>
                <a:latin typeface="Arial"/>
                <a:cs typeface="Arial"/>
              </a:rPr>
              <a:t>ecko/20100101</a:t>
            </a:r>
            <a:r>
              <a:rPr sz="1050" spc="280" dirty="0">
                <a:solidFill>
                  <a:srgbClr val="B92020"/>
                </a:solidFill>
                <a:latin typeface="Arial"/>
                <a:cs typeface="Arial"/>
              </a:rPr>
              <a:t> </a:t>
            </a:r>
            <a:r>
              <a:rPr sz="1050" spc="140" dirty="0">
                <a:solidFill>
                  <a:srgbClr val="B92020"/>
                </a:solidFill>
                <a:latin typeface="Arial"/>
                <a:cs typeface="Arial"/>
              </a:rPr>
              <a:t>Firefox/64.0'</a:t>
            </a:r>
            <a:r>
              <a:rPr sz="1050" spc="140" dirty="0">
                <a:solidFill>
                  <a:srgbClr val="333333"/>
                </a:solidFill>
                <a:latin typeface="Arial"/>
                <a:cs typeface="Arial"/>
              </a:rPr>
              <a:t>}</a:t>
            </a:r>
            <a:endParaRPr sz="1050">
              <a:latin typeface="Arial"/>
              <a:cs typeface="Arial"/>
            </a:endParaRPr>
          </a:p>
          <a:p>
            <a:pPr marL="47625" marR="1089025">
              <a:lnSpc>
                <a:spcPct val="101200"/>
              </a:lnSpc>
            </a:pPr>
            <a:r>
              <a:rPr sz="1050" spc="60" dirty="0">
                <a:solidFill>
                  <a:srgbClr val="333333"/>
                </a:solidFill>
                <a:latin typeface="Arial"/>
                <a:cs typeface="Arial"/>
              </a:rPr>
              <a:t>wikipedia_page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sz="1050" spc="114" dirty="0">
                <a:solidFill>
                  <a:srgbClr val="333333"/>
                </a:solidFill>
                <a:latin typeface="Arial"/>
                <a:cs typeface="Arial"/>
              </a:rPr>
              <a:t>requests</a:t>
            </a:r>
            <a:r>
              <a:rPr sz="1050" spc="114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114" dirty="0">
                <a:solidFill>
                  <a:srgbClr val="333333"/>
                </a:solidFill>
                <a:latin typeface="Arial"/>
                <a:cs typeface="Arial"/>
              </a:rPr>
              <a:t>get(wikipedia_link, </a:t>
            </a:r>
            <a:r>
              <a:rPr sz="1050" spc="35" dirty="0">
                <a:solidFill>
                  <a:srgbClr val="333333"/>
                </a:solidFill>
                <a:latin typeface="Arial"/>
                <a:cs typeface="Arial"/>
              </a:rPr>
              <a:t>headers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sz="1050" spc="55" dirty="0">
                <a:solidFill>
                  <a:srgbClr val="333333"/>
                </a:solidFill>
                <a:latin typeface="Arial"/>
                <a:cs typeface="Arial"/>
              </a:rPr>
              <a:t>headers)  </a:t>
            </a:r>
            <a:r>
              <a:rPr sz="1050" spc="60" dirty="0">
                <a:solidFill>
                  <a:srgbClr val="333333"/>
                </a:solidFill>
                <a:latin typeface="Arial"/>
                <a:cs typeface="Arial"/>
              </a:rPr>
              <a:t>wikipedia_page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7653" y="3603614"/>
            <a:ext cx="53911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35" dirty="0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sz="1050" spc="210" dirty="0">
                <a:solidFill>
                  <a:srgbClr val="2F3F9E"/>
                </a:solidFill>
                <a:latin typeface="Arial"/>
                <a:cs typeface="Arial"/>
              </a:rPr>
              <a:t> [6]: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20811" y="3573452"/>
            <a:ext cx="5857875" cy="923925"/>
          </a:xfrm>
          <a:custGeom>
            <a:avLst/>
            <a:gdLst/>
            <a:ahLst/>
            <a:cxnLst/>
            <a:rect l="l" t="t" r="r" b="b"/>
            <a:pathLst>
              <a:path w="5857875" h="923925">
                <a:moveTo>
                  <a:pt x="0" y="909637"/>
                </a:moveTo>
                <a:lnTo>
                  <a:pt x="0" y="14287"/>
                </a:lnTo>
                <a:lnTo>
                  <a:pt x="0" y="12382"/>
                </a:lnTo>
                <a:lnTo>
                  <a:pt x="361" y="10572"/>
                </a:lnTo>
                <a:lnTo>
                  <a:pt x="1085" y="8858"/>
                </a:lnTo>
                <a:lnTo>
                  <a:pt x="1809" y="7048"/>
                </a:lnTo>
                <a:lnTo>
                  <a:pt x="2847" y="5524"/>
                </a:lnTo>
                <a:lnTo>
                  <a:pt x="12392" y="0"/>
                </a:lnTo>
                <a:lnTo>
                  <a:pt x="14287" y="0"/>
                </a:lnTo>
                <a:lnTo>
                  <a:pt x="5843587" y="0"/>
                </a:lnTo>
                <a:lnTo>
                  <a:pt x="5845482" y="0"/>
                </a:lnTo>
                <a:lnTo>
                  <a:pt x="5847302" y="380"/>
                </a:lnTo>
                <a:lnTo>
                  <a:pt x="5856789" y="8858"/>
                </a:lnTo>
                <a:lnTo>
                  <a:pt x="5857513" y="10572"/>
                </a:lnTo>
                <a:lnTo>
                  <a:pt x="5857875" y="12382"/>
                </a:lnTo>
                <a:lnTo>
                  <a:pt x="5857875" y="14287"/>
                </a:lnTo>
                <a:lnTo>
                  <a:pt x="5857875" y="909637"/>
                </a:lnTo>
                <a:lnTo>
                  <a:pt x="5857875" y="911542"/>
                </a:lnTo>
                <a:lnTo>
                  <a:pt x="5857513" y="913352"/>
                </a:lnTo>
                <a:lnTo>
                  <a:pt x="5856789" y="915066"/>
                </a:lnTo>
                <a:lnTo>
                  <a:pt x="5856065" y="916876"/>
                </a:lnTo>
                <a:lnTo>
                  <a:pt x="5845482" y="923925"/>
                </a:lnTo>
                <a:lnTo>
                  <a:pt x="5843587" y="923925"/>
                </a:lnTo>
                <a:lnTo>
                  <a:pt x="14287" y="923925"/>
                </a:lnTo>
                <a:lnTo>
                  <a:pt x="12392" y="923925"/>
                </a:lnTo>
                <a:lnTo>
                  <a:pt x="10572" y="923544"/>
                </a:lnTo>
                <a:lnTo>
                  <a:pt x="1085" y="915066"/>
                </a:lnTo>
                <a:lnTo>
                  <a:pt x="361" y="913352"/>
                </a:lnTo>
                <a:lnTo>
                  <a:pt x="0" y="911542"/>
                </a:lnTo>
                <a:lnTo>
                  <a:pt x="0" y="909637"/>
                </a:lnTo>
                <a:close/>
              </a:path>
            </a:pathLst>
          </a:custGeom>
          <a:ln w="9525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31769" y="3603614"/>
            <a:ext cx="5836285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0"/>
              </a:spcBef>
            </a:pPr>
            <a:r>
              <a:rPr sz="1050" i="1" spc="-10" dirty="0">
                <a:solidFill>
                  <a:srgbClr val="408080"/>
                </a:solidFill>
                <a:latin typeface="Arial"/>
                <a:cs typeface="Arial"/>
              </a:rPr>
              <a:t># </a:t>
            </a:r>
            <a:r>
              <a:rPr sz="1050" i="1" spc="30" dirty="0">
                <a:solidFill>
                  <a:srgbClr val="408080"/>
                </a:solidFill>
                <a:latin typeface="Arial"/>
                <a:cs typeface="Arial"/>
              </a:rPr>
              <a:t>Cleans </a:t>
            </a:r>
            <a:r>
              <a:rPr sz="1050" i="1" spc="80" dirty="0">
                <a:solidFill>
                  <a:srgbClr val="408080"/>
                </a:solidFill>
                <a:latin typeface="Arial"/>
                <a:cs typeface="Arial"/>
              </a:rPr>
              <a:t>html</a:t>
            </a:r>
            <a:r>
              <a:rPr sz="1050" i="1" spc="215" dirty="0">
                <a:solidFill>
                  <a:srgbClr val="408080"/>
                </a:solidFill>
                <a:latin typeface="Arial"/>
                <a:cs typeface="Arial"/>
              </a:rPr>
              <a:t> </a:t>
            </a:r>
            <a:r>
              <a:rPr sz="1050" i="1" spc="240" dirty="0">
                <a:solidFill>
                  <a:srgbClr val="408080"/>
                </a:solidFill>
                <a:latin typeface="Arial"/>
                <a:cs typeface="Arial"/>
              </a:rPr>
              <a:t>file</a:t>
            </a:r>
            <a:endParaRPr sz="1050">
              <a:latin typeface="Arial"/>
              <a:cs typeface="Arial"/>
            </a:endParaRPr>
          </a:p>
          <a:p>
            <a:pPr marL="47625">
              <a:lnSpc>
                <a:spcPct val="100000"/>
              </a:lnSpc>
              <a:spcBef>
                <a:spcPts val="15"/>
              </a:spcBef>
            </a:pPr>
            <a:r>
              <a:rPr sz="1050" spc="5" dirty="0">
                <a:solidFill>
                  <a:srgbClr val="333333"/>
                </a:solidFill>
                <a:latin typeface="Arial"/>
                <a:cs typeface="Arial"/>
              </a:rPr>
              <a:t>soup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sz="1050" spc="85" dirty="0">
                <a:solidFill>
                  <a:srgbClr val="333333"/>
                </a:solidFill>
                <a:latin typeface="Arial"/>
                <a:cs typeface="Arial"/>
              </a:rPr>
              <a:t>BeautifulSoup(wikipedia_page</a:t>
            </a:r>
            <a:r>
              <a:rPr sz="1050" spc="85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85" dirty="0">
                <a:solidFill>
                  <a:srgbClr val="333333"/>
                </a:solidFill>
                <a:latin typeface="Arial"/>
                <a:cs typeface="Arial"/>
              </a:rPr>
              <a:t>content,</a:t>
            </a:r>
            <a:r>
              <a:rPr sz="1050" spc="3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50" spc="145" dirty="0">
                <a:solidFill>
                  <a:srgbClr val="B92020"/>
                </a:solidFill>
                <a:latin typeface="Arial"/>
                <a:cs typeface="Arial"/>
              </a:rPr>
              <a:t>'html.parser'</a:t>
            </a:r>
            <a:r>
              <a:rPr sz="1050" spc="145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1050">
              <a:latin typeface="Arial"/>
              <a:cs typeface="Arial"/>
            </a:endParaRPr>
          </a:p>
          <a:p>
            <a:pPr marL="47625" marR="61594">
              <a:lnSpc>
                <a:spcPct val="101200"/>
              </a:lnSpc>
            </a:pPr>
            <a:r>
              <a:rPr sz="1050" i="1" spc="-10" dirty="0">
                <a:solidFill>
                  <a:srgbClr val="408080"/>
                </a:solidFill>
                <a:latin typeface="Arial"/>
                <a:cs typeface="Arial"/>
              </a:rPr>
              <a:t># </a:t>
            </a:r>
            <a:r>
              <a:rPr sz="1050" i="1" spc="80" dirty="0">
                <a:solidFill>
                  <a:srgbClr val="408080"/>
                </a:solidFill>
                <a:latin typeface="Arial"/>
                <a:cs typeface="Arial"/>
              </a:rPr>
              <a:t>This </a:t>
            </a:r>
            <a:r>
              <a:rPr sz="1050" i="1" spc="114" dirty="0">
                <a:solidFill>
                  <a:srgbClr val="408080"/>
                </a:solidFill>
                <a:latin typeface="Arial"/>
                <a:cs typeface="Arial"/>
              </a:rPr>
              <a:t>extracts </a:t>
            </a:r>
            <a:r>
              <a:rPr sz="1050" i="1" spc="90" dirty="0">
                <a:solidFill>
                  <a:srgbClr val="408080"/>
                </a:solidFill>
                <a:latin typeface="Arial"/>
                <a:cs typeface="Arial"/>
              </a:rPr>
              <a:t>the </a:t>
            </a:r>
            <a:r>
              <a:rPr sz="1050" i="1" spc="100" dirty="0">
                <a:solidFill>
                  <a:srgbClr val="408080"/>
                </a:solidFill>
                <a:latin typeface="Arial"/>
                <a:cs typeface="Arial"/>
              </a:rPr>
              <a:t>"tbody" </a:t>
            </a:r>
            <a:r>
              <a:rPr sz="1050" i="1" spc="125" dirty="0">
                <a:solidFill>
                  <a:srgbClr val="408080"/>
                </a:solidFill>
                <a:latin typeface="Arial"/>
                <a:cs typeface="Arial"/>
              </a:rPr>
              <a:t>within </a:t>
            </a:r>
            <a:r>
              <a:rPr sz="1050" i="1" spc="90" dirty="0">
                <a:solidFill>
                  <a:srgbClr val="408080"/>
                </a:solidFill>
                <a:latin typeface="Arial"/>
                <a:cs typeface="Arial"/>
              </a:rPr>
              <a:t>the </a:t>
            </a:r>
            <a:r>
              <a:rPr sz="1050" i="1" spc="120" dirty="0">
                <a:solidFill>
                  <a:srgbClr val="408080"/>
                </a:solidFill>
                <a:latin typeface="Arial"/>
                <a:cs typeface="Arial"/>
              </a:rPr>
              <a:t>table </a:t>
            </a:r>
            <a:r>
              <a:rPr sz="1050" i="1" spc="5" dirty="0">
                <a:solidFill>
                  <a:srgbClr val="408080"/>
                </a:solidFill>
                <a:latin typeface="Arial"/>
                <a:cs typeface="Arial"/>
              </a:rPr>
              <a:t>where </a:t>
            </a:r>
            <a:r>
              <a:rPr sz="1050" i="1" spc="95" dirty="0">
                <a:solidFill>
                  <a:srgbClr val="408080"/>
                </a:solidFill>
                <a:latin typeface="Arial"/>
                <a:cs typeface="Arial"/>
              </a:rPr>
              <a:t>class </a:t>
            </a:r>
            <a:r>
              <a:rPr sz="1050" i="1" spc="195" dirty="0">
                <a:solidFill>
                  <a:srgbClr val="408080"/>
                </a:solidFill>
                <a:latin typeface="Arial"/>
                <a:cs typeface="Arial"/>
              </a:rPr>
              <a:t>is </a:t>
            </a:r>
            <a:r>
              <a:rPr sz="1050" i="1" spc="135" dirty="0">
                <a:solidFill>
                  <a:srgbClr val="408080"/>
                </a:solidFill>
                <a:latin typeface="Arial"/>
                <a:cs typeface="Arial"/>
              </a:rPr>
              <a:t>"wikitable </a:t>
            </a:r>
            <a:r>
              <a:rPr sz="1050" i="1" spc="125" dirty="0">
                <a:solidFill>
                  <a:srgbClr val="408080"/>
                </a:solidFill>
                <a:latin typeface="Arial"/>
                <a:cs typeface="Arial"/>
              </a:rPr>
              <a:t>sortabl  </a:t>
            </a:r>
            <a:r>
              <a:rPr sz="1050" i="1" spc="95" dirty="0">
                <a:solidFill>
                  <a:srgbClr val="408080"/>
                </a:solidFill>
                <a:latin typeface="Arial"/>
                <a:cs typeface="Arial"/>
              </a:rPr>
              <a:t>e"</a:t>
            </a:r>
            <a:endParaRPr sz="1050">
              <a:latin typeface="Arial"/>
              <a:cs typeface="Arial"/>
            </a:endParaRPr>
          </a:p>
          <a:p>
            <a:pPr marL="47625">
              <a:lnSpc>
                <a:spcPct val="100000"/>
              </a:lnSpc>
              <a:spcBef>
                <a:spcPts val="15"/>
              </a:spcBef>
            </a:pPr>
            <a:r>
              <a:rPr sz="1050" spc="120" dirty="0">
                <a:solidFill>
                  <a:srgbClr val="333333"/>
                </a:solidFill>
                <a:latin typeface="Arial"/>
                <a:cs typeface="Arial"/>
              </a:rPr>
              <a:t>table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sz="1050" spc="150" dirty="0">
                <a:solidFill>
                  <a:srgbClr val="333333"/>
                </a:solidFill>
                <a:latin typeface="Arial"/>
                <a:cs typeface="Arial"/>
              </a:rPr>
              <a:t>soup</a:t>
            </a:r>
            <a:r>
              <a:rPr sz="1050" spc="150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150" dirty="0">
                <a:solidFill>
                  <a:srgbClr val="333333"/>
                </a:solidFill>
                <a:latin typeface="Arial"/>
                <a:cs typeface="Arial"/>
              </a:rPr>
              <a:t>find(</a:t>
            </a:r>
            <a:r>
              <a:rPr sz="1050" spc="150" dirty="0">
                <a:solidFill>
                  <a:srgbClr val="B92020"/>
                </a:solidFill>
                <a:latin typeface="Arial"/>
                <a:cs typeface="Arial"/>
              </a:rPr>
              <a:t>'table'</a:t>
            </a:r>
            <a:r>
              <a:rPr sz="1050" spc="150" dirty="0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sz="1050" spc="170" dirty="0">
                <a:solidFill>
                  <a:srgbClr val="333333"/>
                </a:solidFill>
                <a:latin typeface="Arial"/>
                <a:cs typeface="Arial"/>
              </a:rPr>
              <a:t>{</a:t>
            </a:r>
            <a:r>
              <a:rPr sz="1050" spc="170" dirty="0">
                <a:solidFill>
                  <a:srgbClr val="B92020"/>
                </a:solidFill>
                <a:latin typeface="Arial"/>
                <a:cs typeface="Arial"/>
              </a:rPr>
              <a:t>'class'</a:t>
            </a:r>
            <a:r>
              <a:rPr sz="1050" spc="170" dirty="0">
                <a:solidFill>
                  <a:srgbClr val="333333"/>
                </a:solidFill>
                <a:latin typeface="Arial"/>
                <a:cs typeface="Arial"/>
              </a:rPr>
              <a:t>:</a:t>
            </a:r>
            <a:r>
              <a:rPr sz="1050" spc="170" dirty="0">
                <a:solidFill>
                  <a:srgbClr val="B92020"/>
                </a:solidFill>
                <a:latin typeface="Arial"/>
                <a:cs typeface="Arial"/>
              </a:rPr>
              <a:t>'wikitable</a:t>
            </a:r>
            <a:r>
              <a:rPr sz="1050" spc="245" dirty="0">
                <a:solidFill>
                  <a:srgbClr val="B92020"/>
                </a:solidFill>
                <a:latin typeface="Arial"/>
                <a:cs typeface="Arial"/>
              </a:rPr>
              <a:t> </a:t>
            </a:r>
            <a:r>
              <a:rPr sz="1050" spc="135" dirty="0">
                <a:solidFill>
                  <a:srgbClr val="B92020"/>
                </a:solidFill>
                <a:latin typeface="Arial"/>
                <a:cs typeface="Arial"/>
              </a:rPr>
              <a:t>sortable'</a:t>
            </a:r>
            <a:r>
              <a:rPr sz="1050" spc="135" dirty="0">
                <a:solidFill>
                  <a:srgbClr val="333333"/>
                </a:solidFill>
                <a:latin typeface="Arial"/>
                <a:cs typeface="Arial"/>
              </a:rPr>
              <a:t>})</a:t>
            </a:r>
            <a:r>
              <a:rPr sz="1050" spc="135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135" dirty="0">
                <a:solidFill>
                  <a:srgbClr val="333333"/>
                </a:solidFill>
                <a:latin typeface="Arial"/>
                <a:cs typeface="Arial"/>
              </a:rPr>
              <a:t>tbody</a:t>
            </a:r>
            <a:endParaRPr sz="10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7653" y="4651364"/>
            <a:ext cx="53911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35" dirty="0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sz="1050" spc="210" dirty="0">
                <a:solidFill>
                  <a:srgbClr val="2F3F9E"/>
                </a:solidFill>
                <a:latin typeface="Arial"/>
                <a:cs typeface="Arial"/>
              </a:rPr>
              <a:t> [7]: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20811" y="4621202"/>
            <a:ext cx="5857875" cy="438150"/>
          </a:xfrm>
          <a:custGeom>
            <a:avLst/>
            <a:gdLst/>
            <a:ahLst/>
            <a:cxnLst/>
            <a:rect l="l" t="t" r="r" b="b"/>
            <a:pathLst>
              <a:path w="5857875" h="438150">
                <a:moveTo>
                  <a:pt x="0" y="423862"/>
                </a:moveTo>
                <a:lnTo>
                  <a:pt x="0" y="14287"/>
                </a:lnTo>
                <a:lnTo>
                  <a:pt x="0" y="12382"/>
                </a:lnTo>
                <a:lnTo>
                  <a:pt x="361" y="10572"/>
                </a:lnTo>
                <a:lnTo>
                  <a:pt x="1085" y="8858"/>
                </a:lnTo>
                <a:lnTo>
                  <a:pt x="1809" y="7048"/>
                </a:lnTo>
                <a:lnTo>
                  <a:pt x="2847" y="5524"/>
                </a:lnTo>
                <a:lnTo>
                  <a:pt x="12392" y="0"/>
                </a:lnTo>
                <a:lnTo>
                  <a:pt x="14287" y="0"/>
                </a:lnTo>
                <a:lnTo>
                  <a:pt x="5843587" y="0"/>
                </a:lnTo>
                <a:lnTo>
                  <a:pt x="5845482" y="0"/>
                </a:lnTo>
                <a:lnTo>
                  <a:pt x="5847302" y="380"/>
                </a:lnTo>
                <a:lnTo>
                  <a:pt x="5856789" y="8858"/>
                </a:lnTo>
                <a:lnTo>
                  <a:pt x="5857513" y="10572"/>
                </a:lnTo>
                <a:lnTo>
                  <a:pt x="5857875" y="12382"/>
                </a:lnTo>
                <a:lnTo>
                  <a:pt x="5857875" y="14287"/>
                </a:lnTo>
                <a:lnTo>
                  <a:pt x="5857875" y="423862"/>
                </a:lnTo>
                <a:lnTo>
                  <a:pt x="5857875" y="425767"/>
                </a:lnTo>
                <a:lnTo>
                  <a:pt x="5857513" y="427577"/>
                </a:lnTo>
                <a:lnTo>
                  <a:pt x="5856789" y="429291"/>
                </a:lnTo>
                <a:lnTo>
                  <a:pt x="5856065" y="431101"/>
                </a:lnTo>
                <a:lnTo>
                  <a:pt x="5845482" y="438150"/>
                </a:lnTo>
                <a:lnTo>
                  <a:pt x="5843587" y="438150"/>
                </a:lnTo>
                <a:lnTo>
                  <a:pt x="14287" y="438150"/>
                </a:lnTo>
                <a:lnTo>
                  <a:pt x="12392" y="438150"/>
                </a:lnTo>
                <a:lnTo>
                  <a:pt x="10572" y="437769"/>
                </a:lnTo>
                <a:lnTo>
                  <a:pt x="1085" y="429291"/>
                </a:lnTo>
                <a:lnTo>
                  <a:pt x="361" y="427577"/>
                </a:lnTo>
                <a:lnTo>
                  <a:pt x="0" y="425767"/>
                </a:lnTo>
                <a:lnTo>
                  <a:pt x="0" y="423862"/>
                </a:lnTo>
                <a:close/>
              </a:path>
            </a:pathLst>
          </a:custGeom>
          <a:ln w="9524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431769" y="4651364"/>
            <a:ext cx="5836285" cy="347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0"/>
              </a:spcBef>
            </a:pPr>
            <a:r>
              <a:rPr sz="1050" i="1" spc="-10" dirty="0">
                <a:solidFill>
                  <a:srgbClr val="408080"/>
                </a:solidFill>
                <a:latin typeface="Arial"/>
                <a:cs typeface="Arial"/>
              </a:rPr>
              <a:t># </a:t>
            </a:r>
            <a:r>
              <a:rPr sz="1050" i="1" spc="100" dirty="0">
                <a:solidFill>
                  <a:srgbClr val="408080"/>
                </a:solidFill>
                <a:latin typeface="Arial"/>
                <a:cs typeface="Arial"/>
              </a:rPr>
              <a:t>Extracts </a:t>
            </a:r>
            <a:r>
              <a:rPr sz="1050" i="1" spc="225" dirty="0">
                <a:solidFill>
                  <a:srgbClr val="408080"/>
                </a:solidFill>
                <a:latin typeface="Arial"/>
                <a:cs typeface="Arial"/>
              </a:rPr>
              <a:t>all </a:t>
            </a:r>
            <a:r>
              <a:rPr sz="1050" i="1" spc="229" dirty="0">
                <a:solidFill>
                  <a:srgbClr val="408080"/>
                </a:solidFill>
                <a:latin typeface="Arial"/>
                <a:cs typeface="Arial"/>
              </a:rPr>
              <a:t>"tr" </a:t>
            </a:r>
            <a:r>
              <a:rPr sz="1050" i="1" spc="135" dirty="0">
                <a:solidFill>
                  <a:srgbClr val="408080"/>
                </a:solidFill>
                <a:latin typeface="Arial"/>
                <a:cs typeface="Arial"/>
              </a:rPr>
              <a:t>(table </a:t>
            </a:r>
            <a:r>
              <a:rPr sz="1050" i="1" spc="60" dirty="0">
                <a:solidFill>
                  <a:srgbClr val="408080"/>
                </a:solidFill>
                <a:latin typeface="Arial"/>
                <a:cs typeface="Arial"/>
              </a:rPr>
              <a:t>rows) </a:t>
            </a:r>
            <a:r>
              <a:rPr sz="1050" i="1" spc="125" dirty="0">
                <a:solidFill>
                  <a:srgbClr val="408080"/>
                </a:solidFill>
                <a:latin typeface="Arial"/>
                <a:cs typeface="Arial"/>
              </a:rPr>
              <a:t>within </a:t>
            </a:r>
            <a:r>
              <a:rPr sz="1050" i="1" spc="90" dirty="0">
                <a:solidFill>
                  <a:srgbClr val="408080"/>
                </a:solidFill>
                <a:latin typeface="Arial"/>
                <a:cs typeface="Arial"/>
              </a:rPr>
              <a:t>the </a:t>
            </a:r>
            <a:r>
              <a:rPr sz="1050" i="1" spc="120" dirty="0">
                <a:solidFill>
                  <a:srgbClr val="408080"/>
                </a:solidFill>
                <a:latin typeface="Arial"/>
                <a:cs typeface="Arial"/>
              </a:rPr>
              <a:t>table</a:t>
            </a:r>
            <a:r>
              <a:rPr sz="1050" i="1" spc="180" dirty="0">
                <a:solidFill>
                  <a:srgbClr val="408080"/>
                </a:solidFill>
                <a:latin typeface="Arial"/>
                <a:cs typeface="Arial"/>
              </a:rPr>
              <a:t> </a:t>
            </a:r>
            <a:r>
              <a:rPr sz="1050" i="1" spc="5" dirty="0">
                <a:solidFill>
                  <a:srgbClr val="408080"/>
                </a:solidFill>
                <a:latin typeface="Arial"/>
                <a:cs typeface="Arial"/>
              </a:rPr>
              <a:t>above</a:t>
            </a:r>
            <a:endParaRPr sz="1050">
              <a:latin typeface="Arial"/>
              <a:cs typeface="Arial"/>
            </a:endParaRPr>
          </a:p>
          <a:p>
            <a:pPr marL="47625">
              <a:lnSpc>
                <a:spcPct val="100000"/>
              </a:lnSpc>
              <a:spcBef>
                <a:spcPts val="15"/>
              </a:spcBef>
            </a:pPr>
            <a:r>
              <a:rPr sz="1050" spc="20" dirty="0">
                <a:solidFill>
                  <a:srgbClr val="333333"/>
                </a:solidFill>
                <a:latin typeface="Arial"/>
                <a:cs typeface="Arial"/>
              </a:rPr>
              <a:t>rows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</a:t>
            </a:r>
            <a:r>
              <a:rPr sz="1050" spc="-2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50" spc="190" dirty="0">
                <a:solidFill>
                  <a:srgbClr val="333333"/>
                </a:solidFill>
                <a:latin typeface="Arial"/>
                <a:cs typeface="Arial"/>
              </a:rPr>
              <a:t>table</a:t>
            </a:r>
            <a:r>
              <a:rPr sz="1050" spc="190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190" dirty="0">
                <a:solidFill>
                  <a:srgbClr val="333333"/>
                </a:solidFill>
                <a:latin typeface="Arial"/>
                <a:cs typeface="Arial"/>
              </a:rPr>
              <a:t>find_all(</a:t>
            </a:r>
            <a:r>
              <a:rPr sz="1050" spc="190" dirty="0">
                <a:solidFill>
                  <a:srgbClr val="B92020"/>
                </a:solidFill>
                <a:latin typeface="Arial"/>
                <a:cs typeface="Arial"/>
              </a:rPr>
              <a:t>'tr'</a:t>
            </a:r>
            <a:r>
              <a:rPr sz="1050" spc="190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10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7653" y="5222864"/>
            <a:ext cx="53911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35" dirty="0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sz="1050" spc="210" dirty="0">
                <a:solidFill>
                  <a:srgbClr val="2F3F9E"/>
                </a:solidFill>
                <a:latin typeface="Arial"/>
                <a:cs typeface="Arial"/>
              </a:rPr>
              <a:t> [8]: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420811" y="5183177"/>
            <a:ext cx="5857875" cy="762000"/>
          </a:xfrm>
          <a:custGeom>
            <a:avLst/>
            <a:gdLst/>
            <a:ahLst/>
            <a:cxnLst/>
            <a:rect l="l" t="t" r="r" b="b"/>
            <a:pathLst>
              <a:path w="5857875" h="762000">
                <a:moveTo>
                  <a:pt x="0" y="747712"/>
                </a:moveTo>
                <a:lnTo>
                  <a:pt x="0" y="14287"/>
                </a:lnTo>
                <a:lnTo>
                  <a:pt x="0" y="12382"/>
                </a:lnTo>
                <a:lnTo>
                  <a:pt x="361" y="10572"/>
                </a:lnTo>
                <a:lnTo>
                  <a:pt x="1085" y="8858"/>
                </a:lnTo>
                <a:lnTo>
                  <a:pt x="1809" y="7048"/>
                </a:lnTo>
                <a:lnTo>
                  <a:pt x="2847" y="5524"/>
                </a:lnTo>
                <a:lnTo>
                  <a:pt x="12392" y="0"/>
                </a:lnTo>
                <a:lnTo>
                  <a:pt x="14287" y="0"/>
                </a:lnTo>
                <a:lnTo>
                  <a:pt x="5843587" y="0"/>
                </a:lnTo>
                <a:lnTo>
                  <a:pt x="5845482" y="0"/>
                </a:lnTo>
                <a:lnTo>
                  <a:pt x="5847302" y="380"/>
                </a:lnTo>
                <a:lnTo>
                  <a:pt x="5856789" y="8858"/>
                </a:lnTo>
                <a:lnTo>
                  <a:pt x="5857513" y="10572"/>
                </a:lnTo>
                <a:lnTo>
                  <a:pt x="5857875" y="12382"/>
                </a:lnTo>
                <a:lnTo>
                  <a:pt x="5857875" y="14287"/>
                </a:lnTo>
                <a:lnTo>
                  <a:pt x="5857875" y="747712"/>
                </a:lnTo>
                <a:lnTo>
                  <a:pt x="5857875" y="749617"/>
                </a:lnTo>
                <a:lnTo>
                  <a:pt x="5857513" y="751427"/>
                </a:lnTo>
                <a:lnTo>
                  <a:pt x="5856789" y="753141"/>
                </a:lnTo>
                <a:lnTo>
                  <a:pt x="5856065" y="754951"/>
                </a:lnTo>
                <a:lnTo>
                  <a:pt x="5845482" y="762000"/>
                </a:lnTo>
                <a:lnTo>
                  <a:pt x="5843587" y="762000"/>
                </a:lnTo>
                <a:lnTo>
                  <a:pt x="14287" y="762000"/>
                </a:lnTo>
                <a:lnTo>
                  <a:pt x="12392" y="762000"/>
                </a:lnTo>
                <a:lnTo>
                  <a:pt x="10572" y="761619"/>
                </a:lnTo>
                <a:lnTo>
                  <a:pt x="1085" y="753141"/>
                </a:lnTo>
                <a:lnTo>
                  <a:pt x="361" y="751427"/>
                </a:lnTo>
                <a:lnTo>
                  <a:pt x="0" y="749617"/>
                </a:lnTo>
                <a:lnTo>
                  <a:pt x="0" y="747712"/>
                </a:lnTo>
                <a:close/>
              </a:path>
            </a:pathLst>
          </a:custGeom>
          <a:ln w="9525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431769" y="5222864"/>
            <a:ext cx="5836285" cy="67119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7625" marR="61594">
              <a:lnSpc>
                <a:spcPct val="101200"/>
              </a:lnSpc>
              <a:spcBef>
                <a:spcPts val="85"/>
              </a:spcBef>
            </a:pPr>
            <a:r>
              <a:rPr sz="1050" i="1" spc="-10" dirty="0">
                <a:solidFill>
                  <a:srgbClr val="408080"/>
                </a:solidFill>
                <a:latin typeface="Arial"/>
                <a:cs typeface="Arial"/>
              </a:rPr>
              <a:t># </a:t>
            </a:r>
            <a:r>
              <a:rPr sz="1050" i="1" spc="100" dirty="0">
                <a:solidFill>
                  <a:srgbClr val="408080"/>
                </a:solidFill>
                <a:latin typeface="Arial"/>
                <a:cs typeface="Arial"/>
              </a:rPr>
              <a:t>Extracts </a:t>
            </a:r>
            <a:r>
              <a:rPr sz="1050" i="1" spc="90" dirty="0">
                <a:solidFill>
                  <a:srgbClr val="408080"/>
                </a:solidFill>
                <a:latin typeface="Arial"/>
                <a:cs typeface="Arial"/>
              </a:rPr>
              <a:t>the </a:t>
            </a:r>
            <a:r>
              <a:rPr sz="1050" i="1" spc="10" dirty="0">
                <a:solidFill>
                  <a:srgbClr val="408080"/>
                </a:solidFill>
                <a:latin typeface="Arial"/>
                <a:cs typeface="Arial"/>
              </a:rPr>
              <a:t>column </a:t>
            </a:r>
            <a:r>
              <a:rPr sz="1050" i="1" spc="65" dirty="0">
                <a:solidFill>
                  <a:srgbClr val="408080"/>
                </a:solidFill>
                <a:latin typeface="Arial"/>
                <a:cs typeface="Arial"/>
              </a:rPr>
              <a:t>headers, </a:t>
            </a:r>
            <a:r>
              <a:rPr sz="1050" i="1" dirty="0">
                <a:solidFill>
                  <a:srgbClr val="408080"/>
                </a:solidFill>
                <a:latin typeface="Arial"/>
                <a:cs typeface="Arial"/>
              </a:rPr>
              <a:t>removes </a:t>
            </a:r>
            <a:r>
              <a:rPr sz="1050" i="1" spc="-10" dirty="0">
                <a:solidFill>
                  <a:srgbClr val="408080"/>
                </a:solidFill>
                <a:latin typeface="Arial"/>
                <a:cs typeface="Arial"/>
              </a:rPr>
              <a:t>and </a:t>
            </a:r>
            <a:r>
              <a:rPr sz="1050" i="1" spc="80" dirty="0">
                <a:solidFill>
                  <a:srgbClr val="408080"/>
                </a:solidFill>
                <a:latin typeface="Arial"/>
                <a:cs typeface="Arial"/>
              </a:rPr>
              <a:t>replaces </a:t>
            </a:r>
            <a:r>
              <a:rPr sz="1050" i="1" spc="95" dirty="0">
                <a:solidFill>
                  <a:srgbClr val="408080"/>
                </a:solidFill>
                <a:latin typeface="Arial"/>
                <a:cs typeface="Arial"/>
              </a:rPr>
              <a:t>possible </a:t>
            </a:r>
            <a:r>
              <a:rPr sz="1050" i="1" spc="254" dirty="0">
                <a:solidFill>
                  <a:srgbClr val="408080"/>
                </a:solidFill>
                <a:latin typeface="Arial"/>
                <a:cs typeface="Arial"/>
              </a:rPr>
              <a:t>'\n' </a:t>
            </a:r>
            <a:r>
              <a:rPr sz="1050" i="1" spc="110" dirty="0">
                <a:solidFill>
                  <a:srgbClr val="408080"/>
                </a:solidFill>
                <a:latin typeface="Arial"/>
                <a:cs typeface="Arial"/>
              </a:rPr>
              <a:t>with </a:t>
            </a:r>
            <a:r>
              <a:rPr sz="1050" i="1" spc="15" dirty="0">
                <a:solidFill>
                  <a:srgbClr val="408080"/>
                </a:solidFill>
                <a:latin typeface="Arial"/>
                <a:cs typeface="Arial"/>
              </a:rPr>
              <a:t>space </a:t>
            </a:r>
            <a:r>
              <a:rPr sz="1050" i="1" spc="285" dirty="0">
                <a:solidFill>
                  <a:srgbClr val="408080"/>
                </a:solidFill>
                <a:latin typeface="Arial"/>
                <a:cs typeface="Arial"/>
              </a:rPr>
              <a:t>f  </a:t>
            </a:r>
            <a:r>
              <a:rPr sz="1050" i="1" spc="110" dirty="0">
                <a:solidFill>
                  <a:srgbClr val="408080"/>
                </a:solidFill>
                <a:latin typeface="Arial"/>
                <a:cs typeface="Arial"/>
              </a:rPr>
              <a:t>or </a:t>
            </a:r>
            <a:r>
              <a:rPr sz="1050" i="1" spc="90" dirty="0">
                <a:solidFill>
                  <a:srgbClr val="408080"/>
                </a:solidFill>
                <a:latin typeface="Arial"/>
                <a:cs typeface="Arial"/>
              </a:rPr>
              <a:t>the </a:t>
            </a:r>
            <a:r>
              <a:rPr sz="1050" i="1" spc="170" dirty="0">
                <a:solidFill>
                  <a:srgbClr val="408080"/>
                </a:solidFill>
                <a:latin typeface="Arial"/>
                <a:cs typeface="Arial"/>
              </a:rPr>
              <a:t>"th"</a:t>
            </a:r>
            <a:r>
              <a:rPr sz="1050" i="1" spc="254" dirty="0">
                <a:solidFill>
                  <a:srgbClr val="408080"/>
                </a:solidFill>
                <a:latin typeface="Arial"/>
                <a:cs typeface="Arial"/>
              </a:rPr>
              <a:t> </a:t>
            </a:r>
            <a:r>
              <a:rPr sz="1050" i="1" spc="90" dirty="0">
                <a:solidFill>
                  <a:srgbClr val="408080"/>
                </a:solidFill>
                <a:latin typeface="Arial"/>
                <a:cs typeface="Arial"/>
              </a:rPr>
              <a:t>tag</a:t>
            </a:r>
            <a:endParaRPr sz="1050">
              <a:latin typeface="Arial"/>
              <a:cs typeface="Arial"/>
            </a:endParaRPr>
          </a:p>
          <a:p>
            <a:pPr marL="47625">
              <a:lnSpc>
                <a:spcPct val="100000"/>
              </a:lnSpc>
              <a:spcBef>
                <a:spcPts val="15"/>
              </a:spcBef>
            </a:pPr>
            <a:r>
              <a:rPr sz="1050" spc="15" dirty="0">
                <a:solidFill>
                  <a:srgbClr val="333333"/>
                </a:solidFill>
                <a:latin typeface="Arial"/>
                <a:cs typeface="Arial"/>
              </a:rPr>
              <a:t>columns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sz="1050" spc="180" dirty="0">
                <a:solidFill>
                  <a:srgbClr val="333333"/>
                </a:solidFill>
                <a:latin typeface="Arial"/>
                <a:cs typeface="Arial"/>
              </a:rPr>
              <a:t>[i</a:t>
            </a:r>
            <a:r>
              <a:rPr sz="1050" spc="180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180" dirty="0">
                <a:solidFill>
                  <a:srgbClr val="333333"/>
                </a:solidFill>
                <a:latin typeface="Arial"/>
                <a:cs typeface="Arial"/>
              </a:rPr>
              <a:t>text</a:t>
            </a:r>
            <a:r>
              <a:rPr sz="1050" spc="180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180" dirty="0">
                <a:solidFill>
                  <a:srgbClr val="333333"/>
                </a:solidFill>
                <a:latin typeface="Arial"/>
                <a:cs typeface="Arial"/>
              </a:rPr>
              <a:t>replace(</a:t>
            </a:r>
            <a:r>
              <a:rPr sz="1050" spc="180" dirty="0">
                <a:solidFill>
                  <a:srgbClr val="B92020"/>
                </a:solidFill>
                <a:latin typeface="Arial"/>
                <a:cs typeface="Arial"/>
              </a:rPr>
              <a:t>'</a:t>
            </a:r>
            <a:r>
              <a:rPr sz="1050" b="1" spc="180" dirty="0">
                <a:solidFill>
                  <a:srgbClr val="BA6621"/>
                </a:solidFill>
                <a:latin typeface="Arial"/>
                <a:cs typeface="Arial"/>
              </a:rPr>
              <a:t>\n</a:t>
            </a:r>
            <a:r>
              <a:rPr sz="1050" spc="180" dirty="0">
                <a:solidFill>
                  <a:srgbClr val="B92020"/>
                </a:solidFill>
                <a:latin typeface="Arial"/>
                <a:cs typeface="Arial"/>
              </a:rPr>
              <a:t>'</a:t>
            </a:r>
            <a:r>
              <a:rPr sz="1050" spc="180" dirty="0">
                <a:solidFill>
                  <a:srgbClr val="333333"/>
                </a:solidFill>
                <a:latin typeface="Arial"/>
                <a:cs typeface="Arial"/>
              </a:rPr>
              <a:t>,</a:t>
            </a:r>
            <a:r>
              <a:rPr sz="1050" spc="3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50" spc="325" dirty="0">
                <a:solidFill>
                  <a:srgbClr val="B92020"/>
                </a:solidFill>
                <a:latin typeface="Arial"/>
                <a:cs typeface="Arial"/>
              </a:rPr>
              <a:t>''</a:t>
            </a:r>
            <a:r>
              <a:rPr sz="1050" spc="325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1050">
              <a:latin typeface="Arial"/>
              <a:cs typeface="Arial"/>
            </a:endParaRPr>
          </a:p>
          <a:p>
            <a:pPr marL="854075">
              <a:lnSpc>
                <a:spcPct val="100000"/>
              </a:lnSpc>
              <a:spcBef>
                <a:spcPts val="15"/>
              </a:spcBef>
            </a:pPr>
            <a:r>
              <a:rPr sz="1050" b="1" spc="110" dirty="0">
                <a:solidFill>
                  <a:srgbClr val="008000"/>
                </a:solidFill>
                <a:latin typeface="Arial"/>
                <a:cs typeface="Arial"/>
              </a:rPr>
              <a:t>for </a:t>
            </a:r>
            <a:r>
              <a:rPr sz="1050" spc="340" dirty="0">
                <a:solidFill>
                  <a:srgbClr val="333333"/>
                </a:solidFill>
                <a:latin typeface="Arial"/>
                <a:cs typeface="Arial"/>
              </a:rPr>
              <a:t>i </a:t>
            </a:r>
            <a:r>
              <a:rPr sz="1050" b="1" spc="110" dirty="0">
                <a:solidFill>
                  <a:srgbClr val="7216AB"/>
                </a:solidFill>
                <a:latin typeface="Arial"/>
                <a:cs typeface="Arial"/>
              </a:rPr>
              <a:t>in</a:t>
            </a:r>
            <a:r>
              <a:rPr sz="1050" b="1" spc="-10" dirty="0">
                <a:solidFill>
                  <a:srgbClr val="7216AB"/>
                </a:solidFill>
                <a:latin typeface="Arial"/>
                <a:cs typeface="Arial"/>
              </a:rPr>
              <a:t> </a:t>
            </a:r>
            <a:r>
              <a:rPr sz="1050" spc="170" dirty="0">
                <a:solidFill>
                  <a:srgbClr val="333333"/>
                </a:solidFill>
                <a:latin typeface="Arial"/>
                <a:cs typeface="Arial"/>
              </a:rPr>
              <a:t>rows[</a:t>
            </a:r>
            <a:r>
              <a:rPr sz="1050" spc="170" dirty="0">
                <a:solidFill>
                  <a:srgbClr val="666666"/>
                </a:solidFill>
                <a:latin typeface="Arial"/>
                <a:cs typeface="Arial"/>
              </a:rPr>
              <a:t>0</a:t>
            </a:r>
            <a:r>
              <a:rPr sz="1050" spc="170" dirty="0">
                <a:solidFill>
                  <a:srgbClr val="333333"/>
                </a:solidFill>
                <a:latin typeface="Arial"/>
                <a:cs typeface="Arial"/>
              </a:rPr>
              <a:t>]</a:t>
            </a:r>
            <a:r>
              <a:rPr sz="1050" spc="170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170" dirty="0">
                <a:solidFill>
                  <a:srgbClr val="333333"/>
                </a:solidFill>
                <a:latin typeface="Arial"/>
                <a:cs typeface="Arial"/>
              </a:rPr>
              <a:t>find_all(</a:t>
            </a:r>
            <a:r>
              <a:rPr sz="1050" spc="170" dirty="0">
                <a:solidFill>
                  <a:srgbClr val="B92020"/>
                </a:solidFill>
                <a:latin typeface="Arial"/>
                <a:cs typeface="Arial"/>
              </a:rPr>
              <a:t>'th'</a:t>
            </a:r>
            <a:r>
              <a:rPr sz="1050" spc="170" dirty="0">
                <a:solidFill>
                  <a:srgbClr val="333333"/>
                </a:solidFill>
                <a:latin typeface="Arial"/>
                <a:cs typeface="Arial"/>
              </a:rPr>
              <a:t>)]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37653" y="6108689"/>
            <a:ext cx="53911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35" dirty="0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sz="1050" spc="210" dirty="0">
                <a:solidFill>
                  <a:srgbClr val="2F3F9E"/>
                </a:solidFill>
                <a:latin typeface="Arial"/>
                <a:cs typeface="Arial"/>
              </a:rPr>
              <a:t> [9]: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420811" y="6069002"/>
            <a:ext cx="5857875" cy="600075"/>
          </a:xfrm>
          <a:custGeom>
            <a:avLst/>
            <a:gdLst/>
            <a:ahLst/>
            <a:cxnLst/>
            <a:rect l="l" t="t" r="r" b="b"/>
            <a:pathLst>
              <a:path w="5857875" h="600075">
                <a:moveTo>
                  <a:pt x="0" y="585787"/>
                </a:moveTo>
                <a:lnTo>
                  <a:pt x="0" y="14287"/>
                </a:lnTo>
                <a:lnTo>
                  <a:pt x="0" y="12382"/>
                </a:lnTo>
                <a:lnTo>
                  <a:pt x="361" y="10572"/>
                </a:lnTo>
                <a:lnTo>
                  <a:pt x="1085" y="8858"/>
                </a:lnTo>
                <a:lnTo>
                  <a:pt x="1809" y="7048"/>
                </a:lnTo>
                <a:lnTo>
                  <a:pt x="2847" y="5524"/>
                </a:lnTo>
                <a:lnTo>
                  <a:pt x="12392" y="0"/>
                </a:lnTo>
                <a:lnTo>
                  <a:pt x="14287" y="0"/>
                </a:lnTo>
                <a:lnTo>
                  <a:pt x="5843587" y="0"/>
                </a:lnTo>
                <a:lnTo>
                  <a:pt x="5845482" y="0"/>
                </a:lnTo>
                <a:lnTo>
                  <a:pt x="5847302" y="380"/>
                </a:lnTo>
                <a:lnTo>
                  <a:pt x="5856789" y="8858"/>
                </a:lnTo>
                <a:lnTo>
                  <a:pt x="5857513" y="10572"/>
                </a:lnTo>
                <a:lnTo>
                  <a:pt x="5857875" y="12382"/>
                </a:lnTo>
                <a:lnTo>
                  <a:pt x="5857875" y="14287"/>
                </a:lnTo>
                <a:lnTo>
                  <a:pt x="5857875" y="585787"/>
                </a:lnTo>
                <a:lnTo>
                  <a:pt x="5857875" y="587692"/>
                </a:lnTo>
                <a:lnTo>
                  <a:pt x="5857513" y="589502"/>
                </a:lnTo>
                <a:lnTo>
                  <a:pt x="5856789" y="591216"/>
                </a:lnTo>
                <a:lnTo>
                  <a:pt x="5856065" y="593026"/>
                </a:lnTo>
                <a:lnTo>
                  <a:pt x="5845482" y="600075"/>
                </a:lnTo>
                <a:lnTo>
                  <a:pt x="5843587" y="600075"/>
                </a:lnTo>
                <a:lnTo>
                  <a:pt x="14287" y="600075"/>
                </a:lnTo>
                <a:lnTo>
                  <a:pt x="12392" y="600075"/>
                </a:lnTo>
                <a:lnTo>
                  <a:pt x="10572" y="599694"/>
                </a:lnTo>
                <a:lnTo>
                  <a:pt x="1085" y="591216"/>
                </a:lnTo>
                <a:lnTo>
                  <a:pt x="361" y="589502"/>
                </a:lnTo>
                <a:lnTo>
                  <a:pt x="0" y="587692"/>
                </a:lnTo>
                <a:lnTo>
                  <a:pt x="0" y="585787"/>
                </a:lnTo>
                <a:close/>
              </a:path>
            </a:pathLst>
          </a:custGeom>
          <a:ln w="9525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431769" y="6108689"/>
            <a:ext cx="5836285" cy="5092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7625" marR="3141980">
              <a:lnSpc>
                <a:spcPct val="101200"/>
              </a:lnSpc>
              <a:spcBef>
                <a:spcPts val="85"/>
              </a:spcBef>
            </a:pPr>
            <a:r>
              <a:rPr sz="1050" i="1" spc="-10" dirty="0">
                <a:solidFill>
                  <a:srgbClr val="408080"/>
                </a:solidFill>
                <a:latin typeface="Arial"/>
                <a:cs typeface="Arial"/>
              </a:rPr>
              <a:t># </a:t>
            </a:r>
            <a:r>
              <a:rPr sz="1050" i="1" spc="50" dirty="0">
                <a:solidFill>
                  <a:srgbClr val="408080"/>
                </a:solidFill>
                <a:latin typeface="Arial"/>
                <a:cs typeface="Arial"/>
              </a:rPr>
              <a:t>Converts </a:t>
            </a:r>
            <a:r>
              <a:rPr sz="1050" i="1" spc="15" dirty="0">
                <a:solidFill>
                  <a:srgbClr val="408080"/>
                </a:solidFill>
                <a:latin typeface="Arial"/>
                <a:cs typeface="Arial"/>
              </a:rPr>
              <a:t>columns </a:t>
            </a:r>
            <a:r>
              <a:rPr sz="1050" i="1" spc="135" dirty="0">
                <a:solidFill>
                  <a:srgbClr val="408080"/>
                </a:solidFill>
                <a:latin typeface="Arial"/>
                <a:cs typeface="Arial"/>
              </a:rPr>
              <a:t>to </a:t>
            </a:r>
            <a:r>
              <a:rPr sz="1050" i="1" spc="-10" dirty="0">
                <a:solidFill>
                  <a:srgbClr val="408080"/>
                </a:solidFill>
                <a:latin typeface="Arial"/>
                <a:cs typeface="Arial"/>
              </a:rPr>
              <a:t>pd </a:t>
            </a:r>
            <a:r>
              <a:rPr sz="1050" i="1" spc="50" dirty="0">
                <a:solidFill>
                  <a:srgbClr val="408080"/>
                </a:solidFill>
                <a:latin typeface="Arial"/>
                <a:cs typeface="Arial"/>
              </a:rPr>
              <a:t>dataframe  </a:t>
            </a:r>
            <a:r>
              <a:rPr sz="1050" spc="135" dirty="0">
                <a:solidFill>
                  <a:srgbClr val="333333"/>
                </a:solidFill>
                <a:latin typeface="Arial"/>
                <a:cs typeface="Arial"/>
              </a:rPr>
              <a:t>df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sz="1050" spc="25" dirty="0">
                <a:solidFill>
                  <a:srgbClr val="333333"/>
                </a:solidFill>
                <a:latin typeface="Arial"/>
                <a:cs typeface="Arial"/>
              </a:rPr>
              <a:t>pd</a:t>
            </a:r>
            <a:r>
              <a:rPr sz="1050" spc="25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25" dirty="0">
                <a:solidFill>
                  <a:srgbClr val="333333"/>
                </a:solidFill>
                <a:latin typeface="Arial"/>
                <a:cs typeface="Arial"/>
              </a:rPr>
              <a:t>DataFrame(columns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sz="1050" spc="40" dirty="0">
                <a:solidFill>
                  <a:srgbClr val="333333"/>
                </a:solidFill>
                <a:latin typeface="Arial"/>
                <a:cs typeface="Arial"/>
              </a:rPr>
              <a:t>columns)  </a:t>
            </a:r>
            <a:r>
              <a:rPr sz="1050" spc="135" dirty="0">
                <a:solidFill>
                  <a:srgbClr val="333333"/>
                </a:solidFill>
                <a:latin typeface="Arial"/>
                <a:cs typeface="Arial"/>
              </a:rPr>
              <a:t>df</a:t>
            </a:r>
            <a:endParaRPr sz="10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57374" y="412739"/>
            <a:ext cx="2298700" cy="16427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sz="1050" dirty="0">
                <a:latin typeface="Arial"/>
                <a:cs typeface="Arial"/>
              </a:rPr>
              <a:t>numpy, </a:t>
            </a:r>
            <a:r>
              <a:rPr sz="1050" spc="40" dirty="0">
                <a:latin typeface="Arial"/>
                <a:cs typeface="Arial"/>
              </a:rPr>
              <a:t>pandas, </a:t>
            </a:r>
            <a:r>
              <a:rPr sz="1050" spc="285" dirty="0">
                <a:latin typeface="Arial"/>
                <a:cs typeface="Arial"/>
              </a:rPr>
              <a:t>..., </a:t>
            </a:r>
            <a:r>
              <a:rPr sz="1050" spc="125" dirty="0">
                <a:latin typeface="Arial"/>
                <a:cs typeface="Arial"/>
              </a:rPr>
              <a:t>imported...  </a:t>
            </a:r>
            <a:r>
              <a:rPr sz="1050" spc="5" dirty="0">
                <a:latin typeface="Arial"/>
                <a:cs typeface="Arial"/>
              </a:rPr>
              <a:t>geopy</a:t>
            </a:r>
            <a:r>
              <a:rPr sz="1050" spc="275" dirty="0">
                <a:latin typeface="Arial"/>
                <a:cs typeface="Arial"/>
              </a:rPr>
              <a:t> </a:t>
            </a:r>
            <a:r>
              <a:rPr sz="1050" spc="180" dirty="0">
                <a:latin typeface="Arial"/>
                <a:cs typeface="Arial"/>
              </a:rPr>
              <a:t>installed...</a:t>
            </a:r>
            <a:endParaRPr sz="1050">
              <a:latin typeface="Arial"/>
              <a:cs typeface="Arial"/>
            </a:endParaRPr>
          </a:p>
          <a:p>
            <a:pPr marL="12700" marR="737870">
              <a:lnSpc>
                <a:spcPct val="101200"/>
              </a:lnSpc>
            </a:pPr>
            <a:r>
              <a:rPr sz="1050" spc="15" dirty="0">
                <a:latin typeface="Arial"/>
                <a:cs typeface="Arial"/>
              </a:rPr>
              <a:t>Nominatim </a:t>
            </a:r>
            <a:r>
              <a:rPr sz="1050" spc="125" dirty="0">
                <a:latin typeface="Arial"/>
                <a:cs typeface="Arial"/>
              </a:rPr>
              <a:t>imported...  </a:t>
            </a:r>
            <a:r>
              <a:rPr sz="1050" spc="70" dirty="0">
                <a:latin typeface="Arial"/>
                <a:cs typeface="Arial"/>
              </a:rPr>
              <a:t>requests</a:t>
            </a:r>
            <a:r>
              <a:rPr sz="1050" spc="254" dirty="0">
                <a:latin typeface="Arial"/>
                <a:cs typeface="Arial"/>
              </a:rPr>
              <a:t> </a:t>
            </a:r>
            <a:r>
              <a:rPr sz="1050" spc="125" dirty="0">
                <a:latin typeface="Arial"/>
                <a:cs typeface="Arial"/>
              </a:rPr>
              <a:t>imported...</a:t>
            </a:r>
            <a:endParaRPr sz="1050">
              <a:latin typeface="Arial"/>
              <a:cs typeface="Arial"/>
            </a:endParaRPr>
          </a:p>
          <a:p>
            <a:pPr marL="12700" marR="371475">
              <a:lnSpc>
                <a:spcPct val="101200"/>
              </a:lnSpc>
            </a:pPr>
            <a:r>
              <a:rPr sz="1050" spc="70" dirty="0">
                <a:latin typeface="Arial"/>
                <a:cs typeface="Arial"/>
              </a:rPr>
              <a:t>json_normalize </a:t>
            </a:r>
            <a:r>
              <a:rPr sz="1050" spc="125" dirty="0">
                <a:latin typeface="Arial"/>
                <a:cs typeface="Arial"/>
              </a:rPr>
              <a:t>imported...  matplotlib</a:t>
            </a:r>
            <a:r>
              <a:rPr sz="1050" spc="270" dirty="0">
                <a:latin typeface="Arial"/>
                <a:cs typeface="Arial"/>
              </a:rPr>
              <a:t> </a:t>
            </a:r>
            <a:r>
              <a:rPr sz="1050" spc="125" dirty="0">
                <a:latin typeface="Arial"/>
                <a:cs typeface="Arial"/>
              </a:rPr>
              <a:t>imported...</a:t>
            </a:r>
            <a:endParaRPr sz="1050">
              <a:latin typeface="Arial"/>
              <a:cs typeface="Arial"/>
            </a:endParaRPr>
          </a:p>
          <a:p>
            <a:pPr marL="12700" marR="884555">
              <a:lnSpc>
                <a:spcPct val="101200"/>
              </a:lnSpc>
            </a:pPr>
            <a:r>
              <a:rPr sz="1050" spc="-65" dirty="0">
                <a:latin typeface="Arial"/>
                <a:cs typeface="Arial"/>
              </a:rPr>
              <a:t>Kmeans </a:t>
            </a:r>
            <a:r>
              <a:rPr sz="1050" spc="125" dirty="0">
                <a:latin typeface="Arial"/>
                <a:cs typeface="Arial"/>
              </a:rPr>
              <a:t>imported...  </a:t>
            </a:r>
            <a:r>
              <a:rPr sz="1050" spc="110" dirty="0">
                <a:latin typeface="Arial"/>
                <a:cs typeface="Arial"/>
              </a:rPr>
              <a:t>folium </a:t>
            </a:r>
            <a:r>
              <a:rPr sz="1050" spc="180" dirty="0">
                <a:latin typeface="Arial"/>
                <a:cs typeface="Arial"/>
              </a:rPr>
              <a:t>installed...  </a:t>
            </a:r>
            <a:r>
              <a:rPr sz="1050" spc="110" dirty="0">
                <a:latin typeface="Arial"/>
                <a:cs typeface="Arial"/>
              </a:rPr>
              <a:t>folium</a:t>
            </a:r>
            <a:r>
              <a:rPr sz="1050" spc="240" dirty="0">
                <a:latin typeface="Arial"/>
                <a:cs typeface="Arial"/>
              </a:rPr>
              <a:t> </a:t>
            </a:r>
            <a:r>
              <a:rPr sz="1050" spc="125" dirty="0">
                <a:latin typeface="Arial"/>
                <a:cs typeface="Arial"/>
              </a:rPr>
              <a:t>imported...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90" dirty="0">
                <a:latin typeface="Arial"/>
                <a:cs typeface="Arial"/>
              </a:rPr>
              <a:t>...Done</a:t>
            </a:r>
            <a:endParaRPr sz="10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37653" y="3194039"/>
            <a:ext cx="53911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25" dirty="0">
                <a:solidFill>
                  <a:srgbClr val="D84215"/>
                </a:solidFill>
                <a:latin typeface="Arial"/>
                <a:cs typeface="Arial"/>
              </a:rPr>
              <a:t>Out[5]: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57374" y="3203564"/>
            <a:ext cx="119888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20" dirty="0">
                <a:latin typeface="Arial"/>
                <a:cs typeface="Arial"/>
              </a:rPr>
              <a:t>&lt;Response</a:t>
            </a:r>
            <a:r>
              <a:rPr sz="1050" spc="229" dirty="0">
                <a:latin typeface="Arial"/>
                <a:cs typeface="Arial"/>
              </a:rPr>
              <a:t> </a:t>
            </a:r>
            <a:r>
              <a:rPr sz="1050" spc="85" dirty="0">
                <a:latin typeface="Arial"/>
                <a:cs typeface="Arial"/>
              </a:rPr>
              <a:t>[200]&gt;</a:t>
            </a:r>
            <a:endParaRPr sz="10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37653" y="6695430"/>
            <a:ext cx="5379720" cy="34734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050" spc="125" dirty="0">
                <a:solidFill>
                  <a:srgbClr val="D84215"/>
                </a:solidFill>
                <a:latin typeface="Arial"/>
                <a:cs typeface="Arial"/>
              </a:rPr>
              <a:t>Out[9]:</a:t>
            </a:r>
            <a:endParaRPr sz="1050">
              <a:latin typeface="Arial"/>
              <a:cs typeface="Arial"/>
            </a:endParaRPr>
          </a:p>
          <a:p>
            <a:pPr marL="803910">
              <a:lnSpc>
                <a:spcPct val="100000"/>
              </a:lnSpc>
              <a:spcBef>
                <a:spcPts val="90"/>
              </a:spcBef>
            </a:pPr>
            <a:r>
              <a:rPr sz="900" b="1" dirty="0">
                <a:latin typeface="Arial"/>
                <a:cs typeface="Arial"/>
              </a:rPr>
              <a:t>Location London borough Post town Postcode district Dial code OS grid</a:t>
            </a:r>
            <a:r>
              <a:rPr sz="900" b="1" spc="-145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ref</a:t>
            </a:r>
            <a:endParaRPr sz="9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473187" y="7092950"/>
            <a:ext cx="4791075" cy="9525"/>
          </a:xfrm>
          <a:custGeom>
            <a:avLst/>
            <a:gdLst/>
            <a:ahLst/>
            <a:cxnLst/>
            <a:rect l="l" t="t" r="r" b="b"/>
            <a:pathLst>
              <a:path w="4791075" h="9525">
                <a:moveTo>
                  <a:pt x="4791075" y="0"/>
                </a:moveTo>
                <a:lnTo>
                  <a:pt x="4791075" y="0"/>
                </a:lnTo>
                <a:lnTo>
                  <a:pt x="0" y="0"/>
                </a:lnTo>
                <a:lnTo>
                  <a:pt x="0" y="9525"/>
                </a:lnTo>
                <a:lnTo>
                  <a:pt x="4791075" y="9525"/>
                </a:lnTo>
                <a:lnTo>
                  <a:pt x="47910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4</a:t>
            </a:fld>
            <a:r>
              <a:rPr spc="-5" dirty="0"/>
              <a:t>/</a:t>
            </a:r>
            <a:r>
              <a:rPr dirty="0"/>
              <a:t>46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file:///C:/Users/User/Downloads/Neighborhoods in London </a:t>
            </a:r>
            <a:r>
              <a:rPr spc="-5" dirty="0"/>
              <a:t>Week2</a:t>
            </a:r>
            <a:r>
              <a:rPr spc="-85" dirty="0"/>
              <a:t> </a:t>
            </a:r>
            <a:r>
              <a:rPr dirty="0"/>
              <a:t>(1).html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40</a:t>
            </a:fld>
            <a:r>
              <a:rPr spc="-5" dirty="0"/>
              <a:t>/</a:t>
            </a:r>
            <a:r>
              <a:rPr dirty="0"/>
              <a:t>46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323254" y="165099"/>
            <a:ext cx="47752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3/19/2020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8337" y="165099"/>
            <a:ext cx="153225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Neighborhoods in London</a:t>
            </a:r>
            <a:r>
              <a:rPr sz="800" spc="-8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Week2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2229" y="3745484"/>
            <a:ext cx="158178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i="1" dirty="0">
                <a:latin typeface="Arial"/>
                <a:cs typeface="Arial"/>
              </a:rPr>
              <a:t>Creating new</a:t>
            </a:r>
            <a:r>
              <a:rPr sz="1050" b="1" i="1" spc="-90" dirty="0">
                <a:latin typeface="Arial"/>
                <a:cs typeface="Arial"/>
              </a:rPr>
              <a:t> </a:t>
            </a:r>
            <a:r>
              <a:rPr sz="1050" b="1" i="1" dirty="0">
                <a:latin typeface="Arial"/>
                <a:cs typeface="Arial"/>
              </a:rPr>
              <a:t>dataframe: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1058" y="4126484"/>
            <a:ext cx="68580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35" dirty="0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sz="1050" spc="225" dirty="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sz="1050" spc="135" dirty="0">
                <a:solidFill>
                  <a:srgbClr val="2F3F9E"/>
                </a:solidFill>
                <a:latin typeface="Arial"/>
                <a:cs typeface="Arial"/>
              </a:rPr>
              <a:t>[113]: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20811" y="4096321"/>
            <a:ext cx="5857875" cy="923925"/>
          </a:xfrm>
          <a:prstGeom prst="rect">
            <a:avLst/>
          </a:prstGeom>
          <a:ln w="20097">
            <a:solidFill>
              <a:srgbClr val="CFCFCF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351790" marR="2052955" indent="-293370">
              <a:lnSpc>
                <a:spcPct val="101200"/>
              </a:lnSpc>
              <a:spcBef>
                <a:spcPts val="320"/>
              </a:spcBef>
            </a:pPr>
            <a:r>
              <a:rPr sz="1050" b="1" spc="50" dirty="0">
                <a:solidFill>
                  <a:srgbClr val="008000"/>
                </a:solidFill>
                <a:latin typeface="Arial"/>
                <a:cs typeface="Arial"/>
              </a:rPr>
              <a:t>def </a:t>
            </a:r>
            <a:r>
              <a:rPr sz="1050" spc="25" dirty="0">
                <a:solidFill>
                  <a:srgbClr val="0000FF"/>
                </a:solidFill>
                <a:latin typeface="Arial"/>
                <a:cs typeface="Arial"/>
              </a:rPr>
              <a:t>return_most_common_venues</a:t>
            </a:r>
            <a:r>
              <a:rPr sz="1050" spc="25" dirty="0">
                <a:solidFill>
                  <a:srgbClr val="333333"/>
                </a:solidFill>
                <a:latin typeface="Arial"/>
                <a:cs typeface="Arial"/>
              </a:rPr>
              <a:t>(row, </a:t>
            </a:r>
            <a:r>
              <a:rPr sz="1050" spc="30" dirty="0">
                <a:solidFill>
                  <a:srgbClr val="333333"/>
                </a:solidFill>
                <a:latin typeface="Arial"/>
                <a:cs typeface="Arial"/>
              </a:rPr>
              <a:t>num_top_venues):  </a:t>
            </a:r>
            <a:r>
              <a:rPr sz="1050" spc="65" dirty="0">
                <a:solidFill>
                  <a:srgbClr val="333333"/>
                </a:solidFill>
                <a:latin typeface="Arial"/>
                <a:cs typeface="Arial"/>
              </a:rPr>
              <a:t>row_categories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</a:t>
            </a:r>
            <a:r>
              <a:rPr sz="1050" spc="13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50" spc="155" dirty="0">
                <a:solidFill>
                  <a:srgbClr val="333333"/>
                </a:solidFill>
                <a:latin typeface="Arial"/>
                <a:cs typeface="Arial"/>
              </a:rPr>
              <a:t>row</a:t>
            </a:r>
            <a:r>
              <a:rPr sz="1050" spc="155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155" dirty="0">
                <a:solidFill>
                  <a:srgbClr val="333333"/>
                </a:solidFill>
                <a:latin typeface="Arial"/>
                <a:cs typeface="Arial"/>
              </a:rPr>
              <a:t>iloc[</a:t>
            </a:r>
            <a:r>
              <a:rPr sz="1050" spc="155" dirty="0">
                <a:solidFill>
                  <a:srgbClr val="666666"/>
                </a:solidFill>
                <a:latin typeface="Arial"/>
                <a:cs typeface="Arial"/>
              </a:rPr>
              <a:t>1</a:t>
            </a:r>
            <a:r>
              <a:rPr sz="1050" spc="155" dirty="0">
                <a:solidFill>
                  <a:srgbClr val="333333"/>
                </a:solidFill>
                <a:latin typeface="Arial"/>
                <a:cs typeface="Arial"/>
              </a:rPr>
              <a:t>:]</a:t>
            </a:r>
            <a:endParaRPr sz="1050">
              <a:latin typeface="Arial"/>
              <a:cs typeface="Arial"/>
            </a:endParaRPr>
          </a:p>
          <a:p>
            <a:pPr marL="351790">
              <a:lnSpc>
                <a:spcPct val="100000"/>
              </a:lnSpc>
              <a:spcBef>
                <a:spcPts val="15"/>
              </a:spcBef>
            </a:pPr>
            <a:r>
              <a:rPr sz="1050" spc="70" dirty="0">
                <a:solidFill>
                  <a:srgbClr val="333333"/>
                </a:solidFill>
                <a:latin typeface="Arial"/>
                <a:cs typeface="Arial"/>
              </a:rPr>
              <a:t>row_categories_sorted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sz="1050" spc="75" dirty="0">
                <a:solidFill>
                  <a:srgbClr val="333333"/>
                </a:solidFill>
                <a:latin typeface="Arial"/>
                <a:cs typeface="Arial"/>
              </a:rPr>
              <a:t>row_categories</a:t>
            </a:r>
            <a:r>
              <a:rPr sz="1050" spc="75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75" dirty="0">
                <a:solidFill>
                  <a:srgbClr val="333333"/>
                </a:solidFill>
                <a:latin typeface="Arial"/>
                <a:cs typeface="Arial"/>
              </a:rPr>
              <a:t>sort_values(ascending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</a:t>
            </a:r>
            <a:r>
              <a:rPr sz="1050" spc="7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50" b="1" spc="70" dirty="0">
                <a:solidFill>
                  <a:srgbClr val="008000"/>
                </a:solidFill>
                <a:latin typeface="Arial"/>
                <a:cs typeface="Arial"/>
              </a:rPr>
              <a:t>False</a:t>
            </a:r>
            <a:r>
              <a:rPr sz="1050" spc="70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351790">
              <a:lnSpc>
                <a:spcPct val="100000"/>
              </a:lnSpc>
            </a:pPr>
            <a:r>
              <a:rPr sz="1050" b="1" spc="70" dirty="0">
                <a:solidFill>
                  <a:srgbClr val="008000"/>
                </a:solidFill>
                <a:latin typeface="Arial"/>
                <a:cs typeface="Arial"/>
              </a:rPr>
              <a:t>return</a:t>
            </a:r>
            <a:r>
              <a:rPr sz="1050" b="1" spc="28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050" spc="70" dirty="0">
                <a:solidFill>
                  <a:srgbClr val="333333"/>
                </a:solidFill>
                <a:latin typeface="Arial"/>
                <a:cs typeface="Arial"/>
              </a:rPr>
              <a:t>row_categories_sorted</a:t>
            </a:r>
            <a:r>
              <a:rPr sz="1050" spc="70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70" dirty="0">
                <a:solidFill>
                  <a:srgbClr val="333333"/>
                </a:solidFill>
                <a:latin typeface="Arial"/>
                <a:cs typeface="Arial"/>
              </a:rPr>
              <a:t>index</a:t>
            </a:r>
            <a:r>
              <a:rPr sz="1050" spc="70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70" dirty="0">
                <a:solidFill>
                  <a:srgbClr val="333333"/>
                </a:solidFill>
                <a:latin typeface="Arial"/>
                <a:cs typeface="Arial"/>
              </a:rPr>
              <a:t>values[</a:t>
            </a:r>
            <a:r>
              <a:rPr sz="1050" spc="70" dirty="0">
                <a:solidFill>
                  <a:srgbClr val="666666"/>
                </a:solidFill>
                <a:latin typeface="Arial"/>
                <a:cs typeface="Arial"/>
              </a:rPr>
              <a:t>0</a:t>
            </a:r>
            <a:r>
              <a:rPr sz="1050" spc="70" dirty="0">
                <a:solidFill>
                  <a:srgbClr val="333333"/>
                </a:solidFill>
                <a:latin typeface="Arial"/>
                <a:cs typeface="Arial"/>
              </a:rPr>
              <a:t>:num_top_venues]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1058" y="5183759"/>
            <a:ext cx="68580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35" dirty="0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sz="1050" spc="225" dirty="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sz="1050" spc="135" dirty="0">
                <a:solidFill>
                  <a:srgbClr val="2F3F9E"/>
                </a:solidFill>
                <a:latin typeface="Arial"/>
                <a:cs typeface="Arial"/>
              </a:rPr>
              <a:t>[114]: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20811" y="5144071"/>
            <a:ext cx="5857875" cy="3352800"/>
          </a:xfrm>
          <a:prstGeom prst="rect">
            <a:avLst/>
          </a:prstGeom>
          <a:ln w="20097">
            <a:solidFill>
              <a:srgbClr val="CFCFCF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409"/>
              </a:spcBef>
            </a:pPr>
            <a:r>
              <a:rPr sz="1050" dirty="0">
                <a:solidFill>
                  <a:srgbClr val="333333"/>
                </a:solidFill>
                <a:latin typeface="Arial"/>
                <a:cs typeface="Arial"/>
              </a:rPr>
              <a:t>num_top_venues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</a:t>
            </a:r>
            <a:r>
              <a:rPr sz="1050" spc="1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50" spc="-10" dirty="0">
                <a:solidFill>
                  <a:srgbClr val="666666"/>
                </a:solidFill>
                <a:latin typeface="Arial"/>
                <a:cs typeface="Arial"/>
              </a:rPr>
              <a:t>10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58419">
              <a:lnSpc>
                <a:spcPct val="100000"/>
              </a:lnSpc>
            </a:pPr>
            <a:r>
              <a:rPr sz="1050" spc="125" dirty="0">
                <a:solidFill>
                  <a:srgbClr val="333333"/>
                </a:solidFill>
                <a:latin typeface="Arial"/>
                <a:cs typeface="Arial"/>
              </a:rPr>
              <a:t>indicators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sz="1050" spc="275" dirty="0">
                <a:solidFill>
                  <a:srgbClr val="333333"/>
                </a:solidFill>
                <a:latin typeface="Arial"/>
                <a:cs typeface="Arial"/>
              </a:rPr>
              <a:t>[</a:t>
            </a:r>
            <a:r>
              <a:rPr sz="1050" spc="275" dirty="0">
                <a:solidFill>
                  <a:srgbClr val="B92020"/>
                </a:solidFill>
                <a:latin typeface="Arial"/>
                <a:cs typeface="Arial"/>
              </a:rPr>
              <a:t>'st'</a:t>
            </a:r>
            <a:r>
              <a:rPr sz="1050" spc="275" dirty="0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sz="1050" spc="200" dirty="0">
                <a:solidFill>
                  <a:srgbClr val="B92020"/>
                </a:solidFill>
                <a:latin typeface="Arial"/>
                <a:cs typeface="Arial"/>
              </a:rPr>
              <a:t>'nd'</a:t>
            </a:r>
            <a:r>
              <a:rPr sz="1050" spc="200" dirty="0">
                <a:solidFill>
                  <a:srgbClr val="333333"/>
                </a:solidFill>
                <a:latin typeface="Arial"/>
                <a:cs typeface="Arial"/>
              </a:rPr>
              <a:t>,</a:t>
            </a:r>
            <a:r>
              <a:rPr sz="1050" spc="9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50" spc="250" dirty="0">
                <a:solidFill>
                  <a:srgbClr val="B92020"/>
                </a:solidFill>
                <a:latin typeface="Arial"/>
                <a:cs typeface="Arial"/>
              </a:rPr>
              <a:t>'rd'</a:t>
            </a:r>
            <a:r>
              <a:rPr sz="1050" spc="250" dirty="0">
                <a:solidFill>
                  <a:srgbClr val="333333"/>
                </a:solidFill>
                <a:latin typeface="Arial"/>
                <a:cs typeface="Arial"/>
              </a:rPr>
              <a:t>]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58419">
              <a:lnSpc>
                <a:spcPct val="100000"/>
              </a:lnSpc>
            </a:pPr>
            <a:r>
              <a:rPr sz="1050" i="1" spc="-10" dirty="0">
                <a:solidFill>
                  <a:srgbClr val="408080"/>
                </a:solidFill>
                <a:latin typeface="Arial"/>
                <a:cs typeface="Arial"/>
              </a:rPr>
              <a:t># </a:t>
            </a:r>
            <a:r>
              <a:rPr sz="1050" i="1" spc="90" dirty="0">
                <a:solidFill>
                  <a:srgbClr val="408080"/>
                </a:solidFill>
                <a:latin typeface="Arial"/>
                <a:cs typeface="Arial"/>
              </a:rPr>
              <a:t>create </a:t>
            </a:r>
            <a:r>
              <a:rPr sz="1050" i="1" spc="15" dirty="0">
                <a:solidFill>
                  <a:srgbClr val="408080"/>
                </a:solidFill>
                <a:latin typeface="Arial"/>
                <a:cs typeface="Arial"/>
              </a:rPr>
              <a:t>columns </a:t>
            </a:r>
            <a:r>
              <a:rPr sz="1050" i="1" spc="70" dirty="0">
                <a:solidFill>
                  <a:srgbClr val="408080"/>
                </a:solidFill>
                <a:latin typeface="Arial"/>
                <a:cs typeface="Arial"/>
              </a:rPr>
              <a:t>according </a:t>
            </a:r>
            <a:r>
              <a:rPr sz="1050" i="1" spc="135" dirty="0">
                <a:solidFill>
                  <a:srgbClr val="408080"/>
                </a:solidFill>
                <a:latin typeface="Arial"/>
                <a:cs typeface="Arial"/>
              </a:rPr>
              <a:t>to </a:t>
            </a:r>
            <a:r>
              <a:rPr sz="1050" i="1" spc="-20" dirty="0">
                <a:solidFill>
                  <a:srgbClr val="408080"/>
                </a:solidFill>
                <a:latin typeface="Arial"/>
                <a:cs typeface="Arial"/>
              </a:rPr>
              <a:t>number </a:t>
            </a:r>
            <a:r>
              <a:rPr sz="1050" i="1" spc="135" dirty="0">
                <a:solidFill>
                  <a:srgbClr val="408080"/>
                </a:solidFill>
                <a:latin typeface="Arial"/>
                <a:cs typeface="Arial"/>
              </a:rPr>
              <a:t>of </a:t>
            </a:r>
            <a:r>
              <a:rPr sz="1050" i="1" spc="90" dirty="0">
                <a:solidFill>
                  <a:srgbClr val="408080"/>
                </a:solidFill>
                <a:latin typeface="Arial"/>
                <a:cs typeface="Arial"/>
              </a:rPr>
              <a:t>top</a:t>
            </a:r>
            <a:r>
              <a:rPr sz="1050" i="1" spc="235" dirty="0">
                <a:solidFill>
                  <a:srgbClr val="408080"/>
                </a:solidFill>
                <a:latin typeface="Arial"/>
                <a:cs typeface="Arial"/>
              </a:rPr>
              <a:t> </a:t>
            </a:r>
            <a:r>
              <a:rPr sz="1050" i="1" spc="10" dirty="0">
                <a:solidFill>
                  <a:srgbClr val="408080"/>
                </a:solidFill>
                <a:latin typeface="Arial"/>
                <a:cs typeface="Arial"/>
              </a:rPr>
              <a:t>venues</a:t>
            </a:r>
            <a:endParaRPr sz="1050">
              <a:latin typeface="Arial"/>
              <a:cs typeface="Arial"/>
            </a:endParaRPr>
          </a:p>
          <a:p>
            <a:pPr marL="58419">
              <a:lnSpc>
                <a:spcPct val="100000"/>
              </a:lnSpc>
              <a:spcBef>
                <a:spcPts val="15"/>
              </a:spcBef>
            </a:pPr>
            <a:r>
              <a:rPr sz="1050" spc="15" dirty="0">
                <a:solidFill>
                  <a:srgbClr val="333333"/>
                </a:solidFill>
                <a:latin typeface="Arial"/>
                <a:cs typeface="Arial"/>
              </a:rPr>
              <a:t>columns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</a:t>
            </a:r>
            <a:r>
              <a:rPr sz="1050" spc="-1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50" spc="95" dirty="0">
                <a:solidFill>
                  <a:srgbClr val="333333"/>
                </a:solidFill>
                <a:latin typeface="Arial"/>
                <a:cs typeface="Arial"/>
              </a:rPr>
              <a:t>[</a:t>
            </a:r>
            <a:r>
              <a:rPr sz="1050" spc="95" dirty="0">
                <a:solidFill>
                  <a:srgbClr val="B92020"/>
                </a:solidFill>
                <a:latin typeface="Arial"/>
                <a:cs typeface="Arial"/>
              </a:rPr>
              <a:t>'Neighbourhood'</a:t>
            </a:r>
            <a:r>
              <a:rPr sz="1050" spc="95" dirty="0">
                <a:solidFill>
                  <a:srgbClr val="333333"/>
                </a:solidFill>
                <a:latin typeface="Arial"/>
                <a:cs typeface="Arial"/>
              </a:rPr>
              <a:t>]</a:t>
            </a:r>
            <a:endParaRPr sz="1050">
              <a:latin typeface="Arial"/>
              <a:cs typeface="Arial"/>
            </a:endParaRPr>
          </a:p>
          <a:p>
            <a:pPr marL="58419">
              <a:lnSpc>
                <a:spcPct val="100000"/>
              </a:lnSpc>
              <a:spcBef>
                <a:spcPts val="15"/>
              </a:spcBef>
            </a:pPr>
            <a:r>
              <a:rPr sz="1050" b="1" spc="110" dirty="0">
                <a:solidFill>
                  <a:srgbClr val="008000"/>
                </a:solidFill>
                <a:latin typeface="Arial"/>
                <a:cs typeface="Arial"/>
              </a:rPr>
              <a:t>for </a:t>
            </a:r>
            <a:r>
              <a:rPr sz="1050" spc="110" dirty="0">
                <a:solidFill>
                  <a:srgbClr val="333333"/>
                </a:solidFill>
                <a:latin typeface="Arial"/>
                <a:cs typeface="Arial"/>
              </a:rPr>
              <a:t>ind </a:t>
            </a:r>
            <a:r>
              <a:rPr sz="1050" b="1" spc="110" dirty="0">
                <a:solidFill>
                  <a:srgbClr val="7216AB"/>
                </a:solidFill>
                <a:latin typeface="Arial"/>
                <a:cs typeface="Arial"/>
              </a:rPr>
              <a:t>in</a:t>
            </a:r>
            <a:r>
              <a:rPr sz="1050" b="1" spc="215" dirty="0">
                <a:solidFill>
                  <a:srgbClr val="7216AB"/>
                </a:solidFill>
                <a:latin typeface="Arial"/>
                <a:cs typeface="Arial"/>
              </a:rPr>
              <a:t> </a:t>
            </a:r>
            <a:r>
              <a:rPr sz="1050" spc="45" dirty="0">
                <a:solidFill>
                  <a:srgbClr val="333333"/>
                </a:solidFill>
                <a:latin typeface="Arial"/>
                <a:cs typeface="Arial"/>
              </a:rPr>
              <a:t>np</a:t>
            </a:r>
            <a:r>
              <a:rPr sz="1050" spc="45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45" dirty="0">
                <a:solidFill>
                  <a:srgbClr val="333333"/>
                </a:solidFill>
                <a:latin typeface="Arial"/>
                <a:cs typeface="Arial"/>
              </a:rPr>
              <a:t>arange(num_top_venues):</a:t>
            </a:r>
            <a:endParaRPr sz="1050">
              <a:latin typeface="Arial"/>
              <a:cs typeface="Arial"/>
            </a:endParaRPr>
          </a:p>
          <a:p>
            <a:pPr marL="351790">
              <a:lnSpc>
                <a:spcPct val="100000"/>
              </a:lnSpc>
              <a:spcBef>
                <a:spcPts val="15"/>
              </a:spcBef>
            </a:pPr>
            <a:r>
              <a:rPr sz="1050" b="1" spc="165" dirty="0">
                <a:solidFill>
                  <a:srgbClr val="008000"/>
                </a:solidFill>
                <a:latin typeface="Arial"/>
                <a:cs typeface="Arial"/>
              </a:rPr>
              <a:t>try</a:t>
            </a:r>
            <a:r>
              <a:rPr sz="1050" spc="165" dirty="0">
                <a:solidFill>
                  <a:srgbClr val="333333"/>
                </a:solidFill>
                <a:latin typeface="Arial"/>
                <a:cs typeface="Arial"/>
              </a:rPr>
              <a:t>:</a:t>
            </a:r>
            <a:endParaRPr sz="1050">
              <a:latin typeface="Arial"/>
              <a:cs typeface="Arial"/>
            </a:endParaRPr>
          </a:p>
          <a:p>
            <a:pPr marL="645160">
              <a:lnSpc>
                <a:spcPct val="100000"/>
              </a:lnSpc>
              <a:spcBef>
                <a:spcPts val="15"/>
              </a:spcBef>
            </a:pPr>
            <a:r>
              <a:rPr sz="1050" spc="80" dirty="0">
                <a:solidFill>
                  <a:srgbClr val="333333"/>
                </a:solidFill>
                <a:latin typeface="Arial"/>
                <a:cs typeface="Arial"/>
              </a:rPr>
              <a:t>columns</a:t>
            </a:r>
            <a:r>
              <a:rPr sz="1050" spc="80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80" dirty="0">
                <a:solidFill>
                  <a:srgbClr val="333333"/>
                </a:solidFill>
                <a:latin typeface="Arial"/>
                <a:cs typeface="Arial"/>
              </a:rPr>
              <a:t>append(</a:t>
            </a:r>
            <a:r>
              <a:rPr sz="1050" spc="80" dirty="0">
                <a:solidFill>
                  <a:srgbClr val="B92020"/>
                </a:solidFill>
                <a:latin typeface="Arial"/>
                <a:cs typeface="Arial"/>
              </a:rPr>
              <a:t>'</a:t>
            </a:r>
            <a:r>
              <a:rPr sz="1050" b="1" spc="80" dirty="0">
                <a:solidFill>
                  <a:srgbClr val="66374A"/>
                </a:solidFill>
                <a:latin typeface="Arial"/>
                <a:cs typeface="Arial"/>
              </a:rPr>
              <a:t>{}{} </a:t>
            </a:r>
            <a:r>
              <a:rPr sz="1050" spc="5" dirty="0">
                <a:solidFill>
                  <a:srgbClr val="B92020"/>
                </a:solidFill>
                <a:latin typeface="Arial"/>
                <a:cs typeface="Arial"/>
              </a:rPr>
              <a:t>Most </a:t>
            </a:r>
            <a:r>
              <a:rPr sz="1050" spc="-135" dirty="0">
                <a:solidFill>
                  <a:srgbClr val="B92020"/>
                </a:solidFill>
                <a:latin typeface="Arial"/>
                <a:cs typeface="Arial"/>
              </a:rPr>
              <a:t>Common </a:t>
            </a:r>
            <a:r>
              <a:rPr sz="1050" spc="85" dirty="0">
                <a:solidFill>
                  <a:srgbClr val="B92020"/>
                </a:solidFill>
                <a:latin typeface="Arial"/>
                <a:cs typeface="Arial"/>
              </a:rPr>
              <a:t>Venue'</a:t>
            </a:r>
            <a:r>
              <a:rPr sz="1050" spc="85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85" dirty="0">
                <a:solidFill>
                  <a:srgbClr val="333333"/>
                </a:solidFill>
                <a:latin typeface="Arial"/>
                <a:cs typeface="Arial"/>
              </a:rPr>
              <a:t>format(ind</a:t>
            </a:r>
            <a:r>
              <a:rPr sz="1050" spc="85" dirty="0">
                <a:solidFill>
                  <a:srgbClr val="666666"/>
                </a:solidFill>
                <a:latin typeface="Arial"/>
                <a:cs typeface="Arial"/>
              </a:rPr>
              <a:t>+1</a:t>
            </a:r>
            <a:r>
              <a:rPr sz="1050" spc="85" dirty="0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sz="1050" spc="130" dirty="0">
                <a:solidFill>
                  <a:srgbClr val="333333"/>
                </a:solidFill>
                <a:latin typeface="Arial"/>
                <a:cs typeface="Arial"/>
              </a:rPr>
              <a:t>indicators[ind</a:t>
            </a:r>
            <a:endParaRPr sz="1050">
              <a:latin typeface="Arial"/>
              <a:cs typeface="Arial"/>
            </a:endParaRPr>
          </a:p>
          <a:p>
            <a:pPr marL="58419">
              <a:lnSpc>
                <a:spcPct val="100000"/>
              </a:lnSpc>
              <a:spcBef>
                <a:spcPts val="15"/>
              </a:spcBef>
            </a:pPr>
            <a:r>
              <a:rPr sz="1050" spc="245" dirty="0">
                <a:solidFill>
                  <a:srgbClr val="333333"/>
                </a:solidFill>
                <a:latin typeface="Arial"/>
                <a:cs typeface="Arial"/>
              </a:rPr>
              <a:t>]))</a:t>
            </a:r>
            <a:endParaRPr sz="1050">
              <a:latin typeface="Arial"/>
              <a:cs typeface="Arial"/>
            </a:endParaRPr>
          </a:p>
          <a:p>
            <a:pPr marL="351790">
              <a:lnSpc>
                <a:spcPct val="100000"/>
              </a:lnSpc>
              <a:spcBef>
                <a:spcPts val="15"/>
              </a:spcBef>
            </a:pPr>
            <a:r>
              <a:rPr sz="1050" b="1" spc="55" dirty="0">
                <a:solidFill>
                  <a:srgbClr val="008000"/>
                </a:solidFill>
                <a:latin typeface="Arial"/>
                <a:cs typeface="Arial"/>
              </a:rPr>
              <a:t>except</a:t>
            </a:r>
            <a:r>
              <a:rPr sz="1050" spc="55" dirty="0">
                <a:solidFill>
                  <a:srgbClr val="333333"/>
                </a:solidFill>
                <a:latin typeface="Arial"/>
                <a:cs typeface="Arial"/>
              </a:rPr>
              <a:t>:</a:t>
            </a:r>
            <a:endParaRPr sz="1050">
              <a:latin typeface="Arial"/>
              <a:cs typeface="Arial"/>
            </a:endParaRPr>
          </a:p>
          <a:p>
            <a:pPr marL="645160">
              <a:lnSpc>
                <a:spcPct val="100000"/>
              </a:lnSpc>
              <a:spcBef>
                <a:spcPts val="15"/>
              </a:spcBef>
            </a:pPr>
            <a:r>
              <a:rPr sz="1050" spc="75" dirty="0">
                <a:solidFill>
                  <a:srgbClr val="333333"/>
                </a:solidFill>
                <a:latin typeface="Arial"/>
                <a:cs typeface="Arial"/>
              </a:rPr>
              <a:t>columns</a:t>
            </a:r>
            <a:r>
              <a:rPr sz="1050" spc="75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75" dirty="0">
                <a:solidFill>
                  <a:srgbClr val="333333"/>
                </a:solidFill>
                <a:latin typeface="Arial"/>
                <a:cs typeface="Arial"/>
              </a:rPr>
              <a:t>append(</a:t>
            </a:r>
            <a:r>
              <a:rPr sz="1050" spc="75" dirty="0">
                <a:solidFill>
                  <a:srgbClr val="B92020"/>
                </a:solidFill>
                <a:latin typeface="Arial"/>
                <a:cs typeface="Arial"/>
              </a:rPr>
              <a:t>'</a:t>
            </a:r>
            <a:r>
              <a:rPr sz="1050" b="1" spc="75" dirty="0">
                <a:solidFill>
                  <a:srgbClr val="66374A"/>
                </a:solidFill>
                <a:latin typeface="Arial"/>
                <a:cs typeface="Arial"/>
              </a:rPr>
              <a:t>{}</a:t>
            </a:r>
            <a:r>
              <a:rPr sz="1050" spc="75" dirty="0">
                <a:solidFill>
                  <a:srgbClr val="B92020"/>
                </a:solidFill>
                <a:latin typeface="Arial"/>
                <a:cs typeface="Arial"/>
              </a:rPr>
              <a:t>th </a:t>
            </a:r>
            <a:r>
              <a:rPr sz="1050" spc="5" dirty="0">
                <a:solidFill>
                  <a:srgbClr val="B92020"/>
                </a:solidFill>
                <a:latin typeface="Arial"/>
                <a:cs typeface="Arial"/>
              </a:rPr>
              <a:t>Most </a:t>
            </a:r>
            <a:r>
              <a:rPr sz="1050" spc="-135" dirty="0">
                <a:solidFill>
                  <a:srgbClr val="B92020"/>
                </a:solidFill>
                <a:latin typeface="Arial"/>
                <a:cs typeface="Arial"/>
              </a:rPr>
              <a:t>Common</a:t>
            </a:r>
            <a:r>
              <a:rPr sz="1050" spc="-50" dirty="0">
                <a:solidFill>
                  <a:srgbClr val="B92020"/>
                </a:solidFill>
                <a:latin typeface="Arial"/>
                <a:cs typeface="Arial"/>
              </a:rPr>
              <a:t> </a:t>
            </a:r>
            <a:r>
              <a:rPr sz="1050" spc="90" dirty="0">
                <a:solidFill>
                  <a:srgbClr val="B92020"/>
                </a:solidFill>
                <a:latin typeface="Arial"/>
                <a:cs typeface="Arial"/>
              </a:rPr>
              <a:t>Venue'</a:t>
            </a:r>
            <a:r>
              <a:rPr sz="1050" spc="90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90" dirty="0">
                <a:solidFill>
                  <a:srgbClr val="333333"/>
                </a:solidFill>
                <a:latin typeface="Arial"/>
                <a:cs typeface="Arial"/>
              </a:rPr>
              <a:t>format(ind</a:t>
            </a:r>
            <a:r>
              <a:rPr sz="1050" spc="90" dirty="0">
                <a:solidFill>
                  <a:srgbClr val="666666"/>
                </a:solidFill>
                <a:latin typeface="Arial"/>
                <a:cs typeface="Arial"/>
              </a:rPr>
              <a:t>+1</a:t>
            </a:r>
            <a:r>
              <a:rPr sz="1050" spc="90" dirty="0">
                <a:solidFill>
                  <a:srgbClr val="333333"/>
                </a:solidFill>
                <a:latin typeface="Arial"/>
                <a:cs typeface="Arial"/>
              </a:rPr>
              <a:t>))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58419">
              <a:lnSpc>
                <a:spcPct val="100000"/>
              </a:lnSpc>
            </a:pPr>
            <a:r>
              <a:rPr sz="1050" i="1" spc="-10" dirty="0">
                <a:solidFill>
                  <a:srgbClr val="408080"/>
                </a:solidFill>
                <a:latin typeface="Arial"/>
                <a:cs typeface="Arial"/>
              </a:rPr>
              <a:t># </a:t>
            </a:r>
            <a:r>
              <a:rPr sz="1050" i="1" spc="90" dirty="0">
                <a:solidFill>
                  <a:srgbClr val="408080"/>
                </a:solidFill>
                <a:latin typeface="Arial"/>
                <a:cs typeface="Arial"/>
              </a:rPr>
              <a:t>create </a:t>
            </a:r>
            <a:r>
              <a:rPr sz="1050" i="1" spc="-10" dirty="0">
                <a:solidFill>
                  <a:srgbClr val="408080"/>
                </a:solidFill>
                <a:latin typeface="Arial"/>
                <a:cs typeface="Arial"/>
              </a:rPr>
              <a:t>a </a:t>
            </a:r>
            <a:r>
              <a:rPr sz="1050" i="1" spc="-65" dirty="0">
                <a:solidFill>
                  <a:srgbClr val="408080"/>
                </a:solidFill>
                <a:latin typeface="Arial"/>
                <a:cs typeface="Arial"/>
              </a:rPr>
              <a:t>new</a:t>
            </a:r>
            <a:r>
              <a:rPr sz="1050" i="1" spc="105" dirty="0">
                <a:solidFill>
                  <a:srgbClr val="408080"/>
                </a:solidFill>
                <a:latin typeface="Arial"/>
                <a:cs typeface="Arial"/>
              </a:rPr>
              <a:t> </a:t>
            </a:r>
            <a:r>
              <a:rPr sz="1050" i="1" spc="50" dirty="0">
                <a:solidFill>
                  <a:srgbClr val="408080"/>
                </a:solidFill>
                <a:latin typeface="Arial"/>
                <a:cs typeface="Arial"/>
              </a:rPr>
              <a:t>dataframe</a:t>
            </a:r>
            <a:endParaRPr sz="1050">
              <a:latin typeface="Arial"/>
              <a:cs typeface="Arial"/>
            </a:endParaRPr>
          </a:p>
          <a:p>
            <a:pPr marL="58419">
              <a:lnSpc>
                <a:spcPct val="100000"/>
              </a:lnSpc>
              <a:spcBef>
                <a:spcPts val="15"/>
              </a:spcBef>
            </a:pPr>
            <a:r>
              <a:rPr sz="1050" spc="40" dirty="0">
                <a:solidFill>
                  <a:srgbClr val="333333"/>
                </a:solidFill>
                <a:latin typeface="Arial"/>
                <a:cs typeface="Arial"/>
              </a:rPr>
              <a:t>neighbourhoods_venues_sorted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</a:t>
            </a:r>
            <a:r>
              <a:rPr sz="1050" spc="19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50" spc="25" dirty="0">
                <a:solidFill>
                  <a:srgbClr val="333333"/>
                </a:solidFill>
                <a:latin typeface="Arial"/>
                <a:cs typeface="Arial"/>
              </a:rPr>
              <a:t>pd</a:t>
            </a:r>
            <a:r>
              <a:rPr sz="1050" spc="25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25" dirty="0">
                <a:solidFill>
                  <a:srgbClr val="333333"/>
                </a:solidFill>
                <a:latin typeface="Arial"/>
                <a:cs typeface="Arial"/>
              </a:rPr>
              <a:t>DataFrame(columns</a:t>
            </a:r>
            <a:r>
              <a:rPr sz="1050" spc="25" dirty="0">
                <a:solidFill>
                  <a:srgbClr val="666666"/>
                </a:solidFill>
                <a:latin typeface="Arial"/>
                <a:cs typeface="Arial"/>
              </a:rPr>
              <a:t>=</a:t>
            </a:r>
            <a:r>
              <a:rPr sz="1050" spc="25" dirty="0">
                <a:solidFill>
                  <a:srgbClr val="333333"/>
                </a:solidFill>
                <a:latin typeface="Arial"/>
                <a:cs typeface="Arial"/>
              </a:rPr>
              <a:t>columns)</a:t>
            </a:r>
            <a:endParaRPr sz="1050">
              <a:latin typeface="Arial"/>
              <a:cs typeface="Arial"/>
            </a:endParaRPr>
          </a:p>
          <a:p>
            <a:pPr marL="58419">
              <a:lnSpc>
                <a:spcPct val="100000"/>
              </a:lnSpc>
              <a:spcBef>
                <a:spcPts val="15"/>
              </a:spcBef>
            </a:pPr>
            <a:r>
              <a:rPr sz="1050" spc="60" dirty="0">
                <a:solidFill>
                  <a:srgbClr val="333333"/>
                </a:solidFill>
                <a:latin typeface="Arial"/>
                <a:cs typeface="Arial"/>
              </a:rPr>
              <a:t>neighbourhoods_venues_sorted[</a:t>
            </a:r>
            <a:r>
              <a:rPr sz="1050" spc="60" dirty="0">
                <a:solidFill>
                  <a:srgbClr val="B92020"/>
                </a:solidFill>
                <a:latin typeface="Arial"/>
                <a:cs typeface="Arial"/>
              </a:rPr>
              <a:t>'Neighbourhood'</a:t>
            </a:r>
            <a:r>
              <a:rPr sz="1050" spc="60" dirty="0">
                <a:solidFill>
                  <a:srgbClr val="333333"/>
                </a:solidFill>
                <a:latin typeface="Arial"/>
                <a:cs typeface="Arial"/>
              </a:rPr>
              <a:t>]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</a:t>
            </a:r>
            <a:r>
              <a:rPr sz="1050" spc="18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50" spc="65" dirty="0">
                <a:solidFill>
                  <a:srgbClr val="333333"/>
                </a:solidFill>
                <a:latin typeface="Arial"/>
                <a:cs typeface="Arial"/>
              </a:rPr>
              <a:t>se_grouped[</a:t>
            </a:r>
            <a:r>
              <a:rPr sz="1050" spc="65" dirty="0">
                <a:solidFill>
                  <a:srgbClr val="B92020"/>
                </a:solidFill>
                <a:latin typeface="Arial"/>
                <a:cs typeface="Arial"/>
              </a:rPr>
              <a:t>'Neighbourhood'</a:t>
            </a:r>
            <a:r>
              <a:rPr sz="1050" spc="65" dirty="0">
                <a:solidFill>
                  <a:srgbClr val="333333"/>
                </a:solidFill>
                <a:latin typeface="Arial"/>
                <a:cs typeface="Arial"/>
              </a:rPr>
              <a:t>]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58419">
              <a:lnSpc>
                <a:spcPct val="100000"/>
              </a:lnSpc>
            </a:pPr>
            <a:r>
              <a:rPr sz="1050" b="1" spc="110" dirty="0">
                <a:solidFill>
                  <a:srgbClr val="008000"/>
                </a:solidFill>
                <a:latin typeface="Arial"/>
                <a:cs typeface="Arial"/>
              </a:rPr>
              <a:t>for </a:t>
            </a:r>
            <a:r>
              <a:rPr sz="1050" spc="110" dirty="0">
                <a:solidFill>
                  <a:srgbClr val="333333"/>
                </a:solidFill>
                <a:latin typeface="Arial"/>
                <a:cs typeface="Arial"/>
              </a:rPr>
              <a:t>ind </a:t>
            </a:r>
            <a:r>
              <a:rPr sz="1050" b="1" spc="110" dirty="0">
                <a:solidFill>
                  <a:srgbClr val="7216AB"/>
                </a:solidFill>
                <a:latin typeface="Arial"/>
                <a:cs typeface="Arial"/>
              </a:rPr>
              <a:t>in</a:t>
            </a:r>
            <a:r>
              <a:rPr sz="1050" b="1" spc="220" dirty="0">
                <a:solidFill>
                  <a:srgbClr val="7216AB"/>
                </a:solidFill>
                <a:latin typeface="Arial"/>
                <a:cs typeface="Arial"/>
              </a:rPr>
              <a:t> </a:t>
            </a:r>
            <a:r>
              <a:rPr sz="1050" spc="70" dirty="0">
                <a:solidFill>
                  <a:srgbClr val="333333"/>
                </a:solidFill>
                <a:latin typeface="Arial"/>
                <a:cs typeface="Arial"/>
              </a:rPr>
              <a:t>np</a:t>
            </a:r>
            <a:r>
              <a:rPr sz="1050" spc="70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70" dirty="0">
                <a:solidFill>
                  <a:srgbClr val="333333"/>
                </a:solidFill>
                <a:latin typeface="Arial"/>
                <a:cs typeface="Arial"/>
              </a:rPr>
              <a:t>arange(se_grouped</a:t>
            </a:r>
            <a:r>
              <a:rPr sz="1050" spc="70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70" dirty="0">
                <a:solidFill>
                  <a:srgbClr val="333333"/>
                </a:solidFill>
                <a:latin typeface="Arial"/>
                <a:cs typeface="Arial"/>
              </a:rPr>
              <a:t>shape[</a:t>
            </a:r>
            <a:r>
              <a:rPr sz="1050" spc="70" dirty="0">
                <a:solidFill>
                  <a:srgbClr val="666666"/>
                </a:solidFill>
                <a:latin typeface="Arial"/>
                <a:cs typeface="Arial"/>
              </a:rPr>
              <a:t>0</a:t>
            </a:r>
            <a:r>
              <a:rPr sz="1050" spc="70" dirty="0">
                <a:solidFill>
                  <a:srgbClr val="333333"/>
                </a:solidFill>
                <a:latin typeface="Arial"/>
                <a:cs typeface="Arial"/>
              </a:rPr>
              <a:t>]):</a:t>
            </a:r>
            <a:endParaRPr sz="1050">
              <a:latin typeface="Arial"/>
              <a:cs typeface="Arial"/>
            </a:endParaRPr>
          </a:p>
          <a:p>
            <a:pPr marL="58419" marR="73660" indent="292735">
              <a:lnSpc>
                <a:spcPct val="101200"/>
              </a:lnSpc>
            </a:pPr>
            <a:r>
              <a:rPr sz="1050" spc="80" dirty="0">
                <a:solidFill>
                  <a:srgbClr val="333333"/>
                </a:solidFill>
                <a:latin typeface="Arial"/>
                <a:cs typeface="Arial"/>
              </a:rPr>
              <a:t>neighbourhoods_venues_sorted</a:t>
            </a:r>
            <a:r>
              <a:rPr sz="1050" spc="80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80" dirty="0">
                <a:solidFill>
                  <a:srgbClr val="333333"/>
                </a:solidFill>
                <a:latin typeface="Arial"/>
                <a:cs typeface="Arial"/>
              </a:rPr>
              <a:t>iloc[ind, </a:t>
            </a:r>
            <a:r>
              <a:rPr sz="1050" spc="185" dirty="0">
                <a:solidFill>
                  <a:srgbClr val="666666"/>
                </a:solidFill>
                <a:latin typeface="Arial"/>
                <a:cs typeface="Arial"/>
              </a:rPr>
              <a:t>1</a:t>
            </a:r>
            <a:r>
              <a:rPr sz="1050" spc="185" dirty="0">
                <a:solidFill>
                  <a:srgbClr val="333333"/>
                </a:solidFill>
                <a:latin typeface="Arial"/>
                <a:cs typeface="Arial"/>
              </a:rPr>
              <a:t>:]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sz="1050" spc="15" dirty="0">
                <a:solidFill>
                  <a:srgbClr val="333333"/>
                </a:solidFill>
                <a:latin typeface="Arial"/>
                <a:cs typeface="Arial"/>
              </a:rPr>
              <a:t>return_most_common_venues(se_  </a:t>
            </a:r>
            <a:r>
              <a:rPr sz="1050" spc="120" dirty="0">
                <a:solidFill>
                  <a:srgbClr val="333333"/>
                </a:solidFill>
                <a:latin typeface="Arial"/>
                <a:cs typeface="Arial"/>
              </a:rPr>
              <a:t>grouped</a:t>
            </a:r>
            <a:r>
              <a:rPr sz="1050" spc="120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120" dirty="0">
                <a:solidFill>
                  <a:srgbClr val="333333"/>
                </a:solidFill>
                <a:latin typeface="Arial"/>
                <a:cs typeface="Arial"/>
              </a:rPr>
              <a:t>iloc[ind, </a:t>
            </a:r>
            <a:r>
              <a:rPr sz="1050" spc="285" dirty="0">
                <a:solidFill>
                  <a:srgbClr val="333333"/>
                </a:solidFill>
                <a:latin typeface="Arial"/>
                <a:cs typeface="Arial"/>
              </a:rPr>
              <a:t>:],</a:t>
            </a:r>
            <a:r>
              <a:rPr sz="1050" spc="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50" spc="15" dirty="0">
                <a:solidFill>
                  <a:srgbClr val="333333"/>
                </a:solidFill>
                <a:latin typeface="Arial"/>
                <a:cs typeface="Arial"/>
              </a:rPr>
              <a:t>num_top_venues)</a:t>
            </a:r>
            <a:endParaRPr sz="10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1058" y="8660383"/>
            <a:ext cx="68580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35" dirty="0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sz="1050" spc="225" dirty="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sz="1050" spc="135" dirty="0">
                <a:solidFill>
                  <a:srgbClr val="2F3F9E"/>
                </a:solidFill>
                <a:latin typeface="Arial"/>
                <a:cs typeface="Arial"/>
              </a:rPr>
              <a:t>[115]: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20811" y="8620696"/>
            <a:ext cx="5857875" cy="438150"/>
          </a:xfrm>
          <a:prstGeom prst="rect">
            <a:avLst/>
          </a:prstGeom>
          <a:ln w="20097">
            <a:solidFill>
              <a:srgbClr val="CFCFCF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409"/>
              </a:spcBef>
            </a:pPr>
            <a:r>
              <a:rPr sz="1050" spc="65" dirty="0">
                <a:solidFill>
                  <a:srgbClr val="333333"/>
                </a:solidFill>
                <a:latin typeface="Arial"/>
                <a:cs typeface="Arial"/>
              </a:rPr>
              <a:t>neighbourhoods_venues_sorted</a:t>
            </a:r>
            <a:r>
              <a:rPr sz="1050" spc="65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65" dirty="0">
                <a:solidFill>
                  <a:srgbClr val="333333"/>
                </a:solidFill>
                <a:latin typeface="Arial"/>
                <a:cs typeface="Arial"/>
              </a:rPr>
              <a:t>to_csv(</a:t>
            </a:r>
            <a:r>
              <a:rPr sz="1050" spc="65" dirty="0">
                <a:solidFill>
                  <a:srgbClr val="B92020"/>
                </a:solidFill>
                <a:latin typeface="Arial"/>
                <a:cs typeface="Arial"/>
              </a:rPr>
              <a:t>'neighbourhoods_venues_sorted.csv'</a:t>
            </a:r>
            <a:r>
              <a:rPr sz="1050" spc="65" dirty="0">
                <a:solidFill>
                  <a:srgbClr val="333333"/>
                </a:solidFill>
                <a:latin typeface="Arial"/>
                <a:cs typeface="Arial"/>
              </a:rPr>
              <a:t>,</a:t>
            </a:r>
            <a:r>
              <a:rPr sz="1050" spc="28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50" spc="75" dirty="0">
                <a:solidFill>
                  <a:srgbClr val="333333"/>
                </a:solidFill>
                <a:latin typeface="Arial"/>
                <a:cs typeface="Arial"/>
              </a:rPr>
              <a:t>index</a:t>
            </a:r>
            <a:endParaRPr sz="1050">
              <a:latin typeface="Arial"/>
              <a:cs typeface="Arial"/>
            </a:endParaRPr>
          </a:p>
          <a:p>
            <a:pPr marL="58419">
              <a:lnSpc>
                <a:spcPct val="100000"/>
              </a:lnSpc>
              <a:spcBef>
                <a:spcPts val="15"/>
              </a:spcBef>
            </a:pP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</a:t>
            </a:r>
            <a:r>
              <a:rPr sz="1050" spc="2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50" b="1" spc="70" dirty="0">
                <a:solidFill>
                  <a:srgbClr val="008000"/>
                </a:solidFill>
                <a:latin typeface="Arial"/>
                <a:cs typeface="Arial"/>
              </a:rPr>
              <a:t>False</a:t>
            </a:r>
            <a:r>
              <a:rPr sz="1050" spc="70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10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1058" y="9222358"/>
            <a:ext cx="68580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35" dirty="0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sz="1050" spc="225" dirty="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sz="1050" spc="135" dirty="0">
                <a:solidFill>
                  <a:srgbClr val="2F3F9E"/>
                </a:solidFill>
                <a:latin typeface="Arial"/>
                <a:cs typeface="Arial"/>
              </a:rPr>
              <a:t>[116]: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20811" y="9182671"/>
            <a:ext cx="5857875" cy="285750"/>
          </a:xfrm>
          <a:prstGeom prst="rect">
            <a:avLst/>
          </a:prstGeom>
          <a:ln w="20097">
            <a:solidFill>
              <a:srgbClr val="CFCFCF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409"/>
              </a:spcBef>
            </a:pPr>
            <a:r>
              <a:rPr sz="1050" spc="70" dirty="0">
                <a:solidFill>
                  <a:srgbClr val="333333"/>
                </a:solidFill>
                <a:latin typeface="Arial"/>
                <a:cs typeface="Arial"/>
              </a:rPr>
              <a:t>se_grouped_clustering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sz="1050" spc="70" dirty="0">
                <a:solidFill>
                  <a:srgbClr val="333333"/>
                </a:solidFill>
                <a:latin typeface="Arial"/>
                <a:cs typeface="Arial"/>
              </a:rPr>
              <a:t>se_grouped</a:t>
            </a:r>
            <a:r>
              <a:rPr sz="1050" spc="70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70" dirty="0">
                <a:solidFill>
                  <a:srgbClr val="333333"/>
                </a:solidFill>
                <a:latin typeface="Arial"/>
                <a:cs typeface="Arial"/>
              </a:rPr>
              <a:t>drop(</a:t>
            </a:r>
            <a:r>
              <a:rPr sz="1050" spc="70" dirty="0">
                <a:solidFill>
                  <a:srgbClr val="B92020"/>
                </a:solidFill>
                <a:latin typeface="Arial"/>
                <a:cs typeface="Arial"/>
              </a:rPr>
              <a:t>'Neighbourhood'</a:t>
            </a:r>
            <a:r>
              <a:rPr sz="1050" spc="70" dirty="0">
                <a:solidFill>
                  <a:srgbClr val="333333"/>
                </a:solidFill>
                <a:latin typeface="Arial"/>
                <a:cs typeface="Arial"/>
              </a:rPr>
              <a:t>,</a:t>
            </a:r>
            <a:r>
              <a:rPr sz="1050" spc="19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50" spc="105" dirty="0">
                <a:solidFill>
                  <a:srgbClr val="666666"/>
                </a:solidFill>
                <a:latin typeface="Arial"/>
                <a:cs typeface="Arial"/>
              </a:rPr>
              <a:t>1</a:t>
            </a:r>
            <a:r>
              <a:rPr sz="1050" spc="105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10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57374" y="345058"/>
            <a:ext cx="1565275" cy="347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25" dirty="0">
                <a:latin typeface="Arial"/>
                <a:cs typeface="Arial"/>
              </a:rPr>
              <a:t>----Walworth----</a:t>
            </a:r>
            <a:endParaRPr sz="1050">
              <a:latin typeface="Arial"/>
              <a:cs typeface="Arial"/>
            </a:endParaRPr>
          </a:p>
          <a:p>
            <a:pPr marL="1185545">
              <a:lnSpc>
                <a:spcPct val="100000"/>
              </a:lnSpc>
              <a:spcBef>
                <a:spcPts val="15"/>
              </a:spcBef>
            </a:pPr>
            <a:r>
              <a:rPr sz="1050" spc="5" dirty="0">
                <a:latin typeface="Arial"/>
                <a:cs typeface="Arial"/>
              </a:rPr>
              <a:t>venue</a:t>
            </a:r>
            <a:endParaRPr sz="10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43654" y="506983"/>
            <a:ext cx="318770" cy="99504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sz="1050" spc="110" dirty="0">
                <a:latin typeface="Arial"/>
                <a:cs typeface="Arial"/>
              </a:rPr>
              <a:t>freq  </a:t>
            </a:r>
            <a:r>
              <a:rPr sz="1050" spc="65" dirty="0">
                <a:latin typeface="Arial"/>
                <a:cs typeface="Arial"/>
              </a:rPr>
              <a:t>0.11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65" dirty="0">
                <a:latin typeface="Arial"/>
                <a:cs typeface="Arial"/>
              </a:rPr>
              <a:t>0.09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65" dirty="0">
                <a:latin typeface="Arial"/>
                <a:cs typeface="Arial"/>
              </a:rPr>
              <a:t>0.09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65" dirty="0">
                <a:latin typeface="Arial"/>
                <a:cs typeface="Arial"/>
              </a:rPr>
              <a:t>0.04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65" dirty="0">
                <a:latin typeface="Arial"/>
                <a:cs typeface="Arial"/>
              </a:rPr>
              <a:t>0.03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57374" y="668908"/>
            <a:ext cx="1565275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2230" indent="-1320165">
              <a:lnSpc>
                <a:spcPct val="100000"/>
              </a:lnSpc>
              <a:spcBef>
                <a:spcPts val="100"/>
              </a:spcBef>
              <a:buAutoNum type="arabicPlain"/>
              <a:tabLst>
                <a:tab pos="1332230" algn="l"/>
                <a:tab pos="1332865" algn="l"/>
              </a:tabLst>
            </a:pPr>
            <a:r>
              <a:rPr sz="1050" spc="-50" dirty="0">
                <a:latin typeface="Arial"/>
                <a:cs typeface="Arial"/>
              </a:rPr>
              <a:t>Pub</a:t>
            </a:r>
            <a:endParaRPr sz="1050">
              <a:latin typeface="Arial"/>
              <a:cs typeface="Arial"/>
            </a:endParaRPr>
          </a:p>
          <a:p>
            <a:pPr marL="745490" indent="-73342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745490" algn="l"/>
                <a:tab pos="746125" algn="l"/>
              </a:tabLst>
            </a:pPr>
            <a:r>
              <a:rPr sz="1050" spc="60" dirty="0">
                <a:latin typeface="Arial"/>
                <a:cs typeface="Arial"/>
              </a:rPr>
              <a:t>Coffee</a:t>
            </a:r>
            <a:r>
              <a:rPr sz="1050" spc="204" dirty="0">
                <a:latin typeface="Arial"/>
                <a:cs typeface="Arial"/>
              </a:rPr>
              <a:t> </a:t>
            </a:r>
            <a:r>
              <a:rPr sz="1050" spc="-40" dirty="0">
                <a:latin typeface="Arial"/>
                <a:cs typeface="Arial"/>
              </a:rPr>
              <a:t>Shop</a:t>
            </a:r>
            <a:endParaRPr sz="1050">
              <a:latin typeface="Arial"/>
              <a:cs typeface="Arial"/>
            </a:endParaRPr>
          </a:p>
          <a:p>
            <a:pPr marL="1258570" indent="-124650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1258570" algn="l"/>
                <a:tab pos="1259205" algn="l"/>
              </a:tabLst>
            </a:pPr>
            <a:r>
              <a:rPr sz="1050" spc="20" dirty="0">
                <a:latin typeface="Arial"/>
                <a:cs typeface="Arial"/>
              </a:rPr>
              <a:t>Café</a:t>
            </a:r>
            <a:endParaRPr sz="1050">
              <a:latin typeface="Arial"/>
              <a:cs typeface="Arial"/>
            </a:endParaRPr>
          </a:p>
          <a:p>
            <a:pPr marL="232410" indent="-22034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232410" algn="l"/>
                <a:tab pos="233045" algn="l"/>
              </a:tabLst>
            </a:pPr>
            <a:r>
              <a:rPr sz="1050" spc="175" dirty="0">
                <a:latin typeface="Arial"/>
                <a:cs typeface="Arial"/>
              </a:rPr>
              <a:t>Italian</a:t>
            </a:r>
            <a:r>
              <a:rPr sz="1050" spc="240" dirty="0">
                <a:latin typeface="Arial"/>
                <a:cs typeface="Arial"/>
              </a:rPr>
              <a:t> </a:t>
            </a:r>
            <a:r>
              <a:rPr sz="1050" spc="60" dirty="0">
                <a:latin typeface="Arial"/>
                <a:cs typeface="Arial"/>
              </a:rPr>
              <a:t>Restaurant</a:t>
            </a:r>
            <a:endParaRPr sz="1050">
              <a:latin typeface="Arial"/>
              <a:cs typeface="Arial"/>
            </a:endParaRPr>
          </a:p>
          <a:p>
            <a:pPr marL="745490" indent="-73342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745490" algn="l"/>
                <a:tab pos="746125" algn="l"/>
              </a:tabLst>
            </a:pPr>
            <a:r>
              <a:rPr sz="1050" spc="60" dirty="0">
                <a:latin typeface="Arial"/>
                <a:cs typeface="Arial"/>
              </a:rPr>
              <a:t>Pizza</a:t>
            </a:r>
            <a:r>
              <a:rPr sz="1050" spc="220" dirty="0">
                <a:latin typeface="Arial"/>
                <a:cs typeface="Arial"/>
              </a:rPr>
              <a:t> </a:t>
            </a:r>
            <a:r>
              <a:rPr sz="1050" spc="50" dirty="0">
                <a:latin typeface="Arial"/>
                <a:cs typeface="Arial"/>
              </a:rPr>
              <a:t>Place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57374" y="1802383"/>
            <a:ext cx="149225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00" dirty="0">
                <a:latin typeface="Arial"/>
                <a:cs typeface="Arial"/>
              </a:rPr>
              <a:t>----West</a:t>
            </a:r>
            <a:r>
              <a:rPr sz="1050" spc="250" dirty="0">
                <a:latin typeface="Arial"/>
                <a:cs typeface="Arial"/>
              </a:rPr>
              <a:t> </a:t>
            </a:r>
            <a:r>
              <a:rPr sz="1050" spc="65" dirty="0">
                <a:latin typeface="Arial"/>
                <a:cs typeface="Arial"/>
              </a:rPr>
              <a:t>Norwood----</a:t>
            </a:r>
            <a:endParaRPr sz="10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57374" y="1964308"/>
            <a:ext cx="1198880" cy="995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9150">
              <a:lnSpc>
                <a:spcPct val="100000"/>
              </a:lnSpc>
              <a:spcBef>
                <a:spcPts val="100"/>
              </a:spcBef>
            </a:pPr>
            <a:r>
              <a:rPr sz="1050" spc="5" dirty="0">
                <a:latin typeface="Arial"/>
                <a:cs typeface="Arial"/>
              </a:rPr>
              <a:t>venue</a:t>
            </a:r>
            <a:endParaRPr sz="1050">
              <a:latin typeface="Arial"/>
              <a:cs typeface="Arial"/>
            </a:endParaRPr>
          </a:p>
          <a:p>
            <a:pPr marL="965200" indent="-95313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965200" algn="l"/>
                <a:tab pos="965835" algn="l"/>
              </a:tabLst>
            </a:pPr>
            <a:r>
              <a:rPr sz="1050" spc="-50" dirty="0">
                <a:latin typeface="Arial"/>
                <a:cs typeface="Arial"/>
              </a:rPr>
              <a:t>Pub</a:t>
            </a:r>
            <a:endParaRPr sz="1050">
              <a:latin typeface="Arial"/>
              <a:cs typeface="Arial"/>
            </a:endParaRPr>
          </a:p>
          <a:p>
            <a:pPr marL="232410" indent="-22034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232410" algn="l"/>
                <a:tab pos="233045" algn="l"/>
              </a:tabLst>
            </a:pPr>
            <a:r>
              <a:rPr sz="1050" spc="40" dirty="0">
                <a:latin typeface="Arial"/>
                <a:cs typeface="Arial"/>
              </a:rPr>
              <a:t>Grocery</a:t>
            </a:r>
            <a:r>
              <a:rPr sz="1050" spc="220" dirty="0">
                <a:latin typeface="Arial"/>
                <a:cs typeface="Arial"/>
              </a:rPr>
              <a:t> </a:t>
            </a:r>
            <a:r>
              <a:rPr sz="1050" spc="75" dirty="0">
                <a:latin typeface="Arial"/>
                <a:cs typeface="Arial"/>
              </a:rPr>
              <a:t>Store</a:t>
            </a:r>
            <a:endParaRPr sz="105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379095" algn="l"/>
                <a:tab pos="379730" algn="l"/>
              </a:tabLst>
            </a:pPr>
            <a:r>
              <a:rPr sz="1050" spc="60" dirty="0">
                <a:latin typeface="Arial"/>
                <a:cs typeface="Arial"/>
              </a:rPr>
              <a:t>Coffee</a:t>
            </a:r>
            <a:r>
              <a:rPr sz="1050" spc="220" dirty="0">
                <a:latin typeface="Arial"/>
                <a:cs typeface="Arial"/>
              </a:rPr>
              <a:t> </a:t>
            </a:r>
            <a:r>
              <a:rPr sz="1050" spc="-40" dirty="0">
                <a:latin typeface="Arial"/>
                <a:cs typeface="Arial"/>
              </a:rPr>
              <a:t>Shop</a:t>
            </a:r>
            <a:endParaRPr sz="1050">
              <a:latin typeface="Arial"/>
              <a:cs typeface="Arial"/>
            </a:endParaRPr>
          </a:p>
          <a:p>
            <a:pPr marL="892175" indent="-880110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892175" algn="l"/>
                <a:tab pos="892810" algn="l"/>
              </a:tabLst>
            </a:pPr>
            <a:r>
              <a:rPr sz="1050" spc="20" dirty="0">
                <a:latin typeface="Arial"/>
                <a:cs typeface="Arial"/>
              </a:rPr>
              <a:t>Café</a:t>
            </a:r>
            <a:endParaRPr sz="1050">
              <a:latin typeface="Arial"/>
              <a:cs typeface="Arial"/>
            </a:endParaRPr>
          </a:p>
          <a:p>
            <a:pPr marL="745490" indent="-733425">
              <a:lnSpc>
                <a:spcPct val="100000"/>
              </a:lnSpc>
              <a:spcBef>
                <a:spcPts val="15"/>
              </a:spcBef>
              <a:buAutoNum type="arabicPlain"/>
              <a:tabLst>
                <a:tab pos="745490" algn="l"/>
                <a:tab pos="746125" algn="l"/>
              </a:tabLst>
            </a:pPr>
            <a:r>
              <a:rPr sz="1050" spc="30" dirty="0">
                <a:latin typeface="Arial"/>
                <a:cs typeface="Arial"/>
              </a:rPr>
              <a:t>Bakery</a:t>
            </a:r>
            <a:endParaRPr sz="10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77071" y="1964308"/>
            <a:ext cx="318770" cy="99504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sz="1050" spc="110" dirty="0">
                <a:latin typeface="Arial"/>
                <a:cs typeface="Arial"/>
              </a:rPr>
              <a:t>freq  </a:t>
            </a:r>
            <a:r>
              <a:rPr sz="1050" spc="65" dirty="0">
                <a:latin typeface="Arial"/>
                <a:cs typeface="Arial"/>
              </a:rPr>
              <a:t>0.13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65" dirty="0">
                <a:latin typeface="Arial"/>
                <a:cs typeface="Arial"/>
              </a:rPr>
              <a:t>0.09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65" dirty="0">
                <a:latin typeface="Arial"/>
                <a:cs typeface="Arial"/>
              </a:rPr>
              <a:t>0.09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65" dirty="0">
                <a:latin typeface="Arial"/>
                <a:cs typeface="Arial"/>
              </a:rPr>
              <a:t>0.06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65" dirty="0">
                <a:latin typeface="Arial"/>
                <a:cs typeface="Arial"/>
              </a:rPr>
              <a:t>0.04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file:///C:/Users/User/Downloads/Neighborhoods in London </a:t>
            </a:r>
            <a:r>
              <a:rPr spc="-5" dirty="0"/>
              <a:t>Week2</a:t>
            </a:r>
            <a:r>
              <a:rPr spc="-85" dirty="0"/>
              <a:t> </a:t>
            </a:r>
            <a:r>
              <a:rPr dirty="0"/>
              <a:t>(1).html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41</a:t>
            </a:fld>
            <a:r>
              <a:rPr spc="-5" dirty="0"/>
              <a:t>/</a:t>
            </a:r>
            <a:r>
              <a:rPr dirty="0"/>
              <a:t>46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323254" y="165099"/>
            <a:ext cx="47752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3/19/2020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8337" y="165099"/>
            <a:ext cx="153225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Neighborhoods in London</a:t>
            </a:r>
            <a:r>
              <a:rPr sz="800" spc="-8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Week2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2229" y="708532"/>
            <a:ext cx="1951989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i="1" dirty="0">
                <a:latin typeface="Arial"/>
                <a:cs typeface="Arial"/>
              </a:rPr>
              <a:t>Clustering of</a:t>
            </a:r>
            <a:r>
              <a:rPr sz="1050" b="1" i="1" spc="-85" dirty="0">
                <a:latin typeface="Arial"/>
                <a:cs typeface="Arial"/>
              </a:rPr>
              <a:t> </a:t>
            </a:r>
            <a:r>
              <a:rPr sz="1050" b="1" i="1" dirty="0">
                <a:latin typeface="Arial"/>
                <a:cs typeface="Arial"/>
              </a:rPr>
              <a:t>Neighbourhoods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1058" y="1099057"/>
            <a:ext cx="68580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35" dirty="0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sz="1050" spc="225" dirty="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sz="1050" spc="135" dirty="0">
                <a:solidFill>
                  <a:srgbClr val="2F3F9E"/>
                </a:solidFill>
                <a:latin typeface="Arial"/>
                <a:cs typeface="Arial"/>
              </a:rPr>
              <a:t>[117]: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20811" y="1059370"/>
            <a:ext cx="5857875" cy="1571625"/>
          </a:xfrm>
          <a:prstGeom prst="rect">
            <a:avLst/>
          </a:prstGeom>
          <a:ln w="20097">
            <a:solidFill>
              <a:srgbClr val="CFCFCF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409"/>
              </a:spcBef>
            </a:pPr>
            <a:r>
              <a:rPr sz="1050" i="1" spc="-10" dirty="0">
                <a:solidFill>
                  <a:srgbClr val="408080"/>
                </a:solidFill>
                <a:latin typeface="Arial"/>
                <a:cs typeface="Arial"/>
              </a:rPr>
              <a:t># </a:t>
            </a:r>
            <a:r>
              <a:rPr sz="1050" i="1" spc="110" dirty="0">
                <a:solidFill>
                  <a:srgbClr val="408080"/>
                </a:solidFill>
                <a:latin typeface="Arial"/>
                <a:cs typeface="Arial"/>
              </a:rPr>
              <a:t>set </a:t>
            </a:r>
            <a:r>
              <a:rPr sz="1050" i="1" spc="-20" dirty="0">
                <a:solidFill>
                  <a:srgbClr val="408080"/>
                </a:solidFill>
                <a:latin typeface="Arial"/>
                <a:cs typeface="Arial"/>
              </a:rPr>
              <a:t>number </a:t>
            </a:r>
            <a:r>
              <a:rPr sz="1050" i="1" spc="135" dirty="0">
                <a:solidFill>
                  <a:srgbClr val="408080"/>
                </a:solidFill>
                <a:latin typeface="Arial"/>
                <a:cs typeface="Arial"/>
              </a:rPr>
              <a:t>of</a:t>
            </a:r>
            <a:r>
              <a:rPr sz="1050" i="1" spc="85" dirty="0">
                <a:solidFill>
                  <a:srgbClr val="408080"/>
                </a:solidFill>
                <a:latin typeface="Arial"/>
                <a:cs typeface="Arial"/>
              </a:rPr>
              <a:t> </a:t>
            </a:r>
            <a:r>
              <a:rPr sz="1050" i="1" spc="125" dirty="0">
                <a:solidFill>
                  <a:srgbClr val="408080"/>
                </a:solidFill>
                <a:latin typeface="Arial"/>
                <a:cs typeface="Arial"/>
              </a:rPr>
              <a:t>clusters</a:t>
            </a:r>
            <a:endParaRPr sz="1050">
              <a:latin typeface="Arial"/>
              <a:cs typeface="Arial"/>
            </a:endParaRPr>
          </a:p>
          <a:p>
            <a:pPr marL="58419">
              <a:lnSpc>
                <a:spcPct val="100000"/>
              </a:lnSpc>
              <a:spcBef>
                <a:spcPts val="15"/>
              </a:spcBef>
            </a:pPr>
            <a:r>
              <a:rPr sz="1050" spc="114" dirty="0">
                <a:solidFill>
                  <a:srgbClr val="333333"/>
                </a:solidFill>
                <a:latin typeface="Arial"/>
                <a:cs typeface="Arial"/>
              </a:rPr>
              <a:t>kclusters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</a:t>
            </a:r>
            <a:r>
              <a:rPr sz="1050" spc="3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50" spc="-10" dirty="0">
                <a:solidFill>
                  <a:srgbClr val="666666"/>
                </a:solidFill>
                <a:latin typeface="Arial"/>
                <a:cs typeface="Arial"/>
              </a:rPr>
              <a:t>5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58419">
              <a:lnSpc>
                <a:spcPct val="100000"/>
              </a:lnSpc>
            </a:pPr>
            <a:r>
              <a:rPr sz="1050" i="1" spc="-10" dirty="0">
                <a:solidFill>
                  <a:srgbClr val="408080"/>
                </a:solidFill>
                <a:latin typeface="Arial"/>
                <a:cs typeface="Arial"/>
              </a:rPr>
              <a:t># </a:t>
            </a:r>
            <a:r>
              <a:rPr sz="1050" i="1" spc="70" dirty="0">
                <a:solidFill>
                  <a:srgbClr val="408080"/>
                </a:solidFill>
                <a:latin typeface="Arial"/>
                <a:cs typeface="Arial"/>
              </a:rPr>
              <a:t>run </a:t>
            </a:r>
            <a:r>
              <a:rPr sz="1050" i="1" dirty="0">
                <a:solidFill>
                  <a:srgbClr val="408080"/>
                </a:solidFill>
                <a:latin typeface="Arial"/>
                <a:cs typeface="Arial"/>
              </a:rPr>
              <a:t>k-means</a:t>
            </a:r>
            <a:r>
              <a:rPr sz="1050" i="1" spc="135" dirty="0">
                <a:solidFill>
                  <a:srgbClr val="408080"/>
                </a:solidFill>
                <a:latin typeface="Arial"/>
                <a:cs typeface="Arial"/>
              </a:rPr>
              <a:t> </a:t>
            </a:r>
            <a:r>
              <a:rPr sz="1050" i="1" spc="125" dirty="0">
                <a:solidFill>
                  <a:srgbClr val="408080"/>
                </a:solidFill>
                <a:latin typeface="Arial"/>
                <a:cs typeface="Arial"/>
              </a:rPr>
              <a:t>clustering</a:t>
            </a:r>
            <a:endParaRPr sz="1050">
              <a:latin typeface="Arial"/>
              <a:cs typeface="Arial"/>
            </a:endParaRPr>
          </a:p>
          <a:p>
            <a:pPr marL="58419" marR="74295">
              <a:lnSpc>
                <a:spcPct val="101200"/>
              </a:lnSpc>
            </a:pPr>
            <a:r>
              <a:rPr sz="1050" spc="-40" dirty="0">
                <a:solidFill>
                  <a:srgbClr val="333333"/>
                </a:solidFill>
                <a:latin typeface="Arial"/>
                <a:cs typeface="Arial"/>
              </a:rPr>
              <a:t>kmeans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sz="1050" spc="45" dirty="0">
                <a:solidFill>
                  <a:srgbClr val="333333"/>
                </a:solidFill>
                <a:latin typeface="Arial"/>
                <a:cs typeface="Arial"/>
              </a:rPr>
              <a:t>KMeans(n_clusters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sz="1050" spc="130" dirty="0">
                <a:solidFill>
                  <a:srgbClr val="333333"/>
                </a:solidFill>
                <a:latin typeface="Arial"/>
                <a:cs typeface="Arial"/>
              </a:rPr>
              <a:t>kclusters, </a:t>
            </a:r>
            <a:r>
              <a:rPr sz="1050" spc="85" dirty="0">
                <a:solidFill>
                  <a:srgbClr val="333333"/>
                </a:solidFill>
                <a:latin typeface="Arial"/>
                <a:cs typeface="Arial"/>
              </a:rPr>
              <a:t>random_state</a:t>
            </a:r>
            <a:r>
              <a:rPr sz="1050" spc="85" dirty="0">
                <a:solidFill>
                  <a:srgbClr val="666666"/>
                </a:solidFill>
                <a:latin typeface="Arial"/>
                <a:cs typeface="Arial"/>
              </a:rPr>
              <a:t>=0</a:t>
            </a:r>
            <a:r>
              <a:rPr sz="1050" spc="85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r>
              <a:rPr sz="1050" spc="85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85" dirty="0">
                <a:solidFill>
                  <a:srgbClr val="333333"/>
                </a:solidFill>
                <a:latin typeface="Arial"/>
                <a:cs typeface="Arial"/>
              </a:rPr>
              <a:t>fit(se_grouped_cluster  </a:t>
            </a:r>
            <a:r>
              <a:rPr sz="1050" spc="135" dirty="0">
                <a:solidFill>
                  <a:srgbClr val="333333"/>
                </a:solidFill>
                <a:latin typeface="Arial"/>
                <a:cs typeface="Arial"/>
              </a:rPr>
              <a:t>ing)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58419">
              <a:lnSpc>
                <a:spcPct val="100000"/>
              </a:lnSpc>
            </a:pPr>
            <a:r>
              <a:rPr sz="1050" i="1" spc="-10" dirty="0">
                <a:solidFill>
                  <a:srgbClr val="408080"/>
                </a:solidFill>
                <a:latin typeface="Arial"/>
                <a:cs typeface="Arial"/>
              </a:rPr>
              <a:t># </a:t>
            </a:r>
            <a:r>
              <a:rPr sz="1050" i="1" spc="25" dirty="0">
                <a:solidFill>
                  <a:srgbClr val="408080"/>
                </a:solidFill>
                <a:latin typeface="Arial"/>
                <a:cs typeface="Arial"/>
              </a:rPr>
              <a:t>check </a:t>
            </a:r>
            <a:r>
              <a:rPr sz="1050" i="1" spc="135" dirty="0">
                <a:solidFill>
                  <a:srgbClr val="408080"/>
                </a:solidFill>
                <a:latin typeface="Arial"/>
                <a:cs typeface="Arial"/>
              </a:rPr>
              <a:t>cluster </a:t>
            </a:r>
            <a:r>
              <a:rPr sz="1050" i="1" spc="120" dirty="0">
                <a:solidFill>
                  <a:srgbClr val="408080"/>
                </a:solidFill>
                <a:latin typeface="Arial"/>
                <a:cs typeface="Arial"/>
              </a:rPr>
              <a:t>labels </a:t>
            </a:r>
            <a:r>
              <a:rPr sz="1050" i="1" spc="50" dirty="0">
                <a:solidFill>
                  <a:srgbClr val="408080"/>
                </a:solidFill>
                <a:latin typeface="Arial"/>
                <a:cs typeface="Arial"/>
              </a:rPr>
              <a:t>generated </a:t>
            </a:r>
            <a:r>
              <a:rPr sz="1050" i="1" spc="165" dirty="0">
                <a:solidFill>
                  <a:srgbClr val="408080"/>
                </a:solidFill>
                <a:latin typeface="Arial"/>
                <a:cs typeface="Arial"/>
              </a:rPr>
              <a:t>for </a:t>
            </a:r>
            <a:r>
              <a:rPr sz="1050" i="1" spc="5" dirty="0">
                <a:solidFill>
                  <a:srgbClr val="408080"/>
                </a:solidFill>
                <a:latin typeface="Arial"/>
                <a:cs typeface="Arial"/>
              </a:rPr>
              <a:t>each </a:t>
            </a:r>
            <a:r>
              <a:rPr sz="1050" i="1" spc="10" dirty="0">
                <a:solidFill>
                  <a:srgbClr val="408080"/>
                </a:solidFill>
                <a:latin typeface="Arial"/>
                <a:cs typeface="Arial"/>
              </a:rPr>
              <a:t>row </a:t>
            </a:r>
            <a:r>
              <a:rPr sz="1050" i="1" spc="165" dirty="0">
                <a:solidFill>
                  <a:srgbClr val="408080"/>
                </a:solidFill>
                <a:latin typeface="Arial"/>
                <a:cs typeface="Arial"/>
              </a:rPr>
              <a:t>in </a:t>
            </a:r>
            <a:r>
              <a:rPr sz="1050" i="1" spc="90" dirty="0">
                <a:solidFill>
                  <a:srgbClr val="408080"/>
                </a:solidFill>
                <a:latin typeface="Arial"/>
                <a:cs typeface="Arial"/>
              </a:rPr>
              <a:t>the</a:t>
            </a:r>
            <a:r>
              <a:rPr sz="1050" i="1" spc="229" dirty="0">
                <a:solidFill>
                  <a:srgbClr val="408080"/>
                </a:solidFill>
                <a:latin typeface="Arial"/>
                <a:cs typeface="Arial"/>
              </a:rPr>
              <a:t> </a:t>
            </a:r>
            <a:r>
              <a:rPr sz="1050" i="1" spc="50" dirty="0">
                <a:solidFill>
                  <a:srgbClr val="408080"/>
                </a:solidFill>
                <a:latin typeface="Arial"/>
                <a:cs typeface="Arial"/>
              </a:rPr>
              <a:t>dataframe</a:t>
            </a:r>
            <a:endParaRPr sz="1050">
              <a:latin typeface="Arial"/>
              <a:cs typeface="Arial"/>
            </a:endParaRPr>
          </a:p>
          <a:p>
            <a:pPr marL="58419">
              <a:lnSpc>
                <a:spcPct val="100000"/>
              </a:lnSpc>
              <a:spcBef>
                <a:spcPts val="15"/>
              </a:spcBef>
            </a:pPr>
            <a:r>
              <a:rPr sz="1050" spc="75" dirty="0">
                <a:solidFill>
                  <a:srgbClr val="333333"/>
                </a:solidFill>
                <a:latin typeface="Arial"/>
                <a:cs typeface="Arial"/>
              </a:rPr>
              <a:t>kmeans</a:t>
            </a:r>
            <a:r>
              <a:rPr sz="1050" spc="75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75" dirty="0">
                <a:solidFill>
                  <a:srgbClr val="333333"/>
                </a:solidFill>
                <a:latin typeface="Arial"/>
                <a:cs typeface="Arial"/>
              </a:rPr>
              <a:t>labels_[</a:t>
            </a:r>
            <a:r>
              <a:rPr sz="1050" spc="75" dirty="0">
                <a:solidFill>
                  <a:srgbClr val="666666"/>
                </a:solidFill>
                <a:latin typeface="Arial"/>
                <a:cs typeface="Arial"/>
              </a:rPr>
              <a:t>0</a:t>
            </a:r>
            <a:r>
              <a:rPr sz="1050" spc="75" dirty="0">
                <a:solidFill>
                  <a:srgbClr val="333333"/>
                </a:solidFill>
                <a:latin typeface="Arial"/>
                <a:cs typeface="Arial"/>
              </a:rPr>
              <a:t>:</a:t>
            </a:r>
            <a:r>
              <a:rPr sz="1050" spc="75" dirty="0">
                <a:solidFill>
                  <a:srgbClr val="666666"/>
                </a:solidFill>
                <a:latin typeface="Arial"/>
                <a:cs typeface="Arial"/>
              </a:rPr>
              <a:t>10</a:t>
            </a:r>
            <a:r>
              <a:rPr sz="1050" spc="75" dirty="0">
                <a:solidFill>
                  <a:srgbClr val="333333"/>
                </a:solidFill>
                <a:latin typeface="Arial"/>
                <a:cs typeface="Arial"/>
              </a:rPr>
              <a:t>]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1058" y="3080257"/>
            <a:ext cx="68580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35" dirty="0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sz="1050" spc="225" dirty="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sz="1050" spc="135" dirty="0">
                <a:solidFill>
                  <a:srgbClr val="2F3F9E"/>
                </a:solidFill>
                <a:latin typeface="Arial"/>
                <a:cs typeface="Arial"/>
              </a:rPr>
              <a:t>[118]: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20811" y="3050095"/>
            <a:ext cx="5857875" cy="276225"/>
          </a:xfrm>
          <a:prstGeom prst="rect">
            <a:avLst/>
          </a:prstGeom>
          <a:ln w="20097">
            <a:solidFill>
              <a:srgbClr val="CFCFCF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335"/>
              </a:spcBef>
            </a:pPr>
            <a:r>
              <a:rPr sz="1050" spc="75" dirty="0">
                <a:solidFill>
                  <a:srgbClr val="333333"/>
                </a:solidFill>
                <a:latin typeface="Arial"/>
                <a:cs typeface="Arial"/>
              </a:rPr>
              <a:t>kmeans</a:t>
            </a:r>
            <a:r>
              <a:rPr sz="1050" spc="75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75" dirty="0">
                <a:solidFill>
                  <a:srgbClr val="333333"/>
                </a:solidFill>
                <a:latin typeface="Arial"/>
                <a:cs typeface="Arial"/>
              </a:rPr>
              <a:t>labels_[</a:t>
            </a:r>
            <a:r>
              <a:rPr sz="1050" spc="75" dirty="0">
                <a:solidFill>
                  <a:srgbClr val="666666"/>
                </a:solidFill>
                <a:latin typeface="Arial"/>
                <a:cs typeface="Arial"/>
              </a:rPr>
              <a:t>0</a:t>
            </a:r>
            <a:r>
              <a:rPr sz="1050" spc="75" dirty="0">
                <a:solidFill>
                  <a:srgbClr val="333333"/>
                </a:solidFill>
                <a:latin typeface="Arial"/>
                <a:cs typeface="Arial"/>
              </a:rPr>
              <a:t>:</a:t>
            </a:r>
            <a:r>
              <a:rPr sz="1050" spc="75" dirty="0">
                <a:solidFill>
                  <a:srgbClr val="666666"/>
                </a:solidFill>
                <a:latin typeface="Arial"/>
                <a:cs typeface="Arial"/>
              </a:rPr>
              <a:t>10</a:t>
            </a:r>
            <a:r>
              <a:rPr sz="1050" spc="75" dirty="0">
                <a:solidFill>
                  <a:srgbClr val="333333"/>
                </a:solidFill>
                <a:latin typeface="Arial"/>
                <a:cs typeface="Arial"/>
              </a:rPr>
              <a:t>]</a:t>
            </a:r>
            <a:endParaRPr sz="10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1058" y="3775583"/>
            <a:ext cx="68580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35" dirty="0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sz="1050" spc="225" dirty="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sz="1050" spc="135" dirty="0">
                <a:solidFill>
                  <a:srgbClr val="2F3F9E"/>
                </a:solidFill>
                <a:latin typeface="Arial"/>
                <a:cs typeface="Arial"/>
              </a:rPr>
              <a:t>[119]: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20811" y="3735895"/>
            <a:ext cx="5857875" cy="438150"/>
          </a:xfrm>
          <a:prstGeom prst="rect">
            <a:avLst/>
          </a:prstGeom>
          <a:ln w="20097">
            <a:solidFill>
              <a:srgbClr val="CFCFCF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409"/>
              </a:spcBef>
            </a:pPr>
            <a:r>
              <a:rPr sz="1050" i="1" spc="-10" dirty="0">
                <a:solidFill>
                  <a:srgbClr val="408080"/>
                </a:solidFill>
                <a:latin typeface="Arial"/>
                <a:cs typeface="Arial"/>
              </a:rPr>
              <a:t># add </a:t>
            </a:r>
            <a:r>
              <a:rPr sz="1050" i="1" spc="125" dirty="0">
                <a:solidFill>
                  <a:srgbClr val="408080"/>
                </a:solidFill>
                <a:latin typeface="Arial"/>
                <a:cs typeface="Arial"/>
              </a:rPr>
              <a:t>clustering</a:t>
            </a:r>
            <a:r>
              <a:rPr sz="1050" i="1" spc="295" dirty="0">
                <a:solidFill>
                  <a:srgbClr val="408080"/>
                </a:solidFill>
                <a:latin typeface="Arial"/>
                <a:cs typeface="Arial"/>
              </a:rPr>
              <a:t> </a:t>
            </a:r>
            <a:r>
              <a:rPr sz="1050" i="1" spc="120" dirty="0">
                <a:solidFill>
                  <a:srgbClr val="408080"/>
                </a:solidFill>
                <a:latin typeface="Arial"/>
                <a:cs typeface="Arial"/>
              </a:rPr>
              <a:t>labels</a:t>
            </a:r>
            <a:endParaRPr sz="1050">
              <a:latin typeface="Arial"/>
              <a:cs typeface="Arial"/>
            </a:endParaRPr>
          </a:p>
          <a:p>
            <a:pPr marL="58419">
              <a:lnSpc>
                <a:spcPct val="100000"/>
              </a:lnSpc>
              <a:spcBef>
                <a:spcPts val="15"/>
              </a:spcBef>
            </a:pPr>
            <a:r>
              <a:rPr sz="1050" spc="70" dirty="0">
                <a:solidFill>
                  <a:srgbClr val="333333"/>
                </a:solidFill>
                <a:latin typeface="Arial"/>
                <a:cs typeface="Arial"/>
              </a:rPr>
              <a:t>neighbourhoods_venues_sorted</a:t>
            </a:r>
            <a:r>
              <a:rPr sz="1050" spc="70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70" dirty="0">
                <a:solidFill>
                  <a:srgbClr val="333333"/>
                </a:solidFill>
                <a:latin typeface="Arial"/>
                <a:cs typeface="Arial"/>
              </a:rPr>
              <a:t>insert(</a:t>
            </a:r>
            <a:r>
              <a:rPr sz="1050" spc="70" dirty="0">
                <a:solidFill>
                  <a:srgbClr val="666666"/>
                </a:solidFill>
                <a:latin typeface="Arial"/>
                <a:cs typeface="Arial"/>
              </a:rPr>
              <a:t>0</a:t>
            </a:r>
            <a:r>
              <a:rPr sz="1050" spc="70" dirty="0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sz="1050" spc="135" dirty="0">
                <a:solidFill>
                  <a:srgbClr val="B92020"/>
                </a:solidFill>
                <a:latin typeface="Arial"/>
                <a:cs typeface="Arial"/>
              </a:rPr>
              <a:t>'Cluster </a:t>
            </a:r>
            <a:r>
              <a:rPr sz="1050" spc="125" dirty="0">
                <a:solidFill>
                  <a:srgbClr val="B92020"/>
                </a:solidFill>
                <a:latin typeface="Arial"/>
                <a:cs typeface="Arial"/>
              </a:rPr>
              <a:t>Labels'</a:t>
            </a:r>
            <a:r>
              <a:rPr sz="1050" spc="125" dirty="0">
                <a:solidFill>
                  <a:srgbClr val="333333"/>
                </a:solidFill>
                <a:latin typeface="Arial"/>
                <a:cs typeface="Arial"/>
              </a:rPr>
              <a:t>,</a:t>
            </a:r>
            <a:r>
              <a:rPr sz="1050" spc="-1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50" spc="65" dirty="0">
                <a:solidFill>
                  <a:srgbClr val="333333"/>
                </a:solidFill>
                <a:latin typeface="Arial"/>
                <a:cs typeface="Arial"/>
              </a:rPr>
              <a:t>kmeans</a:t>
            </a:r>
            <a:r>
              <a:rPr sz="1050" spc="65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65" dirty="0">
                <a:solidFill>
                  <a:srgbClr val="333333"/>
                </a:solidFill>
                <a:latin typeface="Arial"/>
                <a:cs typeface="Arial"/>
              </a:rPr>
              <a:t>labels_)</a:t>
            </a:r>
            <a:endParaRPr sz="10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1058" y="4337558"/>
            <a:ext cx="68580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35" dirty="0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sz="1050" spc="225" dirty="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sz="1050" spc="135" dirty="0">
                <a:solidFill>
                  <a:srgbClr val="2F3F9E"/>
                </a:solidFill>
                <a:latin typeface="Arial"/>
                <a:cs typeface="Arial"/>
              </a:rPr>
              <a:t>[120]: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20811" y="4297870"/>
            <a:ext cx="5857875" cy="276225"/>
          </a:xfrm>
          <a:prstGeom prst="rect">
            <a:avLst/>
          </a:prstGeom>
          <a:ln w="20097">
            <a:solidFill>
              <a:srgbClr val="CFCFCF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409"/>
              </a:spcBef>
            </a:pPr>
            <a:r>
              <a:rPr sz="1050" spc="-10" dirty="0">
                <a:solidFill>
                  <a:srgbClr val="333333"/>
                </a:solidFill>
                <a:latin typeface="Arial"/>
                <a:cs typeface="Arial"/>
              </a:rPr>
              <a:t>se_merged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</a:t>
            </a:r>
            <a:r>
              <a:rPr sz="1050" spc="3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50" spc="60" dirty="0">
                <a:solidFill>
                  <a:srgbClr val="333333"/>
                </a:solidFill>
                <a:latin typeface="Arial"/>
                <a:cs typeface="Arial"/>
              </a:rPr>
              <a:t>se_df</a:t>
            </a:r>
            <a:endParaRPr sz="10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1058" y="4737608"/>
            <a:ext cx="68580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35" dirty="0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sz="1050" spc="225" dirty="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sz="1050" spc="135" dirty="0">
                <a:solidFill>
                  <a:srgbClr val="2F3F9E"/>
                </a:solidFill>
                <a:latin typeface="Arial"/>
                <a:cs typeface="Arial"/>
              </a:rPr>
              <a:t>[121]: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20811" y="4697920"/>
            <a:ext cx="5857875" cy="609600"/>
          </a:xfrm>
          <a:prstGeom prst="rect">
            <a:avLst/>
          </a:prstGeom>
          <a:ln w="20097">
            <a:solidFill>
              <a:srgbClr val="CFCFCF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409"/>
              </a:spcBef>
            </a:pPr>
            <a:r>
              <a:rPr sz="1050" i="1" spc="-10" dirty="0">
                <a:solidFill>
                  <a:srgbClr val="408080"/>
                </a:solidFill>
                <a:latin typeface="Arial"/>
                <a:cs typeface="Arial"/>
              </a:rPr>
              <a:t># </a:t>
            </a:r>
            <a:r>
              <a:rPr sz="1050" i="1" spc="20" dirty="0">
                <a:solidFill>
                  <a:srgbClr val="408080"/>
                </a:solidFill>
                <a:latin typeface="Arial"/>
                <a:cs typeface="Arial"/>
              </a:rPr>
              <a:t>match/merge </a:t>
            </a:r>
            <a:r>
              <a:rPr sz="1050" i="1" spc="-125" dirty="0">
                <a:solidFill>
                  <a:srgbClr val="408080"/>
                </a:solidFill>
                <a:latin typeface="Arial"/>
                <a:cs typeface="Arial"/>
              </a:rPr>
              <a:t>SE </a:t>
            </a:r>
            <a:r>
              <a:rPr sz="1050" i="1" spc="-10" dirty="0">
                <a:solidFill>
                  <a:srgbClr val="408080"/>
                </a:solidFill>
                <a:latin typeface="Arial"/>
                <a:cs typeface="Arial"/>
              </a:rPr>
              <a:t>London </a:t>
            </a:r>
            <a:r>
              <a:rPr sz="1050" i="1" spc="65" dirty="0">
                <a:solidFill>
                  <a:srgbClr val="408080"/>
                </a:solidFill>
                <a:latin typeface="Arial"/>
                <a:cs typeface="Arial"/>
              </a:rPr>
              <a:t>data </a:t>
            </a:r>
            <a:r>
              <a:rPr sz="1050" i="1" spc="110" dirty="0">
                <a:solidFill>
                  <a:srgbClr val="408080"/>
                </a:solidFill>
                <a:latin typeface="Arial"/>
                <a:cs typeface="Arial"/>
              </a:rPr>
              <a:t>with </a:t>
            </a:r>
            <a:r>
              <a:rPr sz="1050" i="1" spc="135" dirty="0">
                <a:solidFill>
                  <a:srgbClr val="408080"/>
                </a:solidFill>
                <a:latin typeface="Arial"/>
                <a:cs typeface="Arial"/>
              </a:rPr>
              <a:t>latitude/longitude </a:t>
            </a:r>
            <a:r>
              <a:rPr sz="1050" i="1" spc="165" dirty="0">
                <a:solidFill>
                  <a:srgbClr val="408080"/>
                </a:solidFill>
                <a:latin typeface="Arial"/>
                <a:cs typeface="Arial"/>
              </a:rPr>
              <a:t>for </a:t>
            </a:r>
            <a:r>
              <a:rPr sz="1050" i="1" spc="5" dirty="0">
                <a:solidFill>
                  <a:srgbClr val="408080"/>
                </a:solidFill>
                <a:latin typeface="Arial"/>
                <a:cs typeface="Arial"/>
              </a:rPr>
              <a:t>each</a:t>
            </a:r>
            <a:r>
              <a:rPr sz="1050" i="1" spc="55" dirty="0">
                <a:solidFill>
                  <a:srgbClr val="408080"/>
                </a:solidFill>
                <a:latin typeface="Arial"/>
                <a:cs typeface="Arial"/>
              </a:rPr>
              <a:t> </a:t>
            </a:r>
            <a:r>
              <a:rPr sz="1050" i="1" spc="40" dirty="0">
                <a:solidFill>
                  <a:srgbClr val="408080"/>
                </a:solidFill>
                <a:latin typeface="Arial"/>
                <a:cs typeface="Arial"/>
              </a:rPr>
              <a:t>neighborhood</a:t>
            </a:r>
            <a:endParaRPr sz="1050">
              <a:latin typeface="Arial"/>
              <a:cs typeface="Arial"/>
            </a:endParaRPr>
          </a:p>
          <a:p>
            <a:pPr marL="58419" marR="73660">
              <a:lnSpc>
                <a:spcPct val="101200"/>
              </a:lnSpc>
            </a:pPr>
            <a:r>
              <a:rPr sz="1050" spc="50" dirty="0">
                <a:solidFill>
                  <a:srgbClr val="333333"/>
                </a:solidFill>
                <a:latin typeface="Arial"/>
                <a:cs typeface="Arial"/>
              </a:rPr>
              <a:t>se_merged_latlong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sz="1050" spc="65" dirty="0">
                <a:solidFill>
                  <a:srgbClr val="333333"/>
                </a:solidFill>
                <a:latin typeface="Arial"/>
                <a:cs typeface="Arial"/>
              </a:rPr>
              <a:t>se_merged</a:t>
            </a:r>
            <a:r>
              <a:rPr sz="1050" spc="65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65" dirty="0">
                <a:solidFill>
                  <a:srgbClr val="333333"/>
                </a:solidFill>
                <a:latin typeface="Arial"/>
                <a:cs typeface="Arial"/>
              </a:rPr>
              <a:t>join(neighbourhoods_venues_sorted</a:t>
            </a:r>
            <a:r>
              <a:rPr sz="1050" spc="65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65" dirty="0">
                <a:solidFill>
                  <a:srgbClr val="333333"/>
                </a:solidFill>
                <a:latin typeface="Arial"/>
                <a:cs typeface="Arial"/>
              </a:rPr>
              <a:t>set_index(</a:t>
            </a:r>
            <a:r>
              <a:rPr sz="1050" spc="65" dirty="0">
                <a:solidFill>
                  <a:srgbClr val="B92020"/>
                </a:solidFill>
                <a:latin typeface="Arial"/>
                <a:cs typeface="Arial"/>
              </a:rPr>
              <a:t>'Nei  </a:t>
            </a:r>
            <a:r>
              <a:rPr sz="1050" spc="80" dirty="0">
                <a:solidFill>
                  <a:srgbClr val="B92020"/>
                </a:solidFill>
                <a:latin typeface="Arial"/>
                <a:cs typeface="Arial"/>
              </a:rPr>
              <a:t>ghbourhood'</a:t>
            </a:r>
            <a:r>
              <a:rPr sz="1050" spc="80" dirty="0">
                <a:solidFill>
                  <a:srgbClr val="333333"/>
                </a:solidFill>
                <a:latin typeface="Arial"/>
                <a:cs typeface="Arial"/>
              </a:rPr>
              <a:t>), </a:t>
            </a:r>
            <a:r>
              <a:rPr sz="1050" spc="-10" dirty="0">
                <a:solidFill>
                  <a:srgbClr val="333333"/>
                </a:solidFill>
                <a:latin typeface="Arial"/>
                <a:cs typeface="Arial"/>
              </a:rPr>
              <a:t>on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</a:t>
            </a:r>
            <a:r>
              <a:rPr sz="1050" spc="114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50" spc="145" dirty="0">
                <a:solidFill>
                  <a:srgbClr val="B92020"/>
                </a:solidFill>
                <a:latin typeface="Arial"/>
                <a:cs typeface="Arial"/>
              </a:rPr>
              <a:t>'Location'</a:t>
            </a:r>
            <a:r>
              <a:rPr sz="1050" spc="145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7653" y="5461508"/>
            <a:ext cx="53911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35" dirty="0">
                <a:solidFill>
                  <a:srgbClr val="2F3F9E"/>
                </a:solidFill>
                <a:latin typeface="Arial"/>
                <a:cs typeface="Arial"/>
              </a:rPr>
              <a:t>In </a:t>
            </a:r>
            <a:r>
              <a:rPr sz="1050" spc="285" dirty="0">
                <a:solidFill>
                  <a:srgbClr val="2F3F9E"/>
                </a:solidFill>
                <a:latin typeface="Arial"/>
                <a:cs typeface="Arial"/>
              </a:rPr>
              <a:t>[</a:t>
            </a:r>
            <a:r>
              <a:rPr sz="1050" spc="345" dirty="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sz="1050" spc="285" dirty="0">
                <a:solidFill>
                  <a:srgbClr val="2F3F9E"/>
                </a:solidFill>
                <a:latin typeface="Arial"/>
                <a:cs typeface="Arial"/>
              </a:rPr>
              <a:t>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20811" y="5431345"/>
            <a:ext cx="5857875" cy="276225"/>
          </a:xfrm>
          <a:prstGeom prst="rect">
            <a:avLst/>
          </a:prstGeom>
          <a:ln w="20097">
            <a:solidFill>
              <a:srgbClr val="CFCFCF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335"/>
              </a:spcBef>
            </a:pPr>
            <a:r>
              <a:rPr sz="1050" spc="60" dirty="0">
                <a:solidFill>
                  <a:srgbClr val="333333"/>
                </a:solidFill>
                <a:latin typeface="Arial"/>
                <a:cs typeface="Arial"/>
              </a:rPr>
              <a:t>se_merged_latlong</a:t>
            </a:r>
            <a:r>
              <a:rPr sz="1050" spc="60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60" dirty="0">
                <a:solidFill>
                  <a:srgbClr val="333333"/>
                </a:solidFill>
                <a:latin typeface="Arial"/>
                <a:cs typeface="Arial"/>
              </a:rPr>
              <a:t>head(</a:t>
            </a:r>
            <a:r>
              <a:rPr sz="1050" spc="60" dirty="0">
                <a:solidFill>
                  <a:srgbClr val="666666"/>
                </a:solidFill>
                <a:latin typeface="Arial"/>
                <a:cs typeface="Arial"/>
              </a:rPr>
              <a:t>3</a:t>
            </a:r>
            <a:r>
              <a:rPr sz="1050" spc="60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10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91058" y="5861558"/>
            <a:ext cx="658812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35" dirty="0">
                <a:solidFill>
                  <a:srgbClr val="2F3F9E"/>
                </a:solidFill>
                <a:latin typeface="Arial"/>
                <a:cs typeface="Arial"/>
              </a:rPr>
              <a:t>In [123]: </a:t>
            </a:r>
            <a:r>
              <a:rPr sz="1050" spc="90" dirty="0">
                <a:solidFill>
                  <a:srgbClr val="333333"/>
                </a:solidFill>
                <a:latin typeface="Arial"/>
                <a:cs typeface="Arial"/>
              </a:rPr>
              <a:t>se_clusters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</a:t>
            </a:r>
            <a:r>
              <a:rPr sz="1050" spc="4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50" spc="50" dirty="0">
                <a:solidFill>
                  <a:srgbClr val="333333"/>
                </a:solidFill>
                <a:latin typeface="Arial"/>
                <a:cs typeface="Arial"/>
              </a:rPr>
              <a:t>se_merged_latlong</a:t>
            </a:r>
            <a:endParaRPr sz="10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2229" y="6509258"/>
            <a:ext cx="107759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dirty="0">
                <a:latin typeface="Arial"/>
                <a:cs typeface="Arial"/>
              </a:rPr>
              <a:t>1. Elbow</a:t>
            </a:r>
            <a:r>
              <a:rPr sz="1050" b="1" spc="-9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Method</a:t>
            </a:r>
            <a:endParaRPr sz="10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91058" y="6899782"/>
            <a:ext cx="68580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35" dirty="0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sz="1050" spc="225" dirty="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sz="1050" spc="135" dirty="0">
                <a:solidFill>
                  <a:srgbClr val="2F3F9E"/>
                </a:solidFill>
                <a:latin typeface="Arial"/>
                <a:cs typeface="Arial"/>
              </a:rPr>
              <a:t>[125]: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20811" y="6860095"/>
            <a:ext cx="5857875" cy="600075"/>
          </a:xfrm>
          <a:prstGeom prst="rect">
            <a:avLst/>
          </a:prstGeom>
          <a:ln w="20097">
            <a:solidFill>
              <a:srgbClr val="CFCFCF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58419" marR="4471670">
              <a:lnSpc>
                <a:spcPct val="101200"/>
              </a:lnSpc>
              <a:spcBef>
                <a:spcPts val="395"/>
              </a:spcBef>
            </a:pPr>
            <a:r>
              <a:rPr sz="1050" spc="35" dirty="0">
                <a:solidFill>
                  <a:srgbClr val="666666"/>
                </a:solidFill>
                <a:latin typeface="Arial"/>
                <a:cs typeface="Arial"/>
              </a:rPr>
              <a:t>%</a:t>
            </a:r>
            <a:r>
              <a:rPr sz="1050" b="1" spc="35" dirty="0">
                <a:solidFill>
                  <a:srgbClr val="008000"/>
                </a:solidFill>
                <a:latin typeface="Arial"/>
                <a:cs typeface="Arial"/>
              </a:rPr>
              <a:t>matplotlib </a:t>
            </a:r>
            <a:r>
              <a:rPr sz="1050" spc="165" dirty="0">
                <a:solidFill>
                  <a:srgbClr val="333333"/>
                </a:solidFill>
                <a:latin typeface="Arial"/>
                <a:cs typeface="Arial"/>
              </a:rPr>
              <a:t>inline  </a:t>
            </a:r>
            <a:r>
              <a:rPr sz="1050" b="1" spc="30" dirty="0">
                <a:solidFill>
                  <a:srgbClr val="008000"/>
                </a:solidFill>
                <a:latin typeface="Arial"/>
                <a:cs typeface="Arial"/>
              </a:rPr>
              <a:t>import </a:t>
            </a:r>
            <a:r>
              <a:rPr sz="1050" b="1" spc="75" dirty="0">
                <a:solidFill>
                  <a:srgbClr val="0000FF"/>
                </a:solidFill>
                <a:latin typeface="Arial"/>
                <a:cs typeface="Arial"/>
              </a:rPr>
              <a:t>matplotlib  </a:t>
            </a:r>
            <a:r>
              <a:rPr sz="1050" b="1" spc="30" dirty="0">
                <a:solidFill>
                  <a:srgbClr val="008000"/>
                </a:solidFill>
                <a:latin typeface="Arial"/>
                <a:cs typeface="Arial"/>
              </a:rPr>
              <a:t>import </a:t>
            </a:r>
            <a:r>
              <a:rPr sz="1050" b="1" spc="-114" dirty="0">
                <a:solidFill>
                  <a:srgbClr val="0000FF"/>
                </a:solidFill>
                <a:latin typeface="Arial"/>
                <a:cs typeface="Arial"/>
              </a:rPr>
              <a:t>numpy </a:t>
            </a:r>
            <a:r>
              <a:rPr sz="1050" b="1" spc="-10" dirty="0">
                <a:solidFill>
                  <a:srgbClr val="008000"/>
                </a:solidFill>
                <a:latin typeface="Arial"/>
                <a:cs typeface="Arial"/>
              </a:rPr>
              <a:t>as</a:t>
            </a:r>
            <a:r>
              <a:rPr sz="1050" b="1" spc="20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050" b="1" spc="-65" dirty="0">
                <a:solidFill>
                  <a:srgbClr val="0000FF"/>
                </a:solidFill>
                <a:latin typeface="Arial"/>
                <a:cs typeface="Arial"/>
              </a:rPr>
              <a:t>np</a:t>
            </a:r>
            <a:endParaRPr sz="10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91058" y="2670682"/>
            <a:ext cx="68580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95" dirty="0">
                <a:solidFill>
                  <a:srgbClr val="D84215"/>
                </a:solidFill>
                <a:latin typeface="Arial"/>
                <a:cs typeface="Arial"/>
              </a:rPr>
              <a:t>Out[117]: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57374" y="2680207"/>
            <a:ext cx="3691254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40" dirty="0">
                <a:latin typeface="Arial"/>
                <a:cs typeface="Arial"/>
              </a:rPr>
              <a:t>array([2,</a:t>
            </a:r>
            <a:r>
              <a:rPr sz="1050" spc="285" dirty="0">
                <a:latin typeface="Arial"/>
                <a:cs typeface="Arial"/>
              </a:rPr>
              <a:t> </a:t>
            </a:r>
            <a:r>
              <a:rPr sz="1050" spc="135" dirty="0">
                <a:latin typeface="Arial"/>
                <a:cs typeface="Arial"/>
              </a:rPr>
              <a:t>1,</a:t>
            </a:r>
            <a:r>
              <a:rPr sz="1050" spc="285" dirty="0">
                <a:latin typeface="Arial"/>
                <a:cs typeface="Arial"/>
              </a:rPr>
              <a:t> </a:t>
            </a:r>
            <a:r>
              <a:rPr sz="1050" spc="135" dirty="0">
                <a:latin typeface="Arial"/>
                <a:cs typeface="Arial"/>
              </a:rPr>
              <a:t>2,</a:t>
            </a:r>
            <a:r>
              <a:rPr sz="1050" spc="285" dirty="0">
                <a:latin typeface="Arial"/>
                <a:cs typeface="Arial"/>
              </a:rPr>
              <a:t> </a:t>
            </a:r>
            <a:r>
              <a:rPr sz="1050" spc="135" dirty="0">
                <a:latin typeface="Arial"/>
                <a:cs typeface="Arial"/>
              </a:rPr>
              <a:t>3,</a:t>
            </a:r>
            <a:r>
              <a:rPr sz="1050" spc="290" dirty="0">
                <a:latin typeface="Arial"/>
                <a:cs typeface="Arial"/>
              </a:rPr>
              <a:t> </a:t>
            </a:r>
            <a:r>
              <a:rPr sz="1050" spc="135" dirty="0">
                <a:latin typeface="Arial"/>
                <a:cs typeface="Arial"/>
              </a:rPr>
              <a:t>0,</a:t>
            </a:r>
            <a:r>
              <a:rPr sz="1050" spc="285" dirty="0">
                <a:latin typeface="Arial"/>
                <a:cs typeface="Arial"/>
              </a:rPr>
              <a:t> </a:t>
            </a:r>
            <a:r>
              <a:rPr sz="1050" spc="135" dirty="0">
                <a:latin typeface="Arial"/>
                <a:cs typeface="Arial"/>
              </a:rPr>
              <a:t>0,</a:t>
            </a:r>
            <a:r>
              <a:rPr sz="1050" spc="285" dirty="0">
                <a:latin typeface="Arial"/>
                <a:cs typeface="Arial"/>
              </a:rPr>
              <a:t> </a:t>
            </a:r>
            <a:r>
              <a:rPr sz="1050" spc="135" dirty="0">
                <a:latin typeface="Arial"/>
                <a:cs typeface="Arial"/>
              </a:rPr>
              <a:t>0,</a:t>
            </a:r>
            <a:r>
              <a:rPr sz="1050" spc="285" dirty="0">
                <a:latin typeface="Arial"/>
                <a:cs typeface="Arial"/>
              </a:rPr>
              <a:t> </a:t>
            </a:r>
            <a:r>
              <a:rPr sz="1050" spc="135" dirty="0">
                <a:latin typeface="Arial"/>
                <a:cs typeface="Arial"/>
              </a:rPr>
              <a:t>1,</a:t>
            </a:r>
            <a:r>
              <a:rPr sz="1050" spc="285" dirty="0">
                <a:latin typeface="Arial"/>
                <a:cs typeface="Arial"/>
              </a:rPr>
              <a:t> </a:t>
            </a:r>
            <a:r>
              <a:rPr sz="1050" spc="135" dirty="0">
                <a:latin typeface="Arial"/>
                <a:cs typeface="Arial"/>
              </a:rPr>
              <a:t>1,</a:t>
            </a:r>
            <a:r>
              <a:rPr sz="1050" spc="290" dirty="0">
                <a:latin typeface="Arial"/>
                <a:cs typeface="Arial"/>
              </a:rPr>
              <a:t> </a:t>
            </a:r>
            <a:r>
              <a:rPr sz="1050" spc="185" dirty="0">
                <a:latin typeface="Arial"/>
                <a:cs typeface="Arial"/>
              </a:rPr>
              <a:t>0],</a:t>
            </a:r>
            <a:r>
              <a:rPr sz="1050" spc="285" dirty="0">
                <a:latin typeface="Arial"/>
                <a:cs typeface="Arial"/>
              </a:rPr>
              <a:t> </a:t>
            </a:r>
            <a:r>
              <a:rPr sz="1050" spc="90" dirty="0">
                <a:latin typeface="Arial"/>
                <a:cs typeface="Arial"/>
              </a:rPr>
              <a:t>dtype=int32)</a:t>
            </a:r>
            <a:endParaRPr sz="10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91058" y="3356482"/>
            <a:ext cx="68580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95" dirty="0">
                <a:solidFill>
                  <a:srgbClr val="D84215"/>
                </a:solidFill>
                <a:latin typeface="Arial"/>
                <a:cs typeface="Arial"/>
              </a:rPr>
              <a:t>Out[118]: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457374" y="3366007"/>
            <a:ext cx="3691254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40" dirty="0">
                <a:latin typeface="Arial"/>
                <a:cs typeface="Arial"/>
              </a:rPr>
              <a:t>array([2,</a:t>
            </a:r>
            <a:r>
              <a:rPr sz="1050" spc="285" dirty="0">
                <a:latin typeface="Arial"/>
                <a:cs typeface="Arial"/>
              </a:rPr>
              <a:t> </a:t>
            </a:r>
            <a:r>
              <a:rPr sz="1050" spc="135" dirty="0">
                <a:latin typeface="Arial"/>
                <a:cs typeface="Arial"/>
              </a:rPr>
              <a:t>1,</a:t>
            </a:r>
            <a:r>
              <a:rPr sz="1050" spc="285" dirty="0">
                <a:latin typeface="Arial"/>
                <a:cs typeface="Arial"/>
              </a:rPr>
              <a:t> </a:t>
            </a:r>
            <a:r>
              <a:rPr sz="1050" spc="135" dirty="0">
                <a:latin typeface="Arial"/>
                <a:cs typeface="Arial"/>
              </a:rPr>
              <a:t>2,</a:t>
            </a:r>
            <a:r>
              <a:rPr sz="1050" spc="285" dirty="0">
                <a:latin typeface="Arial"/>
                <a:cs typeface="Arial"/>
              </a:rPr>
              <a:t> </a:t>
            </a:r>
            <a:r>
              <a:rPr sz="1050" spc="135" dirty="0">
                <a:latin typeface="Arial"/>
                <a:cs typeface="Arial"/>
              </a:rPr>
              <a:t>3,</a:t>
            </a:r>
            <a:r>
              <a:rPr sz="1050" spc="290" dirty="0">
                <a:latin typeface="Arial"/>
                <a:cs typeface="Arial"/>
              </a:rPr>
              <a:t> </a:t>
            </a:r>
            <a:r>
              <a:rPr sz="1050" spc="135" dirty="0">
                <a:latin typeface="Arial"/>
                <a:cs typeface="Arial"/>
              </a:rPr>
              <a:t>0,</a:t>
            </a:r>
            <a:r>
              <a:rPr sz="1050" spc="285" dirty="0">
                <a:latin typeface="Arial"/>
                <a:cs typeface="Arial"/>
              </a:rPr>
              <a:t> </a:t>
            </a:r>
            <a:r>
              <a:rPr sz="1050" spc="135" dirty="0">
                <a:latin typeface="Arial"/>
                <a:cs typeface="Arial"/>
              </a:rPr>
              <a:t>0,</a:t>
            </a:r>
            <a:r>
              <a:rPr sz="1050" spc="285" dirty="0">
                <a:latin typeface="Arial"/>
                <a:cs typeface="Arial"/>
              </a:rPr>
              <a:t> </a:t>
            </a:r>
            <a:r>
              <a:rPr sz="1050" spc="135" dirty="0">
                <a:latin typeface="Arial"/>
                <a:cs typeface="Arial"/>
              </a:rPr>
              <a:t>0,</a:t>
            </a:r>
            <a:r>
              <a:rPr sz="1050" spc="285" dirty="0">
                <a:latin typeface="Arial"/>
                <a:cs typeface="Arial"/>
              </a:rPr>
              <a:t> </a:t>
            </a:r>
            <a:r>
              <a:rPr sz="1050" spc="135" dirty="0">
                <a:latin typeface="Arial"/>
                <a:cs typeface="Arial"/>
              </a:rPr>
              <a:t>1,</a:t>
            </a:r>
            <a:r>
              <a:rPr sz="1050" spc="285" dirty="0">
                <a:latin typeface="Arial"/>
                <a:cs typeface="Arial"/>
              </a:rPr>
              <a:t> </a:t>
            </a:r>
            <a:r>
              <a:rPr sz="1050" spc="135" dirty="0">
                <a:latin typeface="Arial"/>
                <a:cs typeface="Arial"/>
              </a:rPr>
              <a:t>1,</a:t>
            </a:r>
            <a:r>
              <a:rPr sz="1050" spc="290" dirty="0">
                <a:latin typeface="Arial"/>
                <a:cs typeface="Arial"/>
              </a:rPr>
              <a:t> </a:t>
            </a:r>
            <a:r>
              <a:rPr sz="1050" spc="185" dirty="0">
                <a:latin typeface="Arial"/>
                <a:cs typeface="Arial"/>
              </a:rPr>
              <a:t>0],</a:t>
            </a:r>
            <a:r>
              <a:rPr sz="1050" spc="285" dirty="0">
                <a:latin typeface="Arial"/>
                <a:cs typeface="Arial"/>
              </a:rPr>
              <a:t> </a:t>
            </a:r>
            <a:r>
              <a:rPr sz="1050" spc="90" dirty="0">
                <a:latin typeface="Arial"/>
                <a:cs typeface="Arial"/>
              </a:rPr>
              <a:t>dtype=int32)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38337" y="165099"/>
            <a:ext cx="153225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Neighborhoods in London</a:t>
            </a:r>
            <a:r>
              <a:rPr sz="800" spc="-8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Week2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058" y="468883"/>
            <a:ext cx="68580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35" dirty="0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sz="1050" spc="225" dirty="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sz="1050" spc="135" dirty="0">
                <a:solidFill>
                  <a:srgbClr val="2F3F9E"/>
                </a:solidFill>
                <a:latin typeface="Arial"/>
                <a:cs typeface="Arial"/>
              </a:rPr>
              <a:t>[126]: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20811" y="429196"/>
            <a:ext cx="5857875" cy="3629025"/>
          </a:xfrm>
          <a:prstGeom prst="rect">
            <a:avLst/>
          </a:prstGeom>
          <a:ln w="20097">
            <a:solidFill>
              <a:srgbClr val="CFCFCF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409"/>
              </a:spcBef>
            </a:pPr>
            <a:r>
              <a:rPr sz="1050" b="1" spc="-10" dirty="0">
                <a:solidFill>
                  <a:srgbClr val="008000"/>
                </a:solidFill>
                <a:latin typeface="Arial"/>
                <a:cs typeface="Arial"/>
              </a:rPr>
              <a:t>from </a:t>
            </a:r>
            <a:r>
              <a:rPr sz="1050" b="1" spc="80" dirty="0">
                <a:solidFill>
                  <a:srgbClr val="0000FF"/>
                </a:solidFill>
                <a:latin typeface="Arial"/>
                <a:cs typeface="Arial"/>
              </a:rPr>
              <a:t>sklearn.cluster </a:t>
            </a:r>
            <a:r>
              <a:rPr sz="1050" b="1" spc="30" dirty="0">
                <a:solidFill>
                  <a:srgbClr val="008000"/>
                </a:solidFill>
                <a:latin typeface="Arial"/>
                <a:cs typeface="Arial"/>
              </a:rPr>
              <a:t>import</a:t>
            </a:r>
            <a:r>
              <a:rPr sz="1050" b="1" spc="12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050" spc="-65" dirty="0">
                <a:solidFill>
                  <a:srgbClr val="333333"/>
                </a:solidFill>
                <a:latin typeface="Arial"/>
                <a:cs typeface="Arial"/>
              </a:rPr>
              <a:t>KMeans</a:t>
            </a:r>
            <a:endParaRPr sz="1050">
              <a:latin typeface="Arial"/>
              <a:cs typeface="Arial"/>
            </a:endParaRPr>
          </a:p>
          <a:p>
            <a:pPr marL="58419">
              <a:lnSpc>
                <a:spcPct val="100000"/>
              </a:lnSpc>
              <a:spcBef>
                <a:spcPts val="15"/>
              </a:spcBef>
            </a:pPr>
            <a:r>
              <a:rPr sz="1050" b="1" spc="30" dirty="0">
                <a:solidFill>
                  <a:srgbClr val="008000"/>
                </a:solidFill>
                <a:latin typeface="Arial"/>
                <a:cs typeface="Arial"/>
              </a:rPr>
              <a:t>import </a:t>
            </a:r>
            <a:r>
              <a:rPr sz="1050" b="1" spc="75" dirty="0">
                <a:solidFill>
                  <a:srgbClr val="0000FF"/>
                </a:solidFill>
                <a:latin typeface="Arial"/>
                <a:cs typeface="Arial"/>
              </a:rPr>
              <a:t>matplotlib.pyplot </a:t>
            </a:r>
            <a:r>
              <a:rPr sz="1050" b="1" spc="-10" dirty="0">
                <a:solidFill>
                  <a:srgbClr val="008000"/>
                </a:solidFill>
                <a:latin typeface="Arial"/>
                <a:cs typeface="Arial"/>
              </a:rPr>
              <a:t>as</a:t>
            </a:r>
            <a:r>
              <a:rPr sz="1050" b="1" spc="5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050" b="1" spc="145" dirty="0">
                <a:solidFill>
                  <a:srgbClr val="0000FF"/>
                </a:solidFill>
                <a:latin typeface="Arial"/>
                <a:cs typeface="Arial"/>
              </a:rPr>
              <a:t>plt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00">
              <a:latin typeface="Arial"/>
              <a:cs typeface="Arial"/>
            </a:endParaRPr>
          </a:p>
          <a:p>
            <a:pPr marL="58419" marR="3078480">
              <a:lnSpc>
                <a:spcPct val="101200"/>
              </a:lnSpc>
            </a:pPr>
            <a:r>
              <a:rPr sz="1050" i="1" spc="-10" dirty="0">
                <a:solidFill>
                  <a:srgbClr val="408080"/>
                </a:solidFill>
                <a:latin typeface="Arial"/>
                <a:cs typeface="Arial"/>
              </a:rPr>
              <a:t># </a:t>
            </a:r>
            <a:r>
              <a:rPr sz="1050" i="1" spc="-125" dirty="0">
                <a:solidFill>
                  <a:srgbClr val="408080"/>
                </a:solidFill>
                <a:latin typeface="Arial"/>
                <a:cs typeface="Arial"/>
              </a:rPr>
              <a:t>SSE </a:t>
            </a:r>
            <a:r>
              <a:rPr sz="1050" i="1" spc="195" dirty="0">
                <a:solidFill>
                  <a:srgbClr val="408080"/>
                </a:solidFill>
                <a:latin typeface="Arial"/>
                <a:cs typeface="Arial"/>
              </a:rPr>
              <a:t>is </a:t>
            </a:r>
            <a:r>
              <a:rPr sz="1050" i="1" spc="200" dirty="0">
                <a:solidFill>
                  <a:srgbClr val="408080"/>
                </a:solidFill>
                <a:latin typeface="Arial"/>
                <a:cs typeface="Arial"/>
              </a:rPr>
              <a:t>initialize </a:t>
            </a:r>
            <a:r>
              <a:rPr sz="1050" i="1" spc="110" dirty="0">
                <a:solidFill>
                  <a:srgbClr val="408080"/>
                </a:solidFill>
                <a:latin typeface="Arial"/>
                <a:cs typeface="Arial"/>
              </a:rPr>
              <a:t>with </a:t>
            </a:r>
            <a:r>
              <a:rPr sz="1050" i="1" spc="5" dirty="0">
                <a:solidFill>
                  <a:srgbClr val="408080"/>
                </a:solidFill>
                <a:latin typeface="Arial"/>
                <a:cs typeface="Arial"/>
              </a:rPr>
              <a:t>empty </a:t>
            </a:r>
            <a:r>
              <a:rPr sz="1050" i="1" spc="70" dirty="0">
                <a:solidFill>
                  <a:srgbClr val="408080"/>
                </a:solidFill>
                <a:latin typeface="Arial"/>
                <a:cs typeface="Arial"/>
              </a:rPr>
              <a:t>values  </a:t>
            </a:r>
            <a:r>
              <a:rPr sz="1050" i="1" spc="-10" dirty="0">
                <a:solidFill>
                  <a:srgbClr val="408080"/>
                </a:solidFill>
                <a:latin typeface="Arial"/>
                <a:cs typeface="Arial"/>
              </a:rPr>
              <a:t># </a:t>
            </a:r>
            <a:r>
              <a:rPr sz="1050" i="1" spc="95" dirty="0">
                <a:solidFill>
                  <a:srgbClr val="408080"/>
                </a:solidFill>
                <a:latin typeface="Arial"/>
                <a:cs typeface="Arial"/>
              </a:rPr>
              <a:t>n_clusters </a:t>
            </a:r>
            <a:r>
              <a:rPr sz="1050" i="1" spc="195" dirty="0">
                <a:solidFill>
                  <a:srgbClr val="408080"/>
                </a:solidFill>
                <a:latin typeface="Arial"/>
                <a:cs typeface="Arial"/>
              </a:rPr>
              <a:t>is </a:t>
            </a:r>
            <a:r>
              <a:rPr sz="1050" i="1" spc="90" dirty="0">
                <a:solidFill>
                  <a:srgbClr val="408080"/>
                </a:solidFill>
                <a:latin typeface="Arial"/>
                <a:cs typeface="Arial"/>
              </a:rPr>
              <a:t>the</a:t>
            </a:r>
            <a:r>
              <a:rPr sz="1050" i="1" spc="165" dirty="0">
                <a:solidFill>
                  <a:srgbClr val="408080"/>
                </a:solidFill>
                <a:latin typeface="Arial"/>
                <a:cs typeface="Arial"/>
              </a:rPr>
              <a:t> </a:t>
            </a:r>
            <a:r>
              <a:rPr sz="1050" i="1" spc="150" dirty="0">
                <a:solidFill>
                  <a:srgbClr val="408080"/>
                </a:solidFill>
                <a:latin typeface="Arial"/>
                <a:cs typeface="Arial"/>
              </a:rPr>
              <a:t>"k"</a:t>
            </a:r>
            <a:endParaRPr sz="1050">
              <a:latin typeface="Arial"/>
              <a:cs typeface="Arial"/>
            </a:endParaRPr>
          </a:p>
          <a:p>
            <a:pPr marL="58419">
              <a:lnSpc>
                <a:spcPct val="100000"/>
              </a:lnSpc>
              <a:spcBef>
                <a:spcPts val="15"/>
              </a:spcBef>
            </a:pPr>
            <a:r>
              <a:rPr sz="1050" spc="30" dirty="0">
                <a:solidFill>
                  <a:srgbClr val="333333"/>
                </a:solidFill>
                <a:latin typeface="Arial"/>
                <a:cs typeface="Arial"/>
              </a:rPr>
              <a:t>sse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</a:t>
            </a:r>
            <a:r>
              <a:rPr sz="1050" spc="204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50" spc="225" dirty="0">
                <a:solidFill>
                  <a:srgbClr val="333333"/>
                </a:solidFill>
                <a:latin typeface="Arial"/>
                <a:cs typeface="Arial"/>
              </a:rPr>
              <a:t>{}</a:t>
            </a:r>
            <a:endParaRPr sz="1050">
              <a:latin typeface="Arial"/>
              <a:cs typeface="Arial"/>
            </a:endParaRPr>
          </a:p>
          <a:p>
            <a:pPr marL="58419">
              <a:lnSpc>
                <a:spcPct val="100000"/>
              </a:lnSpc>
              <a:spcBef>
                <a:spcPts val="15"/>
              </a:spcBef>
            </a:pPr>
            <a:r>
              <a:rPr sz="1050" b="1" spc="110" dirty="0">
                <a:solidFill>
                  <a:srgbClr val="008000"/>
                </a:solidFill>
                <a:latin typeface="Arial"/>
                <a:cs typeface="Arial"/>
              </a:rPr>
              <a:t>for </a:t>
            </a:r>
            <a:r>
              <a:rPr sz="1050" spc="90" dirty="0">
                <a:solidFill>
                  <a:srgbClr val="333333"/>
                </a:solidFill>
                <a:latin typeface="Arial"/>
                <a:cs typeface="Arial"/>
              </a:rPr>
              <a:t>n_cluster1 </a:t>
            </a:r>
            <a:r>
              <a:rPr sz="1050" b="1" spc="110" dirty="0">
                <a:solidFill>
                  <a:srgbClr val="7216AB"/>
                </a:solidFill>
                <a:latin typeface="Arial"/>
                <a:cs typeface="Arial"/>
              </a:rPr>
              <a:t>in </a:t>
            </a:r>
            <a:r>
              <a:rPr sz="1050" spc="85" dirty="0">
                <a:solidFill>
                  <a:srgbClr val="008000"/>
                </a:solidFill>
                <a:latin typeface="Arial"/>
                <a:cs typeface="Arial"/>
              </a:rPr>
              <a:t>range</a:t>
            </a:r>
            <a:r>
              <a:rPr sz="1050" spc="85" dirty="0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sz="1050" spc="85" dirty="0">
                <a:solidFill>
                  <a:srgbClr val="666666"/>
                </a:solidFill>
                <a:latin typeface="Arial"/>
                <a:cs typeface="Arial"/>
              </a:rPr>
              <a:t>2</a:t>
            </a:r>
            <a:r>
              <a:rPr sz="1050" spc="85" dirty="0">
                <a:solidFill>
                  <a:srgbClr val="333333"/>
                </a:solidFill>
                <a:latin typeface="Arial"/>
                <a:cs typeface="Arial"/>
              </a:rPr>
              <a:t>,</a:t>
            </a:r>
            <a:r>
              <a:rPr sz="1050" spc="4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50" spc="120" dirty="0">
                <a:solidFill>
                  <a:srgbClr val="666666"/>
                </a:solidFill>
                <a:latin typeface="Arial"/>
                <a:cs typeface="Arial"/>
              </a:rPr>
              <a:t>10</a:t>
            </a:r>
            <a:r>
              <a:rPr sz="1050" spc="120" dirty="0">
                <a:solidFill>
                  <a:srgbClr val="333333"/>
                </a:solidFill>
                <a:latin typeface="Arial"/>
                <a:cs typeface="Arial"/>
              </a:rPr>
              <a:t>):</a:t>
            </a:r>
            <a:endParaRPr sz="1050">
              <a:latin typeface="Arial"/>
              <a:cs typeface="Arial"/>
            </a:endParaRPr>
          </a:p>
          <a:p>
            <a:pPr marL="58419" marR="74295" indent="292735">
              <a:lnSpc>
                <a:spcPct val="101200"/>
              </a:lnSpc>
            </a:pPr>
            <a:r>
              <a:rPr sz="1050" spc="-35" dirty="0">
                <a:solidFill>
                  <a:srgbClr val="333333"/>
                </a:solidFill>
                <a:latin typeface="Arial"/>
                <a:cs typeface="Arial"/>
              </a:rPr>
              <a:t>kmeans1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sz="1050" spc="45" dirty="0">
                <a:solidFill>
                  <a:srgbClr val="333333"/>
                </a:solidFill>
                <a:latin typeface="Arial"/>
                <a:cs typeface="Arial"/>
              </a:rPr>
              <a:t>KMeans(n_clusters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sz="1050" spc="105" dirty="0">
                <a:solidFill>
                  <a:srgbClr val="333333"/>
                </a:solidFill>
                <a:latin typeface="Arial"/>
                <a:cs typeface="Arial"/>
              </a:rPr>
              <a:t>n_cluster1, </a:t>
            </a:r>
            <a:r>
              <a:rPr sz="1050" spc="70" dirty="0">
                <a:solidFill>
                  <a:srgbClr val="333333"/>
                </a:solidFill>
                <a:latin typeface="Arial"/>
                <a:cs typeface="Arial"/>
              </a:rPr>
              <a:t>max_iter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sz="1050" spc="85" dirty="0">
                <a:solidFill>
                  <a:srgbClr val="666666"/>
                </a:solidFill>
                <a:latin typeface="Arial"/>
                <a:cs typeface="Arial"/>
              </a:rPr>
              <a:t>500</a:t>
            </a:r>
            <a:r>
              <a:rPr sz="1050" spc="85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r>
              <a:rPr sz="1050" spc="85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85" dirty="0">
                <a:solidFill>
                  <a:srgbClr val="333333"/>
                </a:solidFill>
                <a:latin typeface="Arial"/>
                <a:cs typeface="Arial"/>
              </a:rPr>
              <a:t>fit(se_grouped_c  </a:t>
            </a:r>
            <a:r>
              <a:rPr sz="1050" spc="145" dirty="0">
                <a:solidFill>
                  <a:srgbClr val="333333"/>
                </a:solidFill>
                <a:latin typeface="Arial"/>
                <a:cs typeface="Arial"/>
              </a:rPr>
              <a:t>lustering)</a:t>
            </a:r>
            <a:endParaRPr sz="1050">
              <a:latin typeface="Arial"/>
              <a:cs typeface="Arial"/>
            </a:endParaRPr>
          </a:p>
          <a:p>
            <a:pPr marL="351790">
              <a:lnSpc>
                <a:spcPct val="100000"/>
              </a:lnSpc>
              <a:spcBef>
                <a:spcPts val="15"/>
              </a:spcBef>
            </a:pPr>
            <a:r>
              <a:rPr sz="1050" spc="105" dirty="0">
                <a:solidFill>
                  <a:srgbClr val="333333"/>
                </a:solidFill>
                <a:latin typeface="Arial"/>
                <a:cs typeface="Arial"/>
              </a:rPr>
              <a:t>se_grouped_clustering[</a:t>
            </a:r>
            <a:r>
              <a:rPr sz="1050" spc="105" dirty="0">
                <a:solidFill>
                  <a:srgbClr val="B92020"/>
                </a:solidFill>
                <a:latin typeface="Arial"/>
                <a:cs typeface="Arial"/>
              </a:rPr>
              <a:t>"clusters"</a:t>
            </a:r>
            <a:r>
              <a:rPr sz="1050" spc="105" dirty="0">
                <a:solidFill>
                  <a:srgbClr val="333333"/>
                </a:solidFill>
                <a:latin typeface="Arial"/>
                <a:cs typeface="Arial"/>
              </a:rPr>
              <a:t>]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</a:t>
            </a:r>
            <a:r>
              <a:rPr sz="1050" spc="5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50" spc="50" dirty="0">
                <a:solidFill>
                  <a:srgbClr val="333333"/>
                </a:solidFill>
                <a:latin typeface="Arial"/>
                <a:cs typeface="Arial"/>
              </a:rPr>
              <a:t>kmeans1</a:t>
            </a:r>
            <a:r>
              <a:rPr sz="1050" spc="50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50" dirty="0">
                <a:solidFill>
                  <a:srgbClr val="333333"/>
                </a:solidFill>
                <a:latin typeface="Arial"/>
                <a:cs typeface="Arial"/>
              </a:rPr>
              <a:t>labels_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00">
              <a:latin typeface="Arial"/>
              <a:cs typeface="Arial"/>
            </a:endParaRPr>
          </a:p>
          <a:p>
            <a:pPr marL="132080" marR="146050" indent="219710">
              <a:lnSpc>
                <a:spcPct val="101200"/>
              </a:lnSpc>
            </a:pPr>
            <a:r>
              <a:rPr sz="1050" i="1" spc="-10" dirty="0">
                <a:solidFill>
                  <a:srgbClr val="408080"/>
                </a:solidFill>
                <a:latin typeface="Arial"/>
                <a:cs typeface="Arial"/>
              </a:rPr>
              <a:t># </a:t>
            </a:r>
            <a:r>
              <a:rPr sz="1050" i="1" spc="-30" dirty="0">
                <a:solidFill>
                  <a:srgbClr val="408080"/>
                </a:solidFill>
                <a:latin typeface="Arial"/>
                <a:cs typeface="Arial"/>
              </a:rPr>
              <a:t>The </a:t>
            </a:r>
            <a:r>
              <a:rPr sz="1050" i="1" spc="165" dirty="0">
                <a:solidFill>
                  <a:srgbClr val="408080"/>
                </a:solidFill>
                <a:latin typeface="Arial"/>
                <a:cs typeface="Arial"/>
              </a:rPr>
              <a:t>inertia </a:t>
            </a:r>
            <a:r>
              <a:rPr sz="1050" i="1" spc="195" dirty="0">
                <a:solidFill>
                  <a:srgbClr val="408080"/>
                </a:solidFill>
                <a:latin typeface="Arial"/>
                <a:cs typeface="Arial"/>
              </a:rPr>
              <a:t>is </a:t>
            </a:r>
            <a:r>
              <a:rPr sz="1050" i="1" spc="90" dirty="0">
                <a:solidFill>
                  <a:srgbClr val="408080"/>
                </a:solidFill>
                <a:latin typeface="Arial"/>
                <a:cs typeface="Arial"/>
              </a:rPr>
              <a:t>the </a:t>
            </a:r>
            <a:r>
              <a:rPr sz="1050" i="1" spc="-85" dirty="0">
                <a:solidFill>
                  <a:srgbClr val="408080"/>
                </a:solidFill>
                <a:latin typeface="Arial"/>
                <a:cs typeface="Arial"/>
              </a:rPr>
              <a:t>sum </a:t>
            </a:r>
            <a:r>
              <a:rPr sz="1050" i="1" spc="135" dirty="0">
                <a:solidFill>
                  <a:srgbClr val="408080"/>
                </a:solidFill>
                <a:latin typeface="Arial"/>
                <a:cs typeface="Arial"/>
              </a:rPr>
              <a:t>of </a:t>
            </a:r>
            <a:r>
              <a:rPr sz="1050" i="1" spc="80" dirty="0">
                <a:solidFill>
                  <a:srgbClr val="408080"/>
                </a:solidFill>
                <a:latin typeface="Arial"/>
                <a:cs typeface="Arial"/>
              </a:rPr>
              <a:t>distances </a:t>
            </a:r>
            <a:r>
              <a:rPr sz="1050" i="1" spc="135" dirty="0">
                <a:solidFill>
                  <a:srgbClr val="408080"/>
                </a:solidFill>
                <a:latin typeface="Arial"/>
                <a:cs typeface="Arial"/>
              </a:rPr>
              <a:t>of </a:t>
            </a:r>
            <a:r>
              <a:rPr sz="1050" i="1" spc="15" dirty="0">
                <a:solidFill>
                  <a:srgbClr val="408080"/>
                </a:solidFill>
                <a:latin typeface="Arial"/>
                <a:cs typeface="Arial"/>
              </a:rPr>
              <a:t>samples </a:t>
            </a:r>
            <a:r>
              <a:rPr sz="1050" i="1" spc="135" dirty="0">
                <a:solidFill>
                  <a:srgbClr val="408080"/>
                </a:solidFill>
                <a:latin typeface="Arial"/>
                <a:cs typeface="Arial"/>
              </a:rPr>
              <a:t>to </a:t>
            </a:r>
            <a:r>
              <a:rPr sz="1050" i="1" spc="165" dirty="0">
                <a:solidFill>
                  <a:srgbClr val="408080"/>
                </a:solidFill>
                <a:latin typeface="Arial"/>
                <a:cs typeface="Arial"/>
              </a:rPr>
              <a:t>their </a:t>
            </a:r>
            <a:r>
              <a:rPr sz="1050" i="1" spc="110" dirty="0">
                <a:solidFill>
                  <a:srgbClr val="408080"/>
                </a:solidFill>
                <a:latin typeface="Arial"/>
                <a:cs typeface="Arial"/>
              </a:rPr>
              <a:t>closest </a:t>
            </a:r>
            <a:r>
              <a:rPr sz="1050" i="1" spc="135" dirty="0">
                <a:solidFill>
                  <a:srgbClr val="408080"/>
                </a:solidFill>
                <a:latin typeface="Arial"/>
                <a:cs typeface="Arial"/>
              </a:rPr>
              <a:t>cluster  </a:t>
            </a:r>
            <a:r>
              <a:rPr sz="1050" i="1" spc="90" dirty="0">
                <a:solidFill>
                  <a:srgbClr val="408080"/>
                </a:solidFill>
                <a:latin typeface="Arial"/>
                <a:cs typeface="Arial"/>
              </a:rPr>
              <a:t>centre</a:t>
            </a:r>
            <a:endParaRPr sz="1050">
              <a:latin typeface="Arial"/>
              <a:cs typeface="Arial"/>
            </a:endParaRPr>
          </a:p>
          <a:p>
            <a:pPr marL="58419" marR="3006090" indent="292735">
              <a:lnSpc>
                <a:spcPct val="101200"/>
              </a:lnSpc>
            </a:pPr>
            <a:r>
              <a:rPr sz="1050" spc="105" dirty="0">
                <a:solidFill>
                  <a:srgbClr val="333333"/>
                </a:solidFill>
                <a:latin typeface="Arial"/>
                <a:cs typeface="Arial"/>
              </a:rPr>
              <a:t>sse[n_cluster1]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sz="1050" spc="75" dirty="0">
                <a:solidFill>
                  <a:srgbClr val="333333"/>
                </a:solidFill>
                <a:latin typeface="Arial"/>
                <a:cs typeface="Arial"/>
              </a:rPr>
              <a:t>kmeans1</a:t>
            </a:r>
            <a:r>
              <a:rPr sz="1050" spc="75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75" dirty="0">
                <a:solidFill>
                  <a:srgbClr val="333333"/>
                </a:solidFill>
                <a:latin typeface="Arial"/>
                <a:cs typeface="Arial"/>
              </a:rPr>
              <a:t>inertia_  </a:t>
            </a:r>
            <a:r>
              <a:rPr sz="1050" spc="180" dirty="0">
                <a:solidFill>
                  <a:srgbClr val="333333"/>
                </a:solidFill>
                <a:latin typeface="Arial"/>
                <a:cs typeface="Arial"/>
              </a:rPr>
              <a:t>plt</a:t>
            </a:r>
            <a:r>
              <a:rPr sz="1050" spc="180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180" dirty="0">
                <a:solidFill>
                  <a:srgbClr val="333333"/>
                </a:solidFill>
                <a:latin typeface="Arial"/>
                <a:cs typeface="Arial"/>
              </a:rPr>
              <a:t>figure()</a:t>
            </a:r>
            <a:endParaRPr sz="1050">
              <a:latin typeface="Arial"/>
              <a:cs typeface="Arial"/>
            </a:endParaRPr>
          </a:p>
          <a:p>
            <a:pPr marL="58419" marR="2419985">
              <a:lnSpc>
                <a:spcPct val="101200"/>
              </a:lnSpc>
            </a:pPr>
            <a:r>
              <a:rPr sz="1050" spc="170" dirty="0">
                <a:solidFill>
                  <a:srgbClr val="333333"/>
                </a:solidFill>
                <a:latin typeface="Arial"/>
                <a:cs typeface="Arial"/>
              </a:rPr>
              <a:t>plt</a:t>
            </a:r>
            <a:r>
              <a:rPr sz="1050" spc="170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170" dirty="0">
                <a:solidFill>
                  <a:srgbClr val="333333"/>
                </a:solidFill>
                <a:latin typeface="Arial"/>
                <a:cs typeface="Arial"/>
              </a:rPr>
              <a:t>plot(</a:t>
            </a:r>
            <a:r>
              <a:rPr sz="1050" spc="170" dirty="0">
                <a:solidFill>
                  <a:srgbClr val="008000"/>
                </a:solidFill>
                <a:latin typeface="Arial"/>
                <a:cs typeface="Arial"/>
              </a:rPr>
              <a:t>list</a:t>
            </a:r>
            <a:r>
              <a:rPr sz="1050" spc="170" dirty="0">
                <a:solidFill>
                  <a:srgbClr val="333333"/>
                </a:solidFill>
                <a:latin typeface="Arial"/>
                <a:cs typeface="Arial"/>
              </a:rPr>
              <a:t>(sse</a:t>
            </a:r>
            <a:r>
              <a:rPr sz="1050" spc="170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170" dirty="0">
                <a:solidFill>
                  <a:srgbClr val="333333"/>
                </a:solidFill>
                <a:latin typeface="Arial"/>
                <a:cs typeface="Arial"/>
              </a:rPr>
              <a:t>keys()), </a:t>
            </a:r>
            <a:r>
              <a:rPr sz="1050" spc="155" dirty="0">
                <a:solidFill>
                  <a:srgbClr val="008000"/>
                </a:solidFill>
                <a:latin typeface="Arial"/>
                <a:cs typeface="Arial"/>
              </a:rPr>
              <a:t>list</a:t>
            </a:r>
            <a:r>
              <a:rPr sz="1050" spc="155" dirty="0">
                <a:solidFill>
                  <a:srgbClr val="333333"/>
                </a:solidFill>
                <a:latin typeface="Arial"/>
                <a:cs typeface="Arial"/>
              </a:rPr>
              <a:t>(sse</a:t>
            </a:r>
            <a:r>
              <a:rPr sz="1050" spc="155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155" dirty="0">
                <a:solidFill>
                  <a:srgbClr val="333333"/>
                </a:solidFill>
                <a:latin typeface="Arial"/>
                <a:cs typeface="Arial"/>
              </a:rPr>
              <a:t>values()))  </a:t>
            </a:r>
            <a:r>
              <a:rPr sz="1050" spc="95" dirty="0">
                <a:solidFill>
                  <a:srgbClr val="333333"/>
                </a:solidFill>
                <a:latin typeface="Arial"/>
                <a:cs typeface="Arial"/>
              </a:rPr>
              <a:t>plt</a:t>
            </a:r>
            <a:r>
              <a:rPr sz="1050" spc="95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95" dirty="0">
                <a:solidFill>
                  <a:srgbClr val="333333"/>
                </a:solidFill>
                <a:latin typeface="Arial"/>
                <a:cs typeface="Arial"/>
              </a:rPr>
              <a:t>xlabel(</a:t>
            </a:r>
            <a:r>
              <a:rPr sz="1050" spc="95" dirty="0">
                <a:solidFill>
                  <a:srgbClr val="B92020"/>
                </a:solidFill>
                <a:latin typeface="Arial"/>
                <a:cs typeface="Arial"/>
              </a:rPr>
              <a:t>"Number </a:t>
            </a:r>
            <a:r>
              <a:rPr sz="1050" spc="135" dirty="0">
                <a:solidFill>
                  <a:srgbClr val="B92020"/>
                </a:solidFill>
                <a:latin typeface="Arial"/>
                <a:cs typeface="Arial"/>
              </a:rPr>
              <a:t>of </a:t>
            </a:r>
            <a:r>
              <a:rPr sz="1050" spc="114" dirty="0">
                <a:solidFill>
                  <a:srgbClr val="B92020"/>
                </a:solidFill>
                <a:latin typeface="Arial"/>
                <a:cs typeface="Arial"/>
              </a:rPr>
              <a:t>Clusters,</a:t>
            </a:r>
            <a:r>
              <a:rPr sz="1050" spc="225" dirty="0">
                <a:solidFill>
                  <a:srgbClr val="B92020"/>
                </a:solidFill>
                <a:latin typeface="Arial"/>
                <a:cs typeface="Arial"/>
              </a:rPr>
              <a:t> </a:t>
            </a:r>
            <a:r>
              <a:rPr sz="1050" spc="155" dirty="0">
                <a:solidFill>
                  <a:srgbClr val="B92020"/>
                </a:solidFill>
                <a:latin typeface="Arial"/>
                <a:cs typeface="Arial"/>
              </a:rPr>
              <a:t>k"</a:t>
            </a:r>
            <a:r>
              <a:rPr sz="1050" spc="155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1050">
              <a:latin typeface="Arial"/>
              <a:cs typeface="Arial"/>
            </a:endParaRPr>
          </a:p>
          <a:p>
            <a:pPr marL="58419">
              <a:lnSpc>
                <a:spcPct val="100000"/>
              </a:lnSpc>
              <a:spcBef>
                <a:spcPts val="15"/>
              </a:spcBef>
            </a:pPr>
            <a:r>
              <a:rPr sz="1050" spc="105" dirty="0">
                <a:solidFill>
                  <a:srgbClr val="333333"/>
                </a:solidFill>
                <a:latin typeface="Arial"/>
                <a:cs typeface="Arial"/>
              </a:rPr>
              <a:t>plt</a:t>
            </a:r>
            <a:r>
              <a:rPr sz="1050" spc="105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105" dirty="0">
                <a:solidFill>
                  <a:srgbClr val="333333"/>
                </a:solidFill>
                <a:latin typeface="Arial"/>
                <a:cs typeface="Arial"/>
              </a:rPr>
              <a:t>ylabel(</a:t>
            </a:r>
            <a:r>
              <a:rPr sz="1050" spc="105" dirty="0">
                <a:solidFill>
                  <a:srgbClr val="B92020"/>
                </a:solidFill>
                <a:latin typeface="Arial"/>
                <a:cs typeface="Arial"/>
              </a:rPr>
              <a:t>"Sum </a:t>
            </a:r>
            <a:r>
              <a:rPr sz="1050" spc="135" dirty="0">
                <a:solidFill>
                  <a:srgbClr val="B92020"/>
                </a:solidFill>
                <a:latin typeface="Arial"/>
                <a:cs typeface="Arial"/>
              </a:rPr>
              <a:t>of </a:t>
            </a:r>
            <a:r>
              <a:rPr sz="1050" spc="10" dirty="0">
                <a:solidFill>
                  <a:srgbClr val="B92020"/>
                </a:solidFill>
                <a:latin typeface="Arial"/>
                <a:cs typeface="Arial"/>
              </a:rPr>
              <a:t>Squared </a:t>
            </a:r>
            <a:r>
              <a:rPr sz="1050" spc="135" dirty="0">
                <a:solidFill>
                  <a:srgbClr val="B92020"/>
                </a:solidFill>
                <a:latin typeface="Arial"/>
                <a:cs typeface="Arial"/>
              </a:rPr>
              <a:t>Error,</a:t>
            </a:r>
            <a:r>
              <a:rPr sz="1050" spc="175" dirty="0">
                <a:solidFill>
                  <a:srgbClr val="B92020"/>
                </a:solidFill>
                <a:latin typeface="Arial"/>
                <a:cs typeface="Arial"/>
              </a:rPr>
              <a:t> </a:t>
            </a:r>
            <a:r>
              <a:rPr sz="1050" spc="10" dirty="0">
                <a:solidFill>
                  <a:srgbClr val="B92020"/>
                </a:solidFill>
                <a:latin typeface="Arial"/>
                <a:cs typeface="Arial"/>
              </a:rPr>
              <a:t>SSE"</a:t>
            </a:r>
            <a:r>
              <a:rPr sz="1050" spc="10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1050">
              <a:latin typeface="Arial"/>
              <a:cs typeface="Arial"/>
            </a:endParaRPr>
          </a:p>
          <a:p>
            <a:pPr marL="58419">
              <a:lnSpc>
                <a:spcPct val="100000"/>
              </a:lnSpc>
              <a:spcBef>
                <a:spcPts val="15"/>
              </a:spcBef>
            </a:pPr>
            <a:r>
              <a:rPr sz="1050" i="1" spc="-10" dirty="0">
                <a:solidFill>
                  <a:srgbClr val="408080"/>
                </a:solidFill>
                <a:latin typeface="Arial"/>
                <a:cs typeface="Arial"/>
              </a:rPr>
              <a:t># </a:t>
            </a:r>
            <a:r>
              <a:rPr sz="1050" i="1" spc="160" dirty="0">
                <a:solidFill>
                  <a:srgbClr val="408080"/>
                </a:solidFill>
                <a:latin typeface="Arial"/>
                <a:cs typeface="Arial"/>
              </a:rPr>
              <a:t>vertical</a:t>
            </a:r>
            <a:r>
              <a:rPr sz="1050" i="1" spc="285" dirty="0">
                <a:solidFill>
                  <a:srgbClr val="408080"/>
                </a:solidFill>
                <a:latin typeface="Arial"/>
                <a:cs typeface="Arial"/>
              </a:rPr>
              <a:t> </a:t>
            </a:r>
            <a:r>
              <a:rPr sz="1050" i="1" spc="165" dirty="0">
                <a:solidFill>
                  <a:srgbClr val="408080"/>
                </a:solidFill>
                <a:latin typeface="Arial"/>
                <a:cs typeface="Arial"/>
              </a:rPr>
              <a:t>line</a:t>
            </a:r>
            <a:endParaRPr sz="1050">
              <a:latin typeface="Arial"/>
              <a:cs typeface="Arial"/>
            </a:endParaRPr>
          </a:p>
          <a:p>
            <a:pPr marL="58419" marR="2054225">
              <a:lnSpc>
                <a:spcPct val="101200"/>
              </a:lnSpc>
            </a:pPr>
            <a:r>
              <a:rPr sz="1050" spc="165" dirty="0">
                <a:solidFill>
                  <a:srgbClr val="333333"/>
                </a:solidFill>
                <a:latin typeface="Arial"/>
                <a:cs typeface="Arial"/>
              </a:rPr>
              <a:t>plt</a:t>
            </a:r>
            <a:r>
              <a:rPr sz="1050" spc="165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165" dirty="0">
                <a:solidFill>
                  <a:srgbClr val="333333"/>
                </a:solidFill>
                <a:latin typeface="Arial"/>
                <a:cs typeface="Arial"/>
              </a:rPr>
              <a:t>vlines(</a:t>
            </a:r>
            <a:r>
              <a:rPr sz="1050" spc="165" dirty="0">
                <a:solidFill>
                  <a:srgbClr val="666666"/>
                </a:solidFill>
                <a:latin typeface="Arial"/>
                <a:cs typeface="Arial"/>
              </a:rPr>
              <a:t>3</a:t>
            </a:r>
            <a:r>
              <a:rPr sz="1050" spc="165" dirty="0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sz="1050" spc="20" dirty="0">
                <a:solidFill>
                  <a:srgbClr val="333333"/>
                </a:solidFill>
                <a:latin typeface="Arial"/>
                <a:cs typeface="Arial"/>
              </a:rPr>
              <a:t>ymin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sz="1050" spc="165" dirty="0">
                <a:solidFill>
                  <a:srgbClr val="666666"/>
                </a:solidFill>
                <a:latin typeface="Arial"/>
                <a:cs typeface="Arial"/>
              </a:rPr>
              <a:t>-2</a:t>
            </a:r>
            <a:r>
              <a:rPr sz="1050" spc="165" dirty="0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sz="1050" spc="-50" dirty="0">
                <a:solidFill>
                  <a:srgbClr val="333333"/>
                </a:solidFill>
                <a:latin typeface="Arial"/>
                <a:cs typeface="Arial"/>
              </a:rPr>
              <a:t>ymax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sz="1050" spc="85" dirty="0">
                <a:solidFill>
                  <a:srgbClr val="666666"/>
                </a:solidFill>
                <a:latin typeface="Arial"/>
                <a:cs typeface="Arial"/>
              </a:rPr>
              <a:t>45</a:t>
            </a:r>
            <a:r>
              <a:rPr sz="1050" spc="85" dirty="0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sz="1050" spc="110" dirty="0">
                <a:solidFill>
                  <a:srgbClr val="333333"/>
                </a:solidFill>
                <a:latin typeface="Arial"/>
                <a:cs typeface="Arial"/>
              </a:rPr>
              <a:t>colors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sz="1050" spc="195" dirty="0">
                <a:solidFill>
                  <a:srgbClr val="B92020"/>
                </a:solidFill>
                <a:latin typeface="Arial"/>
                <a:cs typeface="Arial"/>
              </a:rPr>
              <a:t>'red'</a:t>
            </a:r>
            <a:r>
              <a:rPr sz="1050" spc="195" dirty="0">
                <a:solidFill>
                  <a:srgbClr val="333333"/>
                </a:solidFill>
                <a:latin typeface="Arial"/>
                <a:cs typeface="Arial"/>
              </a:rPr>
              <a:t>)  </a:t>
            </a:r>
            <a:r>
              <a:rPr sz="1050" spc="120" dirty="0">
                <a:solidFill>
                  <a:srgbClr val="333333"/>
                </a:solidFill>
                <a:latin typeface="Arial"/>
                <a:cs typeface="Arial"/>
              </a:rPr>
              <a:t>plt</a:t>
            </a:r>
            <a:r>
              <a:rPr sz="1050" spc="120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120" dirty="0">
                <a:solidFill>
                  <a:srgbClr val="333333"/>
                </a:solidFill>
                <a:latin typeface="Arial"/>
                <a:cs typeface="Arial"/>
              </a:rPr>
              <a:t>show()</a:t>
            </a:r>
            <a:endParaRPr sz="10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73199" y="4121170"/>
            <a:ext cx="3638550" cy="2495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42</a:t>
            </a:fld>
            <a:r>
              <a:rPr spc="-5" dirty="0"/>
              <a:t>/</a:t>
            </a:r>
            <a:r>
              <a:rPr dirty="0"/>
              <a:t>46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38337" y="165099"/>
            <a:ext cx="153225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Neighborhoods in London</a:t>
            </a:r>
            <a:r>
              <a:rPr sz="800" spc="-8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Week2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058" y="470407"/>
            <a:ext cx="68580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35" dirty="0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sz="1050" spc="225" dirty="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sz="1050" spc="135" dirty="0">
                <a:solidFill>
                  <a:srgbClr val="2F3F9E"/>
                </a:solidFill>
                <a:latin typeface="Arial"/>
                <a:cs typeface="Arial"/>
              </a:rPr>
              <a:t>[131]: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20811" y="430720"/>
            <a:ext cx="5857875" cy="4267200"/>
          </a:xfrm>
          <a:prstGeom prst="rect">
            <a:avLst/>
          </a:prstGeom>
          <a:ln w="20097">
            <a:solidFill>
              <a:srgbClr val="CFCFCF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409"/>
              </a:spcBef>
            </a:pPr>
            <a:r>
              <a:rPr sz="1050" i="1" spc="-10" dirty="0">
                <a:solidFill>
                  <a:srgbClr val="408080"/>
                </a:solidFill>
                <a:latin typeface="Arial"/>
                <a:cs typeface="Arial"/>
              </a:rPr>
              <a:t># </a:t>
            </a:r>
            <a:r>
              <a:rPr sz="1050" i="1" spc="90" dirty="0">
                <a:solidFill>
                  <a:srgbClr val="408080"/>
                </a:solidFill>
                <a:latin typeface="Arial"/>
                <a:cs typeface="Arial"/>
              </a:rPr>
              <a:t>create</a:t>
            </a:r>
            <a:r>
              <a:rPr sz="1050" i="1" spc="285" dirty="0">
                <a:solidFill>
                  <a:srgbClr val="408080"/>
                </a:solidFill>
                <a:latin typeface="Arial"/>
                <a:cs typeface="Arial"/>
              </a:rPr>
              <a:t> </a:t>
            </a:r>
            <a:r>
              <a:rPr sz="1050" i="1" spc="-105" dirty="0">
                <a:solidFill>
                  <a:srgbClr val="408080"/>
                </a:solidFill>
                <a:latin typeface="Arial"/>
                <a:cs typeface="Arial"/>
              </a:rPr>
              <a:t>map</a:t>
            </a:r>
            <a:endParaRPr sz="1050">
              <a:latin typeface="Arial"/>
              <a:cs typeface="Arial"/>
            </a:endParaRPr>
          </a:p>
          <a:p>
            <a:pPr marL="58419">
              <a:lnSpc>
                <a:spcPct val="100000"/>
              </a:lnSpc>
              <a:spcBef>
                <a:spcPts val="15"/>
              </a:spcBef>
            </a:pPr>
            <a:r>
              <a:rPr sz="1050" spc="55" dirty="0">
                <a:solidFill>
                  <a:srgbClr val="333333"/>
                </a:solidFill>
                <a:latin typeface="Arial"/>
                <a:cs typeface="Arial"/>
              </a:rPr>
              <a:t>map_clusters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sz="1050" spc="120" dirty="0">
                <a:solidFill>
                  <a:srgbClr val="333333"/>
                </a:solidFill>
                <a:latin typeface="Arial"/>
                <a:cs typeface="Arial"/>
              </a:rPr>
              <a:t>folium</a:t>
            </a:r>
            <a:r>
              <a:rPr sz="1050" spc="120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120" dirty="0">
                <a:solidFill>
                  <a:srgbClr val="333333"/>
                </a:solidFill>
                <a:latin typeface="Arial"/>
                <a:cs typeface="Arial"/>
              </a:rPr>
              <a:t>Map(location</a:t>
            </a:r>
            <a:r>
              <a:rPr sz="1050" spc="120" dirty="0">
                <a:solidFill>
                  <a:srgbClr val="666666"/>
                </a:solidFill>
                <a:latin typeface="Arial"/>
                <a:cs typeface="Arial"/>
              </a:rPr>
              <a:t>=</a:t>
            </a:r>
            <a:r>
              <a:rPr sz="1050" spc="120" dirty="0">
                <a:solidFill>
                  <a:srgbClr val="333333"/>
                </a:solidFill>
                <a:latin typeface="Arial"/>
                <a:cs typeface="Arial"/>
              </a:rPr>
              <a:t>[latitude, </a:t>
            </a:r>
            <a:r>
              <a:rPr sz="1050" spc="135" dirty="0">
                <a:solidFill>
                  <a:srgbClr val="333333"/>
                </a:solidFill>
                <a:latin typeface="Arial"/>
                <a:cs typeface="Arial"/>
              </a:rPr>
              <a:t>longitude],</a:t>
            </a:r>
            <a:r>
              <a:rPr sz="105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50" spc="50" dirty="0">
                <a:solidFill>
                  <a:srgbClr val="333333"/>
                </a:solidFill>
                <a:latin typeface="Arial"/>
                <a:cs typeface="Arial"/>
              </a:rPr>
              <a:t>zoom_start</a:t>
            </a:r>
            <a:r>
              <a:rPr sz="1050" spc="50" dirty="0">
                <a:solidFill>
                  <a:srgbClr val="666666"/>
                </a:solidFill>
                <a:latin typeface="Arial"/>
                <a:cs typeface="Arial"/>
              </a:rPr>
              <a:t>=11</a:t>
            </a:r>
            <a:r>
              <a:rPr sz="1050" spc="50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58419">
              <a:lnSpc>
                <a:spcPct val="100000"/>
              </a:lnSpc>
            </a:pPr>
            <a:r>
              <a:rPr sz="1050" i="1" spc="-10" dirty="0">
                <a:solidFill>
                  <a:srgbClr val="408080"/>
                </a:solidFill>
                <a:latin typeface="Arial"/>
                <a:cs typeface="Arial"/>
              </a:rPr>
              <a:t># </a:t>
            </a:r>
            <a:r>
              <a:rPr sz="1050" i="1" spc="110" dirty="0">
                <a:solidFill>
                  <a:srgbClr val="408080"/>
                </a:solidFill>
                <a:latin typeface="Arial"/>
                <a:cs typeface="Arial"/>
              </a:rPr>
              <a:t>set </a:t>
            </a:r>
            <a:r>
              <a:rPr sz="1050" i="1" spc="120" dirty="0">
                <a:solidFill>
                  <a:srgbClr val="408080"/>
                </a:solidFill>
                <a:latin typeface="Arial"/>
                <a:cs typeface="Arial"/>
              </a:rPr>
              <a:t>color </a:t>
            </a:r>
            <a:r>
              <a:rPr sz="1050" i="1" spc="-40" dirty="0">
                <a:solidFill>
                  <a:srgbClr val="408080"/>
                </a:solidFill>
                <a:latin typeface="Arial"/>
                <a:cs typeface="Arial"/>
              </a:rPr>
              <a:t>scheme </a:t>
            </a:r>
            <a:r>
              <a:rPr sz="1050" i="1" spc="165" dirty="0">
                <a:solidFill>
                  <a:srgbClr val="408080"/>
                </a:solidFill>
                <a:latin typeface="Arial"/>
                <a:cs typeface="Arial"/>
              </a:rPr>
              <a:t>for </a:t>
            </a:r>
            <a:r>
              <a:rPr sz="1050" i="1" spc="90" dirty="0">
                <a:solidFill>
                  <a:srgbClr val="408080"/>
                </a:solidFill>
                <a:latin typeface="Arial"/>
                <a:cs typeface="Arial"/>
              </a:rPr>
              <a:t>the</a:t>
            </a:r>
            <a:r>
              <a:rPr sz="1050" i="1" spc="-10" dirty="0">
                <a:solidFill>
                  <a:srgbClr val="408080"/>
                </a:solidFill>
                <a:latin typeface="Arial"/>
                <a:cs typeface="Arial"/>
              </a:rPr>
              <a:t> </a:t>
            </a:r>
            <a:r>
              <a:rPr sz="1050" i="1" spc="125" dirty="0">
                <a:solidFill>
                  <a:srgbClr val="408080"/>
                </a:solidFill>
                <a:latin typeface="Arial"/>
                <a:cs typeface="Arial"/>
              </a:rPr>
              <a:t>clusters</a:t>
            </a:r>
            <a:endParaRPr sz="1050">
              <a:latin typeface="Arial"/>
              <a:cs typeface="Arial"/>
            </a:endParaRPr>
          </a:p>
          <a:p>
            <a:pPr marL="58419">
              <a:lnSpc>
                <a:spcPct val="100000"/>
              </a:lnSpc>
              <a:spcBef>
                <a:spcPts val="15"/>
              </a:spcBef>
            </a:pPr>
            <a:r>
              <a:rPr sz="1050" spc="50" dirty="0">
                <a:solidFill>
                  <a:srgbClr val="333333"/>
                </a:solidFill>
                <a:latin typeface="Arial"/>
                <a:cs typeface="Arial"/>
              </a:rPr>
              <a:t>x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</a:t>
            </a:r>
            <a:r>
              <a:rPr sz="1050" spc="17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50" spc="95" dirty="0">
                <a:solidFill>
                  <a:srgbClr val="333333"/>
                </a:solidFill>
                <a:latin typeface="Arial"/>
                <a:cs typeface="Arial"/>
              </a:rPr>
              <a:t>np</a:t>
            </a:r>
            <a:r>
              <a:rPr sz="1050" spc="95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95" dirty="0">
                <a:solidFill>
                  <a:srgbClr val="333333"/>
                </a:solidFill>
                <a:latin typeface="Arial"/>
                <a:cs typeface="Arial"/>
              </a:rPr>
              <a:t>arange(kclusters)</a:t>
            </a:r>
            <a:endParaRPr sz="1050">
              <a:latin typeface="Arial"/>
              <a:cs typeface="Arial"/>
            </a:endParaRPr>
          </a:p>
          <a:p>
            <a:pPr marL="58419">
              <a:lnSpc>
                <a:spcPct val="100000"/>
              </a:lnSpc>
              <a:spcBef>
                <a:spcPts val="15"/>
              </a:spcBef>
            </a:pPr>
            <a:r>
              <a:rPr sz="1050" spc="50" dirty="0">
                <a:solidFill>
                  <a:srgbClr val="333333"/>
                </a:solidFill>
                <a:latin typeface="Arial"/>
                <a:cs typeface="Arial"/>
              </a:rPr>
              <a:t>ys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sz="1050" spc="310" dirty="0">
                <a:solidFill>
                  <a:srgbClr val="333333"/>
                </a:solidFill>
                <a:latin typeface="Arial"/>
                <a:cs typeface="Arial"/>
              </a:rPr>
              <a:t>[i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+ </a:t>
            </a:r>
            <a:r>
              <a:rPr sz="1050" spc="50" dirty="0">
                <a:solidFill>
                  <a:srgbClr val="333333"/>
                </a:solidFill>
                <a:latin typeface="Arial"/>
                <a:cs typeface="Arial"/>
              </a:rPr>
              <a:t>x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+ </a:t>
            </a:r>
            <a:r>
              <a:rPr sz="1050" spc="165" dirty="0">
                <a:solidFill>
                  <a:srgbClr val="333333"/>
                </a:solidFill>
                <a:latin typeface="Arial"/>
                <a:cs typeface="Arial"/>
              </a:rPr>
              <a:t>(i</a:t>
            </a:r>
            <a:r>
              <a:rPr sz="1050" spc="165" dirty="0">
                <a:solidFill>
                  <a:srgbClr val="666666"/>
                </a:solidFill>
                <a:latin typeface="Arial"/>
                <a:cs typeface="Arial"/>
              </a:rPr>
              <a:t>*</a:t>
            </a:r>
            <a:r>
              <a:rPr sz="1050" spc="165" dirty="0">
                <a:solidFill>
                  <a:srgbClr val="333333"/>
                </a:solidFill>
                <a:latin typeface="Arial"/>
                <a:cs typeface="Arial"/>
              </a:rPr>
              <a:t>x)</a:t>
            </a:r>
            <a:r>
              <a:rPr sz="1050" spc="165" dirty="0">
                <a:solidFill>
                  <a:srgbClr val="666666"/>
                </a:solidFill>
                <a:latin typeface="Arial"/>
                <a:cs typeface="Arial"/>
              </a:rPr>
              <a:t>**2 </a:t>
            </a:r>
            <a:r>
              <a:rPr sz="1050" b="1" spc="110" dirty="0">
                <a:solidFill>
                  <a:srgbClr val="008000"/>
                </a:solidFill>
                <a:latin typeface="Arial"/>
                <a:cs typeface="Arial"/>
              </a:rPr>
              <a:t>for </a:t>
            </a:r>
            <a:r>
              <a:rPr sz="1050" spc="340" dirty="0">
                <a:solidFill>
                  <a:srgbClr val="333333"/>
                </a:solidFill>
                <a:latin typeface="Arial"/>
                <a:cs typeface="Arial"/>
              </a:rPr>
              <a:t>i </a:t>
            </a:r>
            <a:r>
              <a:rPr sz="1050" b="1" spc="110" dirty="0">
                <a:solidFill>
                  <a:srgbClr val="7216AB"/>
                </a:solidFill>
                <a:latin typeface="Arial"/>
                <a:cs typeface="Arial"/>
              </a:rPr>
              <a:t>in</a:t>
            </a:r>
            <a:r>
              <a:rPr sz="1050" b="1" spc="60" dirty="0">
                <a:solidFill>
                  <a:srgbClr val="7216AB"/>
                </a:solidFill>
                <a:latin typeface="Arial"/>
                <a:cs typeface="Arial"/>
              </a:rPr>
              <a:t> </a:t>
            </a:r>
            <a:r>
              <a:rPr sz="1050" spc="114" dirty="0">
                <a:solidFill>
                  <a:srgbClr val="008000"/>
                </a:solidFill>
                <a:latin typeface="Arial"/>
                <a:cs typeface="Arial"/>
              </a:rPr>
              <a:t>range</a:t>
            </a:r>
            <a:r>
              <a:rPr sz="1050" spc="114" dirty="0">
                <a:solidFill>
                  <a:srgbClr val="333333"/>
                </a:solidFill>
                <a:latin typeface="Arial"/>
                <a:cs typeface="Arial"/>
              </a:rPr>
              <a:t>(kclusters)]</a:t>
            </a:r>
            <a:endParaRPr sz="1050">
              <a:latin typeface="Arial"/>
              <a:cs typeface="Arial"/>
            </a:endParaRPr>
          </a:p>
          <a:p>
            <a:pPr marL="58419" marR="1906905">
              <a:lnSpc>
                <a:spcPct val="101200"/>
              </a:lnSpc>
            </a:pPr>
            <a:r>
              <a:rPr sz="1050" spc="95" dirty="0">
                <a:solidFill>
                  <a:srgbClr val="333333"/>
                </a:solidFill>
                <a:latin typeface="Arial"/>
                <a:cs typeface="Arial"/>
              </a:rPr>
              <a:t>colors_array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sz="1050" spc="85" dirty="0">
                <a:solidFill>
                  <a:srgbClr val="333333"/>
                </a:solidFill>
                <a:latin typeface="Arial"/>
                <a:cs typeface="Arial"/>
              </a:rPr>
              <a:t>cm</a:t>
            </a:r>
            <a:r>
              <a:rPr sz="1050" spc="85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85" dirty="0">
                <a:solidFill>
                  <a:srgbClr val="333333"/>
                </a:solidFill>
                <a:latin typeface="Arial"/>
                <a:cs typeface="Arial"/>
              </a:rPr>
              <a:t>rainbow(np</a:t>
            </a:r>
            <a:r>
              <a:rPr sz="1050" spc="85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85" dirty="0">
                <a:solidFill>
                  <a:srgbClr val="333333"/>
                </a:solidFill>
                <a:latin typeface="Arial"/>
                <a:cs typeface="Arial"/>
              </a:rPr>
              <a:t>linspace(</a:t>
            </a:r>
            <a:r>
              <a:rPr sz="1050" spc="85" dirty="0">
                <a:solidFill>
                  <a:srgbClr val="666666"/>
                </a:solidFill>
                <a:latin typeface="Arial"/>
                <a:cs typeface="Arial"/>
              </a:rPr>
              <a:t>0</a:t>
            </a:r>
            <a:r>
              <a:rPr sz="1050" spc="85" dirty="0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sz="1050" spc="135" dirty="0">
                <a:solidFill>
                  <a:srgbClr val="666666"/>
                </a:solidFill>
                <a:latin typeface="Arial"/>
                <a:cs typeface="Arial"/>
              </a:rPr>
              <a:t>1</a:t>
            </a:r>
            <a:r>
              <a:rPr sz="1050" spc="135" dirty="0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sz="1050" spc="145" dirty="0">
                <a:solidFill>
                  <a:srgbClr val="008000"/>
                </a:solidFill>
                <a:latin typeface="Arial"/>
                <a:cs typeface="Arial"/>
              </a:rPr>
              <a:t>len</a:t>
            </a:r>
            <a:r>
              <a:rPr sz="1050" spc="145" dirty="0">
                <a:solidFill>
                  <a:srgbClr val="333333"/>
                </a:solidFill>
                <a:latin typeface="Arial"/>
                <a:cs typeface="Arial"/>
              </a:rPr>
              <a:t>(ys)))  </a:t>
            </a:r>
            <a:r>
              <a:rPr sz="1050" spc="50" dirty="0">
                <a:solidFill>
                  <a:srgbClr val="333333"/>
                </a:solidFill>
                <a:latin typeface="Arial"/>
                <a:cs typeface="Arial"/>
              </a:rPr>
              <a:t>rainbow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sz="1050" spc="125" dirty="0">
                <a:solidFill>
                  <a:srgbClr val="333333"/>
                </a:solidFill>
                <a:latin typeface="Arial"/>
                <a:cs typeface="Arial"/>
              </a:rPr>
              <a:t>[colors</a:t>
            </a:r>
            <a:r>
              <a:rPr sz="1050" spc="125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125" dirty="0">
                <a:solidFill>
                  <a:srgbClr val="333333"/>
                </a:solidFill>
                <a:latin typeface="Arial"/>
                <a:cs typeface="Arial"/>
              </a:rPr>
              <a:t>rgb2hex(i) </a:t>
            </a:r>
            <a:r>
              <a:rPr sz="1050" b="1" spc="110" dirty="0">
                <a:solidFill>
                  <a:srgbClr val="008000"/>
                </a:solidFill>
                <a:latin typeface="Arial"/>
                <a:cs typeface="Arial"/>
              </a:rPr>
              <a:t>for </a:t>
            </a:r>
            <a:r>
              <a:rPr sz="1050" spc="340" dirty="0">
                <a:solidFill>
                  <a:srgbClr val="333333"/>
                </a:solidFill>
                <a:latin typeface="Arial"/>
                <a:cs typeface="Arial"/>
              </a:rPr>
              <a:t>i </a:t>
            </a:r>
            <a:r>
              <a:rPr sz="1050" b="1" spc="110" dirty="0">
                <a:solidFill>
                  <a:srgbClr val="7216AB"/>
                </a:solidFill>
                <a:latin typeface="Arial"/>
                <a:cs typeface="Arial"/>
              </a:rPr>
              <a:t>in</a:t>
            </a:r>
            <a:r>
              <a:rPr sz="1050" b="1" spc="455" dirty="0">
                <a:solidFill>
                  <a:srgbClr val="7216AB"/>
                </a:solidFill>
                <a:latin typeface="Arial"/>
                <a:cs typeface="Arial"/>
              </a:rPr>
              <a:t> </a:t>
            </a:r>
            <a:r>
              <a:rPr sz="1050" spc="110" dirty="0">
                <a:solidFill>
                  <a:srgbClr val="333333"/>
                </a:solidFill>
                <a:latin typeface="Arial"/>
                <a:cs typeface="Arial"/>
              </a:rPr>
              <a:t>colors_array]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58419">
              <a:lnSpc>
                <a:spcPct val="100000"/>
              </a:lnSpc>
            </a:pPr>
            <a:r>
              <a:rPr sz="1050" i="1" spc="-10" dirty="0">
                <a:solidFill>
                  <a:srgbClr val="408080"/>
                </a:solidFill>
                <a:latin typeface="Arial"/>
                <a:cs typeface="Arial"/>
              </a:rPr>
              <a:t># add </a:t>
            </a:r>
            <a:r>
              <a:rPr sz="1050" i="1" spc="35" dirty="0">
                <a:solidFill>
                  <a:srgbClr val="408080"/>
                </a:solidFill>
                <a:latin typeface="Arial"/>
                <a:cs typeface="Arial"/>
              </a:rPr>
              <a:t>markers </a:t>
            </a:r>
            <a:r>
              <a:rPr sz="1050" i="1" spc="135" dirty="0">
                <a:solidFill>
                  <a:srgbClr val="408080"/>
                </a:solidFill>
                <a:latin typeface="Arial"/>
                <a:cs typeface="Arial"/>
              </a:rPr>
              <a:t>to </a:t>
            </a:r>
            <a:r>
              <a:rPr sz="1050" i="1" spc="90" dirty="0">
                <a:solidFill>
                  <a:srgbClr val="408080"/>
                </a:solidFill>
                <a:latin typeface="Arial"/>
                <a:cs typeface="Arial"/>
              </a:rPr>
              <a:t>the</a:t>
            </a:r>
            <a:r>
              <a:rPr sz="1050" i="1" spc="360" dirty="0">
                <a:solidFill>
                  <a:srgbClr val="408080"/>
                </a:solidFill>
                <a:latin typeface="Arial"/>
                <a:cs typeface="Arial"/>
              </a:rPr>
              <a:t> </a:t>
            </a:r>
            <a:r>
              <a:rPr sz="1050" i="1" spc="-105" dirty="0">
                <a:solidFill>
                  <a:srgbClr val="408080"/>
                </a:solidFill>
                <a:latin typeface="Arial"/>
                <a:cs typeface="Arial"/>
              </a:rPr>
              <a:t>map</a:t>
            </a:r>
            <a:endParaRPr sz="1050">
              <a:latin typeface="Arial"/>
              <a:cs typeface="Arial"/>
            </a:endParaRPr>
          </a:p>
          <a:p>
            <a:pPr marL="58419">
              <a:lnSpc>
                <a:spcPct val="100000"/>
              </a:lnSpc>
              <a:spcBef>
                <a:spcPts val="15"/>
              </a:spcBef>
            </a:pPr>
            <a:r>
              <a:rPr sz="1050" spc="60" dirty="0">
                <a:solidFill>
                  <a:srgbClr val="333333"/>
                </a:solidFill>
                <a:latin typeface="Arial"/>
                <a:cs typeface="Arial"/>
              </a:rPr>
              <a:t>markers_colors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</a:t>
            </a:r>
            <a:r>
              <a:rPr sz="1050" spc="15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50" spc="285" dirty="0">
                <a:solidFill>
                  <a:srgbClr val="333333"/>
                </a:solidFill>
                <a:latin typeface="Arial"/>
                <a:cs typeface="Arial"/>
              </a:rPr>
              <a:t>[]</a:t>
            </a:r>
            <a:endParaRPr sz="1050">
              <a:latin typeface="Arial"/>
              <a:cs typeface="Arial"/>
            </a:endParaRPr>
          </a:p>
          <a:p>
            <a:pPr marL="58419" marR="74930">
              <a:lnSpc>
                <a:spcPct val="101200"/>
              </a:lnSpc>
            </a:pPr>
            <a:r>
              <a:rPr sz="1050" b="1" spc="110" dirty="0">
                <a:solidFill>
                  <a:srgbClr val="008000"/>
                </a:solidFill>
                <a:latin typeface="Arial"/>
                <a:cs typeface="Arial"/>
              </a:rPr>
              <a:t>for </a:t>
            </a:r>
            <a:r>
              <a:rPr sz="1050" spc="225" dirty="0">
                <a:solidFill>
                  <a:srgbClr val="333333"/>
                </a:solidFill>
                <a:latin typeface="Arial"/>
                <a:cs typeface="Arial"/>
              </a:rPr>
              <a:t>lat, </a:t>
            </a:r>
            <a:r>
              <a:rPr sz="1050" spc="150" dirty="0">
                <a:solidFill>
                  <a:srgbClr val="333333"/>
                </a:solidFill>
                <a:latin typeface="Arial"/>
                <a:cs typeface="Arial"/>
              </a:rPr>
              <a:t>lon, poi, </a:t>
            </a:r>
            <a:r>
              <a:rPr sz="1050" spc="135" dirty="0">
                <a:solidFill>
                  <a:srgbClr val="333333"/>
                </a:solidFill>
                <a:latin typeface="Arial"/>
                <a:cs typeface="Arial"/>
              </a:rPr>
              <a:t>cluster </a:t>
            </a:r>
            <a:r>
              <a:rPr sz="1050" b="1" spc="110" dirty="0">
                <a:solidFill>
                  <a:srgbClr val="7216AB"/>
                </a:solidFill>
                <a:latin typeface="Arial"/>
                <a:cs typeface="Arial"/>
              </a:rPr>
              <a:t>in </a:t>
            </a:r>
            <a:r>
              <a:rPr sz="1050" spc="145" dirty="0">
                <a:solidFill>
                  <a:srgbClr val="008000"/>
                </a:solidFill>
                <a:latin typeface="Arial"/>
                <a:cs typeface="Arial"/>
              </a:rPr>
              <a:t>zip</a:t>
            </a:r>
            <a:r>
              <a:rPr sz="1050" spc="145" dirty="0">
                <a:solidFill>
                  <a:srgbClr val="333333"/>
                </a:solidFill>
                <a:latin typeface="Arial"/>
                <a:cs typeface="Arial"/>
              </a:rPr>
              <a:t>(se_clusters[</a:t>
            </a:r>
            <a:r>
              <a:rPr sz="1050" spc="145" dirty="0">
                <a:solidFill>
                  <a:srgbClr val="B92020"/>
                </a:solidFill>
                <a:latin typeface="Arial"/>
                <a:cs typeface="Arial"/>
              </a:rPr>
              <a:t>'Latitude'</a:t>
            </a:r>
            <a:r>
              <a:rPr sz="1050" spc="145" dirty="0">
                <a:solidFill>
                  <a:srgbClr val="333333"/>
                </a:solidFill>
                <a:latin typeface="Arial"/>
                <a:cs typeface="Arial"/>
              </a:rPr>
              <a:t>], </a:t>
            </a:r>
            <a:r>
              <a:rPr sz="1050" spc="120" dirty="0">
                <a:solidFill>
                  <a:srgbClr val="333333"/>
                </a:solidFill>
                <a:latin typeface="Arial"/>
                <a:cs typeface="Arial"/>
              </a:rPr>
              <a:t>se_clusters[</a:t>
            </a:r>
            <a:r>
              <a:rPr sz="1050" spc="120" dirty="0">
                <a:solidFill>
                  <a:srgbClr val="B92020"/>
                </a:solidFill>
                <a:latin typeface="Arial"/>
                <a:cs typeface="Arial"/>
              </a:rPr>
              <a:t>'Longit  </a:t>
            </a:r>
            <a:r>
              <a:rPr sz="1050" spc="150" dirty="0">
                <a:solidFill>
                  <a:srgbClr val="B92020"/>
                </a:solidFill>
                <a:latin typeface="Arial"/>
                <a:cs typeface="Arial"/>
              </a:rPr>
              <a:t>ude'</a:t>
            </a:r>
            <a:r>
              <a:rPr sz="1050" spc="150" dirty="0">
                <a:solidFill>
                  <a:srgbClr val="333333"/>
                </a:solidFill>
                <a:latin typeface="Arial"/>
                <a:cs typeface="Arial"/>
              </a:rPr>
              <a:t>], </a:t>
            </a:r>
            <a:r>
              <a:rPr sz="1050" spc="135" dirty="0">
                <a:solidFill>
                  <a:srgbClr val="333333"/>
                </a:solidFill>
                <a:latin typeface="Arial"/>
                <a:cs typeface="Arial"/>
              </a:rPr>
              <a:t>se_clusters[</a:t>
            </a:r>
            <a:r>
              <a:rPr sz="1050" spc="135" dirty="0">
                <a:solidFill>
                  <a:srgbClr val="B92020"/>
                </a:solidFill>
                <a:latin typeface="Arial"/>
                <a:cs typeface="Arial"/>
              </a:rPr>
              <a:t>'Location'</a:t>
            </a:r>
            <a:r>
              <a:rPr sz="1050" spc="135" dirty="0">
                <a:solidFill>
                  <a:srgbClr val="333333"/>
                </a:solidFill>
                <a:latin typeface="Arial"/>
                <a:cs typeface="Arial"/>
              </a:rPr>
              <a:t>], </a:t>
            </a:r>
            <a:r>
              <a:rPr sz="1050" spc="120" dirty="0">
                <a:solidFill>
                  <a:srgbClr val="333333"/>
                </a:solidFill>
                <a:latin typeface="Arial"/>
                <a:cs typeface="Arial"/>
              </a:rPr>
              <a:t>se_clusters[</a:t>
            </a:r>
            <a:r>
              <a:rPr sz="1050" spc="120" dirty="0">
                <a:solidFill>
                  <a:srgbClr val="B92020"/>
                </a:solidFill>
                <a:latin typeface="Arial"/>
                <a:cs typeface="Arial"/>
              </a:rPr>
              <a:t>'Cluster</a:t>
            </a:r>
            <a:r>
              <a:rPr sz="1050" spc="135" dirty="0">
                <a:solidFill>
                  <a:srgbClr val="B92020"/>
                </a:solidFill>
                <a:latin typeface="Arial"/>
                <a:cs typeface="Arial"/>
              </a:rPr>
              <a:t> </a:t>
            </a:r>
            <a:r>
              <a:rPr sz="1050" spc="150" dirty="0">
                <a:solidFill>
                  <a:srgbClr val="B92020"/>
                </a:solidFill>
                <a:latin typeface="Arial"/>
                <a:cs typeface="Arial"/>
              </a:rPr>
              <a:t>Labels'</a:t>
            </a:r>
            <a:r>
              <a:rPr sz="1050" spc="150" dirty="0">
                <a:solidFill>
                  <a:srgbClr val="333333"/>
                </a:solidFill>
                <a:latin typeface="Arial"/>
                <a:cs typeface="Arial"/>
              </a:rPr>
              <a:t>]):</a:t>
            </a:r>
            <a:endParaRPr sz="1050">
              <a:latin typeface="Arial"/>
              <a:cs typeface="Arial"/>
            </a:endParaRPr>
          </a:p>
          <a:p>
            <a:pPr marL="351790">
              <a:lnSpc>
                <a:spcPct val="100000"/>
              </a:lnSpc>
              <a:spcBef>
                <a:spcPts val="15"/>
              </a:spcBef>
            </a:pPr>
            <a:r>
              <a:rPr sz="1050" spc="130" dirty="0">
                <a:solidFill>
                  <a:srgbClr val="333333"/>
                </a:solidFill>
                <a:latin typeface="Arial"/>
                <a:cs typeface="Arial"/>
              </a:rPr>
              <a:t>label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sz="1050" spc="110" dirty="0">
                <a:solidFill>
                  <a:srgbClr val="333333"/>
                </a:solidFill>
                <a:latin typeface="Arial"/>
                <a:cs typeface="Arial"/>
              </a:rPr>
              <a:t>folium</a:t>
            </a:r>
            <a:r>
              <a:rPr sz="1050" spc="110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110" dirty="0">
                <a:solidFill>
                  <a:srgbClr val="333333"/>
                </a:solidFill>
                <a:latin typeface="Arial"/>
                <a:cs typeface="Arial"/>
              </a:rPr>
              <a:t>Popup(</a:t>
            </a:r>
            <a:r>
              <a:rPr sz="1050" spc="110" dirty="0">
                <a:solidFill>
                  <a:srgbClr val="008000"/>
                </a:solidFill>
                <a:latin typeface="Arial"/>
                <a:cs typeface="Arial"/>
              </a:rPr>
              <a:t>str</a:t>
            </a:r>
            <a:r>
              <a:rPr sz="1050" spc="110" dirty="0">
                <a:solidFill>
                  <a:srgbClr val="333333"/>
                </a:solidFill>
                <a:latin typeface="Arial"/>
                <a:cs typeface="Arial"/>
              </a:rPr>
              <a:t>(poi)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+ </a:t>
            </a:r>
            <a:r>
              <a:rPr sz="1050" spc="375" dirty="0">
                <a:solidFill>
                  <a:srgbClr val="B92020"/>
                </a:solidFill>
                <a:latin typeface="Arial"/>
                <a:cs typeface="Arial"/>
              </a:rPr>
              <a:t>' </a:t>
            </a:r>
            <a:r>
              <a:rPr sz="1050" spc="100" dirty="0">
                <a:solidFill>
                  <a:srgbClr val="B92020"/>
                </a:solidFill>
                <a:latin typeface="Arial"/>
                <a:cs typeface="Arial"/>
              </a:rPr>
              <a:t>Cluster </a:t>
            </a:r>
            <a:r>
              <a:rPr sz="1050" spc="375" dirty="0">
                <a:solidFill>
                  <a:srgbClr val="B92020"/>
                </a:solidFill>
                <a:latin typeface="Arial"/>
                <a:cs typeface="Arial"/>
              </a:rPr>
              <a:t>'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+ </a:t>
            </a:r>
            <a:r>
              <a:rPr sz="1050" spc="170" dirty="0">
                <a:solidFill>
                  <a:srgbClr val="008000"/>
                </a:solidFill>
                <a:latin typeface="Arial"/>
                <a:cs typeface="Arial"/>
              </a:rPr>
              <a:t>str</a:t>
            </a:r>
            <a:r>
              <a:rPr sz="1050" spc="170" dirty="0">
                <a:solidFill>
                  <a:srgbClr val="333333"/>
                </a:solidFill>
                <a:latin typeface="Arial"/>
                <a:cs typeface="Arial"/>
              </a:rPr>
              <a:t>(cluster),</a:t>
            </a:r>
            <a:r>
              <a:rPr sz="1050" spc="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50" spc="40" dirty="0">
                <a:solidFill>
                  <a:srgbClr val="333333"/>
                </a:solidFill>
                <a:latin typeface="Arial"/>
                <a:cs typeface="Arial"/>
              </a:rPr>
              <a:t>parse_html</a:t>
            </a:r>
            <a:r>
              <a:rPr sz="1050" spc="40" dirty="0">
                <a:solidFill>
                  <a:srgbClr val="666666"/>
                </a:solidFill>
                <a:latin typeface="Arial"/>
                <a:cs typeface="Arial"/>
              </a:rPr>
              <a:t>=</a:t>
            </a:r>
            <a:r>
              <a:rPr sz="1050" b="1" spc="40" dirty="0">
                <a:solidFill>
                  <a:srgbClr val="008000"/>
                </a:solidFill>
                <a:latin typeface="Arial"/>
                <a:cs typeface="Arial"/>
              </a:rPr>
              <a:t>Tru</a:t>
            </a:r>
            <a:endParaRPr sz="1050">
              <a:latin typeface="Arial"/>
              <a:cs typeface="Arial"/>
            </a:endParaRPr>
          </a:p>
          <a:p>
            <a:pPr marL="58419">
              <a:lnSpc>
                <a:spcPct val="100000"/>
              </a:lnSpc>
              <a:spcBef>
                <a:spcPts val="15"/>
              </a:spcBef>
            </a:pPr>
            <a:r>
              <a:rPr sz="1050" b="1" spc="105" dirty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1050" spc="105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1050">
              <a:latin typeface="Arial"/>
              <a:cs typeface="Arial"/>
            </a:endParaRPr>
          </a:p>
          <a:p>
            <a:pPr marL="645160" marR="4031615" indent="-293370">
              <a:lnSpc>
                <a:spcPct val="101200"/>
              </a:lnSpc>
            </a:pPr>
            <a:r>
              <a:rPr sz="1050" spc="90" dirty="0">
                <a:solidFill>
                  <a:srgbClr val="333333"/>
                </a:solidFill>
                <a:latin typeface="Arial"/>
                <a:cs typeface="Arial"/>
              </a:rPr>
              <a:t>foliu</a:t>
            </a:r>
            <a:r>
              <a:rPr sz="1050" spc="200" dirty="0">
                <a:solidFill>
                  <a:srgbClr val="333333"/>
                </a:solidFill>
                <a:latin typeface="Arial"/>
                <a:cs typeface="Arial"/>
              </a:rPr>
              <a:t>m</a:t>
            </a:r>
            <a:r>
              <a:rPr sz="1050" spc="280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80" dirty="0">
                <a:solidFill>
                  <a:srgbClr val="333333"/>
                </a:solidFill>
                <a:latin typeface="Arial"/>
                <a:cs typeface="Arial"/>
              </a:rPr>
              <a:t>CircleMarke</a:t>
            </a:r>
            <a:r>
              <a:rPr sz="1050" spc="50" dirty="0">
                <a:solidFill>
                  <a:srgbClr val="333333"/>
                </a:solidFill>
                <a:latin typeface="Arial"/>
                <a:cs typeface="Arial"/>
              </a:rPr>
              <a:t>r</a:t>
            </a:r>
            <a:r>
              <a:rPr sz="1050" spc="200" dirty="0">
                <a:solidFill>
                  <a:srgbClr val="333333"/>
                </a:solidFill>
                <a:latin typeface="Arial"/>
                <a:cs typeface="Arial"/>
              </a:rPr>
              <a:t>(  </a:t>
            </a:r>
            <a:r>
              <a:rPr sz="1050" spc="235" dirty="0">
                <a:solidFill>
                  <a:srgbClr val="333333"/>
                </a:solidFill>
                <a:latin typeface="Arial"/>
                <a:cs typeface="Arial"/>
              </a:rPr>
              <a:t>[lat,</a:t>
            </a:r>
            <a:r>
              <a:rPr sz="1050" spc="2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50" spc="175" dirty="0">
                <a:solidFill>
                  <a:srgbClr val="333333"/>
                </a:solidFill>
                <a:latin typeface="Arial"/>
                <a:cs typeface="Arial"/>
              </a:rPr>
              <a:t>lon],</a:t>
            </a:r>
            <a:endParaRPr sz="1050">
              <a:latin typeface="Arial"/>
              <a:cs typeface="Arial"/>
            </a:endParaRPr>
          </a:p>
          <a:p>
            <a:pPr marL="645160">
              <a:lnSpc>
                <a:spcPct val="100000"/>
              </a:lnSpc>
              <a:spcBef>
                <a:spcPts val="15"/>
              </a:spcBef>
            </a:pPr>
            <a:r>
              <a:rPr sz="1050" spc="80" dirty="0">
                <a:solidFill>
                  <a:srgbClr val="333333"/>
                </a:solidFill>
                <a:latin typeface="Arial"/>
                <a:cs typeface="Arial"/>
              </a:rPr>
              <a:t>radius</a:t>
            </a:r>
            <a:r>
              <a:rPr sz="1050" spc="80" dirty="0">
                <a:solidFill>
                  <a:srgbClr val="666666"/>
                </a:solidFill>
                <a:latin typeface="Arial"/>
                <a:cs typeface="Arial"/>
              </a:rPr>
              <a:t>=20</a:t>
            </a:r>
            <a:r>
              <a:rPr sz="1050" spc="80" dirty="0">
                <a:solidFill>
                  <a:srgbClr val="333333"/>
                </a:solidFill>
                <a:latin typeface="Arial"/>
                <a:cs typeface="Arial"/>
              </a:rPr>
              <a:t>,</a:t>
            </a:r>
            <a:endParaRPr sz="1050">
              <a:latin typeface="Arial"/>
              <a:cs typeface="Arial"/>
            </a:endParaRPr>
          </a:p>
          <a:p>
            <a:pPr marL="645160">
              <a:lnSpc>
                <a:spcPct val="100000"/>
              </a:lnSpc>
              <a:spcBef>
                <a:spcPts val="15"/>
              </a:spcBef>
            </a:pPr>
            <a:r>
              <a:rPr sz="1050" spc="70" dirty="0">
                <a:solidFill>
                  <a:srgbClr val="333333"/>
                </a:solidFill>
                <a:latin typeface="Arial"/>
                <a:cs typeface="Arial"/>
              </a:rPr>
              <a:t>popup</a:t>
            </a:r>
            <a:r>
              <a:rPr sz="1050" spc="70" dirty="0">
                <a:solidFill>
                  <a:srgbClr val="666666"/>
                </a:solidFill>
                <a:latin typeface="Arial"/>
                <a:cs typeface="Arial"/>
              </a:rPr>
              <a:t>=</a:t>
            </a:r>
            <a:r>
              <a:rPr sz="1050" spc="70" dirty="0">
                <a:solidFill>
                  <a:srgbClr val="333333"/>
                </a:solidFill>
                <a:latin typeface="Arial"/>
                <a:cs typeface="Arial"/>
              </a:rPr>
              <a:t>label,</a:t>
            </a:r>
            <a:endParaRPr sz="1050">
              <a:latin typeface="Arial"/>
              <a:cs typeface="Arial"/>
            </a:endParaRPr>
          </a:p>
          <a:p>
            <a:pPr marL="645160" marR="3372485">
              <a:lnSpc>
                <a:spcPct val="101200"/>
              </a:lnSpc>
            </a:pPr>
            <a:r>
              <a:rPr sz="1050" spc="125" dirty="0">
                <a:solidFill>
                  <a:srgbClr val="333333"/>
                </a:solidFill>
                <a:latin typeface="Arial"/>
                <a:cs typeface="Arial"/>
              </a:rPr>
              <a:t>colo</a:t>
            </a:r>
            <a:r>
              <a:rPr sz="1050" spc="85" dirty="0">
                <a:solidFill>
                  <a:srgbClr val="333333"/>
                </a:solidFill>
                <a:latin typeface="Arial"/>
                <a:cs typeface="Arial"/>
              </a:rPr>
              <a:t>r</a:t>
            </a:r>
            <a:r>
              <a:rPr sz="1050" spc="-45" dirty="0">
                <a:solidFill>
                  <a:srgbClr val="666666"/>
                </a:solidFill>
                <a:latin typeface="Arial"/>
                <a:cs typeface="Arial"/>
              </a:rPr>
              <a:t>=</a:t>
            </a:r>
            <a:r>
              <a:rPr sz="1050" spc="45" dirty="0">
                <a:solidFill>
                  <a:srgbClr val="333333"/>
                </a:solidFill>
                <a:latin typeface="Arial"/>
                <a:cs typeface="Arial"/>
              </a:rPr>
              <a:t>rainbo</a:t>
            </a:r>
            <a:r>
              <a:rPr sz="1050" spc="70" dirty="0">
                <a:solidFill>
                  <a:srgbClr val="333333"/>
                </a:solidFill>
                <a:latin typeface="Arial"/>
                <a:cs typeface="Arial"/>
              </a:rPr>
              <a:t>w</a:t>
            </a:r>
            <a:r>
              <a:rPr sz="1050" spc="280" dirty="0">
                <a:solidFill>
                  <a:srgbClr val="333333"/>
                </a:solidFill>
                <a:latin typeface="Arial"/>
                <a:cs typeface="Arial"/>
              </a:rPr>
              <a:t>[</a:t>
            </a:r>
            <a:r>
              <a:rPr sz="1050" spc="140" dirty="0">
                <a:solidFill>
                  <a:srgbClr val="333333"/>
                </a:solidFill>
                <a:latin typeface="Arial"/>
                <a:cs typeface="Arial"/>
              </a:rPr>
              <a:t>cluste</a:t>
            </a:r>
            <a:r>
              <a:rPr sz="1050" spc="100" dirty="0">
                <a:solidFill>
                  <a:srgbClr val="333333"/>
                </a:solidFill>
                <a:latin typeface="Arial"/>
                <a:cs typeface="Arial"/>
              </a:rPr>
              <a:t>r</a:t>
            </a:r>
            <a:r>
              <a:rPr sz="1050" spc="220" dirty="0">
                <a:solidFill>
                  <a:srgbClr val="666666"/>
                </a:solidFill>
                <a:latin typeface="Arial"/>
                <a:cs typeface="Arial"/>
              </a:rPr>
              <a:t>-</a:t>
            </a:r>
            <a:r>
              <a:rPr sz="1050" spc="-15" dirty="0">
                <a:solidFill>
                  <a:srgbClr val="666666"/>
                </a:solidFill>
                <a:latin typeface="Arial"/>
                <a:cs typeface="Arial"/>
              </a:rPr>
              <a:t>1</a:t>
            </a:r>
            <a:r>
              <a:rPr sz="1050" spc="285" dirty="0">
                <a:solidFill>
                  <a:srgbClr val="333333"/>
                </a:solidFill>
                <a:latin typeface="Arial"/>
                <a:cs typeface="Arial"/>
              </a:rPr>
              <a:t>],  </a:t>
            </a:r>
            <a:r>
              <a:rPr sz="1050" spc="155" dirty="0">
                <a:solidFill>
                  <a:srgbClr val="333333"/>
                </a:solidFill>
                <a:latin typeface="Arial"/>
                <a:cs typeface="Arial"/>
              </a:rPr>
              <a:t>fill</a:t>
            </a:r>
            <a:r>
              <a:rPr sz="1050" spc="155" dirty="0">
                <a:solidFill>
                  <a:srgbClr val="666666"/>
                </a:solidFill>
                <a:latin typeface="Arial"/>
                <a:cs typeface="Arial"/>
              </a:rPr>
              <a:t>=</a:t>
            </a:r>
            <a:r>
              <a:rPr sz="1050" b="1" spc="155" dirty="0">
                <a:solidFill>
                  <a:srgbClr val="008000"/>
                </a:solidFill>
                <a:latin typeface="Arial"/>
                <a:cs typeface="Arial"/>
              </a:rPr>
              <a:t>True</a:t>
            </a:r>
            <a:r>
              <a:rPr sz="1050" spc="155" dirty="0">
                <a:solidFill>
                  <a:srgbClr val="333333"/>
                </a:solidFill>
                <a:latin typeface="Arial"/>
                <a:cs typeface="Arial"/>
              </a:rPr>
              <a:t>,</a:t>
            </a:r>
            <a:endParaRPr sz="1050">
              <a:latin typeface="Arial"/>
              <a:cs typeface="Arial"/>
            </a:endParaRPr>
          </a:p>
          <a:p>
            <a:pPr marL="645160">
              <a:lnSpc>
                <a:spcPct val="100000"/>
              </a:lnSpc>
              <a:spcBef>
                <a:spcPts val="15"/>
              </a:spcBef>
            </a:pPr>
            <a:r>
              <a:rPr sz="1050" spc="140" dirty="0">
                <a:solidFill>
                  <a:srgbClr val="333333"/>
                </a:solidFill>
                <a:latin typeface="Arial"/>
                <a:cs typeface="Arial"/>
              </a:rPr>
              <a:t>fill_color</a:t>
            </a:r>
            <a:r>
              <a:rPr sz="1050" spc="140" dirty="0">
                <a:solidFill>
                  <a:srgbClr val="666666"/>
                </a:solidFill>
                <a:latin typeface="Arial"/>
                <a:cs typeface="Arial"/>
              </a:rPr>
              <a:t>=</a:t>
            </a:r>
            <a:r>
              <a:rPr sz="1050" spc="140" dirty="0">
                <a:solidFill>
                  <a:srgbClr val="333333"/>
                </a:solidFill>
                <a:latin typeface="Arial"/>
                <a:cs typeface="Arial"/>
              </a:rPr>
              <a:t>rainbow[cluster</a:t>
            </a:r>
            <a:r>
              <a:rPr sz="1050" spc="140" dirty="0">
                <a:solidFill>
                  <a:srgbClr val="666666"/>
                </a:solidFill>
                <a:latin typeface="Arial"/>
                <a:cs typeface="Arial"/>
              </a:rPr>
              <a:t>-1</a:t>
            </a:r>
            <a:r>
              <a:rPr sz="1050" spc="140" dirty="0">
                <a:solidFill>
                  <a:srgbClr val="333333"/>
                </a:solidFill>
                <a:latin typeface="Arial"/>
                <a:cs typeface="Arial"/>
              </a:rPr>
              <a:t>],</a:t>
            </a:r>
            <a:endParaRPr sz="1050">
              <a:latin typeface="Arial"/>
              <a:cs typeface="Arial"/>
            </a:endParaRPr>
          </a:p>
          <a:p>
            <a:pPr marL="645160">
              <a:lnSpc>
                <a:spcPct val="100000"/>
              </a:lnSpc>
              <a:spcBef>
                <a:spcPts val="15"/>
              </a:spcBef>
            </a:pPr>
            <a:r>
              <a:rPr sz="1050" spc="105" dirty="0">
                <a:solidFill>
                  <a:srgbClr val="333333"/>
                </a:solidFill>
                <a:latin typeface="Arial"/>
                <a:cs typeface="Arial"/>
              </a:rPr>
              <a:t>fill_opacity</a:t>
            </a:r>
            <a:r>
              <a:rPr sz="1050" spc="105" dirty="0">
                <a:solidFill>
                  <a:srgbClr val="666666"/>
                </a:solidFill>
                <a:latin typeface="Arial"/>
                <a:cs typeface="Arial"/>
              </a:rPr>
              <a:t>=0.7</a:t>
            </a:r>
            <a:r>
              <a:rPr sz="1050" spc="105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r>
              <a:rPr sz="1050" spc="105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105" dirty="0">
                <a:solidFill>
                  <a:srgbClr val="333333"/>
                </a:solidFill>
                <a:latin typeface="Arial"/>
                <a:cs typeface="Arial"/>
              </a:rPr>
              <a:t>add_to(map_clusters)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58419">
              <a:lnSpc>
                <a:spcPct val="100000"/>
              </a:lnSpc>
            </a:pPr>
            <a:r>
              <a:rPr sz="1050" spc="90" dirty="0">
                <a:solidFill>
                  <a:srgbClr val="333333"/>
                </a:solidFill>
                <a:latin typeface="Arial"/>
                <a:cs typeface="Arial"/>
              </a:rPr>
              <a:t>display(map_clusters)</a:t>
            </a:r>
            <a:endParaRPr sz="10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2229" y="8623807"/>
            <a:ext cx="759460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latin typeface="Arial"/>
                <a:cs typeface="Arial"/>
              </a:rPr>
              <a:t>Cluster</a:t>
            </a:r>
            <a:r>
              <a:rPr sz="1350" b="1" spc="-80" dirty="0">
                <a:latin typeface="Arial"/>
                <a:cs typeface="Arial"/>
              </a:rPr>
              <a:t> </a:t>
            </a:r>
            <a:r>
              <a:rPr sz="1350" b="1" dirty="0"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183311" y="7535867"/>
            <a:ext cx="628650" cy="6667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6890919" y="8154992"/>
            <a:ext cx="194945" cy="47625"/>
            <a:chOff x="6890919" y="8154992"/>
            <a:chExt cx="194945" cy="47625"/>
          </a:xfrm>
        </p:grpSpPr>
        <p:sp>
          <p:nvSpPr>
            <p:cNvPr id="9" name="object 9"/>
            <p:cNvSpPr/>
            <p:nvPr/>
          </p:nvSpPr>
          <p:spPr>
            <a:xfrm>
              <a:off x="6905207" y="8169280"/>
              <a:ext cx="166370" cy="19050"/>
            </a:xfrm>
            <a:custGeom>
              <a:avLst/>
              <a:gdLst/>
              <a:ahLst/>
              <a:cxnLst/>
              <a:rect l="l" t="t" r="r" b="b"/>
              <a:pathLst>
                <a:path w="166370" h="19050">
                  <a:moveTo>
                    <a:pt x="165931" y="19049"/>
                  </a:moveTo>
                  <a:lnTo>
                    <a:pt x="0" y="19049"/>
                  </a:lnTo>
                  <a:lnTo>
                    <a:pt x="1504" y="18292"/>
                  </a:lnTo>
                  <a:lnTo>
                    <a:pt x="45800" y="3657"/>
                  </a:lnTo>
                  <a:lnTo>
                    <a:pt x="82966" y="0"/>
                  </a:lnTo>
                  <a:lnTo>
                    <a:pt x="92324" y="228"/>
                  </a:lnTo>
                  <a:lnTo>
                    <a:pt x="138266" y="8198"/>
                  </a:lnTo>
                  <a:lnTo>
                    <a:pt x="165931" y="19049"/>
                  </a:lnTo>
                  <a:close/>
                </a:path>
              </a:pathLst>
            </a:custGeom>
            <a:solidFill>
              <a:srgbClr val="FF0000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905207" y="8169280"/>
              <a:ext cx="166370" cy="19050"/>
            </a:xfrm>
            <a:custGeom>
              <a:avLst/>
              <a:gdLst/>
              <a:ahLst/>
              <a:cxnLst/>
              <a:rect l="l" t="t" r="r" b="b"/>
              <a:pathLst>
                <a:path w="166370" h="19050">
                  <a:moveTo>
                    <a:pt x="165931" y="19049"/>
                  </a:moveTo>
                  <a:lnTo>
                    <a:pt x="129266" y="5707"/>
                  </a:lnTo>
                  <a:lnTo>
                    <a:pt x="82966" y="0"/>
                  </a:lnTo>
                  <a:lnTo>
                    <a:pt x="73608" y="228"/>
                  </a:lnTo>
                  <a:lnTo>
                    <a:pt x="27666" y="8198"/>
                  </a:lnTo>
                  <a:lnTo>
                    <a:pt x="1504" y="18292"/>
                  </a:lnTo>
                  <a:lnTo>
                    <a:pt x="0" y="19049"/>
                  </a:lnTo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905207" y="8169280"/>
              <a:ext cx="166370" cy="19050"/>
            </a:xfrm>
            <a:custGeom>
              <a:avLst/>
              <a:gdLst/>
              <a:ahLst/>
              <a:cxnLst/>
              <a:rect l="l" t="t" r="r" b="b"/>
              <a:pathLst>
                <a:path w="166370" h="19050">
                  <a:moveTo>
                    <a:pt x="165931" y="19049"/>
                  </a:moveTo>
                  <a:lnTo>
                    <a:pt x="0" y="19049"/>
                  </a:lnTo>
                  <a:lnTo>
                    <a:pt x="1504" y="18292"/>
                  </a:lnTo>
                  <a:lnTo>
                    <a:pt x="45800" y="3657"/>
                  </a:lnTo>
                  <a:lnTo>
                    <a:pt x="82966" y="0"/>
                  </a:lnTo>
                  <a:lnTo>
                    <a:pt x="92324" y="228"/>
                  </a:lnTo>
                  <a:lnTo>
                    <a:pt x="138266" y="8198"/>
                  </a:lnTo>
                  <a:lnTo>
                    <a:pt x="165931" y="19049"/>
                  </a:lnTo>
                  <a:close/>
                </a:path>
              </a:pathLst>
            </a:custGeom>
            <a:solidFill>
              <a:srgbClr val="FF0000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905207" y="8169280"/>
              <a:ext cx="166370" cy="19050"/>
            </a:xfrm>
            <a:custGeom>
              <a:avLst/>
              <a:gdLst/>
              <a:ahLst/>
              <a:cxnLst/>
              <a:rect l="l" t="t" r="r" b="b"/>
              <a:pathLst>
                <a:path w="166370" h="19050">
                  <a:moveTo>
                    <a:pt x="165931" y="19049"/>
                  </a:moveTo>
                  <a:lnTo>
                    <a:pt x="129266" y="5707"/>
                  </a:lnTo>
                  <a:lnTo>
                    <a:pt x="82966" y="0"/>
                  </a:lnTo>
                  <a:lnTo>
                    <a:pt x="73608" y="228"/>
                  </a:lnTo>
                  <a:lnTo>
                    <a:pt x="27666" y="8198"/>
                  </a:lnTo>
                  <a:lnTo>
                    <a:pt x="1504" y="18292"/>
                  </a:lnTo>
                  <a:lnTo>
                    <a:pt x="0" y="19049"/>
                  </a:lnTo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7011986" y="7625463"/>
            <a:ext cx="180975" cy="401955"/>
            <a:chOff x="7011986" y="7625463"/>
            <a:chExt cx="180975" cy="401955"/>
          </a:xfrm>
        </p:grpSpPr>
        <p:sp>
          <p:nvSpPr>
            <p:cNvPr id="14" name="object 14"/>
            <p:cNvSpPr/>
            <p:nvPr/>
          </p:nvSpPr>
          <p:spPr>
            <a:xfrm>
              <a:off x="7026274" y="7639750"/>
              <a:ext cx="152400" cy="373380"/>
            </a:xfrm>
            <a:custGeom>
              <a:avLst/>
              <a:gdLst/>
              <a:ahLst/>
              <a:cxnLst/>
              <a:rect l="l" t="t" r="r" b="b"/>
              <a:pathLst>
                <a:path w="152400" h="373379">
                  <a:moveTo>
                    <a:pt x="152384" y="373258"/>
                  </a:moveTo>
                  <a:lnTo>
                    <a:pt x="109037" y="358836"/>
                  </a:lnTo>
                  <a:lnTo>
                    <a:pt x="69645" y="333890"/>
                  </a:lnTo>
                  <a:lnTo>
                    <a:pt x="37495" y="300117"/>
                  </a:lnTo>
                  <a:lnTo>
                    <a:pt x="14497" y="259533"/>
                  </a:lnTo>
                  <a:lnTo>
                    <a:pt x="2057" y="214571"/>
                  </a:lnTo>
                  <a:lnTo>
                    <a:pt x="0" y="186629"/>
                  </a:lnTo>
                  <a:lnTo>
                    <a:pt x="228" y="177270"/>
                  </a:lnTo>
                  <a:lnTo>
                    <a:pt x="8198" y="131329"/>
                  </a:lnTo>
                  <a:lnTo>
                    <a:pt x="27097" y="88701"/>
                  </a:lnTo>
                  <a:lnTo>
                    <a:pt x="55797" y="51926"/>
                  </a:lnTo>
                  <a:lnTo>
                    <a:pt x="92571" y="23226"/>
                  </a:lnTo>
                  <a:lnTo>
                    <a:pt x="135200" y="4331"/>
                  </a:lnTo>
                  <a:lnTo>
                    <a:pt x="152384" y="0"/>
                  </a:lnTo>
                  <a:lnTo>
                    <a:pt x="152384" y="373258"/>
                  </a:lnTo>
                  <a:close/>
                </a:path>
              </a:pathLst>
            </a:custGeom>
            <a:solidFill>
              <a:srgbClr val="FF0000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011986" y="7625463"/>
              <a:ext cx="180959" cy="40183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026274" y="7639750"/>
              <a:ext cx="152400" cy="373380"/>
            </a:xfrm>
            <a:custGeom>
              <a:avLst/>
              <a:gdLst/>
              <a:ahLst/>
              <a:cxnLst/>
              <a:rect l="l" t="t" r="r" b="b"/>
              <a:pathLst>
                <a:path w="152400" h="373379">
                  <a:moveTo>
                    <a:pt x="152384" y="373258"/>
                  </a:moveTo>
                  <a:lnTo>
                    <a:pt x="109037" y="358836"/>
                  </a:lnTo>
                  <a:lnTo>
                    <a:pt x="69645" y="333890"/>
                  </a:lnTo>
                  <a:lnTo>
                    <a:pt x="37495" y="300117"/>
                  </a:lnTo>
                  <a:lnTo>
                    <a:pt x="14497" y="259533"/>
                  </a:lnTo>
                  <a:lnTo>
                    <a:pt x="2057" y="214571"/>
                  </a:lnTo>
                  <a:lnTo>
                    <a:pt x="0" y="186629"/>
                  </a:lnTo>
                  <a:lnTo>
                    <a:pt x="228" y="177270"/>
                  </a:lnTo>
                  <a:lnTo>
                    <a:pt x="8198" y="131329"/>
                  </a:lnTo>
                  <a:lnTo>
                    <a:pt x="27097" y="88701"/>
                  </a:lnTo>
                  <a:lnTo>
                    <a:pt x="55797" y="51926"/>
                  </a:lnTo>
                  <a:lnTo>
                    <a:pt x="92571" y="23226"/>
                  </a:lnTo>
                  <a:lnTo>
                    <a:pt x="135200" y="4331"/>
                  </a:lnTo>
                  <a:lnTo>
                    <a:pt x="152384" y="0"/>
                  </a:lnTo>
                  <a:lnTo>
                    <a:pt x="152384" y="373258"/>
                  </a:lnTo>
                  <a:close/>
                </a:path>
              </a:pathLst>
            </a:custGeom>
            <a:solidFill>
              <a:srgbClr val="FF0000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011986" y="7625463"/>
              <a:ext cx="180959" cy="40183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568449" y="4854580"/>
            <a:ext cx="323850" cy="609600"/>
            <a:chOff x="1568449" y="4854580"/>
            <a:chExt cx="323850" cy="609600"/>
          </a:xfrm>
        </p:grpSpPr>
        <p:sp>
          <p:nvSpPr>
            <p:cNvPr id="19" name="object 19"/>
            <p:cNvSpPr/>
            <p:nvPr/>
          </p:nvSpPr>
          <p:spPr>
            <a:xfrm>
              <a:off x="1577974" y="4864105"/>
              <a:ext cx="304800" cy="590550"/>
            </a:xfrm>
            <a:custGeom>
              <a:avLst/>
              <a:gdLst/>
              <a:ahLst/>
              <a:cxnLst/>
              <a:rect l="l" t="t" r="r" b="b"/>
              <a:pathLst>
                <a:path w="304800" h="590550">
                  <a:moveTo>
                    <a:pt x="0" y="561975"/>
                  </a:moveTo>
                  <a:lnTo>
                    <a:pt x="0" y="28575"/>
                  </a:lnTo>
                  <a:lnTo>
                    <a:pt x="0" y="24785"/>
                  </a:lnTo>
                  <a:lnTo>
                    <a:pt x="724" y="21140"/>
                  </a:lnTo>
                  <a:lnTo>
                    <a:pt x="2175" y="17639"/>
                  </a:lnTo>
                  <a:lnTo>
                    <a:pt x="3625" y="14138"/>
                  </a:lnTo>
                  <a:lnTo>
                    <a:pt x="5690" y="11049"/>
                  </a:lnTo>
                  <a:lnTo>
                    <a:pt x="8369" y="8369"/>
                  </a:lnTo>
                  <a:lnTo>
                    <a:pt x="11049" y="5690"/>
                  </a:lnTo>
                  <a:lnTo>
                    <a:pt x="14138" y="3625"/>
                  </a:lnTo>
                  <a:lnTo>
                    <a:pt x="17639" y="2175"/>
                  </a:lnTo>
                  <a:lnTo>
                    <a:pt x="21140" y="724"/>
                  </a:lnTo>
                  <a:lnTo>
                    <a:pt x="24785" y="0"/>
                  </a:lnTo>
                  <a:lnTo>
                    <a:pt x="28575" y="0"/>
                  </a:lnTo>
                  <a:lnTo>
                    <a:pt x="276225" y="0"/>
                  </a:lnTo>
                  <a:lnTo>
                    <a:pt x="280014" y="0"/>
                  </a:lnTo>
                  <a:lnTo>
                    <a:pt x="283659" y="724"/>
                  </a:lnTo>
                  <a:lnTo>
                    <a:pt x="287159" y="2175"/>
                  </a:lnTo>
                  <a:lnTo>
                    <a:pt x="290661" y="3625"/>
                  </a:lnTo>
                  <a:lnTo>
                    <a:pt x="302624" y="17639"/>
                  </a:lnTo>
                  <a:lnTo>
                    <a:pt x="304075" y="21140"/>
                  </a:lnTo>
                  <a:lnTo>
                    <a:pt x="304800" y="24785"/>
                  </a:lnTo>
                  <a:lnTo>
                    <a:pt x="304800" y="28575"/>
                  </a:lnTo>
                  <a:lnTo>
                    <a:pt x="304800" y="561975"/>
                  </a:lnTo>
                  <a:lnTo>
                    <a:pt x="304800" y="565764"/>
                  </a:lnTo>
                  <a:lnTo>
                    <a:pt x="304075" y="569409"/>
                  </a:lnTo>
                  <a:lnTo>
                    <a:pt x="302624" y="572909"/>
                  </a:lnTo>
                  <a:lnTo>
                    <a:pt x="301174" y="576411"/>
                  </a:lnTo>
                  <a:lnTo>
                    <a:pt x="299109" y="579501"/>
                  </a:lnTo>
                  <a:lnTo>
                    <a:pt x="296430" y="582180"/>
                  </a:lnTo>
                  <a:lnTo>
                    <a:pt x="293751" y="584859"/>
                  </a:lnTo>
                  <a:lnTo>
                    <a:pt x="290661" y="586924"/>
                  </a:lnTo>
                  <a:lnTo>
                    <a:pt x="287159" y="588374"/>
                  </a:lnTo>
                  <a:lnTo>
                    <a:pt x="283659" y="589825"/>
                  </a:lnTo>
                  <a:lnTo>
                    <a:pt x="280014" y="590550"/>
                  </a:lnTo>
                  <a:lnTo>
                    <a:pt x="276225" y="590550"/>
                  </a:lnTo>
                  <a:lnTo>
                    <a:pt x="28575" y="590550"/>
                  </a:lnTo>
                  <a:lnTo>
                    <a:pt x="24785" y="590550"/>
                  </a:lnTo>
                  <a:lnTo>
                    <a:pt x="21140" y="589825"/>
                  </a:lnTo>
                  <a:lnTo>
                    <a:pt x="17639" y="588374"/>
                  </a:lnTo>
                  <a:lnTo>
                    <a:pt x="14138" y="586924"/>
                  </a:lnTo>
                  <a:lnTo>
                    <a:pt x="11049" y="584859"/>
                  </a:lnTo>
                  <a:lnTo>
                    <a:pt x="8369" y="582180"/>
                  </a:lnTo>
                  <a:lnTo>
                    <a:pt x="5690" y="579501"/>
                  </a:lnTo>
                  <a:lnTo>
                    <a:pt x="3625" y="576411"/>
                  </a:lnTo>
                  <a:lnTo>
                    <a:pt x="2175" y="572909"/>
                  </a:lnTo>
                  <a:lnTo>
                    <a:pt x="724" y="569409"/>
                  </a:lnTo>
                  <a:lnTo>
                    <a:pt x="0" y="565764"/>
                  </a:lnTo>
                  <a:lnTo>
                    <a:pt x="0" y="561975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87499" y="5149869"/>
              <a:ext cx="285750" cy="9525"/>
            </a:xfrm>
            <a:custGeom>
              <a:avLst/>
              <a:gdLst/>
              <a:ahLst/>
              <a:cxnLst/>
              <a:rect l="l" t="t" r="r" b="b"/>
              <a:pathLst>
                <a:path w="285750" h="9525">
                  <a:moveTo>
                    <a:pt x="0" y="0"/>
                  </a:moveTo>
                  <a:lnTo>
                    <a:pt x="285749" y="0"/>
                  </a:lnTo>
                  <a:lnTo>
                    <a:pt x="285749" y="9509"/>
                  </a:lnTo>
                  <a:lnTo>
                    <a:pt x="0" y="95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657250" y="4925893"/>
            <a:ext cx="151765" cy="47370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50" spc="360" dirty="0">
                <a:latin typeface="BPG Courier S GPL&amp;GNU"/>
                <a:cs typeface="BPG Courier S GPL&amp;GNU"/>
              </a:rPr>
              <a:t>+</a:t>
            </a:r>
            <a:endParaRPr sz="1050">
              <a:latin typeface="BPG Courier S GPL&amp;GNU"/>
              <a:cs typeface="BPG Courier S GPL&amp;GNU"/>
            </a:endParaRPr>
          </a:p>
          <a:p>
            <a:pPr>
              <a:lnSpc>
                <a:spcPct val="100000"/>
              </a:lnSpc>
            </a:pPr>
            <a:endParaRPr sz="750">
              <a:latin typeface="BPG Courier S GPL&amp;GNU"/>
              <a:cs typeface="BPG Courier S GPL&amp;GNU"/>
            </a:endParaRPr>
          </a:p>
          <a:p>
            <a:pPr marL="12700">
              <a:lnSpc>
                <a:spcPct val="100000"/>
              </a:lnSpc>
            </a:pPr>
            <a:r>
              <a:rPr sz="1050" spc="360" dirty="0">
                <a:latin typeface="BPG Courier S GPL&amp;GNU"/>
                <a:cs typeface="BPG Courier S GPL&amp;GNU"/>
              </a:rPr>
              <a:t>−</a:t>
            </a:r>
            <a:endParaRPr sz="1050">
              <a:latin typeface="BPG Courier S GPL&amp;GNU"/>
              <a:cs typeface="BPG Courier S GPL&amp;GNU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43</a:t>
            </a:fld>
            <a:r>
              <a:rPr spc="-5" dirty="0"/>
              <a:t>/</a:t>
            </a:r>
            <a:r>
              <a:rPr dirty="0"/>
              <a:t>46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5860305" y="8032754"/>
            <a:ext cx="1283335" cy="1511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10" dirty="0">
                <a:latin typeface="Arial"/>
                <a:cs typeface="Arial"/>
                <a:hlinkClick r:id="rId4"/>
              </a:rPr>
              <a:t>Leaflet </a:t>
            </a:r>
            <a:r>
              <a:rPr sz="800" spc="5" dirty="0">
                <a:latin typeface="Arial"/>
                <a:cs typeface="Arial"/>
                <a:hlinkClick r:id="rId4"/>
              </a:rPr>
              <a:t>(http://leafletjs.com)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38337" y="165099"/>
            <a:ext cx="153225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Neighborhoods in London</a:t>
            </a:r>
            <a:r>
              <a:rPr sz="800" spc="-8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Week2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058" y="468883"/>
            <a:ext cx="68580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35" dirty="0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sz="1050" spc="225" dirty="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sz="1050" spc="135" dirty="0">
                <a:solidFill>
                  <a:srgbClr val="2F3F9E"/>
                </a:solidFill>
                <a:latin typeface="Arial"/>
                <a:cs typeface="Arial"/>
              </a:rPr>
              <a:t>[129]: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20811" y="429196"/>
            <a:ext cx="5857875" cy="438150"/>
          </a:xfrm>
          <a:prstGeom prst="rect">
            <a:avLst/>
          </a:prstGeom>
          <a:ln w="20097">
            <a:solidFill>
              <a:srgbClr val="CFCFCF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58419" marR="147955">
              <a:lnSpc>
                <a:spcPct val="101200"/>
              </a:lnSpc>
              <a:spcBef>
                <a:spcPts val="395"/>
              </a:spcBef>
            </a:pPr>
            <a:r>
              <a:rPr sz="1050" spc="120" dirty="0">
                <a:solidFill>
                  <a:srgbClr val="333333"/>
                </a:solidFill>
                <a:latin typeface="Arial"/>
                <a:cs typeface="Arial"/>
              </a:rPr>
              <a:t>se_clusters</a:t>
            </a:r>
            <a:r>
              <a:rPr sz="1050" spc="120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120" dirty="0">
                <a:solidFill>
                  <a:srgbClr val="333333"/>
                </a:solidFill>
                <a:latin typeface="Arial"/>
                <a:cs typeface="Arial"/>
              </a:rPr>
              <a:t>loc[se_clusters[</a:t>
            </a:r>
            <a:r>
              <a:rPr sz="1050" spc="120" dirty="0">
                <a:solidFill>
                  <a:srgbClr val="B92020"/>
                </a:solidFill>
                <a:latin typeface="Arial"/>
                <a:cs typeface="Arial"/>
              </a:rPr>
              <a:t>'Cluster </a:t>
            </a:r>
            <a:r>
              <a:rPr sz="1050" spc="125" dirty="0">
                <a:solidFill>
                  <a:srgbClr val="B92020"/>
                </a:solidFill>
                <a:latin typeface="Arial"/>
                <a:cs typeface="Arial"/>
              </a:rPr>
              <a:t>Labels'</a:t>
            </a:r>
            <a:r>
              <a:rPr sz="1050" spc="125" dirty="0">
                <a:solidFill>
                  <a:srgbClr val="333333"/>
                </a:solidFill>
                <a:latin typeface="Arial"/>
                <a:cs typeface="Arial"/>
              </a:rPr>
              <a:t>]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== </a:t>
            </a:r>
            <a:r>
              <a:rPr sz="1050" spc="135" dirty="0">
                <a:solidFill>
                  <a:srgbClr val="666666"/>
                </a:solidFill>
                <a:latin typeface="Arial"/>
                <a:cs typeface="Arial"/>
              </a:rPr>
              <a:t>1</a:t>
            </a:r>
            <a:r>
              <a:rPr sz="1050" spc="135" dirty="0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sz="1050" spc="95" dirty="0">
                <a:solidFill>
                  <a:srgbClr val="333333"/>
                </a:solidFill>
                <a:latin typeface="Arial"/>
                <a:cs typeface="Arial"/>
              </a:rPr>
              <a:t>se_clusters</a:t>
            </a:r>
            <a:r>
              <a:rPr sz="1050" spc="95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95" dirty="0">
                <a:solidFill>
                  <a:srgbClr val="333333"/>
                </a:solidFill>
                <a:latin typeface="Arial"/>
                <a:cs typeface="Arial"/>
              </a:rPr>
              <a:t>columns[[</a:t>
            </a:r>
            <a:r>
              <a:rPr sz="1050" spc="95" dirty="0">
                <a:solidFill>
                  <a:srgbClr val="666666"/>
                </a:solidFill>
                <a:latin typeface="Arial"/>
                <a:cs typeface="Arial"/>
              </a:rPr>
              <a:t>1</a:t>
            </a:r>
            <a:r>
              <a:rPr sz="1050" spc="95" dirty="0">
                <a:solidFill>
                  <a:srgbClr val="333333"/>
                </a:solidFill>
                <a:latin typeface="Arial"/>
                <a:cs typeface="Arial"/>
              </a:rPr>
              <a:t>]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+  </a:t>
            </a:r>
            <a:r>
              <a:rPr sz="1050" spc="145" dirty="0">
                <a:solidFill>
                  <a:srgbClr val="008000"/>
                </a:solidFill>
                <a:latin typeface="Arial"/>
                <a:cs typeface="Arial"/>
              </a:rPr>
              <a:t>list</a:t>
            </a:r>
            <a:r>
              <a:rPr sz="1050" spc="145" dirty="0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sz="1050" spc="145" dirty="0">
                <a:solidFill>
                  <a:srgbClr val="008000"/>
                </a:solidFill>
                <a:latin typeface="Arial"/>
                <a:cs typeface="Arial"/>
              </a:rPr>
              <a:t>range</a:t>
            </a:r>
            <a:r>
              <a:rPr sz="1050" spc="145" dirty="0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sz="1050" spc="145" dirty="0">
                <a:solidFill>
                  <a:srgbClr val="666666"/>
                </a:solidFill>
                <a:latin typeface="Arial"/>
                <a:cs typeface="Arial"/>
              </a:rPr>
              <a:t>5</a:t>
            </a:r>
            <a:r>
              <a:rPr sz="1050" spc="145" dirty="0">
                <a:solidFill>
                  <a:srgbClr val="333333"/>
                </a:solidFill>
                <a:latin typeface="Arial"/>
                <a:cs typeface="Arial"/>
              </a:rPr>
              <a:t>,</a:t>
            </a:r>
            <a:r>
              <a:rPr sz="1050" spc="28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50" spc="120" dirty="0">
                <a:solidFill>
                  <a:srgbClr val="333333"/>
                </a:solidFill>
                <a:latin typeface="Arial"/>
                <a:cs typeface="Arial"/>
              </a:rPr>
              <a:t>se_clusters</a:t>
            </a:r>
            <a:r>
              <a:rPr sz="1050" spc="120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120" dirty="0">
                <a:solidFill>
                  <a:srgbClr val="333333"/>
                </a:solidFill>
                <a:latin typeface="Arial"/>
                <a:cs typeface="Arial"/>
              </a:rPr>
              <a:t>shape[</a:t>
            </a:r>
            <a:r>
              <a:rPr sz="1050" spc="120" dirty="0">
                <a:solidFill>
                  <a:srgbClr val="666666"/>
                </a:solidFill>
                <a:latin typeface="Arial"/>
                <a:cs typeface="Arial"/>
              </a:rPr>
              <a:t>1</a:t>
            </a:r>
            <a:r>
              <a:rPr sz="1050" spc="120" dirty="0">
                <a:solidFill>
                  <a:srgbClr val="333333"/>
                </a:solidFill>
                <a:latin typeface="Arial"/>
                <a:cs typeface="Arial"/>
              </a:rPr>
              <a:t>]))]]</a:t>
            </a:r>
            <a:endParaRPr sz="10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2229" y="5002784"/>
            <a:ext cx="59626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dirty="0">
                <a:latin typeface="Arial"/>
                <a:cs typeface="Arial"/>
              </a:rPr>
              <a:t>Cluster</a:t>
            </a:r>
            <a:r>
              <a:rPr sz="1050" b="1" spc="-7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2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1058" y="907033"/>
            <a:ext cx="68580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95" dirty="0">
                <a:solidFill>
                  <a:srgbClr val="D84215"/>
                </a:solidFill>
                <a:latin typeface="Arial"/>
                <a:cs typeface="Arial"/>
              </a:rPr>
              <a:t>Out[129]: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416049" y="4435458"/>
            <a:ext cx="5810250" cy="161925"/>
            <a:chOff x="1416049" y="4435458"/>
            <a:chExt cx="5810250" cy="161925"/>
          </a:xfrm>
        </p:grpSpPr>
        <p:sp>
          <p:nvSpPr>
            <p:cNvPr id="9" name="object 9"/>
            <p:cNvSpPr/>
            <p:nvPr/>
          </p:nvSpPr>
          <p:spPr>
            <a:xfrm>
              <a:off x="1416049" y="4435458"/>
              <a:ext cx="161925" cy="161925"/>
            </a:xfrm>
            <a:custGeom>
              <a:avLst/>
              <a:gdLst/>
              <a:ahLst/>
              <a:cxnLst/>
              <a:rect l="l" t="t" r="r" b="b"/>
              <a:pathLst>
                <a:path w="161925" h="161925">
                  <a:moveTo>
                    <a:pt x="161925" y="161925"/>
                  </a:moveTo>
                  <a:lnTo>
                    <a:pt x="0" y="161925"/>
                  </a:lnTo>
                  <a:lnTo>
                    <a:pt x="0" y="0"/>
                  </a:lnTo>
                  <a:lnTo>
                    <a:pt x="161925" y="0"/>
                  </a:lnTo>
                  <a:lnTo>
                    <a:pt x="161925" y="161925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73199" y="4483083"/>
              <a:ext cx="38100" cy="66675"/>
            </a:xfrm>
            <a:custGeom>
              <a:avLst/>
              <a:gdLst/>
              <a:ahLst/>
              <a:cxnLst/>
              <a:rect l="l" t="t" r="r" b="b"/>
              <a:pathLst>
                <a:path w="38100" h="66675">
                  <a:moveTo>
                    <a:pt x="38100" y="66675"/>
                  </a:moveTo>
                  <a:lnTo>
                    <a:pt x="0" y="33337"/>
                  </a:lnTo>
                  <a:lnTo>
                    <a:pt x="38100" y="0"/>
                  </a:lnTo>
                  <a:lnTo>
                    <a:pt x="38100" y="66675"/>
                  </a:lnTo>
                  <a:close/>
                </a:path>
              </a:pathLst>
            </a:custGeom>
            <a:solidFill>
              <a:srgbClr val="A2A2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77962" y="4435462"/>
              <a:ext cx="5648325" cy="161925"/>
            </a:xfrm>
            <a:custGeom>
              <a:avLst/>
              <a:gdLst/>
              <a:ahLst/>
              <a:cxnLst/>
              <a:rect l="l" t="t" r="r" b="b"/>
              <a:pathLst>
                <a:path w="5648325" h="161925">
                  <a:moveTo>
                    <a:pt x="1990725" y="0"/>
                  </a:moveTo>
                  <a:lnTo>
                    <a:pt x="0" y="0"/>
                  </a:lnTo>
                  <a:lnTo>
                    <a:pt x="0" y="161925"/>
                  </a:lnTo>
                  <a:lnTo>
                    <a:pt x="1990725" y="161925"/>
                  </a:lnTo>
                  <a:lnTo>
                    <a:pt x="1990725" y="0"/>
                  </a:lnTo>
                  <a:close/>
                </a:path>
                <a:path w="5648325" h="161925">
                  <a:moveTo>
                    <a:pt x="5648325" y="0"/>
                  </a:moveTo>
                  <a:lnTo>
                    <a:pt x="5486400" y="0"/>
                  </a:lnTo>
                  <a:lnTo>
                    <a:pt x="5486400" y="161925"/>
                  </a:lnTo>
                  <a:lnTo>
                    <a:pt x="5648325" y="161925"/>
                  </a:lnTo>
                  <a:lnTo>
                    <a:pt x="5648325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131049" y="4483083"/>
              <a:ext cx="38100" cy="66675"/>
            </a:xfrm>
            <a:custGeom>
              <a:avLst/>
              <a:gdLst/>
              <a:ahLst/>
              <a:cxnLst/>
              <a:rect l="l" t="t" r="r" b="b"/>
              <a:pathLst>
                <a:path w="38100" h="66675">
                  <a:moveTo>
                    <a:pt x="0" y="66675"/>
                  </a:moveTo>
                  <a:lnTo>
                    <a:pt x="0" y="0"/>
                  </a:lnTo>
                  <a:lnTo>
                    <a:pt x="38100" y="33337"/>
                  </a:lnTo>
                  <a:lnTo>
                    <a:pt x="0" y="66675"/>
                  </a:lnTo>
                  <a:close/>
                </a:path>
              </a:pathLst>
            </a:custGeom>
            <a:solidFill>
              <a:srgbClr val="4F4F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68699" y="4435458"/>
              <a:ext cx="3495675" cy="161925"/>
            </a:xfrm>
            <a:custGeom>
              <a:avLst/>
              <a:gdLst/>
              <a:ahLst/>
              <a:cxnLst/>
              <a:rect l="l" t="t" r="r" b="b"/>
              <a:pathLst>
                <a:path w="3495675" h="161925">
                  <a:moveTo>
                    <a:pt x="3495675" y="161925"/>
                  </a:moveTo>
                  <a:lnTo>
                    <a:pt x="0" y="161925"/>
                  </a:lnTo>
                  <a:lnTo>
                    <a:pt x="0" y="0"/>
                  </a:lnTo>
                  <a:lnTo>
                    <a:pt x="3495675" y="0"/>
                  </a:lnTo>
                  <a:lnTo>
                    <a:pt x="3495675" y="161925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77974" y="4454508"/>
              <a:ext cx="3981450" cy="123825"/>
            </a:xfrm>
            <a:custGeom>
              <a:avLst/>
              <a:gdLst/>
              <a:ahLst/>
              <a:cxnLst/>
              <a:rect l="l" t="t" r="r" b="b"/>
              <a:pathLst>
                <a:path w="3981450" h="123825">
                  <a:moveTo>
                    <a:pt x="3981450" y="123825"/>
                  </a:moveTo>
                  <a:lnTo>
                    <a:pt x="0" y="123825"/>
                  </a:lnTo>
                  <a:lnTo>
                    <a:pt x="0" y="0"/>
                  </a:lnTo>
                  <a:lnTo>
                    <a:pt x="3981450" y="0"/>
                  </a:lnTo>
                  <a:lnTo>
                    <a:pt x="3981450" y="123825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1473187" y="1692261"/>
            <a:ext cx="5753100" cy="9525"/>
          </a:xfrm>
          <a:custGeom>
            <a:avLst/>
            <a:gdLst/>
            <a:ahLst/>
            <a:cxnLst/>
            <a:rect l="l" t="t" r="r" b="b"/>
            <a:pathLst>
              <a:path w="5753100" h="9525">
                <a:moveTo>
                  <a:pt x="5753100" y="0"/>
                </a:moveTo>
                <a:lnTo>
                  <a:pt x="5753100" y="0"/>
                </a:lnTo>
                <a:lnTo>
                  <a:pt x="0" y="0"/>
                </a:lnTo>
                <a:lnTo>
                  <a:pt x="0" y="9525"/>
                </a:lnTo>
                <a:lnTo>
                  <a:pt x="5753100" y="9525"/>
                </a:lnTo>
                <a:lnTo>
                  <a:pt x="5753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809947" y="1279508"/>
            <a:ext cx="5016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Arial"/>
                <a:cs typeface="Arial"/>
              </a:rPr>
              <a:t>Borough</a:t>
            </a:r>
            <a:endParaRPr sz="900">
              <a:latin typeface="Arial"/>
              <a:cs typeface="Arial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file:///C:/Users/User/Downloads/Neighborhoods in London </a:t>
            </a:r>
            <a:r>
              <a:rPr spc="-5" dirty="0"/>
              <a:t>Week2</a:t>
            </a:r>
            <a:r>
              <a:rPr spc="-85" dirty="0"/>
              <a:t> </a:t>
            </a:r>
            <a:r>
              <a:rPr dirty="0"/>
              <a:t>(1).html</a:t>
            </a:r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44</a:t>
            </a:fld>
            <a:r>
              <a:rPr spc="-5" dirty="0"/>
              <a:t>/</a:t>
            </a:r>
            <a:r>
              <a:rPr dirty="0"/>
              <a:t>46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406598" y="1212833"/>
            <a:ext cx="419734" cy="29591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43815" marR="5080" indent="-31750">
              <a:lnSpc>
                <a:spcPts val="1050"/>
              </a:lnSpc>
              <a:spcBef>
                <a:spcPts val="160"/>
              </a:spcBef>
            </a:pPr>
            <a:r>
              <a:rPr sz="900" b="1" dirty="0">
                <a:latin typeface="Arial"/>
                <a:cs typeface="Arial"/>
              </a:rPr>
              <a:t>Cluster  Labels</a:t>
            </a:r>
            <a:endParaRPr sz="9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14852" y="1146158"/>
            <a:ext cx="520700" cy="429259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31115" algn="r">
              <a:lnSpc>
                <a:spcPts val="1050"/>
              </a:lnSpc>
              <a:spcBef>
                <a:spcPts val="160"/>
              </a:spcBef>
            </a:pPr>
            <a:r>
              <a:rPr sz="900" b="1" dirty="0">
                <a:latin typeface="Arial"/>
                <a:cs typeface="Arial"/>
              </a:rPr>
              <a:t>1st</a:t>
            </a:r>
            <a:r>
              <a:rPr sz="900" b="1" spc="-100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Most  Common</a:t>
            </a:r>
            <a:endParaRPr sz="900">
              <a:latin typeface="Arial"/>
              <a:cs typeface="Arial"/>
            </a:endParaRPr>
          </a:p>
          <a:p>
            <a:pPr marR="5080" algn="r">
              <a:lnSpc>
                <a:spcPts val="1019"/>
              </a:lnSpc>
            </a:pPr>
            <a:r>
              <a:rPr sz="900" b="1" spc="-50" dirty="0">
                <a:latin typeface="Arial"/>
                <a:cs typeface="Arial"/>
              </a:rPr>
              <a:t>V</a:t>
            </a:r>
            <a:r>
              <a:rPr sz="900" b="1" dirty="0">
                <a:latin typeface="Arial"/>
                <a:cs typeface="Arial"/>
              </a:rPr>
              <a:t>enue</a:t>
            </a:r>
            <a:endParaRPr sz="9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24442" y="1079483"/>
            <a:ext cx="520700" cy="56261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241300" marR="5080" indent="62865" algn="r">
              <a:lnSpc>
                <a:spcPts val="1050"/>
              </a:lnSpc>
              <a:spcBef>
                <a:spcPts val="160"/>
              </a:spcBef>
            </a:pPr>
            <a:r>
              <a:rPr sz="900" b="1" dirty="0">
                <a:latin typeface="Arial"/>
                <a:cs typeface="Arial"/>
              </a:rPr>
              <a:t>2nd  Most</a:t>
            </a:r>
            <a:endParaRPr sz="900">
              <a:latin typeface="Arial"/>
              <a:cs typeface="Arial"/>
            </a:endParaRPr>
          </a:p>
          <a:p>
            <a:pPr marR="5080" algn="r">
              <a:lnSpc>
                <a:spcPts val="1005"/>
              </a:lnSpc>
            </a:pPr>
            <a:r>
              <a:rPr sz="900" b="1" dirty="0">
                <a:latin typeface="Arial"/>
                <a:cs typeface="Arial"/>
              </a:rPr>
              <a:t>Common</a:t>
            </a:r>
            <a:endParaRPr sz="900">
              <a:latin typeface="Arial"/>
              <a:cs typeface="Arial"/>
            </a:endParaRPr>
          </a:p>
          <a:p>
            <a:pPr marR="5080" algn="r">
              <a:lnSpc>
                <a:spcPts val="1065"/>
              </a:lnSpc>
            </a:pPr>
            <a:r>
              <a:rPr sz="900" b="1" spc="-50" dirty="0">
                <a:latin typeface="Arial"/>
                <a:cs typeface="Arial"/>
              </a:rPr>
              <a:t>V</a:t>
            </a:r>
            <a:r>
              <a:rPr sz="900" b="1" dirty="0">
                <a:latin typeface="Arial"/>
                <a:cs typeface="Arial"/>
              </a:rPr>
              <a:t>enue</a:t>
            </a:r>
            <a:endParaRPr sz="9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295977" y="1146158"/>
            <a:ext cx="520700" cy="429259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18415" algn="r">
              <a:lnSpc>
                <a:spcPts val="1050"/>
              </a:lnSpc>
              <a:spcBef>
                <a:spcPts val="160"/>
              </a:spcBef>
            </a:pPr>
            <a:r>
              <a:rPr sz="900" b="1" dirty="0">
                <a:latin typeface="Arial"/>
                <a:cs typeface="Arial"/>
              </a:rPr>
              <a:t>3rd</a:t>
            </a:r>
            <a:r>
              <a:rPr sz="900" b="1" spc="-100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Most  Common</a:t>
            </a:r>
            <a:endParaRPr sz="900">
              <a:latin typeface="Arial"/>
              <a:cs typeface="Arial"/>
            </a:endParaRPr>
          </a:p>
          <a:p>
            <a:pPr marR="5080" algn="r">
              <a:lnSpc>
                <a:spcPts val="1019"/>
              </a:lnSpc>
            </a:pPr>
            <a:r>
              <a:rPr sz="900" b="1" spc="-50" dirty="0">
                <a:latin typeface="Arial"/>
                <a:cs typeface="Arial"/>
              </a:rPr>
              <a:t>V</a:t>
            </a:r>
            <a:r>
              <a:rPr sz="900" b="1" dirty="0">
                <a:latin typeface="Arial"/>
                <a:cs typeface="Arial"/>
              </a:rPr>
              <a:t>enue</a:t>
            </a:r>
            <a:endParaRPr sz="9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905567" y="1146158"/>
            <a:ext cx="520700" cy="429259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24765" algn="r">
              <a:lnSpc>
                <a:spcPts val="1050"/>
              </a:lnSpc>
              <a:spcBef>
                <a:spcPts val="160"/>
              </a:spcBef>
            </a:pPr>
            <a:r>
              <a:rPr sz="900" b="1" dirty="0">
                <a:latin typeface="Arial"/>
                <a:cs typeface="Arial"/>
              </a:rPr>
              <a:t>4th</a:t>
            </a:r>
            <a:r>
              <a:rPr sz="900" b="1" spc="-100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Most  Common</a:t>
            </a:r>
            <a:endParaRPr sz="900">
              <a:latin typeface="Arial"/>
              <a:cs typeface="Arial"/>
            </a:endParaRPr>
          </a:p>
          <a:p>
            <a:pPr marR="5080" algn="r">
              <a:lnSpc>
                <a:spcPts val="1019"/>
              </a:lnSpc>
            </a:pPr>
            <a:r>
              <a:rPr sz="900" b="1" spc="-50" dirty="0">
                <a:latin typeface="Arial"/>
                <a:cs typeface="Arial"/>
              </a:rPr>
              <a:t>V</a:t>
            </a:r>
            <a:r>
              <a:rPr sz="900" b="1" dirty="0">
                <a:latin typeface="Arial"/>
                <a:cs typeface="Arial"/>
              </a:rPr>
              <a:t>enue</a:t>
            </a:r>
            <a:endParaRPr sz="9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515167" y="1146158"/>
            <a:ext cx="520700" cy="429259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24765" algn="r">
              <a:lnSpc>
                <a:spcPts val="1050"/>
              </a:lnSpc>
              <a:spcBef>
                <a:spcPts val="160"/>
              </a:spcBef>
            </a:pPr>
            <a:r>
              <a:rPr sz="900" b="1" dirty="0">
                <a:latin typeface="Arial"/>
                <a:cs typeface="Arial"/>
              </a:rPr>
              <a:t>5th</a:t>
            </a:r>
            <a:r>
              <a:rPr sz="900" b="1" spc="-100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Most  Common</a:t>
            </a:r>
            <a:endParaRPr sz="900">
              <a:latin typeface="Arial"/>
              <a:cs typeface="Arial"/>
            </a:endParaRPr>
          </a:p>
          <a:p>
            <a:pPr marR="5080" algn="r">
              <a:lnSpc>
                <a:spcPts val="1019"/>
              </a:lnSpc>
            </a:pPr>
            <a:r>
              <a:rPr sz="900" b="1" spc="-50" dirty="0">
                <a:latin typeface="Arial"/>
                <a:cs typeface="Arial"/>
              </a:rPr>
              <a:t>V</a:t>
            </a:r>
            <a:r>
              <a:rPr sz="900" b="1" dirty="0">
                <a:latin typeface="Arial"/>
                <a:cs typeface="Arial"/>
              </a:rPr>
              <a:t>enue</a:t>
            </a:r>
            <a:endParaRPr sz="9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191452" y="1146158"/>
            <a:ext cx="520700" cy="429259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24765" algn="r">
              <a:lnSpc>
                <a:spcPts val="1050"/>
              </a:lnSpc>
              <a:spcBef>
                <a:spcPts val="160"/>
              </a:spcBef>
            </a:pPr>
            <a:r>
              <a:rPr sz="900" b="1" dirty="0">
                <a:latin typeface="Arial"/>
                <a:cs typeface="Arial"/>
              </a:rPr>
              <a:t>6th</a:t>
            </a:r>
            <a:r>
              <a:rPr sz="900" b="1" spc="-100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Most  Common</a:t>
            </a:r>
            <a:endParaRPr sz="900">
              <a:latin typeface="Arial"/>
              <a:cs typeface="Arial"/>
            </a:endParaRPr>
          </a:p>
          <a:p>
            <a:pPr marR="5080" algn="r">
              <a:lnSpc>
                <a:spcPts val="1019"/>
              </a:lnSpc>
            </a:pPr>
            <a:r>
              <a:rPr sz="900" b="1" spc="-50" dirty="0">
                <a:latin typeface="Arial"/>
                <a:cs typeface="Arial"/>
              </a:rPr>
              <a:t>V</a:t>
            </a:r>
            <a:r>
              <a:rPr sz="900" b="1" dirty="0">
                <a:latin typeface="Arial"/>
                <a:cs typeface="Arial"/>
              </a:rPr>
              <a:t>enue</a:t>
            </a:r>
            <a:endParaRPr sz="9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962968" y="1146158"/>
            <a:ext cx="279400" cy="429259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24765">
              <a:lnSpc>
                <a:spcPts val="1050"/>
              </a:lnSpc>
              <a:spcBef>
                <a:spcPts val="160"/>
              </a:spcBef>
            </a:pPr>
            <a:r>
              <a:rPr sz="900" b="1" dirty="0">
                <a:latin typeface="Arial"/>
                <a:cs typeface="Arial"/>
              </a:rPr>
              <a:t>7th  Com</a:t>
            </a:r>
            <a:endParaRPr sz="900">
              <a:latin typeface="Arial"/>
              <a:cs typeface="Arial"/>
            </a:endParaRPr>
          </a:p>
          <a:p>
            <a:pPr marL="170815">
              <a:lnSpc>
                <a:spcPts val="1019"/>
              </a:lnSpc>
            </a:pPr>
            <a:r>
              <a:rPr sz="900" b="1" dirty="0">
                <a:latin typeface="Arial"/>
                <a:cs typeface="Arial"/>
              </a:rPr>
              <a:t>V</a:t>
            </a:r>
            <a:endParaRPr sz="9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520774" y="1870058"/>
            <a:ext cx="7912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Arial"/>
                <a:cs typeface="Arial"/>
              </a:rPr>
              <a:t>12</a:t>
            </a:r>
            <a:r>
              <a:rPr sz="900" b="1" spc="1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Lewisham</a:t>
            </a:r>
            <a:endParaRPr sz="9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736849" y="1870058"/>
            <a:ext cx="89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3289307" y="1697021"/>
          <a:ext cx="3938905" cy="9719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1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7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7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7087">
                <a:tc gridSpan="4">
                  <a:txBody>
                    <a:bodyPr/>
                    <a:lstStyle/>
                    <a:p>
                      <a:pPr>
                        <a:lnSpc>
                          <a:spcPts val="800"/>
                        </a:lnSpc>
                        <a:spcBef>
                          <a:spcPts val="935"/>
                        </a:spcBef>
                        <a:tabLst>
                          <a:tab pos="2428875" algn="l"/>
                          <a:tab pos="3104515" algn="l"/>
                        </a:tabLst>
                      </a:pPr>
                      <a:r>
                        <a:rPr sz="900" dirty="0">
                          <a:latin typeface="Arial"/>
                          <a:cs typeface="Arial"/>
                        </a:rPr>
                        <a:t>ery	</a:t>
                      </a:r>
                      <a:r>
                        <a:rPr sz="1350" baseline="30864" dirty="0">
                          <a:latin typeface="Arial"/>
                          <a:cs typeface="Arial"/>
                        </a:rPr>
                        <a:t>Gym /	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Italian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735"/>
                        </a:lnSpc>
                        <a:tabLst>
                          <a:tab pos="539115" algn="l"/>
                          <a:tab pos="1278890" algn="l"/>
                          <a:tab pos="1882139" algn="l"/>
                          <a:tab pos="2364740" algn="l"/>
                        </a:tabLst>
                      </a:pPr>
                      <a:r>
                        <a:rPr sz="1350" baseline="-33950" dirty="0">
                          <a:latin typeface="Arial"/>
                          <a:cs typeface="Arial"/>
                        </a:rPr>
                        <a:t>ore	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Pub	Park	Café	Fitness </a:t>
                      </a:r>
                      <a:r>
                        <a:rPr sz="1350" baseline="-33950" dirty="0">
                          <a:latin typeface="Arial"/>
                          <a:cs typeface="Arial"/>
                        </a:rPr>
                        <a:t>Restaurant</a:t>
                      </a:r>
                      <a:r>
                        <a:rPr sz="1350" spc="367" baseline="-339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Superm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1874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ts val="101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Center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 gridSpan="4">
                  <a:txBody>
                    <a:bodyPr/>
                    <a:lstStyle/>
                    <a:p>
                      <a:pPr>
                        <a:lnSpc>
                          <a:spcPts val="800"/>
                        </a:lnSpc>
                        <a:spcBef>
                          <a:spcPts val="910"/>
                        </a:spcBef>
                        <a:tabLst>
                          <a:tab pos="2428875" algn="l"/>
                          <a:tab pos="3104515" algn="l"/>
                        </a:tabLst>
                      </a:pPr>
                      <a:r>
                        <a:rPr sz="900" dirty="0">
                          <a:latin typeface="Arial"/>
                          <a:cs typeface="Arial"/>
                        </a:rPr>
                        <a:t>ery	</a:t>
                      </a:r>
                      <a:r>
                        <a:rPr sz="1350" baseline="30864" dirty="0">
                          <a:latin typeface="Arial"/>
                          <a:cs typeface="Arial"/>
                        </a:rPr>
                        <a:t>Gym /	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Italian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735"/>
                        </a:lnSpc>
                        <a:tabLst>
                          <a:tab pos="539115" algn="l"/>
                          <a:tab pos="1278890" algn="l"/>
                          <a:tab pos="1882139" algn="l"/>
                          <a:tab pos="2364740" algn="l"/>
                        </a:tabLst>
                      </a:pPr>
                      <a:r>
                        <a:rPr sz="1350" baseline="-33950" dirty="0">
                          <a:latin typeface="Arial"/>
                          <a:cs typeface="Arial"/>
                        </a:rPr>
                        <a:t>ore	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Pub	Park	Café	Fitness </a:t>
                      </a:r>
                      <a:r>
                        <a:rPr sz="1350" baseline="-33950" dirty="0">
                          <a:latin typeface="Arial"/>
                          <a:cs typeface="Arial"/>
                        </a:rPr>
                        <a:t>Restaurant</a:t>
                      </a:r>
                      <a:r>
                        <a:rPr sz="1350" spc="367" baseline="-339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Superm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1557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5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ts val="930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Center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" name="object 28"/>
          <p:cNvSpPr txBox="1"/>
          <p:nvPr/>
        </p:nvSpPr>
        <p:spPr>
          <a:xfrm>
            <a:off x="3003549" y="1803383"/>
            <a:ext cx="273685" cy="295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065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Groc</a:t>
            </a:r>
            <a:endParaRPr sz="900">
              <a:latin typeface="Arial"/>
              <a:cs typeface="Arial"/>
            </a:endParaRPr>
          </a:p>
          <a:p>
            <a:pPr marL="146050">
              <a:lnSpc>
                <a:spcPts val="1065"/>
              </a:lnSpc>
            </a:pPr>
            <a:r>
              <a:rPr sz="900" dirty="0">
                <a:latin typeface="Arial"/>
                <a:cs typeface="Arial"/>
              </a:rPr>
              <a:t>St</a:t>
            </a:r>
            <a:endParaRPr sz="900">
              <a:latin typeface="Arial"/>
              <a:cs typeface="Arial"/>
            </a:endParaRPr>
          </a:p>
        </p:txBody>
      </p: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1501724" y="2407935"/>
          <a:ext cx="1343659" cy="17850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2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7684">
                <a:tc>
                  <a:txBody>
                    <a:bodyPr/>
                    <a:lstStyle/>
                    <a:p>
                      <a:pPr marL="31750">
                        <a:lnSpc>
                          <a:spcPts val="994"/>
                        </a:lnSpc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19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994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Lewisham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994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3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26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61594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Lewisham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R="24130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54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32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61594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Lewisham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R="24130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71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3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44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61594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Lewisham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R="24130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71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6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ts val="990"/>
                        </a:lnSpc>
                        <a:spcBef>
                          <a:spcPts val="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45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61594">
                        <a:lnSpc>
                          <a:spcPts val="990"/>
                        </a:lnSpc>
                        <a:spcBef>
                          <a:spcPts val="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Lewisham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R="24130" algn="r">
                        <a:lnSpc>
                          <a:spcPts val="990"/>
                        </a:lnSpc>
                        <a:spcBef>
                          <a:spcPts val="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54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0" name="object 30"/>
          <p:cNvSpPr txBox="1"/>
          <p:nvPr/>
        </p:nvSpPr>
        <p:spPr>
          <a:xfrm>
            <a:off x="3003549" y="2317733"/>
            <a:ext cx="273685" cy="295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065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Groc</a:t>
            </a:r>
            <a:endParaRPr sz="900">
              <a:latin typeface="Arial"/>
              <a:cs typeface="Arial"/>
            </a:endParaRPr>
          </a:p>
          <a:p>
            <a:pPr marL="146050">
              <a:lnSpc>
                <a:spcPts val="1065"/>
              </a:lnSpc>
            </a:pPr>
            <a:r>
              <a:rPr sz="900" dirty="0">
                <a:latin typeface="Arial"/>
                <a:cs typeface="Arial"/>
              </a:rPr>
              <a:t>St</a:t>
            </a:r>
            <a:endParaRPr sz="9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003549" y="2765408"/>
            <a:ext cx="432434" cy="295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1065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Grocery</a:t>
            </a:r>
            <a:endParaRPr sz="900">
              <a:latin typeface="Arial"/>
              <a:cs typeface="Arial"/>
            </a:endParaRPr>
          </a:p>
          <a:p>
            <a:pPr marR="5080" algn="r">
              <a:lnSpc>
                <a:spcPts val="1065"/>
              </a:lnSpc>
            </a:pPr>
            <a:r>
              <a:rPr sz="900" dirty="0">
                <a:latin typeface="Arial"/>
                <a:cs typeface="Arial"/>
              </a:rPr>
              <a:t>Store</a:t>
            </a:r>
            <a:endParaRPr sz="9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784598" y="2832083"/>
            <a:ext cx="2609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Park</a:t>
            </a:r>
            <a:endParaRPr sz="9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136871" y="2832083"/>
            <a:ext cx="6800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Supermarket</a:t>
            </a:r>
            <a:endParaRPr sz="9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197423" y="2832083"/>
            <a:ext cx="2292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Pub</a:t>
            </a:r>
            <a:endParaRPr sz="9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768923" y="2832083"/>
            <a:ext cx="2673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Café</a:t>
            </a:r>
            <a:endParaRPr sz="9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352033" y="2765408"/>
            <a:ext cx="360680" cy="29591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80010" marR="5080" indent="-67945">
              <a:lnSpc>
                <a:spcPts val="1050"/>
              </a:lnSpc>
              <a:spcBef>
                <a:spcPts val="160"/>
              </a:spcBef>
            </a:pPr>
            <a:r>
              <a:rPr sz="900" dirty="0">
                <a:latin typeface="Arial"/>
                <a:cs typeface="Arial"/>
              </a:rPr>
              <a:t>Co</a:t>
            </a:r>
            <a:r>
              <a:rPr sz="900" spc="-20" dirty="0">
                <a:latin typeface="Arial"/>
                <a:cs typeface="Arial"/>
              </a:rPr>
              <a:t>f</a:t>
            </a:r>
            <a:r>
              <a:rPr sz="900" dirty="0">
                <a:latin typeface="Arial"/>
                <a:cs typeface="Arial"/>
              </a:rPr>
              <a:t>fee  Shop</a:t>
            </a:r>
            <a:endParaRPr sz="9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899121" y="2765408"/>
            <a:ext cx="324485" cy="29591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44450">
              <a:lnSpc>
                <a:spcPts val="1050"/>
              </a:lnSpc>
              <a:spcBef>
                <a:spcPts val="160"/>
              </a:spcBef>
            </a:pPr>
            <a:r>
              <a:rPr sz="900" dirty="0">
                <a:latin typeface="Arial"/>
                <a:cs typeface="Arial"/>
              </a:rPr>
              <a:t>Fast  Resta</a:t>
            </a:r>
            <a:endParaRPr sz="9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003549" y="3146408"/>
            <a:ext cx="432434" cy="295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1065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Grocery</a:t>
            </a:r>
            <a:endParaRPr sz="900">
              <a:latin typeface="Arial"/>
              <a:cs typeface="Arial"/>
            </a:endParaRPr>
          </a:p>
          <a:p>
            <a:pPr marR="5080" algn="r">
              <a:lnSpc>
                <a:spcPts val="1065"/>
              </a:lnSpc>
            </a:pPr>
            <a:r>
              <a:rPr sz="900" dirty="0">
                <a:latin typeface="Arial"/>
                <a:cs typeface="Arial"/>
              </a:rPr>
              <a:t>Store</a:t>
            </a:r>
            <a:endParaRPr sz="9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784598" y="3213083"/>
            <a:ext cx="2609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Park</a:t>
            </a:r>
            <a:endParaRPr sz="9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136871" y="3213083"/>
            <a:ext cx="6800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Supermarket</a:t>
            </a:r>
            <a:endParaRPr sz="9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197423" y="3213083"/>
            <a:ext cx="2292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Pub</a:t>
            </a:r>
            <a:endParaRPr sz="9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768923" y="3213083"/>
            <a:ext cx="2673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Café</a:t>
            </a:r>
            <a:endParaRPr sz="9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352033" y="3146408"/>
            <a:ext cx="360680" cy="29591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80010" marR="5080" indent="-67945">
              <a:lnSpc>
                <a:spcPts val="1050"/>
              </a:lnSpc>
              <a:spcBef>
                <a:spcPts val="160"/>
              </a:spcBef>
            </a:pPr>
            <a:r>
              <a:rPr sz="900" dirty="0">
                <a:latin typeface="Arial"/>
                <a:cs typeface="Arial"/>
              </a:rPr>
              <a:t>Co</a:t>
            </a:r>
            <a:r>
              <a:rPr sz="900" spc="-20" dirty="0">
                <a:latin typeface="Arial"/>
                <a:cs typeface="Arial"/>
              </a:rPr>
              <a:t>f</a:t>
            </a:r>
            <a:r>
              <a:rPr sz="900" dirty="0">
                <a:latin typeface="Arial"/>
                <a:cs typeface="Arial"/>
              </a:rPr>
              <a:t>fee  Shop</a:t>
            </a:r>
            <a:endParaRPr sz="9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899121" y="3146408"/>
            <a:ext cx="324485" cy="29591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44450">
              <a:lnSpc>
                <a:spcPts val="1050"/>
              </a:lnSpc>
              <a:spcBef>
                <a:spcPts val="160"/>
              </a:spcBef>
            </a:pPr>
            <a:r>
              <a:rPr sz="900" dirty="0">
                <a:latin typeface="Arial"/>
                <a:cs typeface="Arial"/>
              </a:rPr>
              <a:t>Fast  Resta</a:t>
            </a:r>
            <a:endParaRPr sz="9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003549" y="3527408"/>
            <a:ext cx="432434" cy="295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1065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Grocery</a:t>
            </a:r>
            <a:endParaRPr sz="900">
              <a:latin typeface="Arial"/>
              <a:cs typeface="Arial"/>
            </a:endParaRPr>
          </a:p>
          <a:p>
            <a:pPr marR="5080" algn="r">
              <a:lnSpc>
                <a:spcPts val="1065"/>
              </a:lnSpc>
            </a:pPr>
            <a:r>
              <a:rPr sz="900" dirty="0">
                <a:latin typeface="Arial"/>
                <a:cs typeface="Arial"/>
              </a:rPr>
              <a:t>Store</a:t>
            </a:r>
            <a:endParaRPr sz="9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784598" y="3594083"/>
            <a:ext cx="2609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Park</a:t>
            </a:r>
            <a:endParaRPr sz="9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136871" y="3594083"/>
            <a:ext cx="6800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Supermarket</a:t>
            </a:r>
            <a:endParaRPr sz="9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197423" y="3594083"/>
            <a:ext cx="2292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Pub</a:t>
            </a:r>
            <a:endParaRPr sz="9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768923" y="3594083"/>
            <a:ext cx="2673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Café</a:t>
            </a:r>
            <a:endParaRPr sz="9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352033" y="3527408"/>
            <a:ext cx="360680" cy="29591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80010" marR="5080" indent="-67945">
              <a:lnSpc>
                <a:spcPts val="1050"/>
              </a:lnSpc>
              <a:spcBef>
                <a:spcPts val="160"/>
              </a:spcBef>
            </a:pPr>
            <a:r>
              <a:rPr sz="900" dirty="0">
                <a:latin typeface="Arial"/>
                <a:cs typeface="Arial"/>
              </a:rPr>
              <a:t>Co</a:t>
            </a:r>
            <a:r>
              <a:rPr sz="900" spc="-20" dirty="0">
                <a:latin typeface="Arial"/>
                <a:cs typeface="Arial"/>
              </a:rPr>
              <a:t>f</a:t>
            </a:r>
            <a:r>
              <a:rPr sz="900" dirty="0">
                <a:latin typeface="Arial"/>
                <a:cs typeface="Arial"/>
              </a:rPr>
              <a:t>fee  Shop</a:t>
            </a:r>
            <a:endParaRPr sz="9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899121" y="3527408"/>
            <a:ext cx="324485" cy="29591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44450">
              <a:lnSpc>
                <a:spcPts val="1050"/>
              </a:lnSpc>
              <a:spcBef>
                <a:spcPts val="160"/>
              </a:spcBef>
            </a:pPr>
            <a:r>
              <a:rPr sz="900" dirty="0">
                <a:latin typeface="Arial"/>
                <a:cs typeface="Arial"/>
              </a:rPr>
              <a:t>Fast  Resta</a:t>
            </a:r>
            <a:endParaRPr sz="9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003549" y="3975083"/>
            <a:ext cx="432434" cy="295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1065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Grocery</a:t>
            </a:r>
            <a:endParaRPr sz="900">
              <a:latin typeface="Arial"/>
              <a:cs typeface="Arial"/>
            </a:endParaRPr>
          </a:p>
          <a:p>
            <a:pPr marR="5080" algn="r">
              <a:lnSpc>
                <a:spcPts val="1065"/>
              </a:lnSpc>
            </a:pPr>
            <a:r>
              <a:rPr sz="900" dirty="0">
                <a:latin typeface="Arial"/>
                <a:cs typeface="Arial"/>
              </a:rPr>
              <a:t>Store</a:t>
            </a:r>
            <a:endParaRPr sz="9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816298" y="4041758"/>
            <a:ext cx="2292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Pub</a:t>
            </a:r>
            <a:endParaRPr sz="9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556123" y="4041758"/>
            <a:ext cx="2609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Park</a:t>
            </a:r>
            <a:endParaRPr sz="9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159323" y="4041758"/>
            <a:ext cx="2673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Café</a:t>
            </a:r>
            <a:endParaRPr sz="9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641973" y="3908408"/>
            <a:ext cx="394335" cy="429259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63500" algn="just">
              <a:lnSpc>
                <a:spcPts val="1050"/>
              </a:lnSpc>
              <a:spcBef>
                <a:spcPts val="160"/>
              </a:spcBef>
            </a:pPr>
            <a:r>
              <a:rPr sz="900" dirty="0">
                <a:latin typeface="Arial"/>
                <a:cs typeface="Arial"/>
              </a:rPr>
              <a:t>Gym</a:t>
            </a:r>
            <a:r>
              <a:rPr sz="900" spc="-9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/  Fitness  Center</a:t>
            </a:r>
            <a:endParaRPr sz="9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127596" y="3975083"/>
            <a:ext cx="584835" cy="29591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254000">
              <a:lnSpc>
                <a:spcPts val="1050"/>
              </a:lnSpc>
              <a:spcBef>
                <a:spcPts val="160"/>
              </a:spcBef>
            </a:pPr>
            <a:r>
              <a:rPr sz="900" dirty="0">
                <a:latin typeface="Arial"/>
                <a:cs typeface="Arial"/>
              </a:rPr>
              <a:t>Italian  Restaurant</a:t>
            </a:r>
            <a:endParaRPr sz="9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803871" y="4041758"/>
            <a:ext cx="42608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Superm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38337" y="165099"/>
            <a:ext cx="153225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Neighborhoods in London</a:t>
            </a:r>
            <a:r>
              <a:rPr sz="800" spc="-8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Week2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058" y="470407"/>
            <a:ext cx="68580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35" dirty="0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sz="1050" spc="225" dirty="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sz="1050" spc="135" dirty="0">
                <a:solidFill>
                  <a:srgbClr val="2F3F9E"/>
                </a:solidFill>
                <a:latin typeface="Arial"/>
                <a:cs typeface="Arial"/>
              </a:rPr>
              <a:t>[130]: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20811" y="430720"/>
            <a:ext cx="5857875" cy="438150"/>
          </a:xfrm>
          <a:prstGeom prst="rect">
            <a:avLst/>
          </a:prstGeom>
          <a:ln w="20097">
            <a:solidFill>
              <a:srgbClr val="CFCFCF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58419" marR="147955">
              <a:lnSpc>
                <a:spcPct val="101200"/>
              </a:lnSpc>
              <a:spcBef>
                <a:spcPts val="395"/>
              </a:spcBef>
            </a:pPr>
            <a:r>
              <a:rPr sz="1050" spc="120" dirty="0">
                <a:solidFill>
                  <a:srgbClr val="333333"/>
                </a:solidFill>
                <a:latin typeface="Arial"/>
                <a:cs typeface="Arial"/>
              </a:rPr>
              <a:t>se_clusters</a:t>
            </a:r>
            <a:r>
              <a:rPr sz="1050" spc="120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120" dirty="0">
                <a:solidFill>
                  <a:srgbClr val="333333"/>
                </a:solidFill>
                <a:latin typeface="Arial"/>
                <a:cs typeface="Arial"/>
              </a:rPr>
              <a:t>loc[se_clusters[</a:t>
            </a:r>
            <a:r>
              <a:rPr sz="1050" spc="120" dirty="0">
                <a:solidFill>
                  <a:srgbClr val="B92020"/>
                </a:solidFill>
                <a:latin typeface="Arial"/>
                <a:cs typeface="Arial"/>
              </a:rPr>
              <a:t>'Cluster </a:t>
            </a:r>
            <a:r>
              <a:rPr sz="1050" spc="125" dirty="0">
                <a:solidFill>
                  <a:srgbClr val="B92020"/>
                </a:solidFill>
                <a:latin typeface="Arial"/>
                <a:cs typeface="Arial"/>
              </a:rPr>
              <a:t>Labels'</a:t>
            </a:r>
            <a:r>
              <a:rPr sz="1050" spc="125" dirty="0">
                <a:solidFill>
                  <a:srgbClr val="333333"/>
                </a:solidFill>
                <a:latin typeface="Arial"/>
                <a:cs typeface="Arial"/>
              </a:rPr>
              <a:t>]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== </a:t>
            </a:r>
            <a:r>
              <a:rPr sz="1050" spc="135" dirty="0">
                <a:solidFill>
                  <a:srgbClr val="666666"/>
                </a:solidFill>
                <a:latin typeface="Arial"/>
                <a:cs typeface="Arial"/>
              </a:rPr>
              <a:t>2</a:t>
            </a:r>
            <a:r>
              <a:rPr sz="1050" spc="135" dirty="0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sz="1050" spc="95" dirty="0">
                <a:solidFill>
                  <a:srgbClr val="333333"/>
                </a:solidFill>
                <a:latin typeface="Arial"/>
                <a:cs typeface="Arial"/>
              </a:rPr>
              <a:t>se_clusters</a:t>
            </a:r>
            <a:r>
              <a:rPr sz="1050" spc="95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95" dirty="0">
                <a:solidFill>
                  <a:srgbClr val="333333"/>
                </a:solidFill>
                <a:latin typeface="Arial"/>
                <a:cs typeface="Arial"/>
              </a:rPr>
              <a:t>columns[[</a:t>
            </a:r>
            <a:r>
              <a:rPr sz="1050" spc="95" dirty="0">
                <a:solidFill>
                  <a:srgbClr val="666666"/>
                </a:solidFill>
                <a:latin typeface="Arial"/>
                <a:cs typeface="Arial"/>
              </a:rPr>
              <a:t>1</a:t>
            </a:r>
            <a:r>
              <a:rPr sz="1050" spc="95" dirty="0">
                <a:solidFill>
                  <a:srgbClr val="333333"/>
                </a:solidFill>
                <a:latin typeface="Arial"/>
                <a:cs typeface="Arial"/>
              </a:rPr>
              <a:t>]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+  </a:t>
            </a:r>
            <a:r>
              <a:rPr sz="1050" spc="145" dirty="0">
                <a:solidFill>
                  <a:srgbClr val="008000"/>
                </a:solidFill>
                <a:latin typeface="Arial"/>
                <a:cs typeface="Arial"/>
              </a:rPr>
              <a:t>list</a:t>
            </a:r>
            <a:r>
              <a:rPr sz="1050" spc="145" dirty="0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sz="1050" spc="145" dirty="0">
                <a:solidFill>
                  <a:srgbClr val="008000"/>
                </a:solidFill>
                <a:latin typeface="Arial"/>
                <a:cs typeface="Arial"/>
              </a:rPr>
              <a:t>range</a:t>
            </a:r>
            <a:r>
              <a:rPr sz="1050" spc="145" dirty="0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sz="1050" spc="145" dirty="0">
                <a:solidFill>
                  <a:srgbClr val="666666"/>
                </a:solidFill>
                <a:latin typeface="Arial"/>
                <a:cs typeface="Arial"/>
              </a:rPr>
              <a:t>5</a:t>
            </a:r>
            <a:r>
              <a:rPr sz="1050" spc="145" dirty="0">
                <a:solidFill>
                  <a:srgbClr val="333333"/>
                </a:solidFill>
                <a:latin typeface="Arial"/>
                <a:cs typeface="Arial"/>
              </a:rPr>
              <a:t>,</a:t>
            </a:r>
            <a:r>
              <a:rPr sz="1050" spc="28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50" spc="120" dirty="0">
                <a:solidFill>
                  <a:srgbClr val="333333"/>
                </a:solidFill>
                <a:latin typeface="Arial"/>
                <a:cs typeface="Arial"/>
              </a:rPr>
              <a:t>se_clusters</a:t>
            </a:r>
            <a:r>
              <a:rPr sz="1050" spc="120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120" dirty="0">
                <a:solidFill>
                  <a:srgbClr val="333333"/>
                </a:solidFill>
                <a:latin typeface="Arial"/>
                <a:cs typeface="Arial"/>
              </a:rPr>
              <a:t>shape[</a:t>
            </a:r>
            <a:r>
              <a:rPr sz="1050" spc="120" dirty="0">
                <a:solidFill>
                  <a:srgbClr val="666666"/>
                </a:solidFill>
                <a:latin typeface="Arial"/>
                <a:cs typeface="Arial"/>
              </a:rPr>
              <a:t>1</a:t>
            </a:r>
            <a:r>
              <a:rPr sz="1050" spc="120" dirty="0">
                <a:solidFill>
                  <a:srgbClr val="333333"/>
                </a:solidFill>
                <a:latin typeface="Arial"/>
                <a:cs typeface="Arial"/>
              </a:rPr>
              <a:t>]))]]</a:t>
            </a:r>
            <a:endParaRPr sz="10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82623" y="740778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100"/>
                </a:moveTo>
                <a:lnTo>
                  <a:pt x="16523" y="38100"/>
                </a:lnTo>
                <a:lnTo>
                  <a:pt x="7365" y="34289"/>
                </a:lnTo>
                <a:lnTo>
                  <a:pt x="3792" y="30479"/>
                </a:lnTo>
                <a:lnTo>
                  <a:pt x="2416" y="28575"/>
                </a:lnTo>
                <a:lnTo>
                  <a:pt x="1449" y="26670"/>
                </a:lnTo>
                <a:lnTo>
                  <a:pt x="0" y="21907"/>
                </a:lnTo>
                <a:lnTo>
                  <a:pt x="0" y="16192"/>
                </a:lnTo>
                <a:lnTo>
                  <a:pt x="9425" y="2857"/>
                </a:lnTo>
                <a:lnTo>
                  <a:pt x="11759" y="952"/>
                </a:lnTo>
                <a:lnTo>
                  <a:pt x="14094" y="952"/>
                </a:lnTo>
                <a:lnTo>
                  <a:pt x="16523" y="0"/>
                </a:lnTo>
                <a:lnTo>
                  <a:pt x="21576" y="0"/>
                </a:lnTo>
                <a:lnTo>
                  <a:pt x="24005" y="952"/>
                </a:lnTo>
                <a:lnTo>
                  <a:pt x="26340" y="952"/>
                </a:lnTo>
                <a:lnTo>
                  <a:pt x="28674" y="2857"/>
                </a:lnTo>
                <a:lnTo>
                  <a:pt x="38099" y="16192"/>
                </a:lnTo>
                <a:lnTo>
                  <a:pt x="38099" y="21907"/>
                </a:lnTo>
                <a:lnTo>
                  <a:pt x="36650" y="26670"/>
                </a:lnTo>
                <a:lnTo>
                  <a:pt x="35683" y="28575"/>
                </a:lnTo>
                <a:lnTo>
                  <a:pt x="34306" y="30479"/>
                </a:lnTo>
                <a:lnTo>
                  <a:pt x="30734" y="342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2623" y="759828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100"/>
                </a:moveTo>
                <a:lnTo>
                  <a:pt x="16523" y="38100"/>
                </a:lnTo>
                <a:lnTo>
                  <a:pt x="7365" y="34289"/>
                </a:lnTo>
                <a:lnTo>
                  <a:pt x="3792" y="30479"/>
                </a:lnTo>
                <a:lnTo>
                  <a:pt x="2416" y="28575"/>
                </a:lnTo>
                <a:lnTo>
                  <a:pt x="1449" y="26670"/>
                </a:lnTo>
                <a:lnTo>
                  <a:pt x="0" y="21907"/>
                </a:lnTo>
                <a:lnTo>
                  <a:pt x="0" y="16192"/>
                </a:lnTo>
                <a:lnTo>
                  <a:pt x="9425" y="2857"/>
                </a:lnTo>
                <a:lnTo>
                  <a:pt x="11759" y="952"/>
                </a:lnTo>
                <a:lnTo>
                  <a:pt x="14094" y="952"/>
                </a:lnTo>
                <a:lnTo>
                  <a:pt x="16523" y="0"/>
                </a:lnTo>
                <a:lnTo>
                  <a:pt x="21576" y="0"/>
                </a:lnTo>
                <a:lnTo>
                  <a:pt x="24005" y="952"/>
                </a:lnTo>
                <a:lnTo>
                  <a:pt x="26340" y="952"/>
                </a:lnTo>
                <a:lnTo>
                  <a:pt x="28674" y="2857"/>
                </a:lnTo>
                <a:lnTo>
                  <a:pt x="38099" y="16192"/>
                </a:lnTo>
                <a:lnTo>
                  <a:pt x="38099" y="21907"/>
                </a:lnTo>
                <a:lnTo>
                  <a:pt x="36650" y="26670"/>
                </a:lnTo>
                <a:lnTo>
                  <a:pt x="35683" y="28575"/>
                </a:lnTo>
                <a:lnTo>
                  <a:pt x="34306" y="30479"/>
                </a:lnTo>
                <a:lnTo>
                  <a:pt x="30734" y="342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2623" y="797928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100"/>
                </a:moveTo>
                <a:lnTo>
                  <a:pt x="16523" y="38100"/>
                </a:lnTo>
                <a:lnTo>
                  <a:pt x="7365" y="34289"/>
                </a:lnTo>
                <a:lnTo>
                  <a:pt x="3792" y="30479"/>
                </a:lnTo>
                <a:lnTo>
                  <a:pt x="2416" y="28575"/>
                </a:lnTo>
                <a:lnTo>
                  <a:pt x="1449" y="26670"/>
                </a:lnTo>
                <a:lnTo>
                  <a:pt x="0" y="21907"/>
                </a:lnTo>
                <a:lnTo>
                  <a:pt x="0" y="16192"/>
                </a:lnTo>
                <a:lnTo>
                  <a:pt x="11759" y="952"/>
                </a:lnTo>
                <a:lnTo>
                  <a:pt x="14094" y="952"/>
                </a:lnTo>
                <a:lnTo>
                  <a:pt x="16523" y="0"/>
                </a:lnTo>
                <a:lnTo>
                  <a:pt x="21576" y="0"/>
                </a:lnTo>
                <a:lnTo>
                  <a:pt x="24005" y="952"/>
                </a:lnTo>
                <a:lnTo>
                  <a:pt x="26340" y="952"/>
                </a:lnTo>
                <a:lnTo>
                  <a:pt x="38099" y="16192"/>
                </a:lnTo>
                <a:lnTo>
                  <a:pt x="38099" y="21907"/>
                </a:lnTo>
                <a:lnTo>
                  <a:pt x="36650" y="26670"/>
                </a:lnTo>
                <a:lnTo>
                  <a:pt x="35683" y="28575"/>
                </a:lnTo>
                <a:lnTo>
                  <a:pt x="34306" y="30479"/>
                </a:lnTo>
                <a:lnTo>
                  <a:pt x="30734" y="342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2623" y="836028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100"/>
                </a:moveTo>
                <a:lnTo>
                  <a:pt x="16523" y="38100"/>
                </a:lnTo>
                <a:lnTo>
                  <a:pt x="7365" y="34289"/>
                </a:lnTo>
                <a:lnTo>
                  <a:pt x="3792" y="30479"/>
                </a:lnTo>
                <a:lnTo>
                  <a:pt x="2416" y="28575"/>
                </a:lnTo>
                <a:lnTo>
                  <a:pt x="1449" y="26670"/>
                </a:lnTo>
                <a:lnTo>
                  <a:pt x="0" y="21907"/>
                </a:lnTo>
                <a:lnTo>
                  <a:pt x="0" y="16192"/>
                </a:lnTo>
                <a:lnTo>
                  <a:pt x="14094" y="0"/>
                </a:lnTo>
                <a:lnTo>
                  <a:pt x="24005" y="0"/>
                </a:lnTo>
                <a:lnTo>
                  <a:pt x="38099" y="16192"/>
                </a:lnTo>
                <a:lnTo>
                  <a:pt x="38099" y="21907"/>
                </a:lnTo>
                <a:lnTo>
                  <a:pt x="36650" y="26670"/>
                </a:lnTo>
                <a:lnTo>
                  <a:pt x="35683" y="28575"/>
                </a:lnTo>
                <a:lnTo>
                  <a:pt x="34306" y="30479"/>
                </a:lnTo>
                <a:lnTo>
                  <a:pt x="30734" y="342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42229" y="6423533"/>
            <a:ext cx="6555740" cy="2033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latin typeface="Arial"/>
                <a:cs typeface="Arial"/>
              </a:rPr>
              <a:t>4.</a:t>
            </a:r>
            <a:r>
              <a:rPr sz="1350" b="1" spc="-5" dirty="0">
                <a:latin typeface="Arial"/>
                <a:cs typeface="Arial"/>
              </a:rPr>
              <a:t> </a:t>
            </a:r>
            <a:r>
              <a:rPr sz="1350" b="1" dirty="0">
                <a:latin typeface="Arial"/>
                <a:cs typeface="Arial"/>
              </a:rPr>
              <a:t>Result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1050" dirty="0">
                <a:latin typeface="Arial"/>
                <a:cs typeface="Arial"/>
              </a:rPr>
              <a:t>The following are the highlights of the 5 clusters</a:t>
            </a:r>
            <a:r>
              <a:rPr sz="1050" spc="-1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above: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279400">
              <a:lnSpc>
                <a:spcPct val="100000"/>
              </a:lnSpc>
            </a:pPr>
            <a:r>
              <a:rPr sz="1050" dirty="0">
                <a:latin typeface="Arial"/>
                <a:cs typeface="Arial"/>
              </a:rPr>
              <a:t>Pubs, Cafe, </a:t>
            </a:r>
            <a:r>
              <a:rPr sz="1050" spc="-5" dirty="0">
                <a:latin typeface="Arial"/>
                <a:cs typeface="Arial"/>
              </a:rPr>
              <a:t>Coffee </a:t>
            </a:r>
            <a:r>
              <a:rPr sz="1050" dirty="0">
                <a:latin typeface="Arial"/>
                <a:cs typeface="Arial"/>
              </a:rPr>
              <a:t>Shops are popular in the South East</a:t>
            </a:r>
            <a:r>
              <a:rPr sz="1050" spc="-1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London.</a:t>
            </a:r>
            <a:endParaRPr sz="1050">
              <a:latin typeface="Arial"/>
              <a:cs typeface="Arial"/>
            </a:endParaRPr>
          </a:p>
          <a:p>
            <a:pPr marL="279400" marR="153035">
              <a:lnSpc>
                <a:spcPct val="119000"/>
              </a:lnSpc>
            </a:pPr>
            <a:r>
              <a:rPr sz="1050" dirty="0">
                <a:latin typeface="Arial"/>
                <a:cs typeface="Arial"/>
              </a:rPr>
              <a:t>As for restaurants, the Italian Restaurants are very popular in the South East London area. Especially</a:t>
            </a:r>
            <a:r>
              <a:rPr sz="1050" spc="-10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in  Southwark and Lambeth</a:t>
            </a:r>
            <a:r>
              <a:rPr sz="1050" spc="-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areas.</a:t>
            </a:r>
            <a:endParaRPr sz="1050">
              <a:latin typeface="Arial"/>
              <a:cs typeface="Arial"/>
            </a:endParaRPr>
          </a:p>
          <a:p>
            <a:pPr marL="279400" marR="5080">
              <a:lnSpc>
                <a:spcPct val="119000"/>
              </a:lnSpc>
            </a:pPr>
            <a:r>
              <a:rPr sz="1050" dirty="0">
                <a:latin typeface="Arial"/>
                <a:cs typeface="Arial"/>
              </a:rPr>
              <a:t>With the Lewisham area being the most condensed area of Africans in the South East Area, it is</a:t>
            </a:r>
            <a:r>
              <a:rPr sz="1050" spc="-10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surprising  to see how in the top 10 venues, you can barely see restaurants in the top 5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venues.</a:t>
            </a:r>
            <a:endParaRPr sz="1050">
              <a:latin typeface="Arial"/>
              <a:cs typeface="Arial"/>
            </a:endParaRPr>
          </a:p>
          <a:p>
            <a:pPr marL="279400">
              <a:lnSpc>
                <a:spcPct val="100000"/>
              </a:lnSpc>
              <a:spcBef>
                <a:spcPts val="240"/>
              </a:spcBef>
            </a:pPr>
            <a:r>
              <a:rPr sz="1050" dirty="0">
                <a:latin typeface="Arial"/>
                <a:cs typeface="Arial"/>
              </a:rPr>
              <a:t>Although, the Clusters have variations, a very visible presence is the predominance of</a:t>
            </a:r>
            <a:r>
              <a:rPr sz="1050" spc="-4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pubs.</a:t>
            </a:r>
            <a:endParaRPr sz="10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2229" y="9004807"/>
            <a:ext cx="246443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latin typeface="Arial"/>
                <a:cs typeface="Arial"/>
              </a:rPr>
              <a:t>5. Discussion and</a:t>
            </a:r>
            <a:r>
              <a:rPr sz="1350" b="1" spc="-95" dirty="0">
                <a:latin typeface="Arial"/>
                <a:cs typeface="Arial"/>
              </a:rPr>
              <a:t> </a:t>
            </a:r>
            <a:r>
              <a:rPr sz="1350" b="1" dirty="0">
                <a:latin typeface="Arial"/>
                <a:cs typeface="Arial"/>
              </a:rPr>
              <a:t>Conclusion</a:t>
            </a:r>
            <a:endParaRPr sz="13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1058" y="908557"/>
            <a:ext cx="68580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95" dirty="0">
                <a:solidFill>
                  <a:srgbClr val="D84215"/>
                </a:solidFill>
                <a:latin typeface="Arial"/>
                <a:cs typeface="Arial"/>
              </a:rPr>
              <a:t>Out[130]: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416049" y="5864208"/>
            <a:ext cx="5810250" cy="161925"/>
            <a:chOff x="1416049" y="5864208"/>
            <a:chExt cx="5810250" cy="161925"/>
          </a:xfrm>
        </p:grpSpPr>
        <p:sp>
          <p:nvSpPr>
            <p:cNvPr id="14" name="object 14"/>
            <p:cNvSpPr/>
            <p:nvPr/>
          </p:nvSpPr>
          <p:spPr>
            <a:xfrm>
              <a:off x="1416049" y="5864208"/>
              <a:ext cx="161925" cy="161925"/>
            </a:xfrm>
            <a:custGeom>
              <a:avLst/>
              <a:gdLst/>
              <a:ahLst/>
              <a:cxnLst/>
              <a:rect l="l" t="t" r="r" b="b"/>
              <a:pathLst>
                <a:path w="161925" h="161925">
                  <a:moveTo>
                    <a:pt x="161925" y="161925"/>
                  </a:moveTo>
                  <a:lnTo>
                    <a:pt x="0" y="161925"/>
                  </a:lnTo>
                  <a:lnTo>
                    <a:pt x="0" y="0"/>
                  </a:lnTo>
                  <a:lnTo>
                    <a:pt x="161925" y="0"/>
                  </a:lnTo>
                  <a:lnTo>
                    <a:pt x="161925" y="161925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73199" y="5911833"/>
              <a:ext cx="38100" cy="66675"/>
            </a:xfrm>
            <a:custGeom>
              <a:avLst/>
              <a:gdLst/>
              <a:ahLst/>
              <a:cxnLst/>
              <a:rect l="l" t="t" r="r" b="b"/>
              <a:pathLst>
                <a:path w="38100" h="66675">
                  <a:moveTo>
                    <a:pt x="38100" y="66675"/>
                  </a:moveTo>
                  <a:lnTo>
                    <a:pt x="0" y="33337"/>
                  </a:lnTo>
                  <a:lnTo>
                    <a:pt x="38100" y="0"/>
                  </a:lnTo>
                  <a:lnTo>
                    <a:pt x="38100" y="66675"/>
                  </a:lnTo>
                  <a:close/>
                </a:path>
              </a:pathLst>
            </a:custGeom>
            <a:solidFill>
              <a:srgbClr val="A2A2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77962" y="5864212"/>
              <a:ext cx="5648325" cy="161925"/>
            </a:xfrm>
            <a:custGeom>
              <a:avLst/>
              <a:gdLst/>
              <a:ahLst/>
              <a:cxnLst/>
              <a:rect l="l" t="t" r="r" b="b"/>
              <a:pathLst>
                <a:path w="5648325" h="161925">
                  <a:moveTo>
                    <a:pt x="2047875" y="0"/>
                  </a:moveTo>
                  <a:lnTo>
                    <a:pt x="0" y="0"/>
                  </a:lnTo>
                  <a:lnTo>
                    <a:pt x="0" y="161925"/>
                  </a:lnTo>
                  <a:lnTo>
                    <a:pt x="2047875" y="161925"/>
                  </a:lnTo>
                  <a:lnTo>
                    <a:pt x="2047875" y="0"/>
                  </a:lnTo>
                  <a:close/>
                </a:path>
                <a:path w="5648325" h="161925">
                  <a:moveTo>
                    <a:pt x="5648325" y="0"/>
                  </a:moveTo>
                  <a:lnTo>
                    <a:pt x="5486400" y="0"/>
                  </a:lnTo>
                  <a:lnTo>
                    <a:pt x="5486400" y="161925"/>
                  </a:lnTo>
                  <a:lnTo>
                    <a:pt x="5648325" y="161925"/>
                  </a:lnTo>
                  <a:lnTo>
                    <a:pt x="5648325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131049" y="5911833"/>
              <a:ext cx="38100" cy="66675"/>
            </a:xfrm>
            <a:custGeom>
              <a:avLst/>
              <a:gdLst/>
              <a:ahLst/>
              <a:cxnLst/>
              <a:rect l="l" t="t" r="r" b="b"/>
              <a:pathLst>
                <a:path w="38100" h="66675">
                  <a:moveTo>
                    <a:pt x="0" y="66675"/>
                  </a:moveTo>
                  <a:lnTo>
                    <a:pt x="0" y="0"/>
                  </a:lnTo>
                  <a:lnTo>
                    <a:pt x="38100" y="33337"/>
                  </a:lnTo>
                  <a:lnTo>
                    <a:pt x="0" y="66675"/>
                  </a:lnTo>
                  <a:close/>
                </a:path>
              </a:pathLst>
            </a:custGeom>
            <a:solidFill>
              <a:srgbClr val="4F4F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625849" y="5864208"/>
              <a:ext cx="3438525" cy="161925"/>
            </a:xfrm>
            <a:custGeom>
              <a:avLst/>
              <a:gdLst/>
              <a:ahLst/>
              <a:cxnLst/>
              <a:rect l="l" t="t" r="r" b="b"/>
              <a:pathLst>
                <a:path w="3438525" h="161925">
                  <a:moveTo>
                    <a:pt x="3438525" y="161925"/>
                  </a:moveTo>
                  <a:lnTo>
                    <a:pt x="0" y="161925"/>
                  </a:lnTo>
                  <a:lnTo>
                    <a:pt x="0" y="0"/>
                  </a:lnTo>
                  <a:lnTo>
                    <a:pt x="3438525" y="0"/>
                  </a:lnTo>
                  <a:lnTo>
                    <a:pt x="3438525" y="161925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77974" y="5883258"/>
              <a:ext cx="4105275" cy="123825"/>
            </a:xfrm>
            <a:custGeom>
              <a:avLst/>
              <a:gdLst/>
              <a:ahLst/>
              <a:cxnLst/>
              <a:rect l="l" t="t" r="r" b="b"/>
              <a:pathLst>
                <a:path w="4105275" h="123825">
                  <a:moveTo>
                    <a:pt x="4105275" y="123825"/>
                  </a:moveTo>
                  <a:lnTo>
                    <a:pt x="0" y="123825"/>
                  </a:lnTo>
                  <a:lnTo>
                    <a:pt x="0" y="0"/>
                  </a:lnTo>
                  <a:lnTo>
                    <a:pt x="4105275" y="0"/>
                  </a:lnTo>
                  <a:lnTo>
                    <a:pt x="4105275" y="123825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/>
          <p:nvPr/>
        </p:nvSpPr>
        <p:spPr>
          <a:xfrm>
            <a:off x="1473187" y="1692261"/>
            <a:ext cx="5753100" cy="9525"/>
          </a:xfrm>
          <a:custGeom>
            <a:avLst/>
            <a:gdLst/>
            <a:ahLst/>
            <a:cxnLst/>
            <a:rect l="l" t="t" r="r" b="b"/>
            <a:pathLst>
              <a:path w="5753100" h="9525">
                <a:moveTo>
                  <a:pt x="5753100" y="0"/>
                </a:moveTo>
                <a:lnTo>
                  <a:pt x="5753100" y="0"/>
                </a:lnTo>
                <a:lnTo>
                  <a:pt x="0" y="0"/>
                </a:lnTo>
                <a:lnTo>
                  <a:pt x="0" y="9525"/>
                </a:lnTo>
                <a:lnTo>
                  <a:pt x="5753100" y="9525"/>
                </a:lnTo>
                <a:lnTo>
                  <a:pt x="5753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828997" y="1279508"/>
            <a:ext cx="5016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Arial"/>
                <a:cs typeface="Arial"/>
              </a:rPr>
              <a:t>Borough</a:t>
            </a:r>
            <a:endParaRPr sz="900">
              <a:latin typeface="Arial"/>
              <a:cs typeface="Arial"/>
            </a:endParaRPr>
          </a:p>
        </p:txBody>
      </p:sp>
      <p:sp>
        <p:nvSpPr>
          <p:cNvPr id="100" name="object 10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45</a:t>
            </a:fld>
            <a:r>
              <a:rPr spc="-5" dirty="0"/>
              <a:t>/</a:t>
            </a:r>
            <a:r>
              <a:rPr dirty="0"/>
              <a:t>46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2425648" y="1212833"/>
            <a:ext cx="419734" cy="29591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43815" marR="5080" indent="-31750">
              <a:lnSpc>
                <a:spcPts val="1050"/>
              </a:lnSpc>
              <a:spcBef>
                <a:spcPts val="160"/>
              </a:spcBef>
            </a:pPr>
            <a:r>
              <a:rPr sz="900" b="1" dirty="0">
                <a:latin typeface="Arial"/>
                <a:cs typeface="Arial"/>
              </a:rPr>
              <a:t>Cluster  Labels</a:t>
            </a:r>
            <a:endParaRPr sz="9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933902" y="1146158"/>
            <a:ext cx="520700" cy="429259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31115" algn="r">
              <a:lnSpc>
                <a:spcPts val="1050"/>
              </a:lnSpc>
              <a:spcBef>
                <a:spcPts val="160"/>
              </a:spcBef>
            </a:pPr>
            <a:r>
              <a:rPr sz="900" b="1" dirty="0">
                <a:latin typeface="Arial"/>
                <a:cs typeface="Arial"/>
              </a:rPr>
              <a:t>1st</a:t>
            </a:r>
            <a:r>
              <a:rPr sz="900" b="1" spc="-100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Most  Common</a:t>
            </a:r>
            <a:endParaRPr sz="900">
              <a:latin typeface="Arial"/>
              <a:cs typeface="Arial"/>
            </a:endParaRPr>
          </a:p>
          <a:p>
            <a:pPr marR="5080" algn="r">
              <a:lnSpc>
                <a:spcPts val="1019"/>
              </a:lnSpc>
            </a:pPr>
            <a:r>
              <a:rPr sz="900" b="1" spc="-50" dirty="0">
                <a:latin typeface="Arial"/>
                <a:cs typeface="Arial"/>
              </a:rPr>
              <a:t>V</a:t>
            </a:r>
            <a:r>
              <a:rPr sz="900" b="1" dirty="0">
                <a:latin typeface="Arial"/>
                <a:cs typeface="Arial"/>
              </a:rPr>
              <a:t>enue</a:t>
            </a:r>
            <a:endParaRPr sz="9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543492" y="1079483"/>
            <a:ext cx="520700" cy="56261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241300" marR="5080" indent="62865" algn="r">
              <a:lnSpc>
                <a:spcPts val="1050"/>
              </a:lnSpc>
              <a:spcBef>
                <a:spcPts val="160"/>
              </a:spcBef>
            </a:pPr>
            <a:r>
              <a:rPr sz="900" b="1" dirty="0">
                <a:latin typeface="Arial"/>
                <a:cs typeface="Arial"/>
              </a:rPr>
              <a:t>2nd  Most</a:t>
            </a:r>
            <a:endParaRPr sz="900">
              <a:latin typeface="Arial"/>
              <a:cs typeface="Arial"/>
            </a:endParaRPr>
          </a:p>
          <a:p>
            <a:pPr marR="5080" algn="r">
              <a:lnSpc>
                <a:spcPts val="1005"/>
              </a:lnSpc>
            </a:pPr>
            <a:r>
              <a:rPr sz="900" b="1" dirty="0">
                <a:latin typeface="Arial"/>
                <a:cs typeface="Arial"/>
              </a:rPr>
              <a:t>Common</a:t>
            </a:r>
            <a:endParaRPr sz="900">
              <a:latin typeface="Arial"/>
              <a:cs typeface="Arial"/>
            </a:endParaRPr>
          </a:p>
          <a:p>
            <a:pPr marR="5080" algn="r">
              <a:lnSpc>
                <a:spcPts val="1065"/>
              </a:lnSpc>
            </a:pPr>
            <a:r>
              <a:rPr sz="900" b="1" spc="-50" dirty="0">
                <a:latin typeface="Arial"/>
                <a:cs typeface="Arial"/>
              </a:rPr>
              <a:t>V</a:t>
            </a:r>
            <a:r>
              <a:rPr sz="900" b="1" dirty="0">
                <a:latin typeface="Arial"/>
                <a:cs typeface="Arial"/>
              </a:rPr>
              <a:t>enue</a:t>
            </a:r>
            <a:endParaRPr sz="9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153092" y="1146158"/>
            <a:ext cx="520700" cy="429259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18415" algn="r">
              <a:lnSpc>
                <a:spcPts val="1050"/>
              </a:lnSpc>
              <a:spcBef>
                <a:spcPts val="160"/>
              </a:spcBef>
            </a:pPr>
            <a:r>
              <a:rPr sz="900" b="1" dirty="0">
                <a:latin typeface="Arial"/>
                <a:cs typeface="Arial"/>
              </a:rPr>
              <a:t>3rd</a:t>
            </a:r>
            <a:r>
              <a:rPr sz="900" b="1" spc="-100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Most  Common</a:t>
            </a:r>
            <a:endParaRPr sz="900">
              <a:latin typeface="Arial"/>
              <a:cs typeface="Arial"/>
            </a:endParaRPr>
          </a:p>
          <a:p>
            <a:pPr marR="5080" algn="r">
              <a:lnSpc>
                <a:spcPts val="1019"/>
              </a:lnSpc>
            </a:pPr>
            <a:r>
              <a:rPr sz="900" b="1" spc="-50" dirty="0">
                <a:latin typeface="Arial"/>
                <a:cs typeface="Arial"/>
              </a:rPr>
              <a:t>V</a:t>
            </a:r>
            <a:r>
              <a:rPr sz="900" b="1" dirty="0">
                <a:latin typeface="Arial"/>
                <a:cs typeface="Arial"/>
              </a:rPr>
              <a:t>enue</a:t>
            </a:r>
            <a:endParaRPr sz="9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829367" y="1146158"/>
            <a:ext cx="520700" cy="429259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24765" algn="r">
              <a:lnSpc>
                <a:spcPts val="1050"/>
              </a:lnSpc>
              <a:spcBef>
                <a:spcPts val="160"/>
              </a:spcBef>
            </a:pPr>
            <a:r>
              <a:rPr sz="900" b="1" dirty="0">
                <a:latin typeface="Arial"/>
                <a:cs typeface="Arial"/>
              </a:rPr>
              <a:t>4th</a:t>
            </a:r>
            <a:r>
              <a:rPr sz="900" b="1" spc="-100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Most  Common</a:t>
            </a:r>
            <a:endParaRPr sz="900">
              <a:latin typeface="Arial"/>
              <a:cs typeface="Arial"/>
            </a:endParaRPr>
          </a:p>
          <a:p>
            <a:pPr marR="5080" algn="r">
              <a:lnSpc>
                <a:spcPts val="1019"/>
              </a:lnSpc>
            </a:pPr>
            <a:r>
              <a:rPr sz="900" b="1" spc="-50" dirty="0">
                <a:latin typeface="Arial"/>
                <a:cs typeface="Arial"/>
              </a:rPr>
              <a:t>V</a:t>
            </a:r>
            <a:r>
              <a:rPr sz="900" b="1" dirty="0">
                <a:latin typeface="Arial"/>
                <a:cs typeface="Arial"/>
              </a:rPr>
              <a:t>enue</a:t>
            </a:r>
            <a:endParaRPr sz="9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505642" y="1146158"/>
            <a:ext cx="520700" cy="429259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24765" algn="r">
              <a:lnSpc>
                <a:spcPts val="1050"/>
              </a:lnSpc>
              <a:spcBef>
                <a:spcPts val="160"/>
              </a:spcBef>
            </a:pPr>
            <a:r>
              <a:rPr sz="900" b="1" dirty="0">
                <a:latin typeface="Arial"/>
                <a:cs typeface="Arial"/>
              </a:rPr>
              <a:t>5th</a:t>
            </a:r>
            <a:r>
              <a:rPr sz="900" b="1" spc="-100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Most  Common</a:t>
            </a:r>
            <a:endParaRPr sz="900">
              <a:latin typeface="Arial"/>
              <a:cs typeface="Arial"/>
            </a:endParaRPr>
          </a:p>
          <a:p>
            <a:pPr marR="5080" algn="r">
              <a:lnSpc>
                <a:spcPts val="1019"/>
              </a:lnSpc>
            </a:pPr>
            <a:r>
              <a:rPr sz="900" b="1" spc="-50" dirty="0">
                <a:latin typeface="Arial"/>
                <a:cs typeface="Arial"/>
              </a:rPr>
              <a:t>V</a:t>
            </a:r>
            <a:r>
              <a:rPr sz="900" b="1" dirty="0">
                <a:latin typeface="Arial"/>
                <a:cs typeface="Arial"/>
              </a:rPr>
              <a:t>enue</a:t>
            </a:r>
            <a:endParaRPr sz="9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181917" y="1146158"/>
            <a:ext cx="520700" cy="429259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24765" algn="r">
              <a:lnSpc>
                <a:spcPts val="1050"/>
              </a:lnSpc>
              <a:spcBef>
                <a:spcPts val="160"/>
              </a:spcBef>
            </a:pPr>
            <a:r>
              <a:rPr sz="900" b="1" dirty="0">
                <a:latin typeface="Arial"/>
                <a:cs typeface="Arial"/>
              </a:rPr>
              <a:t>6th</a:t>
            </a:r>
            <a:r>
              <a:rPr sz="900" b="1" spc="-100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Most  Common</a:t>
            </a:r>
            <a:endParaRPr sz="900">
              <a:latin typeface="Arial"/>
              <a:cs typeface="Arial"/>
            </a:endParaRPr>
          </a:p>
          <a:p>
            <a:pPr marR="5080" algn="r">
              <a:lnSpc>
                <a:spcPts val="1019"/>
              </a:lnSpc>
            </a:pPr>
            <a:r>
              <a:rPr sz="900" b="1" spc="-50" dirty="0">
                <a:latin typeface="Arial"/>
                <a:cs typeface="Arial"/>
              </a:rPr>
              <a:t>V</a:t>
            </a:r>
            <a:r>
              <a:rPr sz="900" b="1" dirty="0">
                <a:latin typeface="Arial"/>
                <a:cs typeface="Arial"/>
              </a:rPr>
              <a:t>enue</a:t>
            </a:r>
            <a:endParaRPr sz="9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791527" y="1146158"/>
            <a:ext cx="457200" cy="429259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10795" indent="24765" algn="r">
              <a:lnSpc>
                <a:spcPts val="1050"/>
              </a:lnSpc>
              <a:spcBef>
                <a:spcPts val="160"/>
              </a:spcBef>
            </a:pPr>
            <a:r>
              <a:rPr sz="900" b="1" dirty="0">
                <a:latin typeface="Arial"/>
                <a:cs typeface="Arial"/>
              </a:rPr>
              <a:t>7th</a:t>
            </a:r>
            <a:r>
              <a:rPr sz="900" b="1" spc="-100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Mo  Commo</a:t>
            </a:r>
            <a:endParaRPr sz="900">
              <a:latin typeface="Arial"/>
              <a:cs typeface="Arial"/>
            </a:endParaRPr>
          </a:p>
          <a:p>
            <a:pPr marR="5080" algn="r">
              <a:lnSpc>
                <a:spcPts val="1019"/>
              </a:lnSpc>
            </a:pPr>
            <a:r>
              <a:rPr sz="900" b="1" spc="-50" dirty="0">
                <a:latin typeface="Arial"/>
                <a:cs typeface="Arial"/>
              </a:rPr>
              <a:t>V</a:t>
            </a:r>
            <a:r>
              <a:rPr sz="900" b="1" dirty="0">
                <a:latin typeface="Arial"/>
                <a:cs typeface="Arial"/>
              </a:rPr>
              <a:t>enu</a:t>
            </a:r>
            <a:endParaRPr sz="9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584324" y="1870058"/>
            <a:ext cx="7467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Arial"/>
                <a:cs typeface="Arial"/>
              </a:rPr>
              <a:t>5</a:t>
            </a:r>
            <a:r>
              <a:rPr sz="900" b="1" spc="8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Southwark</a:t>
            </a:r>
            <a:endParaRPr sz="9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755899" y="1870058"/>
            <a:ext cx="89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225748" y="1870058"/>
            <a:ext cx="2292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Pub</a:t>
            </a:r>
            <a:endParaRPr sz="9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797248" y="1870058"/>
            <a:ext cx="2673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Café</a:t>
            </a:r>
            <a:endParaRPr sz="9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313683" y="1803383"/>
            <a:ext cx="360680" cy="29591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80010" marR="5080" indent="-67945">
              <a:lnSpc>
                <a:spcPts val="1050"/>
              </a:lnSpc>
              <a:spcBef>
                <a:spcPts val="160"/>
              </a:spcBef>
            </a:pPr>
            <a:r>
              <a:rPr sz="900" dirty="0">
                <a:latin typeface="Arial"/>
                <a:cs typeface="Arial"/>
              </a:rPr>
              <a:t>Co</a:t>
            </a:r>
            <a:r>
              <a:rPr sz="900" spc="-20" dirty="0">
                <a:latin typeface="Arial"/>
                <a:cs typeface="Arial"/>
              </a:rPr>
              <a:t>f</a:t>
            </a:r>
            <a:r>
              <a:rPr sz="900" dirty="0">
                <a:latin typeface="Arial"/>
                <a:cs typeface="Arial"/>
              </a:rPr>
              <a:t>fee  Shop</a:t>
            </a:r>
            <a:endParaRPr sz="9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057824" y="1870058"/>
            <a:ext cx="2927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Hotel</a:t>
            </a:r>
            <a:endParaRPr sz="9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441796" y="1803383"/>
            <a:ext cx="584835" cy="29591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254000">
              <a:lnSpc>
                <a:spcPts val="1050"/>
              </a:lnSpc>
              <a:spcBef>
                <a:spcPts val="160"/>
              </a:spcBef>
            </a:pPr>
            <a:r>
              <a:rPr sz="900" dirty="0">
                <a:latin typeface="Arial"/>
                <a:cs typeface="Arial"/>
              </a:rPr>
              <a:t>Italian  Restaurant</a:t>
            </a:r>
            <a:endParaRPr sz="9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283273" y="1870058"/>
            <a:ext cx="41973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Theater</a:t>
            </a:r>
            <a:endParaRPr sz="9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051674" y="1870058"/>
            <a:ext cx="2038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Par</a:t>
            </a:r>
            <a:endParaRPr sz="9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584324" y="2384408"/>
            <a:ext cx="7467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Arial"/>
                <a:cs typeface="Arial"/>
              </a:rPr>
              <a:t>6</a:t>
            </a:r>
            <a:r>
              <a:rPr sz="900" b="1" spc="8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Southwark</a:t>
            </a:r>
            <a:endParaRPr sz="9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755899" y="2384408"/>
            <a:ext cx="89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225748" y="2384408"/>
            <a:ext cx="2292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Pub</a:t>
            </a:r>
            <a:endParaRPr sz="9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797248" y="2384408"/>
            <a:ext cx="2673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Café</a:t>
            </a:r>
            <a:endParaRPr sz="9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313683" y="2317733"/>
            <a:ext cx="360680" cy="29591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80010" marR="5080" indent="-67945">
              <a:lnSpc>
                <a:spcPts val="1050"/>
              </a:lnSpc>
              <a:spcBef>
                <a:spcPts val="160"/>
              </a:spcBef>
            </a:pPr>
            <a:r>
              <a:rPr sz="900" dirty="0">
                <a:latin typeface="Arial"/>
                <a:cs typeface="Arial"/>
              </a:rPr>
              <a:t>Co</a:t>
            </a:r>
            <a:r>
              <a:rPr sz="900" spc="-20" dirty="0">
                <a:latin typeface="Arial"/>
                <a:cs typeface="Arial"/>
              </a:rPr>
              <a:t>f</a:t>
            </a:r>
            <a:r>
              <a:rPr sz="900" dirty="0">
                <a:latin typeface="Arial"/>
                <a:cs typeface="Arial"/>
              </a:rPr>
              <a:t>fee  Shop</a:t>
            </a:r>
            <a:endParaRPr sz="9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057824" y="2384408"/>
            <a:ext cx="2927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Hotel</a:t>
            </a:r>
            <a:endParaRPr sz="9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441796" y="2317733"/>
            <a:ext cx="584835" cy="29591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254000">
              <a:lnSpc>
                <a:spcPts val="1050"/>
              </a:lnSpc>
              <a:spcBef>
                <a:spcPts val="160"/>
              </a:spcBef>
            </a:pPr>
            <a:r>
              <a:rPr sz="900" dirty="0">
                <a:latin typeface="Arial"/>
                <a:cs typeface="Arial"/>
              </a:rPr>
              <a:t>Italian  Restaurant</a:t>
            </a:r>
            <a:endParaRPr sz="9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283273" y="2384408"/>
            <a:ext cx="41973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Theater</a:t>
            </a:r>
            <a:endParaRPr sz="9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051674" y="2384408"/>
            <a:ext cx="2038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Par</a:t>
            </a:r>
            <a:endParaRPr sz="9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584324" y="2898758"/>
            <a:ext cx="7467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Arial"/>
                <a:cs typeface="Arial"/>
              </a:rPr>
              <a:t>7</a:t>
            </a:r>
            <a:r>
              <a:rPr sz="900" b="1" spc="8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Southwark</a:t>
            </a:r>
            <a:endParaRPr sz="9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755899" y="2898758"/>
            <a:ext cx="89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225748" y="2898758"/>
            <a:ext cx="2292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Pub</a:t>
            </a:r>
            <a:endParaRPr sz="9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797248" y="2898758"/>
            <a:ext cx="2673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Café</a:t>
            </a:r>
            <a:endParaRPr sz="9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313683" y="2832083"/>
            <a:ext cx="360680" cy="29591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80010" marR="5080" indent="-67945">
              <a:lnSpc>
                <a:spcPts val="1050"/>
              </a:lnSpc>
              <a:spcBef>
                <a:spcPts val="160"/>
              </a:spcBef>
            </a:pPr>
            <a:r>
              <a:rPr sz="900" dirty="0">
                <a:latin typeface="Arial"/>
                <a:cs typeface="Arial"/>
              </a:rPr>
              <a:t>Co</a:t>
            </a:r>
            <a:r>
              <a:rPr sz="900" spc="-20" dirty="0">
                <a:latin typeface="Arial"/>
                <a:cs typeface="Arial"/>
              </a:rPr>
              <a:t>f</a:t>
            </a:r>
            <a:r>
              <a:rPr sz="900" dirty="0">
                <a:latin typeface="Arial"/>
                <a:cs typeface="Arial"/>
              </a:rPr>
              <a:t>fee  Shop</a:t>
            </a:r>
            <a:endParaRPr sz="9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057824" y="2898758"/>
            <a:ext cx="2927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Hotel</a:t>
            </a:r>
            <a:endParaRPr sz="9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441796" y="2832083"/>
            <a:ext cx="584835" cy="29591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254000">
              <a:lnSpc>
                <a:spcPts val="1050"/>
              </a:lnSpc>
              <a:spcBef>
                <a:spcPts val="160"/>
              </a:spcBef>
            </a:pPr>
            <a:r>
              <a:rPr sz="900" dirty="0">
                <a:latin typeface="Arial"/>
                <a:cs typeface="Arial"/>
              </a:rPr>
              <a:t>Italian  Restaurant</a:t>
            </a:r>
            <a:endParaRPr sz="9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283273" y="2898758"/>
            <a:ext cx="41973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Theater</a:t>
            </a:r>
            <a:endParaRPr sz="9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051674" y="2898758"/>
            <a:ext cx="2038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Par</a:t>
            </a:r>
            <a:endParaRPr sz="9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584324" y="3413108"/>
            <a:ext cx="7467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Arial"/>
                <a:cs typeface="Arial"/>
              </a:rPr>
              <a:t>8</a:t>
            </a:r>
            <a:r>
              <a:rPr sz="900" b="1" spc="8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Southwark</a:t>
            </a:r>
            <a:endParaRPr sz="9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755899" y="3413108"/>
            <a:ext cx="89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094484" y="3346433"/>
            <a:ext cx="360680" cy="29591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80010" marR="5080" indent="-67945">
              <a:lnSpc>
                <a:spcPts val="1050"/>
              </a:lnSpc>
              <a:spcBef>
                <a:spcPts val="160"/>
              </a:spcBef>
            </a:pPr>
            <a:r>
              <a:rPr sz="900" dirty="0">
                <a:latin typeface="Arial"/>
                <a:cs typeface="Arial"/>
              </a:rPr>
              <a:t>Co</a:t>
            </a:r>
            <a:r>
              <a:rPr sz="900" spc="-20" dirty="0">
                <a:latin typeface="Arial"/>
                <a:cs typeface="Arial"/>
              </a:rPr>
              <a:t>f</a:t>
            </a:r>
            <a:r>
              <a:rPr sz="900" dirty="0">
                <a:latin typeface="Arial"/>
                <a:cs typeface="Arial"/>
              </a:rPr>
              <a:t>fee  Shop</a:t>
            </a:r>
            <a:endParaRPr sz="9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771949" y="3413108"/>
            <a:ext cx="2927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Hotel</a:t>
            </a:r>
            <a:endParaRPr sz="9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444948" y="3413108"/>
            <a:ext cx="2292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Pub</a:t>
            </a:r>
            <a:endParaRPr sz="9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765521" y="3346433"/>
            <a:ext cx="584835" cy="29591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254000">
              <a:lnSpc>
                <a:spcPts val="1050"/>
              </a:lnSpc>
              <a:spcBef>
                <a:spcPts val="160"/>
              </a:spcBef>
            </a:pPr>
            <a:r>
              <a:rPr sz="900" dirty="0">
                <a:latin typeface="Arial"/>
                <a:cs typeface="Arial"/>
              </a:rPr>
              <a:t>Italian  Restaurant</a:t>
            </a:r>
            <a:endParaRPr sz="9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606998" y="3413108"/>
            <a:ext cx="41973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Theater</a:t>
            </a:r>
            <a:endParaRPr sz="9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118071" y="3346433"/>
            <a:ext cx="1124585" cy="29591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132715">
              <a:lnSpc>
                <a:spcPts val="1050"/>
              </a:lnSpc>
              <a:spcBef>
                <a:spcPts val="160"/>
              </a:spcBef>
              <a:tabLst>
                <a:tab pos="742950" algn="l"/>
                <a:tab pos="1035050" algn="l"/>
              </a:tabLst>
            </a:pPr>
            <a:r>
              <a:rPr sz="900" dirty="0">
                <a:latin typeface="Arial"/>
                <a:cs typeface="Arial"/>
              </a:rPr>
              <a:t>Seafood		A  Restaurant	Museu</a:t>
            </a:r>
            <a:endParaRPr sz="9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520774" y="3927458"/>
            <a:ext cx="8102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1790" algn="l"/>
              </a:tabLst>
            </a:pPr>
            <a:r>
              <a:rPr sz="900" b="1" dirty="0">
                <a:latin typeface="Arial"/>
                <a:cs typeface="Arial"/>
              </a:rPr>
              <a:t>18	</a:t>
            </a:r>
            <a:r>
              <a:rPr sz="900" dirty="0">
                <a:latin typeface="Arial"/>
                <a:cs typeface="Arial"/>
              </a:rPr>
              <a:t>Lambeth</a:t>
            </a:r>
            <a:endParaRPr sz="9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2755899" y="3927458"/>
            <a:ext cx="89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094484" y="3860783"/>
            <a:ext cx="360680" cy="29591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80010" marR="5080" indent="-67945">
              <a:lnSpc>
                <a:spcPts val="1050"/>
              </a:lnSpc>
              <a:spcBef>
                <a:spcPts val="160"/>
              </a:spcBef>
            </a:pPr>
            <a:r>
              <a:rPr sz="900" dirty="0">
                <a:latin typeface="Arial"/>
                <a:cs typeface="Arial"/>
              </a:rPr>
              <a:t>Co</a:t>
            </a:r>
            <a:r>
              <a:rPr sz="900" spc="-20" dirty="0">
                <a:latin typeface="Arial"/>
                <a:cs typeface="Arial"/>
              </a:rPr>
              <a:t>f</a:t>
            </a:r>
            <a:r>
              <a:rPr sz="900" dirty="0">
                <a:latin typeface="Arial"/>
                <a:cs typeface="Arial"/>
              </a:rPr>
              <a:t>fee  Shop</a:t>
            </a:r>
            <a:endParaRPr sz="9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3771949" y="3927458"/>
            <a:ext cx="2927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Hotel</a:t>
            </a:r>
            <a:endParaRPr sz="9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444948" y="3927458"/>
            <a:ext cx="2292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Pub</a:t>
            </a:r>
            <a:endParaRPr sz="9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765521" y="3860783"/>
            <a:ext cx="584835" cy="29591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254000">
              <a:lnSpc>
                <a:spcPts val="1050"/>
              </a:lnSpc>
              <a:spcBef>
                <a:spcPts val="160"/>
              </a:spcBef>
            </a:pPr>
            <a:r>
              <a:rPr sz="900" dirty="0">
                <a:latin typeface="Arial"/>
                <a:cs typeface="Arial"/>
              </a:rPr>
              <a:t>Italian  Restaurant</a:t>
            </a:r>
            <a:endParaRPr sz="9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606998" y="3927458"/>
            <a:ext cx="41973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Theater</a:t>
            </a:r>
            <a:endParaRPr sz="9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6118071" y="3860783"/>
            <a:ext cx="1124585" cy="29591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132715">
              <a:lnSpc>
                <a:spcPts val="1050"/>
              </a:lnSpc>
              <a:spcBef>
                <a:spcPts val="160"/>
              </a:spcBef>
              <a:tabLst>
                <a:tab pos="742950" algn="l"/>
                <a:tab pos="1035050" algn="l"/>
              </a:tabLst>
            </a:pPr>
            <a:r>
              <a:rPr sz="900" dirty="0">
                <a:latin typeface="Arial"/>
                <a:cs typeface="Arial"/>
              </a:rPr>
              <a:t>Seafood		A  Restaurant	Museu</a:t>
            </a:r>
            <a:endParaRPr sz="9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520774" y="4441808"/>
            <a:ext cx="8102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Arial"/>
                <a:cs typeface="Arial"/>
              </a:rPr>
              <a:t>22</a:t>
            </a:r>
            <a:r>
              <a:rPr sz="900" b="1" spc="8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Southwark</a:t>
            </a:r>
            <a:endParaRPr sz="9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2755899" y="4441808"/>
            <a:ext cx="89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3094484" y="4375133"/>
            <a:ext cx="360680" cy="29591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80010" marR="5080" indent="-67945">
              <a:lnSpc>
                <a:spcPts val="1050"/>
              </a:lnSpc>
              <a:spcBef>
                <a:spcPts val="160"/>
              </a:spcBef>
            </a:pPr>
            <a:r>
              <a:rPr sz="900" dirty="0">
                <a:latin typeface="Arial"/>
                <a:cs typeface="Arial"/>
              </a:rPr>
              <a:t>Co</a:t>
            </a:r>
            <a:r>
              <a:rPr sz="900" spc="-20" dirty="0">
                <a:latin typeface="Arial"/>
                <a:cs typeface="Arial"/>
              </a:rPr>
              <a:t>f</a:t>
            </a:r>
            <a:r>
              <a:rPr sz="900" dirty="0">
                <a:latin typeface="Arial"/>
                <a:cs typeface="Arial"/>
              </a:rPr>
              <a:t>fee  Shop</a:t>
            </a:r>
            <a:endParaRPr sz="9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3835348" y="4441808"/>
            <a:ext cx="2292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Pub</a:t>
            </a:r>
            <a:endParaRPr sz="9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4406848" y="4441808"/>
            <a:ext cx="2673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Café</a:t>
            </a:r>
            <a:endParaRPr sz="9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4765521" y="4375133"/>
            <a:ext cx="584835" cy="29591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254000">
              <a:lnSpc>
                <a:spcPts val="1050"/>
              </a:lnSpc>
              <a:spcBef>
                <a:spcPts val="160"/>
              </a:spcBef>
            </a:pPr>
            <a:r>
              <a:rPr sz="900" dirty="0">
                <a:latin typeface="Arial"/>
                <a:cs typeface="Arial"/>
              </a:rPr>
              <a:t>Italian  Restaurant</a:t>
            </a:r>
            <a:endParaRPr sz="9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5734099" y="4441808"/>
            <a:ext cx="2927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Hotel</a:t>
            </a:r>
            <a:endParaRPr sz="90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6283273" y="4441808"/>
            <a:ext cx="41973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Theater</a:t>
            </a:r>
            <a:endParaRPr sz="90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7000772" y="4375133"/>
            <a:ext cx="248285" cy="29591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6350">
              <a:lnSpc>
                <a:spcPts val="1050"/>
              </a:lnSpc>
              <a:spcBef>
                <a:spcPts val="160"/>
              </a:spcBef>
            </a:pPr>
            <a:r>
              <a:rPr sz="900" dirty="0">
                <a:latin typeface="Arial"/>
                <a:cs typeface="Arial"/>
              </a:rPr>
              <a:t>Pizz  Plac</a:t>
            </a:r>
            <a:endParaRPr sz="90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1520774" y="4956158"/>
            <a:ext cx="8102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Arial"/>
                <a:cs typeface="Arial"/>
              </a:rPr>
              <a:t>23</a:t>
            </a:r>
            <a:r>
              <a:rPr sz="900" b="1" spc="8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Southwark</a:t>
            </a:r>
            <a:endParaRPr sz="90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2755899" y="4956158"/>
            <a:ext cx="89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3094484" y="4889483"/>
            <a:ext cx="360680" cy="29591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80010" marR="5080" indent="-67945">
              <a:lnSpc>
                <a:spcPts val="1050"/>
              </a:lnSpc>
              <a:spcBef>
                <a:spcPts val="160"/>
              </a:spcBef>
            </a:pPr>
            <a:r>
              <a:rPr sz="900" dirty="0">
                <a:latin typeface="Arial"/>
                <a:cs typeface="Arial"/>
              </a:rPr>
              <a:t>Co</a:t>
            </a:r>
            <a:r>
              <a:rPr sz="900" spc="-20" dirty="0">
                <a:latin typeface="Arial"/>
                <a:cs typeface="Arial"/>
              </a:rPr>
              <a:t>f</a:t>
            </a:r>
            <a:r>
              <a:rPr sz="900" dirty="0">
                <a:latin typeface="Arial"/>
                <a:cs typeface="Arial"/>
              </a:rPr>
              <a:t>fee  Shop</a:t>
            </a:r>
            <a:endParaRPr sz="90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3835348" y="4956158"/>
            <a:ext cx="2292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Pub</a:t>
            </a:r>
            <a:endParaRPr sz="90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4406848" y="4956158"/>
            <a:ext cx="2673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Café</a:t>
            </a:r>
            <a:endParaRPr sz="90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4765521" y="4889483"/>
            <a:ext cx="584835" cy="29591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254000">
              <a:lnSpc>
                <a:spcPts val="1050"/>
              </a:lnSpc>
              <a:spcBef>
                <a:spcPts val="160"/>
              </a:spcBef>
            </a:pPr>
            <a:r>
              <a:rPr sz="900" dirty="0">
                <a:latin typeface="Arial"/>
                <a:cs typeface="Arial"/>
              </a:rPr>
              <a:t>Italian  Restaurant</a:t>
            </a:r>
            <a:endParaRPr sz="900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5734099" y="4956158"/>
            <a:ext cx="2927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Hotel</a:t>
            </a:r>
            <a:endParaRPr sz="90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6283273" y="4956158"/>
            <a:ext cx="41973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Theater</a:t>
            </a:r>
            <a:endParaRPr sz="900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7000772" y="4889483"/>
            <a:ext cx="248285" cy="29591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6350">
              <a:lnSpc>
                <a:spcPts val="1050"/>
              </a:lnSpc>
              <a:spcBef>
                <a:spcPts val="160"/>
              </a:spcBef>
            </a:pPr>
            <a:r>
              <a:rPr sz="900" dirty="0">
                <a:latin typeface="Arial"/>
                <a:cs typeface="Arial"/>
              </a:rPr>
              <a:t>Pizz  Plac</a:t>
            </a:r>
            <a:endParaRPr sz="900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1520774" y="5470508"/>
            <a:ext cx="8102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Arial"/>
                <a:cs typeface="Arial"/>
              </a:rPr>
              <a:t>30</a:t>
            </a:r>
            <a:r>
              <a:rPr sz="900" b="1" spc="8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Southwark</a:t>
            </a:r>
            <a:endParaRPr sz="900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2755899" y="5470508"/>
            <a:ext cx="89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3094484" y="5403833"/>
            <a:ext cx="360680" cy="29591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80010" marR="5080" indent="-67945">
              <a:lnSpc>
                <a:spcPts val="1050"/>
              </a:lnSpc>
              <a:spcBef>
                <a:spcPts val="160"/>
              </a:spcBef>
            </a:pPr>
            <a:r>
              <a:rPr sz="900" dirty="0">
                <a:latin typeface="Arial"/>
                <a:cs typeface="Arial"/>
              </a:rPr>
              <a:t>Co</a:t>
            </a:r>
            <a:r>
              <a:rPr sz="900" spc="-20" dirty="0">
                <a:latin typeface="Arial"/>
                <a:cs typeface="Arial"/>
              </a:rPr>
              <a:t>f</a:t>
            </a:r>
            <a:r>
              <a:rPr sz="900" dirty="0">
                <a:latin typeface="Arial"/>
                <a:cs typeface="Arial"/>
              </a:rPr>
              <a:t>fee  Shop</a:t>
            </a:r>
            <a:endParaRPr sz="90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3771949" y="5470508"/>
            <a:ext cx="2927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Hotel</a:t>
            </a:r>
            <a:endParaRPr sz="900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4444948" y="5470508"/>
            <a:ext cx="2292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Pub</a:t>
            </a:r>
            <a:endParaRPr sz="900">
              <a:latin typeface="Arial"/>
              <a:cs typeface="Arial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4765521" y="5403833"/>
            <a:ext cx="584835" cy="29591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254000">
              <a:lnSpc>
                <a:spcPts val="1050"/>
              </a:lnSpc>
              <a:spcBef>
                <a:spcPts val="160"/>
              </a:spcBef>
            </a:pPr>
            <a:r>
              <a:rPr sz="900" dirty="0">
                <a:latin typeface="Arial"/>
                <a:cs typeface="Arial"/>
              </a:rPr>
              <a:t>Italian  Restaurant</a:t>
            </a:r>
            <a:endParaRPr sz="900">
              <a:latin typeface="Arial"/>
              <a:cs typeface="Arial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5606998" y="5470508"/>
            <a:ext cx="41973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Theater</a:t>
            </a:r>
            <a:endParaRPr sz="900">
              <a:latin typeface="Arial"/>
              <a:cs typeface="Arial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6118071" y="5403833"/>
            <a:ext cx="1124585" cy="29591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132715">
              <a:lnSpc>
                <a:spcPts val="1050"/>
              </a:lnSpc>
              <a:spcBef>
                <a:spcPts val="160"/>
              </a:spcBef>
              <a:tabLst>
                <a:tab pos="742950" algn="l"/>
                <a:tab pos="1035050" algn="l"/>
              </a:tabLst>
            </a:pPr>
            <a:r>
              <a:rPr sz="900" dirty="0">
                <a:latin typeface="Arial"/>
                <a:cs typeface="Arial"/>
              </a:rPr>
              <a:t>Seafood		A  Restaurant	Museu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38337" y="165099"/>
            <a:ext cx="153225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Neighborhoods in London</a:t>
            </a:r>
            <a:r>
              <a:rPr sz="800" spc="-8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Week2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2229" y="571753"/>
            <a:ext cx="6671945" cy="2359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31775">
              <a:lnSpc>
                <a:spcPct val="119000"/>
              </a:lnSpc>
              <a:spcBef>
                <a:spcPts val="100"/>
              </a:spcBef>
            </a:pPr>
            <a:r>
              <a:rPr sz="1050" dirty="0">
                <a:latin typeface="Arial"/>
                <a:cs typeface="Arial"/>
              </a:rPr>
              <a:t>It is very important to note that Clusters 1 and 2 (shown above) are the most viable clusters to create a</a:t>
            </a:r>
            <a:r>
              <a:rPr sz="1050" spc="-10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brand  African Restaurant. Their proximity to other amenities and accessibility to station are paramount. These 2  clusters do not have top restaurants that could rival their standards if they are created. And the proximity</a:t>
            </a:r>
            <a:r>
              <a:rPr sz="1050" spc="-8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to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050" dirty="0">
                <a:latin typeface="Arial"/>
                <a:cs typeface="Arial"/>
              </a:rPr>
              <a:t>resources needed is paramount as Lewisham and Lambeth are not far out from Peckham (under</a:t>
            </a:r>
            <a:r>
              <a:rPr sz="1050" spc="-7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Southwark).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Arial"/>
              <a:cs typeface="Arial"/>
            </a:endParaRPr>
          </a:p>
          <a:p>
            <a:pPr marL="12700" marR="5080">
              <a:lnSpc>
                <a:spcPct val="119000"/>
              </a:lnSpc>
            </a:pPr>
            <a:r>
              <a:rPr sz="1050" dirty="0">
                <a:latin typeface="Arial"/>
                <a:cs typeface="Arial"/>
              </a:rPr>
              <a:t>In conclusion, this project would have had better results if there were more data in terms of crime data within the  area, </a:t>
            </a:r>
            <a:r>
              <a:rPr sz="1050" spc="-5" dirty="0">
                <a:latin typeface="Arial"/>
                <a:cs typeface="Arial"/>
              </a:rPr>
              <a:t>traffic </a:t>
            </a:r>
            <a:r>
              <a:rPr sz="1050" dirty="0">
                <a:latin typeface="Arial"/>
                <a:cs typeface="Arial"/>
              </a:rPr>
              <a:t>access and allowance of more venues exploration with the Foursquare (limited venues for free</a:t>
            </a:r>
            <a:r>
              <a:rPr sz="1050" spc="-8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calls).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Arial"/>
              <a:cs typeface="Arial"/>
            </a:endParaRPr>
          </a:p>
          <a:p>
            <a:pPr marL="12700" marR="438784">
              <a:lnSpc>
                <a:spcPct val="119000"/>
              </a:lnSpc>
            </a:pPr>
            <a:r>
              <a:rPr sz="1050" dirty="0">
                <a:latin typeface="Arial"/>
                <a:cs typeface="Arial"/>
              </a:rPr>
              <a:t>Also, getting the ratings and feedbacks of the current restaurants within the clusters would have helped</a:t>
            </a:r>
            <a:r>
              <a:rPr sz="1050" spc="-10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in  providing more insight into the best</a:t>
            </a:r>
            <a:r>
              <a:rPr sz="1050" spc="-1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location.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Arial"/>
              <a:cs typeface="Arial"/>
            </a:endParaRPr>
          </a:p>
          <a:p>
            <a:pPr marL="307975">
              <a:lnSpc>
                <a:spcPct val="100000"/>
              </a:lnSpc>
            </a:pPr>
            <a:r>
              <a:rPr sz="1050" spc="135" dirty="0">
                <a:solidFill>
                  <a:srgbClr val="2F3F9E"/>
                </a:solidFill>
                <a:latin typeface="Arial"/>
                <a:cs typeface="Arial"/>
              </a:rPr>
              <a:t>In </a:t>
            </a:r>
            <a:r>
              <a:rPr sz="1050" spc="285" dirty="0">
                <a:solidFill>
                  <a:srgbClr val="2F3F9E"/>
                </a:solidFill>
                <a:latin typeface="Arial"/>
                <a:cs typeface="Arial"/>
              </a:rPr>
              <a:t>[</a:t>
            </a:r>
            <a:r>
              <a:rPr sz="1050" spc="425" dirty="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sz="1050" spc="285" dirty="0">
                <a:solidFill>
                  <a:srgbClr val="2F3F9E"/>
                </a:solidFill>
                <a:latin typeface="Arial"/>
                <a:cs typeface="Arial"/>
              </a:rPr>
              <a:t>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20811" y="2705671"/>
            <a:ext cx="5857875" cy="276225"/>
          </a:xfrm>
          <a:custGeom>
            <a:avLst/>
            <a:gdLst/>
            <a:ahLst/>
            <a:cxnLst/>
            <a:rect l="l" t="t" r="r" b="b"/>
            <a:pathLst>
              <a:path w="5857875" h="276225">
                <a:moveTo>
                  <a:pt x="0" y="261937"/>
                </a:moveTo>
                <a:lnTo>
                  <a:pt x="0" y="14287"/>
                </a:lnTo>
                <a:lnTo>
                  <a:pt x="0" y="12382"/>
                </a:lnTo>
                <a:lnTo>
                  <a:pt x="361" y="10477"/>
                </a:lnTo>
                <a:lnTo>
                  <a:pt x="1085" y="8572"/>
                </a:lnTo>
                <a:lnTo>
                  <a:pt x="1809" y="6667"/>
                </a:lnTo>
                <a:lnTo>
                  <a:pt x="2847" y="5714"/>
                </a:lnTo>
                <a:lnTo>
                  <a:pt x="4181" y="3810"/>
                </a:lnTo>
                <a:lnTo>
                  <a:pt x="5524" y="2857"/>
                </a:lnTo>
                <a:lnTo>
                  <a:pt x="7067" y="1904"/>
                </a:lnTo>
                <a:lnTo>
                  <a:pt x="8820" y="952"/>
                </a:lnTo>
                <a:lnTo>
                  <a:pt x="10572" y="0"/>
                </a:lnTo>
                <a:lnTo>
                  <a:pt x="5847302" y="0"/>
                </a:lnTo>
                <a:lnTo>
                  <a:pt x="5849054" y="952"/>
                </a:lnTo>
                <a:lnTo>
                  <a:pt x="5850807" y="1904"/>
                </a:lnTo>
                <a:lnTo>
                  <a:pt x="5852350" y="2857"/>
                </a:lnTo>
                <a:lnTo>
                  <a:pt x="5853693" y="3810"/>
                </a:lnTo>
                <a:lnTo>
                  <a:pt x="5855027" y="5714"/>
                </a:lnTo>
                <a:lnTo>
                  <a:pt x="5856065" y="6667"/>
                </a:lnTo>
                <a:lnTo>
                  <a:pt x="5856789" y="8572"/>
                </a:lnTo>
                <a:lnTo>
                  <a:pt x="5857513" y="10477"/>
                </a:lnTo>
                <a:lnTo>
                  <a:pt x="5857875" y="12382"/>
                </a:lnTo>
                <a:lnTo>
                  <a:pt x="5857875" y="14287"/>
                </a:lnTo>
                <a:lnTo>
                  <a:pt x="5857875" y="261937"/>
                </a:lnTo>
                <a:lnTo>
                  <a:pt x="5857875" y="263842"/>
                </a:lnTo>
                <a:lnTo>
                  <a:pt x="5857513" y="265747"/>
                </a:lnTo>
                <a:lnTo>
                  <a:pt x="5856789" y="267652"/>
                </a:lnTo>
                <a:lnTo>
                  <a:pt x="5856065" y="269557"/>
                </a:lnTo>
                <a:lnTo>
                  <a:pt x="5855027" y="270510"/>
                </a:lnTo>
                <a:lnTo>
                  <a:pt x="5853693" y="272414"/>
                </a:lnTo>
                <a:lnTo>
                  <a:pt x="5852350" y="273367"/>
                </a:lnTo>
                <a:lnTo>
                  <a:pt x="5850807" y="274320"/>
                </a:lnTo>
                <a:lnTo>
                  <a:pt x="5849054" y="275272"/>
                </a:lnTo>
                <a:lnTo>
                  <a:pt x="5847302" y="276225"/>
                </a:lnTo>
                <a:lnTo>
                  <a:pt x="10572" y="276225"/>
                </a:lnTo>
                <a:lnTo>
                  <a:pt x="8820" y="275272"/>
                </a:lnTo>
                <a:lnTo>
                  <a:pt x="7067" y="274320"/>
                </a:lnTo>
                <a:lnTo>
                  <a:pt x="5524" y="273367"/>
                </a:lnTo>
                <a:lnTo>
                  <a:pt x="4181" y="272414"/>
                </a:lnTo>
                <a:lnTo>
                  <a:pt x="2847" y="270510"/>
                </a:lnTo>
                <a:lnTo>
                  <a:pt x="1809" y="269557"/>
                </a:lnTo>
                <a:lnTo>
                  <a:pt x="1085" y="267652"/>
                </a:lnTo>
                <a:lnTo>
                  <a:pt x="361" y="265747"/>
                </a:lnTo>
                <a:lnTo>
                  <a:pt x="0" y="263842"/>
                </a:lnTo>
                <a:lnTo>
                  <a:pt x="0" y="261937"/>
                </a:lnTo>
                <a:close/>
              </a:path>
            </a:pathLst>
          </a:custGeom>
          <a:ln w="9525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46</a:t>
            </a:fld>
            <a:r>
              <a:rPr spc="-5" dirty="0"/>
              <a:t>/</a:t>
            </a:r>
            <a:r>
              <a:rPr dirty="0"/>
              <a:t>46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38337" y="165099"/>
            <a:ext cx="153225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Neighborhoods in London</a:t>
            </a:r>
            <a:r>
              <a:rPr sz="800" spc="-8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Week2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281" y="469798"/>
            <a:ext cx="61214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35" dirty="0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sz="1050" spc="220" dirty="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sz="1050" spc="165" dirty="0">
                <a:solidFill>
                  <a:srgbClr val="2F3F9E"/>
                </a:solidFill>
                <a:latin typeface="Arial"/>
                <a:cs typeface="Arial"/>
              </a:rPr>
              <a:t>[10]: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20811" y="430110"/>
            <a:ext cx="5857875" cy="3457575"/>
          </a:xfrm>
          <a:custGeom>
            <a:avLst/>
            <a:gdLst/>
            <a:ahLst/>
            <a:cxnLst/>
            <a:rect l="l" t="t" r="r" b="b"/>
            <a:pathLst>
              <a:path w="5857875" h="3457575">
                <a:moveTo>
                  <a:pt x="0" y="3443287"/>
                </a:moveTo>
                <a:lnTo>
                  <a:pt x="0" y="14287"/>
                </a:lnTo>
                <a:lnTo>
                  <a:pt x="0" y="12382"/>
                </a:lnTo>
                <a:lnTo>
                  <a:pt x="361" y="10572"/>
                </a:lnTo>
                <a:lnTo>
                  <a:pt x="1085" y="8858"/>
                </a:lnTo>
                <a:lnTo>
                  <a:pt x="1809" y="7048"/>
                </a:lnTo>
                <a:lnTo>
                  <a:pt x="2847" y="5524"/>
                </a:lnTo>
                <a:lnTo>
                  <a:pt x="12392" y="0"/>
                </a:lnTo>
                <a:lnTo>
                  <a:pt x="14287" y="0"/>
                </a:lnTo>
                <a:lnTo>
                  <a:pt x="5843587" y="0"/>
                </a:lnTo>
                <a:lnTo>
                  <a:pt x="5845482" y="0"/>
                </a:lnTo>
                <a:lnTo>
                  <a:pt x="5847302" y="380"/>
                </a:lnTo>
                <a:lnTo>
                  <a:pt x="5856789" y="8858"/>
                </a:lnTo>
                <a:lnTo>
                  <a:pt x="5857513" y="10572"/>
                </a:lnTo>
                <a:lnTo>
                  <a:pt x="5857875" y="12382"/>
                </a:lnTo>
                <a:lnTo>
                  <a:pt x="5857875" y="14287"/>
                </a:lnTo>
                <a:lnTo>
                  <a:pt x="5857875" y="3443287"/>
                </a:lnTo>
                <a:lnTo>
                  <a:pt x="5857875" y="3445192"/>
                </a:lnTo>
                <a:lnTo>
                  <a:pt x="5857513" y="3447002"/>
                </a:lnTo>
                <a:lnTo>
                  <a:pt x="5856789" y="3448716"/>
                </a:lnTo>
                <a:lnTo>
                  <a:pt x="5856065" y="3450526"/>
                </a:lnTo>
                <a:lnTo>
                  <a:pt x="5845482" y="3457575"/>
                </a:lnTo>
                <a:lnTo>
                  <a:pt x="5843587" y="3457575"/>
                </a:lnTo>
                <a:lnTo>
                  <a:pt x="14287" y="3457575"/>
                </a:lnTo>
                <a:lnTo>
                  <a:pt x="12392" y="3457575"/>
                </a:lnTo>
                <a:lnTo>
                  <a:pt x="10572" y="3457194"/>
                </a:lnTo>
                <a:lnTo>
                  <a:pt x="1085" y="3448716"/>
                </a:lnTo>
                <a:lnTo>
                  <a:pt x="361" y="3447002"/>
                </a:lnTo>
                <a:lnTo>
                  <a:pt x="0" y="3445192"/>
                </a:lnTo>
                <a:lnTo>
                  <a:pt x="0" y="3443287"/>
                </a:lnTo>
                <a:close/>
              </a:path>
            </a:pathLst>
          </a:custGeom>
          <a:ln w="9525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79599" y="469798"/>
            <a:ext cx="5718810" cy="2776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50" i="1" spc="-10" dirty="0">
                <a:solidFill>
                  <a:srgbClr val="408080"/>
                </a:solidFill>
                <a:latin typeface="Arial"/>
                <a:cs typeface="Arial"/>
              </a:rPr>
              <a:t># </a:t>
            </a:r>
            <a:r>
              <a:rPr sz="1050" i="1" spc="100" dirty="0">
                <a:solidFill>
                  <a:srgbClr val="408080"/>
                </a:solidFill>
                <a:latin typeface="Arial"/>
                <a:cs typeface="Arial"/>
              </a:rPr>
              <a:t>Extracts </a:t>
            </a:r>
            <a:r>
              <a:rPr sz="1050" i="1" spc="60" dirty="0">
                <a:solidFill>
                  <a:srgbClr val="408080"/>
                </a:solidFill>
                <a:latin typeface="Arial"/>
                <a:cs typeface="Arial"/>
              </a:rPr>
              <a:t>every </a:t>
            </a:r>
            <a:r>
              <a:rPr sz="1050" i="1" spc="10" dirty="0">
                <a:solidFill>
                  <a:srgbClr val="408080"/>
                </a:solidFill>
                <a:latin typeface="Arial"/>
                <a:cs typeface="Arial"/>
              </a:rPr>
              <a:t>row </a:t>
            </a:r>
            <a:r>
              <a:rPr sz="1050" i="1" spc="110" dirty="0">
                <a:solidFill>
                  <a:srgbClr val="408080"/>
                </a:solidFill>
                <a:latin typeface="Arial"/>
                <a:cs typeface="Arial"/>
              </a:rPr>
              <a:t>with </a:t>
            </a:r>
            <a:r>
              <a:rPr sz="1050" i="1" spc="65" dirty="0">
                <a:solidFill>
                  <a:srgbClr val="408080"/>
                </a:solidFill>
                <a:latin typeface="Arial"/>
                <a:cs typeface="Arial"/>
              </a:rPr>
              <a:t>corresponding</a:t>
            </a:r>
            <a:r>
              <a:rPr sz="1050" i="1" spc="125" dirty="0">
                <a:solidFill>
                  <a:srgbClr val="408080"/>
                </a:solidFill>
                <a:latin typeface="Arial"/>
                <a:cs typeface="Arial"/>
              </a:rPr>
              <a:t> </a:t>
            </a:r>
            <a:r>
              <a:rPr sz="1050" i="1" spc="15" dirty="0">
                <a:solidFill>
                  <a:srgbClr val="408080"/>
                </a:solidFill>
                <a:latin typeface="Arial"/>
                <a:cs typeface="Arial"/>
              </a:rPr>
              <a:t>columns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r>
              <a:rPr sz="1050" i="1" spc="-10" dirty="0">
                <a:solidFill>
                  <a:srgbClr val="408080"/>
                </a:solidFill>
                <a:latin typeface="Arial"/>
                <a:cs typeface="Arial"/>
              </a:rPr>
              <a:t># </a:t>
            </a:r>
            <a:r>
              <a:rPr sz="1050" i="1" spc="-25" dirty="0">
                <a:solidFill>
                  <a:srgbClr val="408080"/>
                </a:solidFill>
                <a:latin typeface="Arial"/>
                <a:cs typeface="Arial"/>
              </a:rPr>
              <a:t>Then </a:t>
            </a:r>
            <a:r>
              <a:rPr sz="1050" i="1" dirty="0">
                <a:solidFill>
                  <a:srgbClr val="408080"/>
                </a:solidFill>
                <a:latin typeface="Arial"/>
                <a:cs typeface="Arial"/>
              </a:rPr>
              <a:t>appends </a:t>
            </a:r>
            <a:r>
              <a:rPr sz="1050" i="1" spc="90" dirty="0">
                <a:solidFill>
                  <a:srgbClr val="408080"/>
                </a:solidFill>
                <a:latin typeface="Arial"/>
                <a:cs typeface="Arial"/>
              </a:rPr>
              <a:t>the </a:t>
            </a:r>
            <a:r>
              <a:rPr sz="1050" i="1" spc="70" dirty="0">
                <a:solidFill>
                  <a:srgbClr val="408080"/>
                </a:solidFill>
                <a:latin typeface="Arial"/>
                <a:cs typeface="Arial"/>
              </a:rPr>
              <a:t>values </a:t>
            </a:r>
            <a:r>
              <a:rPr sz="1050" i="1" spc="135" dirty="0">
                <a:solidFill>
                  <a:srgbClr val="408080"/>
                </a:solidFill>
                <a:latin typeface="Arial"/>
                <a:cs typeface="Arial"/>
              </a:rPr>
              <a:t>to </a:t>
            </a:r>
            <a:r>
              <a:rPr sz="1050" i="1" spc="90" dirty="0">
                <a:solidFill>
                  <a:srgbClr val="408080"/>
                </a:solidFill>
                <a:latin typeface="Arial"/>
                <a:cs typeface="Arial"/>
              </a:rPr>
              <a:t>the create</a:t>
            </a:r>
            <a:r>
              <a:rPr sz="1050" i="1" spc="215" dirty="0">
                <a:solidFill>
                  <a:srgbClr val="408080"/>
                </a:solidFill>
                <a:latin typeface="Arial"/>
                <a:cs typeface="Arial"/>
              </a:rPr>
              <a:t> </a:t>
            </a:r>
            <a:r>
              <a:rPr sz="1050" i="1" spc="-10" dirty="0">
                <a:solidFill>
                  <a:srgbClr val="408080"/>
                </a:solidFill>
                <a:latin typeface="Arial"/>
                <a:cs typeface="Arial"/>
              </a:rPr>
              <a:t>pd </a:t>
            </a:r>
            <a:r>
              <a:rPr sz="1050" i="1" spc="50" dirty="0">
                <a:solidFill>
                  <a:srgbClr val="408080"/>
                </a:solidFill>
                <a:latin typeface="Arial"/>
                <a:cs typeface="Arial"/>
              </a:rPr>
              <a:t>dataframe </a:t>
            </a:r>
            <a:r>
              <a:rPr sz="1050" i="1" spc="170" dirty="0">
                <a:solidFill>
                  <a:srgbClr val="408080"/>
                </a:solidFill>
                <a:latin typeface="Arial"/>
                <a:cs typeface="Arial"/>
              </a:rPr>
              <a:t>"df"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1200"/>
              </a:lnSpc>
            </a:pPr>
            <a:r>
              <a:rPr sz="1050" i="1" spc="-10" dirty="0">
                <a:solidFill>
                  <a:srgbClr val="408080"/>
                </a:solidFill>
                <a:latin typeface="Arial"/>
                <a:cs typeface="Arial"/>
              </a:rPr>
              <a:t># </a:t>
            </a:r>
            <a:r>
              <a:rPr sz="1050" i="1" spc="40" dirty="0">
                <a:solidFill>
                  <a:srgbClr val="408080"/>
                </a:solidFill>
                <a:latin typeface="Arial"/>
                <a:cs typeface="Arial"/>
              </a:rPr>
              <a:t>Please </a:t>
            </a:r>
            <a:r>
              <a:rPr sz="1050" i="1" spc="65" dirty="0">
                <a:solidFill>
                  <a:srgbClr val="408080"/>
                </a:solidFill>
                <a:latin typeface="Arial"/>
                <a:cs typeface="Arial"/>
              </a:rPr>
              <a:t>note </a:t>
            </a:r>
            <a:r>
              <a:rPr sz="1050" i="1" spc="135" dirty="0">
                <a:solidFill>
                  <a:srgbClr val="408080"/>
                </a:solidFill>
                <a:latin typeface="Arial"/>
                <a:cs typeface="Arial"/>
              </a:rPr>
              <a:t>that </a:t>
            </a:r>
            <a:r>
              <a:rPr sz="1050" i="1" spc="90" dirty="0">
                <a:solidFill>
                  <a:srgbClr val="408080"/>
                </a:solidFill>
                <a:latin typeface="Arial"/>
                <a:cs typeface="Arial"/>
              </a:rPr>
              <a:t>the </a:t>
            </a:r>
            <a:r>
              <a:rPr sz="1050" i="1" spc="235" dirty="0">
                <a:solidFill>
                  <a:srgbClr val="408080"/>
                </a:solidFill>
                <a:latin typeface="Arial"/>
                <a:cs typeface="Arial"/>
              </a:rPr>
              <a:t>first </a:t>
            </a:r>
            <a:r>
              <a:rPr sz="1050" i="1" spc="10" dirty="0">
                <a:solidFill>
                  <a:srgbClr val="408080"/>
                </a:solidFill>
                <a:latin typeface="Arial"/>
                <a:cs typeface="Arial"/>
              </a:rPr>
              <a:t>row </a:t>
            </a:r>
            <a:r>
              <a:rPr sz="1050" i="1" spc="130" dirty="0">
                <a:solidFill>
                  <a:srgbClr val="408080"/>
                </a:solidFill>
                <a:latin typeface="Arial"/>
                <a:cs typeface="Arial"/>
              </a:rPr>
              <a:t>(row[0]) </a:t>
            </a:r>
            <a:r>
              <a:rPr sz="1050" i="1" spc="195" dirty="0">
                <a:solidFill>
                  <a:srgbClr val="408080"/>
                </a:solidFill>
                <a:latin typeface="Arial"/>
                <a:cs typeface="Arial"/>
              </a:rPr>
              <a:t>is </a:t>
            </a:r>
            <a:r>
              <a:rPr sz="1050" i="1" spc="60" dirty="0">
                <a:solidFill>
                  <a:srgbClr val="408080"/>
                </a:solidFill>
                <a:latin typeface="Arial"/>
                <a:cs typeface="Arial"/>
              </a:rPr>
              <a:t>skipped </a:t>
            </a:r>
            <a:r>
              <a:rPr sz="1050" i="1" spc="10" dirty="0">
                <a:solidFill>
                  <a:srgbClr val="408080"/>
                </a:solidFill>
                <a:latin typeface="Arial"/>
                <a:cs typeface="Arial"/>
              </a:rPr>
              <a:t>because </a:t>
            </a:r>
            <a:r>
              <a:rPr sz="1050" i="1" spc="310" dirty="0">
                <a:solidFill>
                  <a:srgbClr val="408080"/>
                </a:solidFill>
                <a:latin typeface="Arial"/>
                <a:cs typeface="Arial"/>
              </a:rPr>
              <a:t>it </a:t>
            </a:r>
            <a:r>
              <a:rPr sz="1050" i="1" spc="195" dirty="0">
                <a:solidFill>
                  <a:srgbClr val="408080"/>
                </a:solidFill>
                <a:latin typeface="Arial"/>
                <a:cs typeface="Arial"/>
              </a:rPr>
              <a:t>is </a:t>
            </a:r>
            <a:r>
              <a:rPr sz="1050" i="1" spc="85" dirty="0">
                <a:solidFill>
                  <a:srgbClr val="408080"/>
                </a:solidFill>
                <a:latin typeface="Arial"/>
                <a:cs typeface="Arial"/>
              </a:rPr>
              <a:t>already </a:t>
            </a:r>
            <a:r>
              <a:rPr sz="1050" i="1" spc="90" dirty="0">
                <a:solidFill>
                  <a:srgbClr val="408080"/>
                </a:solidFill>
                <a:latin typeface="Arial"/>
                <a:cs typeface="Arial"/>
              </a:rPr>
              <a:t>the  </a:t>
            </a:r>
            <a:r>
              <a:rPr sz="1050" i="1" spc="30" dirty="0">
                <a:solidFill>
                  <a:srgbClr val="408080"/>
                </a:solidFill>
                <a:latin typeface="Arial"/>
                <a:cs typeface="Arial"/>
              </a:rPr>
              <a:t>header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r>
              <a:rPr sz="1050" b="1" spc="110" dirty="0">
                <a:solidFill>
                  <a:srgbClr val="008000"/>
                </a:solidFill>
                <a:latin typeface="Arial"/>
                <a:cs typeface="Arial"/>
              </a:rPr>
              <a:t>for </a:t>
            </a:r>
            <a:r>
              <a:rPr sz="1050" spc="340" dirty="0">
                <a:solidFill>
                  <a:srgbClr val="333333"/>
                </a:solidFill>
                <a:latin typeface="Arial"/>
                <a:cs typeface="Arial"/>
              </a:rPr>
              <a:t>i </a:t>
            </a:r>
            <a:r>
              <a:rPr sz="1050" b="1" spc="110" dirty="0">
                <a:solidFill>
                  <a:srgbClr val="7216AB"/>
                </a:solidFill>
                <a:latin typeface="Arial"/>
                <a:cs typeface="Arial"/>
              </a:rPr>
              <a:t>in </a:t>
            </a:r>
            <a:r>
              <a:rPr sz="1050" spc="85" dirty="0">
                <a:solidFill>
                  <a:srgbClr val="008000"/>
                </a:solidFill>
                <a:latin typeface="Arial"/>
                <a:cs typeface="Arial"/>
              </a:rPr>
              <a:t>range</a:t>
            </a:r>
            <a:r>
              <a:rPr sz="1050" spc="85" dirty="0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sz="1050" spc="85" dirty="0">
                <a:solidFill>
                  <a:srgbClr val="666666"/>
                </a:solidFill>
                <a:latin typeface="Arial"/>
                <a:cs typeface="Arial"/>
              </a:rPr>
              <a:t>1</a:t>
            </a:r>
            <a:r>
              <a:rPr sz="1050" spc="85" dirty="0">
                <a:solidFill>
                  <a:srgbClr val="333333"/>
                </a:solidFill>
                <a:latin typeface="Arial"/>
                <a:cs typeface="Arial"/>
              </a:rPr>
              <a:t>,</a:t>
            </a:r>
            <a:r>
              <a:rPr sz="1050" spc="18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50" spc="125" dirty="0">
                <a:solidFill>
                  <a:srgbClr val="008000"/>
                </a:solidFill>
                <a:latin typeface="Arial"/>
                <a:cs typeface="Arial"/>
              </a:rPr>
              <a:t>len</a:t>
            </a:r>
            <a:r>
              <a:rPr sz="1050" spc="125" dirty="0">
                <a:solidFill>
                  <a:srgbClr val="333333"/>
                </a:solidFill>
                <a:latin typeface="Arial"/>
                <a:cs typeface="Arial"/>
              </a:rPr>
              <a:t>(rows)):</a:t>
            </a:r>
            <a:endParaRPr sz="1050">
              <a:latin typeface="Arial"/>
              <a:cs typeface="Arial"/>
            </a:endParaRPr>
          </a:p>
          <a:p>
            <a:pPr marL="292735">
              <a:lnSpc>
                <a:spcPct val="100000"/>
              </a:lnSpc>
              <a:spcBef>
                <a:spcPts val="15"/>
              </a:spcBef>
            </a:pPr>
            <a:r>
              <a:rPr sz="1050" spc="110" dirty="0">
                <a:solidFill>
                  <a:srgbClr val="333333"/>
                </a:solidFill>
                <a:latin typeface="Arial"/>
                <a:cs typeface="Arial"/>
              </a:rPr>
              <a:t>tds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</a:t>
            </a:r>
            <a:r>
              <a:rPr sz="1050" spc="5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50" spc="180" dirty="0">
                <a:solidFill>
                  <a:srgbClr val="333333"/>
                </a:solidFill>
                <a:latin typeface="Arial"/>
                <a:cs typeface="Arial"/>
              </a:rPr>
              <a:t>rows[i]</a:t>
            </a:r>
            <a:r>
              <a:rPr sz="1050" spc="180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180" dirty="0">
                <a:solidFill>
                  <a:srgbClr val="333333"/>
                </a:solidFill>
                <a:latin typeface="Arial"/>
                <a:cs typeface="Arial"/>
              </a:rPr>
              <a:t>find_all(</a:t>
            </a:r>
            <a:r>
              <a:rPr sz="1050" spc="180" dirty="0">
                <a:solidFill>
                  <a:srgbClr val="B92020"/>
                </a:solidFill>
                <a:latin typeface="Arial"/>
                <a:cs typeface="Arial"/>
              </a:rPr>
              <a:t>'td'</a:t>
            </a:r>
            <a:r>
              <a:rPr sz="1050" spc="180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Arial"/>
              <a:cs typeface="Arial"/>
            </a:endParaRPr>
          </a:p>
          <a:p>
            <a:pPr marL="292735">
              <a:lnSpc>
                <a:spcPct val="100000"/>
              </a:lnSpc>
            </a:pPr>
            <a:r>
              <a:rPr sz="1050" b="1" spc="254" dirty="0">
                <a:solidFill>
                  <a:srgbClr val="008000"/>
                </a:solidFill>
                <a:latin typeface="Arial"/>
                <a:cs typeface="Arial"/>
              </a:rPr>
              <a:t>if </a:t>
            </a:r>
            <a:r>
              <a:rPr sz="1050" spc="135" dirty="0">
                <a:solidFill>
                  <a:srgbClr val="008000"/>
                </a:solidFill>
                <a:latin typeface="Arial"/>
                <a:cs typeface="Arial"/>
              </a:rPr>
              <a:t>len</a:t>
            </a:r>
            <a:r>
              <a:rPr sz="1050" spc="135" dirty="0">
                <a:solidFill>
                  <a:srgbClr val="333333"/>
                </a:solidFill>
                <a:latin typeface="Arial"/>
                <a:cs typeface="Arial"/>
              </a:rPr>
              <a:t>(tds)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==</a:t>
            </a:r>
            <a:r>
              <a:rPr sz="1050" spc="20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50" spc="135" dirty="0">
                <a:solidFill>
                  <a:srgbClr val="666666"/>
                </a:solidFill>
                <a:latin typeface="Arial"/>
                <a:cs typeface="Arial"/>
              </a:rPr>
              <a:t>7</a:t>
            </a:r>
            <a:r>
              <a:rPr sz="1050" spc="135" dirty="0">
                <a:solidFill>
                  <a:srgbClr val="333333"/>
                </a:solidFill>
                <a:latin typeface="Arial"/>
                <a:cs typeface="Arial"/>
              </a:rPr>
              <a:t>:</a:t>
            </a:r>
            <a:endParaRPr sz="1050">
              <a:latin typeface="Arial"/>
              <a:cs typeface="Arial"/>
            </a:endParaRPr>
          </a:p>
          <a:p>
            <a:pPr indent="586105">
              <a:lnSpc>
                <a:spcPct val="101200"/>
              </a:lnSpc>
            </a:pPr>
            <a:r>
              <a:rPr sz="1050" spc="70" dirty="0">
                <a:solidFill>
                  <a:srgbClr val="333333"/>
                </a:solidFill>
                <a:latin typeface="Arial"/>
                <a:cs typeface="Arial"/>
              </a:rPr>
              <a:t>values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sz="1050" spc="175" dirty="0">
                <a:solidFill>
                  <a:srgbClr val="333333"/>
                </a:solidFill>
                <a:latin typeface="Arial"/>
                <a:cs typeface="Arial"/>
              </a:rPr>
              <a:t>[tds[</a:t>
            </a:r>
            <a:r>
              <a:rPr sz="1050" spc="175" dirty="0">
                <a:solidFill>
                  <a:srgbClr val="666666"/>
                </a:solidFill>
                <a:latin typeface="Arial"/>
                <a:cs typeface="Arial"/>
              </a:rPr>
              <a:t>0</a:t>
            </a:r>
            <a:r>
              <a:rPr sz="1050" spc="175" dirty="0">
                <a:solidFill>
                  <a:srgbClr val="333333"/>
                </a:solidFill>
                <a:latin typeface="Arial"/>
                <a:cs typeface="Arial"/>
              </a:rPr>
              <a:t>]</a:t>
            </a:r>
            <a:r>
              <a:rPr sz="1050" spc="175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175" dirty="0">
                <a:solidFill>
                  <a:srgbClr val="333333"/>
                </a:solidFill>
                <a:latin typeface="Arial"/>
                <a:cs typeface="Arial"/>
              </a:rPr>
              <a:t>text, </a:t>
            </a:r>
            <a:r>
              <a:rPr sz="1050" spc="170" dirty="0">
                <a:solidFill>
                  <a:srgbClr val="333333"/>
                </a:solidFill>
                <a:latin typeface="Arial"/>
                <a:cs typeface="Arial"/>
              </a:rPr>
              <a:t>tds[</a:t>
            </a:r>
            <a:r>
              <a:rPr sz="1050" spc="170" dirty="0">
                <a:solidFill>
                  <a:srgbClr val="666666"/>
                </a:solidFill>
                <a:latin typeface="Arial"/>
                <a:cs typeface="Arial"/>
              </a:rPr>
              <a:t>1</a:t>
            </a:r>
            <a:r>
              <a:rPr sz="1050" spc="170" dirty="0">
                <a:solidFill>
                  <a:srgbClr val="333333"/>
                </a:solidFill>
                <a:latin typeface="Arial"/>
                <a:cs typeface="Arial"/>
              </a:rPr>
              <a:t>]</a:t>
            </a:r>
            <a:r>
              <a:rPr sz="1050" spc="170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170" dirty="0">
                <a:solidFill>
                  <a:srgbClr val="333333"/>
                </a:solidFill>
                <a:latin typeface="Arial"/>
                <a:cs typeface="Arial"/>
              </a:rPr>
              <a:t>text, </a:t>
            </a:r>
            <a:r>
              <a:rPr sz="1050" spc="160" dirty="0">
                <a:solidFill>
                  <a:srgbClr val="333333"/>
                </a:solidFill>
                <a:latin typeface="Arial"/>
                <a:cs typeface="Arial"/>
              </a:rPr>
              <a:t>tds[</a:t>
            </a:r>
            <a:r>
              <a:rPr sz="1050" spc="160" dirty="0">
                <a:solidFill>
                  <a:srgbClr val="666666"/>
                </a:solidFill>
                <a:latin typeface="Arial"/>
                <a:cs typeface="Arial"/>
              </a:rPr>
              <a:t>2</a:t>
            </a:r>
            <a:r>
              <a:rPr sz="1050" spc="160" dirty="0">
                <a:solidFill>
                  <a:srgbClr val="333333"/>
                </a:solidFill>
                <a:latin typeface="Arial"/>
                <a:cs typeface="Arial"/>
              </a:rPr>
              <a:t>]</a:t>
            </a:r>
            <a:r>
              <a:rPr sz="1050" spc="160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160" dirty="0">
                <a:solidFill>
                  <a:srgbClr val="333333"/>
                </a:solidFill>
                <a:latin typeface="Arial"/>
                <a:cs typeface="Arial"/>
              </a:rPr>
              <a:t>text</a:t>
            </a:r>
            <a:r>
              <a:rPr sz="1050" spc="160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160" dirty="0">
                <a:solidFill>
                  <a:srgbClr val="333333"/>
                </a:solidFill>
                <a:latin typeface="Arial"/>
                <a:cs typeface="Arial"/>
              </a:rPr>
              <a:t>replace(</a:t>
            </a:r>
            <a:r>
              <a:rPr sz="1050" spc="160" dirty="0">
                <a:solidFill>
                  <a:srgbClr val="B92020"/>
                </a:solidFill>
                <a:latin typeface="Arial"/>
                <a:cs typeface="Arial"/>
              </a:rPr>
              <a:t>'</a:t>
            </a:r>
            <a:r>
              <a:rPr sz="1050" b="1" spc="160" dirty="0">
                <a:solidFill>
                  <a:srgbClr val="BA6621"/>
                </a:solidFill>
                <a:latin typeface="Arial"/>
                <a:cs typeface="Arial"/>
              </a:rPr>
              <a:t>\n</a:t>
            </a:r>
            <a:r>
              <a:rPr sz="1050" spc="160" dirty="0">
                <a:solidFill>
                  <a:srgbClr val="B92020"/>
                </a:solidFill>
                <a:latin typeface="Arial"/>
                <a:cs typeface="Arial"/>
              </a:rPr>
              <a:t>'</a:t>
            </a:r>
            <a:r>
              <a:rPr sz="1050" spc="160" dirty="0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sz="1050" spc="195" dirty="0">
                <a:solidFill>
                  <a:srgbClr val="B92020"/>
                </a:solidFill>
                <a:latin typeface="Arial"/>
                <a:cs typeface="Arial"/>
              </a:rPr>
              <a:t>''</a:t>
            </a:r>
            <a:r>
              <a:rPr sz="1050" spc="195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195" dirty="0">
                <a:solidFill>
                  <a:srgbClr val="333333"/>
                </a:solidFill>
                <a:latin typeface="Arial"/>
                <a:cs typeface="Arial"/>
              </a:rPr>
              <a:t>repla  </a:t>
            </a:r>
            <a:r>
              <a:rPr sz="1050" spc="200" dirty="0">
                <a:solidFill>
                  <a:srgbClr val="333333"/>
                </a:solidFill>
                <a:latin typeface="Arial"/>
                <a:cs typeface="Arial"/>
              </a:rPr>
              <a:t>ce(</a:t>
            </a:r>
            <a:r>
              <a:rPr sz="1050" spc="200" dirty="0">
                <a:solidFill>
                  <a:srgbClr val="B92020"/>
                </a:solidFill>
                <a:latin typeface="Arial"/>
                <a:cs typeface="Arial"/>
              </a:rPr>
              <a:t>'</a:t>
            </a:r>
            <a:r>
              <a:rPr sz="1050" b="1" spc="200" dirty="0">
                <a:solidFill>
                  <a:srgbClr val="BA6621"/>
                </a:solidFill>
                <a:latin typeface="Arial"/>
                <a:cs typeface="Arial"/>
              </a:rPr>
              <a:t>\xa0</a:t>
            </a:r>
            <a:r>
              <a:rPr sz="1050" spc="200" dirty="0">
                <a:solidFill>
                  <a:srgbClr val="B92020"/>
                </a:solidFill>
                <a:latin typeface="Arial"/>
                <a:cs typeface="Arial"/>
              </a:rPr>
              <a:t>'</a:t>
            </a:r>
            <a:r>
              <a:rPr sz="1050" spc="200" dirty="0">
                <a:solidFill>
                  <a:srgbClr val="333333"/>
                </a:solidFill>
                <a:latin typeface="Arial"/>
                <a:cs typeface="Arial"/>
              </a:rPr>
              <a:t>,</a:t>
            </a:r>
            <a:r>
              <a:rPr sz="1050" spc="200" dirty="0">
                <a:solidFill>
                  <a:srgbClr val="B92020"/>
                </a:solidFill>
                <a:latin typeface="Arial"/>
                <a:cs typeface="Arial"/>
              </a:rPr>
              <a:t>''</a:t>
            </a:r>
            <a:r>
              <a:rPr sz="1050" spc="200" dirty="0">
                <a:solidFill>
                  <a:srgbClr val="333333"/>
                </a:solidFill>
                <a:latin typeface="Arial"/>
                <a:cs typeface="Arial"/>
              </a:rPr>
              <a:t>)), </a:t>
            </a:r>
            <a:r>
              <a:rPr sz="1050" spc="170" dirty="0">
                <a:solidFill>
                  <a:srgbClr val="333333"/>
                </a:solidFill>
                <a:latin typeface="Arial"/>
                <a:cs typeface="Arial"/>
              </a:rPr>
              <a:t>tds[</a:t>
            </a:r>
            <a:r>
              <a:rPr sz="1050" spc="170" dirty="0">
                <a:solidFill>
                  <a:srgbClr val="666666"/>
                </a:solidFill>
                <a:latin typeface="Arial"/>
                <a:cs typeface="Arial"/>
              </a:rPr>
              <a:t>3</a:t>
            </a:r>
            <a:r>
              <a:rPr sz="1050" spc="170" dirty="0">
                <a:solidFill>
                  <a:srgbClr val="333333"/>
                </a:solidFill>
                <a:latin typeface="Arial"/>
                <a:cs typeface="Arial"/>
              </a:rPr>
              <a:t>]</a:t>
            </a:r>
            <a:r>
              <a:rPr sz="1050" spc="170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170" dirty="0">
                <a:solidFill>
                  <a:srgbClr val="333333"/>
                </a:solidFill>
                <a:latin typeface="Arial"/>
                <a:cs typeface="Arial"/>
              </a:rPr>
              <a:t>text, </a:t>
            </a:r>
            <a:r>
              <a:rPr sz="1050" spc="160" dirty="0">
                <a:solidFill>
                  <a:srgbClr val="333333"/>
                </a:solidFill>
                <a:latin typeface="Arial"/>
                <a:cs typeface="Arial"/>
              </a:rPr>
              <a:t>tds[</a:t>
            </a:r>
            <a:r>
              <a:rPr sz="1050" spc="160" dirty="0">
                <a:solidFill>
                  <a:srgbClr val="666666"/>
                </a:solidFill>
                <a:latin typeface="Arial"/>
                <a:cs typeface="Arial"/>
              </a:rPr>
              <a:t>4</a:t>
            </a:r>
            <a:r>
              <a:rPr sz="1050" spc="160" dirty="0">
                <a:solidFill>
                  <a:srgbClr val="333333"/>
                </a:solidFill>
                <a:latin typeface="Arial"/>
                <a:cs typeface="Arial"/>
              </a:rPr>
              <a:t>]</a:t>
            </a:r>
            <a:r>
              <a:rPr sz="1050" spc="160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160" dirty="0">
                <a:solidFill>
                  <a:srgbClr val="333333"/>
                </a:solidFill>
                <a:latin typeface="Arial"/>
                <a:cs typeface="Arial"/>
              </a:rPr>
              <a:t>text</a:t>
            </a:r>
            <a:r>
              <a:rPr sz="1050" spc="160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160" dirty="0">
                <a:solidFill>
                  <a:srgbClr val="333333"/>
                </a:solidFill>
                <a:latin typeface="Arial"/>
                <a:cs typeface="Arial"/>
              </a:rPr>
              <a:t>replace(</a:t>
            </a:r>
            <a:r>
              <a:rPr sz="1050" spc="160" dirty="0">
                <a:solidFill>
                  <a:srgbClr val="B92020"/>
                </a:solidFill>
                <a:latin typeface="Arial"/>
                <a:cs typeface="Arial"/>
              </a:rPr>
              <a:t>'</a:t>
            </a:r>
            <a:r>
              <a:rPr sz="1050" b="1" spc="160" dirty="0">
                <a:solidFill>
                  <a:srgbClr val="BA6621"/>
                </a:solidFill>
                <a:latin typeface="Arial"/>
                <a:cs typeface="Arial"/>
              </a:rPr>
              <a:t>\n</a:t>
            </a:r>
            <a:r>
              <a:rPr sz="1050" spc="160" dirty="0">
                <a:solidFill>
                  <a:srgbClr val="B92020"/>
                </a:solidFill>
                <a:latin typeface="Arial"/>
                <a:cs typeface="Arial"/>
              </a:rPr>
              <a:t>'</a:t>
            </a:r>
            <a:r>
              <a:rPr sz="1050" spc="160" dirty="0">
                <a:solidFill>
                  <a:srgbClr val="333333"/>
                </a:solidFill>
                <a:latin typeface="Arial"/>
                <a:cs typeface="Arial"/>
              </a:rPr>
              <a:t>,</a:t>
            </a:r>
            <a:r>
              <a:rPr sz="1050" spc="5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50" spc="200" dirty="0">
                <a:solidFill>
                  <a:srgbClr val="B92020"/>
                </a:solidFill>
                <a:latin typeface="Arial"/>
                <a:cs typeface="Arial"/>
              </a:rPr>
              <a:t>''</a:t>
            </a:r>
            <a:r>
              <a:rPr sz="1050" spc="200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200" dirty="0">
                <a:solidFill>
                  <a:srgbClr val="333333"/>
                </a:solidFill>
                <a:latin typeface="Arial"/>
                <a:cs typeface="Arial"/>
              </a:rPr>
              <a:t>replace(</a:t>
            </a:r>
            <a:r>
              <a:rPr sz="1050" spc="200" dirty="0">
                <a:solidFill>
                  <a:srgbClr val="B92020"/>
                </a:solidFill>
                <a:latin typeface="Arial"/>
                <a:cs typeface="Arial"/>
              </a:rPr>
              <a:t>'</a:t>
            </a:r>
            <a:r>
              <a:rPr sz="1050" b="1" spc="200" dirty="0">
                <a:solidFill>
                  <a:srgbClr val="BA6621"/>
                </a:solidFill>
                <a:latin typeface="Arial"/>
                <a:cs typeface="Arial"/>
              </a:rPr>
              <a:t>\xa0</a:t>
            </a:r>
            <a:r>
              <a:rPr sz="1050" spc="200" dirty="0">
                <a:solidFill>
                  <a:srgbClr val="B92020"/>
                </a:solidFill>
                <a:latin typeface="Arial"/>
                <a:cs typeface="Arial"/>
              </a:rPr>
              <a:t>'</a:t>
            </a:r>
            <a:r>
              <a:rPr sz="1050" spc="200" dirty="0">
                <a:solidFill>
                  <a:srgbClr val="333333"/>
                </a:solidFill>
                <a:latin typeface="Arial"/>
                <a:cs typeface="Arial"/>
              </a:rPr>
              <a:t>,</a:t>
            </a:r>
            <a:r>
              <a:rPr sz="1050" spc="200" dirty="0">
                <a:solidFill>
                  <a:srgbClr val="B92020"/>
                </a:solidFill>
                <a:latin typeface="Arial"/>
                <a:cs typeface="Arial"/>
              </a:rPr>
              <a:t>''</a:t>
            </a:r>
            <a:r>
              <a:rPr sz="1050" spc="200" dirty="0">
                <a:solidFill>
                  <a:srgbClr val="333333"/>
                </a:solidFill>
                <a:latin typeface="Arial"/>
                <a:cs typeface="Arial"/>
              </a:rPr>
              <a:t>)),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r>
              <a:rPr sz="1050" spc="160" dirty="0">
                <a:solidFill>
                  <a:srgbClr val="333333"/>
                </a:solidFill>
                <a:latin typeface="Arial"/>
                <a:cs typeface="Arial"/>
              </a:rPr>
              <a:t>tds[</a:t>
            </a:r>
            <a:r>
              <a:rPr sz="1050" spc="160" dirty="0">
                <a:solidFill>
                  <a:srgbClr val="666666"/>
                </a:solidFill>
                <a:latin typeface="Arial"/>
                <a:cs typeface="Arial"/>
              </a:rPr>
              <a:t>5</a:t>
            </a:r>
            <a:r>
              <a:rPr sz="1050" spc="160" dirty="0">
                <a:solidFill>
                  <a:srgbClr val="333333"/>
                </a:solidFill>
                <a:latin typeface="Arial"/>
                <a:cs typeface="Arial"/>
              </a:rPr>
              <a:t>]</a:t>
            </a:r>
            <a:r>
              <a:rPr sz="1050" spc="160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160" dirty="0">
                <a:solidFill>
                  <a:srgbClr val="333333"/>
                </a:solidFill>
                <a:latin typeface="Arial"/>
                <a:cs typeface="Arial"/>
              </a:rPr>
              <a:t>text</a:t>
            </a:r>
            <a:r>
              <a:rPr sz="1050" spc="160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160" dirty="0">
                <a:solidFill>
                  <a:srgbClr val="333333"/>
                </a:solidFill>
                <a:latin typeface="Arial"/>
                <a:cs typeface="Arial"/>
              </a:rPr>
              <a:t>replace(</a:t>
            </a:r>
            <a:r>
              <a:rPr sz="1050" spc="160" dirty="0">
                <a:solidFill>
                  <a:srgbClr val="B92020"/>
                </a:solidFill>
                <a:latin typeface="Arial"/>
                <a:cs typeface="Arial"/>
              </a:rPr>
              <a:t>'</a:t>
            </a:r>
            <a:r>
              <a:rPr sz="1050" b="1" spc="160" dirty="0">
                <a:solidFill>
                  <a:srgbClr val="BA6621"/>
                </a:solidFill>
                <a:latin typeface="Arial"/>
                <a:cs typeface="Arial"/>
              </a:rPr>
              <a:t>\n</a:t>
            </a:r>
            <a:r>
              <a:rPr sz="1050" spc="160" dirty="0">
                <a:solidFill>
                  <a:srgbClr val="B92020"/>
                </a:solidFill>
                <a:latin typeface="Arial"/>
                <a:cs typeface="Arial"/>
              </a:rPr>
              <a:t>'</a:t>
            </a:r>
            <a:r>
              <a:rPr sz="1050" spc="160" dirty="0">
                <a:solidFill>
                  <a:srgbClr val="333333"/>
                </a:solidFill>
                <a:latin typeface="Arial"/>
                <a:cs typeface="Arial"/>
              </a:rPr>
              <a:t>,  </a:t>
            </a:r>
            <a:r>
              <a:rPr sz="1050" spc="200" dirty="0">
                <a:solidFill>
                  <a:srgbClr val="B92020"/>
                </a:solidFill>
                <a:latin typeface="Arial"/>
                <a:cs typeface="Arial"/>
              </a:rPr>
              <a:t>''</a:t>
            </a:r>
            <a:r>
              <a:rPr sz="1050" spc="200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200" dirty="0">
                <a:solidFill>
                  <a:srgbClr val="333333"/>
                </a:solidFill>
                <a:latin typeface="Arial"/>
                <a:cs typeface="Arial"/>
              </a:rPr>
              <a:t>replace(</a:t>
            </a:r>
            <a:r>
              <a:rPr sz="1050" spc="200" dirty="0">
                <a:solidFill>
                  <a:srgbClr val="B92020"/>
                </a:solidFill>
                <a:latin typeface="Arial"/>
                <a:cs typeface="Arial"/>
              </a:rPr>
              <a:t>'</a:t>
            </a:r>
            <a:r>
              <a:rPr sz="1050" b="1" spc="200" dirty="0">
                <a:solidFill>
                  <a:srgbClr val="BA6621"/>
                </a:solidFill>
                <a:latin typeface="Arial"/>
                <a:cs typeface="Arial"/>
              </a:rPr>
              <a:t>\xa0</a:t>
            </a:r>
            <a:r>
              <a:rPr sz="1050" spc="200" dirty="0">
                <a:solidFill>
                  <a:srgbClr val="B92020"/>
                </a:solidFill>
                <a:latin typeface="Arial"/>
                <a:cs typeface="Arial"/>
              </a:rPr>
              <a:t>'</a:t>
            </a:r>
            <a:r>
              <a:rPr sz="1050" spc="200" dirty="0">
                <a:solidFill>
                  <a:srgbClr val="333333"/>
                </a:solidFill>
                <a:latin typeface="Arial"/>
                <a:cs typeface="Arial"/>
              </a:rPr>
              <a:t>,</a:t>
            </a:r>
            <a:r>
              <a:rPr sz="1050" spc="200" dirty="0">
                <a:solidFill>
                  <a:srgbClr val="B92020"/>
                </a:solidFill>
                <a:latin typeface="Arial"/>
                <a:cs typeface="Arial"/>
              </a:rPr>
              <a:t>''</a:t>
            </a:r>
            <a:r>
              <a:rPr sz="1050" spc="200" dirty="0">
                <a:solidFill>
                  <a:srgbClr val="333333"/>
                </a:solidFill>
                <a:latin typeface="Arial"/>
                <a:cs typeface="Arial"/>
              </a:rPr>
              <a:t>)), </a:t>
            </a:r>
            <a:r>
              <a:rPr sz="1050" spc="160" dirty="0">
                <a:solidFill>
                  <a:srgbClr val="333333"/>
                </a:solidFill>
                <a:latin typeface="Arial"/>
                <a:cs typeface="Arial"/>
              </a:rPr>
              <a:t>tds[</a:t>
            </a:r>
            <a:r>
              <a:rPr sz="1050" spc="160" dirty="0">
                <a:solidFill>
                  <a:srgbClr val="666666"/>
                </a:solidFill>
                <a:latin typeface="Arial"/>
                <a:cs typeface="Arial"/>
              </a:rPr>
              <a:t>6</a:t>
            </a:r>
            <a:r>
              <a:rPr sz="1050" spc="160" dirty="0">
                <a:solidFill>
                  <a:srgbClr val="333333"/>
                </a:solidFill>
                <a:latin typeface="Arial"/>
                <a:cs typeface="Arial"/>
              </a:rPr>
              <a:t>]</a:t>
            </a:r>
            <a:r>
              <a:rPr sz="1050" spc="160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160" dirty="0">
                <a:solidFill>
                  <a:srgbClr val="333333"/>
                </a:solidFill>
                <a:latin typeface="Arial"/>
                <a:cs typeface="Arial"/>
              </a:rPr>
              <a:t>text</a:t>
            </a:r>
            <a:r>
              <a:rPr sz="1050" spc="160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160" dirty="0">
                <a:solidFill>
                  <a:srgbClr val="333333"/>
                </a:solidFill>
                <a:latin typeface="Arial"/>
                <a:cs typeface="Arial"/>
              </a:rPr>
              <a:t>replace(</a:t>
            </a:r>
            <a:r>
              <a:rPr sz="1050" spc="160" dirty="0">
                <a:solidFill>
                  <a:srgbClr val="B92020"/>
                </a:solidFill>
                <a:latin typeface="Arial"/>
                <a:cs typeface="Arial"/>
              </a:rPr>
              <a:t>'</a:t>
            </a:r>
            <a:r>
              <a:rPr sz="1050" b="1" spc="160" dirty="0">
                <a:solidFill>
                  <a:srgbClr val="BA6621"/>
                </a:solidFill>
                <a:latin typeface="Arial"/>
                <a:cs typeface="Arial"/>
              </a:rPr>
              <a:t>\n</a:t>
            </a:r>
            <a:r>
              <a:rPr sz="1050" spc="160" dirty="0">
                <a:solidFill>
                  <a:srgbClr val="B92020"/>
                </a:solidFill>
                <a:latin typeface="Arial"/>
                <a:cs typeface="Arial"/>
              </a:rPr>
              <a:t>'</a:t>
            </a:r>
            <a:r>
              <a:rPr sz="1050" spc="160" dirty="0">
                <a:solidFill>
                  <a:srgbClr val="333333"/>
                </a:solidFill>
                <a:latin typeface="Arial"/>
                <a:cs typeface="Arial"/>
              </a:rPr>
              <a:t>,</a:t>
            </a:r>
            <a:r>
              <a:rPr sz="1050" spc="1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50" spc="375" dirty="0">
                <a:solidFill>
                  <a:srgbClr val="B92020"/>
                </a:solidFill>
                <a:latin typeface="Arial"/>
                <a:cs typeface="Arial"/>
              </a:rPr>
              <a:t>''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r>
              <a:rPr sz="1050" spc="180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180" dirty="0">
                <a:solidFill>
                  <a:srgbClr val="333333"/>
                </a:solidFill>
                <a:latin typeface="Arial"/>
                <a:cs typeface="Arial"/>
              </a:rPr>
              <a:t>replace(</a:t>
            </a:r>
            <a:r>
              <a:rPr sz="1050" spc="180" dirty="0">
                <a:solidFill>
                  <a:srgbClr val="B92020"/>
                </a:solidFill>
                <a:latin typeface="Arial"/>
                <a:cs typeface="Arial"/>
              </a:rPr>
              <a:t>'</a:t>
            </a:r>
            <a:r>
              <a:rPr sz="1050" b="1" spc="180" dirty="0">
                <a:solidFill>
                  <a:srgbClr val="BA6621"/>
                </a:solidFill>
                <a:latin typeface="Arial"/>
                <a:cs typeface="Arial"/>
              </a:rPr>
              <a:t>\xa0</a:t>
            </a:r>
            <a:r>
              <a:rPr sz="1050" spc="180" dirty="0">
                <a:solidFill>
                  <a:srgbClr val="B92020"/>
                </a:solidFill>
                <a:latin typeface="Arial"/>
                <a:cs typeface="Arial"/>
              </a:rPr>
              <a:t>'</a:t>
            </a:r>
            <a:r>
              <a:rPr sz="1050" spc="180" dirty="0">
                <a:solidFill>
                  <a:srgbClr val="333333"/>
                </a:solidFill>
                <a:latin typeface="Arial"/>
                <a:cs typeface="Arial"/>
              </a:rPr>
              <a:t>,</a:t>
            </a:r>
            <a:r>
              <a:rPr sz="1050" spc="180" dirty="0">
                <a:solidFill>
                  <a:srgbClr val="B92020"/>
                </a:solidFill>
                <a:latin typeface="Arial"/>
                <a:cs typeface="Arial"/>
              </a:rPr>
              <a:t>''</a:t>
            </a:r>
            <a:r>
              <a:rPr sz="1050" spc="180" dirty="0">
                <a:solidFill>
                  <a:srgbClr val="333333"/>
                </a:solidFill>
                <a:latin typeface="Arial"/>
                <a:cs typeface="Arial"/>
              </a:rPr>
              <a:t>))]</a:t>
            </a:r>
            <a:endParaRPr sz="1050">
              <a:latin typeface="Arial"/>
              <a:cs typeface="Arial"/>
            </a:endParaRPr>
          </a:p>
          <a:p>
            <a:pPr marL="292735">
              <a:lnSpc>
                <a:spcPct val="100000"/>
              </a:lnSpc>
              <a:spcBef>
                <a:spcPts val="15"/>
              </a:spcBef>
            </a:pPr>
            <a:r>
              <a:rPr sz="1050" b="1" spc="105" dirty="0">
                <a:solidFill>
                  <a:srgbClr val="008000"/>
                </a:solidFill>
                <a:latin typeface="Arial"/>
                <a:cs typeface="Arial"/>
              </a:rPr>
              <a:t>else</a:t>
            </a:r>
            <a:r>
              <a:rPr sz="1050" spc="105" dirty="0">
                <a:solidFill>
                  <a:srgbClr val="333333"/>
                </a:solidFill>
                <a:latin typeface="Arial"/>
                <a:cs typeface="Arial"/>
              </a:rPr>
              <a:t>:</a:t>
            </a:r>
            <a:endParaRPr sz="1050">
              <a:latin typeface="Arial"/>
              <a:cs typeface="Arial"/>
            </a:endParaRPr>
          </a:p>
          <a:p>
            <a:pPr marL="586105">
              <a:lnSpc>
                <a:spcPct val="100000"/>
              </a:lnSpc>
              <a:spcBef>
                <a:spcPts val="15"/>
              </a:spcBef>
            </a:pPr>
            <a:r>
              <a:rPr sz="1050" spc="70" dirty="0">
                <a:solidFill>
                  <a:srgbClr val="333333"/>
                </a:solidFill>
                <a:latin typeface="Arial"/>
                <a:cs typeface="Arial"/>
              </a:rPr>
              <a:t>values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sz="1050" spc="170" dirty="0">
                <a:solidFill>
                  <a:srgbClr val="333333"/>
                </a:solidFill>
                <a:latin typeface="Arial"/>
                <a:cs typeface="Arial"/>
              </a:rPr>
              <a:t>[td</a:t>
            </a:r>
            <a:r>
              <a:rPr sz="1050" spc="170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170" dirty="0">
                <a:solidFill>
                  <a:srgbClr val="333333"/>
                </a:solidFill>
                <a:latin typeface="Arial"/>
                <a:cs typeface="Arial"/>
              </a:rPr>
              <a:t>text</a:t>
            </a:r>
            <a:r>
              <a:rPr sz="1050" spc="170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170" dirty="0">
                <a:solidFill>
                  <a:srgbClr val="333333"/>
                </a:solidFill>
                <a:latin typeface="Arial"/>
                <a:cs typeface="Arial"/>
              </a:rPr>
              <a:t>replace(</a:t>
            </a:r>
            <a:r>
              <a:rPr sz="1050" spc="170" dirty="0">
                <a:solidFill>
                  <a:srgbClr val="B92020"/>
                </a:solidFill>
                <a:latin typeface="Arial"/>
                <a:cs typeface="Arial"/>
              </a:rPr>
              <a:t>'</a:t>
            </a:r>
            <a:r>
              <a:rPr sz="1050" b="1" spc="170" dirty="0">
                <a:solidFill>
                  <a:srgbClr val="BA6621"/>
                </a:solidFill>
                <a:latin typeface="Arial"/>
                <a:cs typeface="Arial"/>
              </a:rPr>
              <a:t>\n</a:t>
            </a:r>
            <a:r>
              <a:rPr sz="1050" spc="170" dirty="0">
                <a:solidFill>
                  <a:srgbClr val="B92020"/>
                </a:solidFill>
                <a:latin typeface="Arial"/>
                <a:cs typeface="Arial"/>
              </a:rPr>
              <a:t>'</a:t>
            </a:r>
            <a:r>
              <a:rPr sz="1050" spc="170" dirty="0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sz="1050" spc="195" dirty="0">
                <a:solidFill>
                  <a:srgbClr val="B92020"/>
                </a:solidFill>
                <a:latin typeface="Arial"/>
                <a:cs typeface="Arial"/>
              </a:rPr>
              <a:t>''</a:t>
            </a:r>
            <a:r>
              <a:rPr sz="1050" spc="195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r>
              <a:rPr sz="1050" spc="195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195" dirty="0">
                <a:solidFill>
                  <a:srgbClr val="333333"/>
                </a:solidFill>
                <a:latin typeface="Arial"/>
                <a:cs typeface="Arial"/>
              </a:rPr>
              <a:t>replace(</a:t>
            </a:r>
            <a:r>
              <a:rPr sz="1050" spc="195" dirty="0">
                <a:solidFill>
                  <a:srgbClr val="B92020"/>
                </a:solidFill>
                <a:latin typeface="Arial"/>
                <a:cs typeface="Arial"/>
              </a:rPr>
              <a:t>'</a:t>
            </a:r>
            <a:r>
              <a:rPr sz="1050" b="1" spc="195" dirty="0">
                <a:solidFill>
                  <a:srgbClr val="BA6621"/>
                </a:solidFill>
                <a:latin typeface="Arial"/>
                <a:cs typeface="Arial"/>
              </a:rPr>
              <a:t>\xa0</a:t>
            </a:r>
            <a:r>
              <a:rPr sz="1050" spc="195" dirty="0">
                <a:solidFill>
                  <a:srgbClr val="B92020"/>
                </a:solidFill>
                <a:latin typeface="Arial"/>
                <a:cs typeface="Arial"/>
              </a:rPr>
              <a:t>'</a:t>
            </a:r>
            <a:r>
              <a:rPr sz="1050" spc="195" dirty="0">
                <a:solidFill>
                  <a:srgbClr val="333333"/>
                </a:solidFill>
                <a:latin typeface="Arial"/>
                <a:cs typeface="Arial"/>
              </a:rPr>
              <a:t>,</a:t>
            </a:r>
            <a:r>
              <a:rPr sz="1050" spc="195" dirty="0">
                <a:solidFill>
                  <a:srgbClr val="B92020"/>
                </a:solidFill>
                <a:latin typeface="Arial"/>
                <a:cs typeface="Arial"/>
              </a:rPr>
              <a:t>''</a:t>
            </a:r>
            <a:r>
              <a:rPr sz="1050" spc="195" dirty="0">
                <a:solidFill>
                  <a:srgbClr val="333333"/>
                </a:solidFill>
                <a:latin typeface="Arial"/>
                <a:cs typeface="Arial"/>
              </a:rPr>
              <a:t>) </a:t>
            </a:r>
            <a:r>
              <a:rPr sz="1050" b="1" spc="110" dirty="0">
                <a:solidFill>
                  <a:srgbClr val="008000"/>
                </a:solidFill>
                <a:latin typeface="Arial"/>
                <a:cs typeface="Arial"/>
              </a:rPr>
              <a:t>for </a:t>
            </a:r>
            <a:r>
              <a:rPr sz="1050" spc="135" dirty="0">
                <a:solidFill>
                  <a:srgbClr val="333333"/>
                </a:solidFill>
                <a:latin typeface="Arial"/>
                <a:cs typeface="Arial"/>
              </a:rPr>
              <a:t>td </a:t>
            </a:r>
            <a:r>
              <a:rPr sz="1050" b="1" spc="110" dirty="0">
                <a:solidFill>
                  <a:srgbClr val="7216AB"/>
                </a:solidFill>
                <a:latin typeface="Arial"/>
                <a:cs typeface="Arial"/>
              </a:rPr>
              <a:t>in</a:t>
            </a:r>
            <a:r>
              <a:rPr sz="1050" b="1" spc="-95" dirty="0">
                <a:solidFill>
                  <a:srgbClr val="7216AB"/>
                </a:solidFill>
                <a:latin typeface="Arial"/>
                <a:cs typeface="Arial"/>
              </a:rPr>
              <a:t> </a:t>
            </a:r>
            <a:r>
              <a:rPr sz="1050" spc="150" dirty="0">
                <a:solidFill>
                  <a:srgbClr val="333333"/>
                </a:solidFill>
                <a:latin typeface="Arial"/>
                <a:cs typeface="Arial"/>
              </a:rPr>
              <a:t>tds]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marL="586105">
              <a:lnSpc>
                <a:spcPct val="100000"/>
              </a:lnSpc>
            </a:pPr>
            <a:r>
              <a:rPr sz="1050" spc="135" dirty="0">
                <a:solidFill>
                  <a:srgbClr val="333333"/>
                </a:solidFill>
                <a:latin typeface="Arial"/>
                <a:cs typeface="Arial"/>
              </a:rPr>
              <a:t>df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sz="1050" spc="85" dirty="0">
                <a:solidFill>
                  <a:srgbClr val="333333"/>
                </a:solidFill>
                <a:latin typeface="Arial"/>
                <a:cs typeface="Arial"/>
              </a:rPr>
              <a:t>df</a:t>
            </a:r>
            <a:r>
              <a:rPr sz="1050" spc="85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85" dirty="0">
                <a:solidFill>
                  <a:srgbClr val="333333"/>
                </a:solidFill>
                <a:latin typeface="Arial"/>
                <a:cs typeface="Arial"/>
              </a:rPr>
              <a:t>append(pd</a:t>
            </a:r>
            <a:r>
              <a:rPr sz="1050" spc="85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85" dirty="0">
                <a:solidFill>
                  <a:srgbClr val="333333"/>
                </a:solidFill>
                <a:latin typeface="Arial"/>
                <a:cs typeface="Arial"/>
              </a:rPr>
              <a:t>Series(values, </a:t>
            </a:r>
            <a:r>
              <a:rPr sz="1050" spc="75" dirty="0">
                <a:solidFill>
                  <a:srgbClr val="333333"/>
                </a:solidFill>
                <a:latin typeface="Arial"/>
                <a:cs typeface="Arial"/>
              </a:rPr>
              <a:t>index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sz="1050" spc="70" dirty="0">
                <a:solidFill>
                  <a:srgbClr val="333333"/>
                </a:solidFill>
                <a:latin typeface="Arial"/>
                <a:cs typeface="Arial"/>
              </a:rPr>
              <a:t>columns), </a:t>
            </a:r>
            <a:r>
              <a:rPr sz="1050" spc="75" dirty="0">
                <a:solidFill>
                  <a:srgbClr val="333333"/>
                </a:solidFill>
                <a:latin typeface="Arial"/>
                <a:cs typeface="Arial"/>
              </a:rPr>
              <a:t>ignore_index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</a:t>
            </a:r>
            <a:r>
              <a:rPr sz="1050" spc="-1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50" b="1" spc="5" dirty="0">
                <a:solidFill>
                  <a:srgbClr val="008000"/>
                </a:solidFill>
                <a:latin typeface="Arial"/>
                <a:cs typeface="Arial"/>
              </a:rPr>
              <a:t>True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79599" y="3222523"/>
            <a:ext cx="733425" cy="509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50" spc="225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algn="r">
              <a:lnSpc>
                <a:spcPct val="100000"/>
              </a:lnSpc>
            </a:pPr>
            <a:r>
              <a:rPr sz="1050" spc="135" dirty="0">
                <a:solidFill>
                  <a:srgbClr val="333333"/>
                </a:solidFill>
                <a:latin typeface="Arial"/>
                <a:cs typeface="Arial"/>
              </a:rPr>
              <a:t>df</a:t>
            </a:r>
            <a:endParaRPr sz="10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4281" y="4051198"/>
            <a:ext cx="61214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35" dirty="0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sz="1050" spc="220" dirty="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sz="1050" spc="165" dirty="0">
                <a:solidFill>
                  <a:srgbClr val="2F3F9E"/>
                </a:solidFill>
                <a:latin typeface="Arial"/>
                <a:cs typeface="Arial"/>
              </a:rPr>
              <a:t>[12]: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20811" y="4011510"/>
            <a:ext cx="5857875" cy="276225"/>
          </a:xfrm>
          <a:custGeom>
            <a:avLst/>
            <a:gdLst/>
            <a:ahLst/>
            <a:cxnLst/>
            <a:rect l="l" t="t" r="r" b="b"/>
            <a:pathLst>
              <a:path w="5857875" h="276225">
                <a:moveTo>
                  <a:pt x="0" y="261937"/>
                </a:moveTo>
                <a:lnTo>
                  <a:pt x="0" y="14287"/>
                </a:lnTo>
                <a:lnTo>
                  <a:pt x="0" y="12382"/>
                </a:lnTo>
                <a:lnTo>
                  <a:pt x="361" y="10572"/>
                </a:lnTo>
                <a:lnTo>
                  <a:pt x="1085" y="8858"/>
                </a:lnTo>
                <a:lnTo>
                  <a:pt x="1809" y="7048"/>
                </a:lnTo>
                <a:lnTo>
                  <a:pt x="2847" y="5524"/>
                </a:lnTo>
                <a:lnTo>
                  <a:pt x="12392" y="0"/>
                </a:lnTo>
                <a:lnTo>
                  <a:pt x="14287" y="0"/>
                </a:lnTo>
                <a:lnTo>
                  <a:pt x="5843587" y="0"/>
                </a:lnTo>
                <a:lnTo>
                  <a:pt x="5845482" y="0"/>
                </a:lnTo>
                <a:lnTo>
                  <a:pt x="5847302" y="380"/>
                </a:lnTo>
                <a:lnTo>
                  <a:pt x="5856789" y="8858"/>
                </a:lnTo>
                <a:lnTo>
                  <a:pt x="5857513" y="10572"/>
                </a:lnTo>
                <a:lnTo>
                  <a:pt x="5857875" y="12382"/>
                </a:lnTo>
                <a:lnTo>
                  <a:pt x="5857875" y="14287"/>
                </a:lnTo>
                <a:lnTo>
                  <a:pt x="5857875" y="261937"/>
                </a:lnTo>
                <a:lnTo>
                  <a:pt x="5857875" y="263842"/>
                </a:lnTo>
                <a:lnTo>
                  <a:pt x="5857513" y="265652"/>
                </a:lnTo>
                <a:lnTo>
                  <a:pt x="5856789" y="267366"/>
                </a:lnTo>
                <a:lnTo>
                  <a:pt x="5856065" y="269176"/>
                </a:lnTo>
                <a:lnTo>
                  <a:pt x="5845482" y="276225"/>
                </a:lnTo>
                <a:lnTo>
                  <a:pt x="5843587" y="276225"/>
                </a:lnTo>
                <a:lnTo>
                  <a:pt x="14287" y="276225"/>
                </a:lnTo>
                <a:lnTo>
                  <a:pt x="12392" y="276225"/>
                </a:lnTo>
                <a:lnTo>
                  <a:pt x="10572" y="275844"/>
                </a:lnTo>
                <a:lnTo>
                  <a:pt x="1085" y="267366"/>
                </a:lnTo>
                <a:lnTo>
                  <a:pt x="361" y="265652"/>
                </a:lnTo>
                <a:lnTo>
                  <a:pt x="0" y="263842"/>
                </a:lnTo>
                <a:lnTo>
                  <a:pt x="0" y="261937"/>
                </a:lnTo>
                <a:close/>
              </a:path>
            </a:pathLst>
          </a:custGeom>
          <a:ln w="9525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431769" y="4051198"/>
            <a:ext cx="583628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0"/>
              </a:spcBef>
            </a:pPr>
            <a:r>
              <a:rPr sz="1050" spc="95" dirty="0">
                <a:solidFill>
                  <a:srgbClr val="333333"/>
                </a:solidFill>
                <a:latin typeface="Arial"/>
                <a:cs typeface="Arial"/>
              </a:rPr>
              <a:t>df</a:t>
            </a:r>
            <a:r>
              <a:rPr sz="1050" spc="95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95" dirty="0">
                <a:solidFill>
                  <a:srgbClr val="333333"/>
                </a:solidFill>
                <a:latin typeface="Arial"/>
                <a:cs typeface="Arial"/>
              </a:rPr>
              <a:t>head(</a:t>
            </a:r>
            <a:r>
              <a:rPr sz="1050" spc="95" dirty="0">
                <a:solidFill>
                  <a:srgbClr val="666666"/>
                </a:solidFill>
                <a:latin typeface="Arial"/>
                <a:cs typeface="Arial"/>
              </a:rPr>
              <a:t>5</a:t>
            </a:r>
            <a:r>
              <a:rPr sz="1050" spc="95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10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4281" y="6699148"/>
            <a:ext cx="61214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35" dirty="0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sz="1050" spc="220" dirty="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sz="1050" spc="165" dirty="0">
                <a:solidFill>
                  <a:srgbClr val="2F3F9E"/>
                </a:solidFill>
                <a:latin typeface="Arial"/>
                <a:cs typeface="Arial"/>
              </a:rPr>
              <a:t>[13]: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20811" y="6659460"/>
            <a:ext cx="5857875" cy="609600"/>
          </a:xfrm>
          <a:custGeom>
            <a:avLst/>
            <a:gdLst/>
            <a:ahLst/>
            <a:cxnLst/>
            <a:rect l="l" t="t" r="r" b="b"/>
            <a:pathLst>
              <a:path w="5857875" h="609600">
                <a:moveTo>
                  <a:pt x="0" y="595312"/>
                </a:moveTo>
                <a:lnTo>
                  <a:pt x="0" y="14287"/>
                </a:lnTo>
                <a:lnTo>
                  <a:pt x="0" y="12382"/>
                </a:lnTo>
                <a:lnTo>
                  <a:pt x="361" y="10572"/>
                </a:lnTo>
                <a:lnTo>
                  <a:pt x="1085" y="8858"/>
                </a:lnTo>
                <a:lnTo>
                  <a:pt x="1809" y="7048"/>
                </a:lnTo>
                <a:lnTo>
                  <a:pt x="2847" y="5524"/>
                </a:lnTo>
                <a:lnTo>
                  <a:pt x="12392" y="0"/>
                </a:lnTo>
                <a:lnTo>
                  <a:pt x="14287" y="0"/>
                </a:lnTo>
                <a:lnTo>
                  <a:pt x="5843587" y="0"/>
                </a:lnTo>
                <a:lnTo>
                  <a:pt x="5845482" y="0"/>
                </a:lnTo>
                <a:lnTo>
                  <a:pt x="5847302" y="380"/>
                </a:lnTo>
                <a:lnTo>
                  <a:pt x="5856789" y="8858"/>
                </a:lnTo>
                <a:lnTo>
                  <a:pt x="5857513" y="10572"/>
                </a:lnTo>
                <a:lnTo>
                  <a:pt x="5857875" y="12382"/>
                </a:lnTo>
                <a:lnTo>
                  <a:pt x="5857875" y="14287"/>
                </a:lnTo>
                <a:lnTo>
                  <a:pt x="5857875" y="595312"/>
                </a:lnTo>
                <a:lnTo>
                  <a:pt x="5857875" y="597217"/>
                </a:lnTo>
                <a:lnTo>
                  <a:pt x="5857513" y="599027"/>
                </a:lnTo>
                <a:lnTo>
                  <a:pt x="5856789" y="600741"/>
                </a:lnTo>
                <a:lnTo>
                  <a:pt x="5856065" y="602551"/>
                </a:lnTo>
                <a:lnTo>
                  <a:pt x="5845482" y="609600"/>
                </a:lnTo>
                <a:lnTo>
                  <a:pt x="5843587" y="609600"/>
                </a:lnTo>
                <a:lnTo>
                  <a:pt x="14287" y="609600"/>
                </a:lnTo>
                <a:lnTo>
                  <a:pt x="12392" y="609600"/>
                </a:lnTo>
                <a:lnTo>
                  <a:pt x="10572" y="609219"/>
                </a:lnTo>
                <a:lnTo>
                  <a:pt x="1085" y="600741"/>
                </a:lnTo>
                <a:lnTo>
                  <a:pt x="361" y="599027"/>
                </a:lnTo>
                <a:lnTo>
                  <a:pt x="0" y="597217"/>
                </a:lnTo>
                <a:lnTo>
                  <a:pt x="0" y="595312"/>
                </a:lnTo>
                <a:close/>
              </a:path>
            </a:pathLst>
          </a:custGeom>
          <a:ln w="9525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431769" y="6699148"/>
            <a:ext cx="5836285" cy="5092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7625" marR="63500">
              <a:lnSpc>
                <a:spcPct val="101200"/>
              </a:lnSpc>
              <a:spcBef>
                <a:spcPts val="85"/>
              </a:spcBef>
            </a:pPr>
            <a:r>
              <a:rPr sz="1050" spc="135" dirty="0">
                <a:solidFill>
                  <a:srgbClr val="333333"/>
                </a:solidFill>
                <a:latin typeface="Arial"/>
                <a:cs typeface="Arial"/>
              </a:rPr>
              <a:t>df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sz="1050" spc="90" dirty="0">
                <a:solidFill>
                  <a:srgbClr val="333333"/>
                </a:solidFill>
                <a:latin typeface="Arial"/>
                <a:cs typeface="Arial"/>
              </a:rPr>
              <a:t>df</a:t>
            </a:r>
            <a:r>
              <a:rPr sz="1050" spc="90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90" dirty="0">
                <a:solidFill>
                  <a:srgbClr val="333333"/>
                </a:solidFill>
                <a:latin typeface="Arial"/>
                <a:cs typeface="Arial"/>
              </a:rPr>
              <a:t>rename(index</a:t>
            </a:r>
            <a:r>
              <a:rPr sz="1050" spc="90" dirty="0">
                <a:solidFill>
                  <a:srgbClr val="666666"/>
                </a:solidFill>
                <a:latin typeface="Arial"/>
                <a:cs typeface="Arial"/>
              </a:rPr>
              <a:t>=</a:t>
            </a:r>
            <a:r>
              <a:rPr sz="1050" spc="90" dirty="0">
                <a:solidFill>
                  <a:srgbClr val="008000"/>
                </a:solidFill>
                <a:latin typeface="Arial"/>
                <a:cs typeface="Arial"/>
              </a:rPr>
              <a:t>str</a:t>
            </a:r>
            <a:r>
              <a:rPr sz="1050" spc="90" dirty="0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sz="1050" spc="15" dirty="0">
                <a:solidFill>
                  <a:srgbClr val="333333"/>
                </a:solidFill>
                <a:latin typeface="Arial"/>
                <a:cs typeface="Arial"/>
              </a:rPr>
              <a:t>columns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sz="1050" spc="155" dirty="0">
                <a:solidFill>
                  <a:srgbClr val="333333"/>
                </a:solidFill>
                <a:latin typeface="Arial"/>
                <a:cs typeface="Arial"/>
              </a:rPr>
              <a:t>{</a:t>
            </a:r>
            <a:r>
              <a:rPr sz="1050" spc="155" dirty="0">
                <a:solidFill>
                  <a:srgbClr val="B92020"/>
                </a:solidFill>
                <a:latin typeface="Arial"/>
                <a:cs typeface="Arial"/>
              </a:rPr>
              <a:t>'Location'</a:t>
            </a:r>
            <a:r>
              <a:rPr sz="1050" spc="155" dirty="0">
                <a:solidFill>
                  <a:srgbClr val="333333"/>
                </a:solidFill>
                <a:latin typeface="Arial"/>
                <a:cs typeface="Arial"/>
              </a:rPr>
              <a:t>: </a:t>
            </a:r>
            <a:r>
              <a:rPr sz="1050" spc="150" dirty="0">
                <a:solidFill>
                  <a:srgbClr val="B92020"/>
                </a:solidFill>
                <a:latin typeface="Arial"/>
                <a:cs typeface="Arial"/>
              </a:rPr>
              <a:t>'Location'</a:t>
            </a:r>
            <a:r>
              <a:rPr sz="1050" spc="150" dirty="0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sz="1050" spc="45" dirty="0">
                <a:solidFill>
                  <a:srgbClr val="B92020"/>
                </a:solidFill>
                <a:latin typeface="Arial"/>
                <a:cs typeface="Arial"/>
              </a:rPr>
              <a:t>'London</a:t>
            </a:r>
            <a:r>
              <a:rPr sz="1050" b="1" spc="45" dirty="0">
                <a:solidFill>
                  <a:srgbClr val="BA6621"/>
                </a:solidFill>
                <a:latin typeface="Arial"/>
                <a:cs typeface="Arial"/>
              </a:rPr>
              <a:t>\xa0</a:t>
            </a:r>
            <a:r>
              <a:rPr sz="1050" spc="45" dirty="0">
                <a:solidFill>
                  <a:srgbClr val="B92020"/>
                </a:solidFill>
                <a:latin typeface="Arial"/>
                <a:cs typeface="Arial"/>
              </a:rPr>
              <a:t>boroug  </a:t>
            </a:r>
            <a:r>
              <a:rPr sz="1050" spc="215" dirty="0">
                <a:solidFill>
                  <a:srgbClr val="B92020"/>
                </a:solidFill>
                <a:latin typeface="Arial"/>
                <a:cs typeface="Arial"/>
              </a:rPr>
              <a:t>h'</a:t>
            </a:r>
            <a:r>
              <a:rPr sz="1050" spc="215" dirty="0">
                <a:solidFill>
                  <a:srgbClr val="333333"/>
                </a:solidFill>
                <a:latin typeface="Arial"/>
                <a:cs typeface="Arial"/>
              </a:rPr>
              <a:t>: </a:t>
            </a:r>
            <a:r>
              <a:rPr sz="1050" spc="110" dirty="0">
                <a:solidFill>
                  <a:srgbClr val="B92020"/>
                </a:solidFill>
                <a:latin typeface="Arial"/>
                <a:cs typeface="Arial"/>
              </a:rPr>
              <a:t>'Borough'</a:t>
            </a:r>
            <a:r>
              <a:rPr sz="1050" spc="110" dirty="0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sz="1050" spc="114" dirty="0">
                <a:solidFill>
                  <a:srgbClr val="B92020"/>
                </a:solidFill>
                <a:latin typeface="Arial"/>
                <a:cs typeface="Arial"/>
              </a:rPr>
              <a:t>'Post </a:t>
            </a:r>
            <a:r>
              <a:rPr sz="1050" spc="120" dirty="0">
                <a:solidFill>
                  <a:srgbClr val="B92020"/>
                </a:solidFill>
                <a:latin typeface="Arial"/>
                <a:cs typeface="Arial"/>
              </a:rPr>
              <a:t>town'</a:t>
            </a:r>
            <a:r>
              <a:rPr sz="1050" spc="120" dirty="0">
                <a:solidFill>
                  <a:srgbClr val="333333"/>
                </a:solidFill>
                <a:latin typeface="Arial"/>
                <a:cs typeface="Arial"/>
              </a:rPr>
              <a:t>: </a:t>
            </a:r>
            <a:r>
              <a:rPr sz="1050" spc="130" dirty="0">
                <a:solidFill>
                  <a:srgbClr val="B92020"/>
                </a:solidFill>
                <a:latin typeface="Arial"/>
                <a:cs typeface="Arial"/>
              </a:rPr>
              <a:t>'Post-town'</a:t>
            </a:r>
            <a:r>
              <a:rPr sz="1050" spc="130" dirty="0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sz="1050" spc="135" dirty="0">
                <a:solidFill>
                  <a:srgbClr val="B92020"/>
                </a:solidFill>
                <a:latin typeface="Arial"/>
                <a:cs typeface="Arial"/>
              </a:rPr>
              <a:t>'Postcode</a:t>
            </a:r>
            <a:r>
              <a:rPr sz="1050" b="1" spc="135" dirty="0">
                <a:solidFill>
                  <a:srgbClr val="BA6621"/>
                </a:solidFill>
                <a:latin typeface="Arial"/>
                <a:cs typeface="Arial"/>
              </a:rPr>
              <a:t>\xa0</a:t>
            </a:r>
            <a:r>
              <a:rPr sz="1050" spc="135" dirty="0">
                <a:solidFill>
                  <a:srgbClr val="B92020"/>
                </a:solidFill>
                <a:latin typeface="Arial"/>
                <a:cs typeface="Arial"/>
              </a:rPr>
              <a:t>district'</a:t>
            </a:r>
            <a:r>
              <a:rPr sz="1050" spc="135" dirty="0">
                <a:solidFill>
                  <a:srgbClr val="333333"/>
                </a:solidFill>
                <a:latin typeface="Arial"/>
                <a:cs typeface="Arial"/>
              </a:rPr>
              <a:t>: </a:t>
            </a:r>
            <a:r>
              <a:rPr sz="1050" spc="114" dirty="0">
                <a:solidFill>
                  <a:srgbClr val="B92020"/>
                </a:solidFill>
                <a:latin typeface="Arial"/>
                <a:cs typeface="Arial"/>
              </a:rPr>
              <a:t>'Postcode'</a:t>
            </a:r>
            <a:r>
              <a:rPr sz="1050" spc="114" dirty="0">
                <a:solidFill>
                  <a:srgbClr val="333333"/>
                </a:solidFill>
                <a:latin typeface="Arial"/>
                <a:cs typeface="Arial"/>
              </a:rPr>
              <a:t>,  </a:t>
            </a:r>
            <a:r>
              <a:rPr sz="1050" spc="120" dirty="0">
                <a:solidFill>
                  <a:srgbClr val="B92020"/>
                </a:solidFill>
                <a:latin typeface="Arial"/>
                <a:cs typeface="Arial"/>
              </a:rPr>
              <a:t>'Dial</a:t>
            </a:r>
            <a:r>
              <a:rPr sz="1050" b="1" spc="120" dirty="0">
                <a:solidFill>
                  <a:srgbClr val="BA6621"/>
                </a:solidFill>
                <a:latin typeface="Arial"/>
                <a:cs typeface="Arial"/>
              </a:rPr>
              <a:t>\xa0</a:t>
            </a:r>
            <a:r>
              <a:rPr sz="1050" spc="120" dirty="0">
                <a:solidFill>
                  <a:srgbClr val="B92020"/>
                </a:solidFill>
                <a:latin typeface="Arial"/>
                <a:cs typeface="Arial"/>
              </a:rPr>
              <a:t>code'</a:t>
            </a:r>
            <a:r>
              <a:rPr sz="1050" spc="120" dirty="0">
                <a:solidFill>
                  <a:srgbClr val="333333"/>
                </a:solidFill>
                <a:latin typeface="Arial"/>
                <a:cs typeface="Arial"/>
              </a:rPr>
              <a:t>: </a:t>
            </a:r>
            <a:r>
              <a:rPr sz="1050" spc="145" dirty="0">
                <a:solidFill>
                  <a:srgbClr val="B92020"/>
                </a:solidFill>
                <a:latin typeface="Arial"/>
                <a:cs typeface="Arial"/>
              </a:rPr>
              <a:t>'Dial-code'</a:t>
            </a:r>
            <a:r>
              <a:rPr sz="1050" spc="145" dirty="0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sz="1050" dirty="0">
                <a:solidFill>
                  <a:srgbClr val="B92020"/>
                </a:solidFill>
                <a:latin typeface="Arial"/>
                <a:cs typeface="Arial"/>
              </a:rPr>
              <a:t>'OS </a:t>
            </a:r>
            <a:r>
              <a:rPr sz="1050" spc="135" dirty="0">
                <a:solidFill>
                  <a:srgbClr val="B92020"/>
                </a:solidFill>
                <a:latin typeface="Arial"/>
                <a:cs typeface="Arial"/>
              </a:rPr>
              <a:t>grid </a:t>
            </a:r>
            <a:r>
              <a:rPr sz="1050" spc="229" dirty="0">
                <a:solidFill>
                  <a:srgbClr val="B92020"/>
                </a:solidFill>
                <a:latin typeface="Arial"/>
                <a:cs typeface="Arial"/>
              </a:rPr>
              <a:t>ref'</a:t>
            </a:r>
            <a:r>
              <a:rPr sz="1050" spc="229" dirty="0">
                <a:solidFill>
                  <a:srgbClr val="333333"/>
                </a:solidFill>
                <a:latin typeface="Arial"/>
                <a:cs typeface="Arial"/>
              </a:rPr>
              <a:t>:</a:t>
            </a:r>
            <a:r>
              <a:rPr sz="1050" spc="-114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50" spc="95" dirty="0">
                <a:solidFill>
                  <a:srgbClr val="B92020"/>
                </a:solidFill>
                <a:latin typeface="Arial"/>
                <a:cs typeface="Arial"/>
              </a:rPr>
              <a:t>'OSGridRef'</a:t>
            </a:r>
            <a:r>
              <a:rPr sz="1050" spc="95" dirty="0">
                <a:solidFill>
                  <a:srgbClr val="333333"/>
                </a:solidFill>
                <a:latin typeface="Arial"/>
                <a:cs typeface="Arial"/>
              </a:rPr>
              <a:t>})</a:t>
            </a:r>
            <a:endParaRPr sz="10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4281" y="4327423"/>
            <a:ext cx="61214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10" dirty="0">
                <a:solidFill>
                  <a:srgbClr val="D84215"/>
                </a:solidFill>
                <a:latin typeface="Arial"/>
                <a:cs typeface="Arial"/>
              </a:rPr>
              <a:t>Out[12]: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473187" y="4844948"/>
            <a:ext cx="5705475" cy="9525"/>
          </a:xfrm>
          <a:custGeom>
            <a:avLst/>
            <a:gdLst/>
            <a:ahLst/>
            <a:cxnLst/>
            <a:rect l="l" t="t" r="r" b="b"/>
            <a:pathLst>
              <a:path w="5705475" h="9525">
                <a:moveTo>
                  <a:pt x="5705475" y="0"/>
                </a:moveTo>
                <a:lnTo>
                  <a:pt x="5705475" y="0"/>
                </a:lnTo>
                <a:lnTo>
                  <a:pt x="0" y="0"/>
                </a:lnTo>
                <a:lnTo>
                  <a:pt x="0" y="9525"/>
                </a:lnTo>
                <a:lnTo>
                  <a:pt x="5705475" y="9525"/>
                </a:lnTo>
                <a:lnTo>
                  <a:pt x="57054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857577" y="4565548"/>
            <a:ext cx="5016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Arial"/>
                <a:cs typeface="Arial"/>
              </a:rPr>
              <a:t>Location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5</a:t>
            </a:fld>
            <a:r>
              <a:rPr spc="-5" dirty="0"/>
              <a:t>/</a:t>
            </a:r>
            <a:r>
              <a:rPr dirty="0"/>
              <a:t>46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981822" y="4565548"/>
            <a:ext cx="9398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Arial"/>
                <a:cs typeface="Arial"/>
              </a:rPr>
              <a:t>London</a:t>
            </a:r>
            <a:r>
              <a:rPr sz="900" b="1" spc="-75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borough</a:t>
            </a:r>
            <a:endParaRPr sz="9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226025" y="4565548"/>
            <a:ext cx="5715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Arial"/>
                <a:cs typeface="Arial"/>
              </a:rPr>
              <a:t>Post</a:t>
            </a:r>
            <a:r>
              <a:rPr sz="900" b="1" spc="-75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town</a:t>
            </a:r>
            <a:endParaRPr sz="9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92623" y="4565548"/>
            <a:ext cx="9531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Arial"/>
                <a:cs typeface="Arial"/>
              </a:rPr>
              <a:t>Postcode</a:t>
            </a:r>
            <a:r>
              <a:rPr sz="900" b="1" spc="-75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district</a:t>
            </a:r>
            <a:endParaRPr sz="9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940373" y="4565548"/>
            <a:ext cx="5340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Arial"/>
                <a:cs typeface="Arial"/>
              </a:rPr>
              <a:t>Dial</a:t>
            </a:r>
            <a:r>
              <a:rPr sz="900" b="1" spc="-75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code</a:t>
            </a:r>
            <a:endParaRPr sz="9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693000" y="4498873"/>
            <a:ext cx="438784" cy="295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065"/>
              </a:lnSpc>
              <a:spcBef>
                <a:spcPts val="100"/>
              </a:spcBef>
            </a:pPr>
            <a:r>
              <a:rPr sz="900" b="1" dirty="0">
                <a:latin typeface="Arial"/>
                <a:cs typeface="Arial"/>
              </a:rPr>
              <a:t>OS</a:t>
            </a:r>
            <a:r>
              <a:rPr sz="900" b="1" spc="-100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grid</a:t>
            </a:r>
            <a:endParaRPr sz="900">
              <a:latin typeface="Arial"/>
              <a:cs typeface="Arial"/>
            </a:endParaRPr>
          </a:p>
          <a:p>
            <a:pPr marL="279400">
              <a:lnSpc>
                <a:spcPts val="1065"/>
              </a:lnSpc>
            </a:pPr>
            <a:r>
              <a:rPr sz="900" b="1" dirty="0">
                <a:latin typeface="Arial"/>
                <a:cs typeface="Arial"/>
              </a:rPr>
              <a:t>ref</a:t>
            </a:r>
            <a:endParaRPr sz="9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517649" y="4956073"/>
            <a:ext cx="89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009672" y="4889398"/>
            <a:ext cx="349885" cy="29591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40005" marR="5080" indent="-27940">
              <a:lnSpc>
                <a:spcPts val="1050"/>
              </a:lnSpc>
              <a:spcBef>
                <a:spcPts val="160"/>
              </a:spcBef>
            </a:pPr>
            <a:r>
              <a:rPr sz="900" dirty="0">
                <a:latin typeface="Arial"/>
                <a:cs typeface="Arial"/>
              </a:rPr>
              <a:t>Abbey  </a:t>
            </a:r>
            <a:r>
              <a:rPr sz="900" spc="-20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ood</a:t>
            </a:r>
            <a:endParaRPr sz="9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792655" y="4956073"/>
            <a:ext cx="11290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"/>
                <a:cs typeface="Arial"/>
              </a:rPr>
              <a:t>Bexley, </a:t>
            </a:r>
            <a:r>
              <a:rPr sz="900" dirty="0">
                <a:latin typeface="Arial"/>
                <a:cs typeface="Arial"/>
              </a:rPr>
              <a:t>Greenwich</a:t>
            </a:r>
            <a:r>
              <a:rPr sz="900" spc="-8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[7]</a:t>
            </a:r>
            <a:endParaRPr sz="9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283175" y="4956073"/>
            <a:ext cx="51498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LONDON</a:t>
            </a:r>
            <a:endParaRPr sz="9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603873" y="4956073"/>
            <a:ext cx="2419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SE2</a:t>
            </a:r>
            <a:endParaRPr sz="9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257822" y="4956073"/>
            <a:ext cx="8737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020</a:t>
            </a:r>
            <a:r>
              <a:rPr sz="900" spc="8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TQ465785</a:t>
            </a:r>
            <a:endParaRPr sz="9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517649" y="5337073"/>
            <a:ext cx="89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041524" y="5337073"/>
            <a:ext cx="3181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Acton</a:t>
            </a:r>
            <a:endParaRPr sz="9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580877" y="5270398"/>
            <a:ext cx="1340485" cy="295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1065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Ealing, Hammersmith</a:t>
            </a:r>
            <a:r>
              <a:rPr sz="900" spc="-10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and</a:t>
            </a:r>
            <a:endParaRPr sz="900">
              <a:latin typeface="Arial"/>
              <a:cs typeface="Arial"/>
            </a:endParaRPr>
          </a:p>
          <a:p>
            <a:pPr marR="5080" algn="r">
              <a:lnSpc>
                <a:spcPts val="1065"/>
              </a:lnSpc>
            </a:pPr>
            <a:r>
              <a:rPr sz="900" dirty="0">
                <a:latin typeface="Arial"/>
                <a:cs typeface="Arial"/>
              </a:rPr>
              <a:t>Fulham[8]</a:t>
            </a:r>
            <a:endParaRPr sz="9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283175" y="5337073"/>
            <a:ext cx="51498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LONDON</a:t>
            </a:r>
            <a:endParaRPr sz="9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413526" y="5337073"/>
            <a:ext cx="43243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W3,</a:t>
            </a:r>
            <a:r>
              <a:rPr sz="900" spc="-7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W4</a:t>
            </a:r>
            <a:endParaRPr sz="9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257822" y="5337073"/>
            <a:ext cx="8737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020</a:t>
            </a:r>
            <a:r>
              <a:rPr sz="900" spc="8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TQ205805</a:t>
            </a:r>
            <a:endParaRPr sz="9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517649" y="5651398"/>
            <a:ext cx="89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818877" y="5651398"/>
            <a:ext cx="5403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Addington</a:t>
            </a:r>
            <a:endParaRPr sz="9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336771" y="5651398"/>
            <a:ext cx="5848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Croydon[8]</a:t>
            </a:r>
            <a:endParaRPr sz="9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187925" y="5651398"/>
            <a:ext cx="6102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CROYDON</a:t>
            </a:r>
            <a:endParaRPr sz="9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591224" y="5651398"/>
            <a:ext cx="2546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CR0</a:t>
            </a:r>
            <a:endParaRPr sz="9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257822" y="5651398"/>
            <a:ext cx="8737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020</a:t>
            </a:r>
            <a:r>
              <a:rPr sz="900" spc="8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TQ375645</a:t>
            </a:r>
            <a:endParaRPr sz="9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517649" y="5899048"/>
            <a:ext cx="8420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Arial"/>
                <a:cs typeface="Arial"/>
              </a:rPr>
              <a:t>3</a:t>
            </a:r>
            <a:r>
              <a:rPr sz="900" b="1" spc="1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Addiscombe</a:t>
            </a:r>
            <a:endParaRPr sz="9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336771" y="5899048"/>
            <a:ext cx="5848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Croydon[8]</a:t>
            </a:r>
            <a:endParaRPr sz="9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187925" y="5899048"/>
            <a:ext cx="6102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CROYDON</a:t>
            </a:r>
            <a:endParaRPr sz="9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591224" y="5899048"/>
            <a:ext cx="2546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CR0</a:t>
            </a:r>
            <a:endParaRPr sz="9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257822" y="5899048"/>
            <a:ext cx="8737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020</a:t>
            </a:r>
            <a:r>
              <a:rPr sz="900" spc="8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TQ345665</a:t>
            </a:r>
            <a:endParaRPr sz="9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517649" y="6213373"/>
            <a:ext cx="8420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090" algn="l"/>
              </a:tabLst>
            </a:pPr>
            <a:r>
              <a:rPr sz="900" b="1" dirty="0">
                <a:latin typeface="Arial"/>
                <a:cs typeface="Arial"/>
              </a:rPr>
              <a:t>4	</a:t>
            </a:r>
            <a:r>
              <a:rPr sz="900" dirty="0">
                <a:latin typeface="Arial"/>
                <a:cs typeface="Arial"/>
              </a:rPr>
              <a:t>Albany</a:t>
            </a:r>
            <a:r>
              <a:rPr sz="900" spc="-7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Park</a:t>
            </a:r>
            <a:endParaRPr sz="9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552722" y="6213373"/>
            <a:ext cx="3689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Bexley</a:t>
            </a:r>
            <a:endParaRPr sz="9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310407" y="6146698"/>
            <a:ext cx="487680" cy="29591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42545" marR="5080" indent="-30480">
              <a:lnSpc>
                <a:spcPts val="1050"/>
              </a:lnSpc>
              <a:spcBef>
                <a:spcPts val="160"/>
              </a:spcBef>
            </a:pPr>
            <a:r>
              <a:rPr sz="900" dirty="0">
                <a:latin typeface="Arial"/>
                <a:cs typeface="Arial"/>
              </a:rPr>
              <a:t>BEXLE</a:t>
            </a:r>
            <a:r>
              <a:rPr sz="900" spc="-120" dirty="0">
                <a:latin typeface="Arial"/>
                <a:cs typeface="Arial"/>
              </a:rPr>
              <a:t>Y</a:t>
            </a:r>
            <a:r>
              <a:rPr sz="900" dirty="0">
                <a:latin typeface="Arial"/>
                <a:cs typeface="Arial"/>
              </a:rPr>
              <a:t>,  SIDCUP</a:t>
            </a:r>
            <a:endParaRPr sz="9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248172" y="6213373"/>
            <a:ext cx="597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DA5,</a:t>
            </a:r>
            <a:r>
              <a:rPr sz="900" spc="-7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DA14</a:t>
            </a:r>
            <a:endParaRPr sz="9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257822" y="6213373"/>
            <a:ext cx="8737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020</a:t>
            </a:r>
            <a:r>
              <a:rPr sz="900" spc="8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TQ478728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38337" y="165099"/>
            <a:ext cx="153225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Neighborhoods in London</a:t>
            </a:r>
            <a:r>
              <a:rPr sz="800" spc="-8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Week2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281" y="469798"/>
            <a:ext cx="61214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35" dirty="0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sz="1050" spc="220" dirty="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sz="1050" spc="165" dirty="0">
                <a:solidFill>
                  <a:srgbClr val="2F3F9E"/>
                </a:solidFill>
                <a:latin typeface="Arial"/>
                <a:cs typeface="Arial"/>
              </a:rPr>
              <a:t>[14]: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20811" y="430110"/>
            <a:ext cx="5857875" cy="276225"/>
          </a:xfrm>
          <a:custGeom>
            <a:avLst/>
            <a:gdLst/>
            <a:ahLst/>
            <a:cxnLst/>
            <a:rect l="l" t="t" r="r" b="b"/>
            <a:pathLst>
              <a:path w="5857875" h="276225">
                <a:moveTo>
                  <a:pt x="0" y="261937"/>
                </a:moveTo>
                <a:lnTo>
                  <a:pt x="0" y="14287"/>
                </a:lnTo>
                <a:lnTo>
                  <a:pt x="0" y="12382"/>
                </a:lnTo>
                <a:lnTo>
                  <a:pt x="361" y="10572"/>
                </a:lnTo>
                <a:lnTo>
                  <a:pt x="1085" y="8858"/>
                </a:lnTo>
                <a:lnTo>
                  <a:pt x="1809" y="7048"/>
                </a:lnTo>
                <a:lnTo>
                  <a:pt x="2847" y="5524"/>
                </a:lnTo>
                <a:lnTo>
                  <a:pt x="12392" y="0"/>
                </a:lnTo>
                <a:lnTo>
                  <a:pt x="14287" y="0"/>
                </a:lnTo>
                <a:lnTo>
                  <a:pt x="5843587" y="0"/>
                </a:lnTo>
                <a:lnTo>
                  <a:pt x="5845482" y="0"/>
                </a:lnTo>
                <a:lnTo>
                  <a:pt x="5847302" y="380"/>
                </a:lnTo>
                <a:lnTo>
                  <a:pt x="5856789" y="8858"/>
                </a:lnTo>
                <a:lnTo>
                  <a:pt x="5857513" y="10572"/>
                </a:lnTo>
                <a:lnTo>
                  <a:pt x="5857875" y="12382"/>
                </a:lnTo>
                <a:lnTo>
                  <a:pt x="5857875" y="14287"/>
                </a:lnTo>
                <a:lnTo>
                  <a:pt x="5857875" y="261937"/>
                </a:lnTo>
                <a:lnTo>
                  <a:pt x="5857875" y="263842"/>
                </a:lnTo>
                <a:lnTo>
                  <a:pt x="5857513" y="265652"/>
                </a:lnTo>
                <a:lnTo>
                  <a:pt x="5856789" y="267366"/>
                </a:lnTo>
                <a:lnTo>
                  <a:pt x="5856065" y="269176"/>
                </a:lnTo>
                <a:lnTo>
                  <a:pt x="5845482" y="276225"/>
                </a:lnTo>
                <a:lnTo>
                  <a:pt x="5843587" y="276225"/>
                </a:lnTo>
                <a:lnTo>
                  <a:pt x="14287" y="276225"/>
                </a:lnTo>
                <a:lnTo>
                  <a:pt x="12392" y="276225"/>
                </a:lnTo>
                <a:lnTo>
                  <a:pt x="10572" y="275844"/>
                </a:lnTo>
                <a:lnTo>
                  <a:pt x="1085" y="267366"/>
                </a:lnTo>
                <a:lnTo>
                  <a:pt x="361" y="265652"/>
                </a:lnTo>
                <a:lnTo>
                  <a:pt x="0" y="263842"/>
                </a:lnTo>
                <a:lnTo>
                  <a:pt x="0" y="261937"/>
                </a:lnTo>
                <a:close/>
              </a:path>
            </a:pathLst>
          </a:custGeom>
          <a:ln w="9525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31769" y="469798"/>
            <a:ext cx="583628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0"/>
              </a:spcBef>
            </a:pPr>
            <a:r>
              <a:rPr sz="1050" spc="95" dirty="0">
                <a:solidFill>
                  <a:srgbClr val="333333"/>
                </a:solidFill>
                <a:latin typeface="Arial"/>
                <a:cs typeface="Arial"/>
              </a:rPr>
              <a:t>df</a:t>
            </a:r>
            <a:r>
              <a:rPr sz="1050" spc="95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95" dirty="0">
                <a:solidFill>
                  <a:srgbClr val="333333"/>
                </a:solidFill>
                <a:latin typeface="Arial"/>
                <a:cs typeface="Arial"/>
              </a:rPr>
              <a:t>head(</a:t>
            </a:r>
            <a:r>
              <a:rPr sz="1050" spc="95" dirty="0">
                <a:solidFill>
                  <a:srgbClr val="666666"/>
                </a:solidFill>
                <a:latin typeface="Arial"/>
                <a:cs typeface="Arial"/>
              </a:rPr>
              <a:t>5</a:t>
            </a:r>
            <a:r>
              <a:rPr sz="1050" spc="95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2229" y="3230143"/>
            <a:ext cx="660082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000"/>
              </a:lnSpc>
              <a:spcBef>
                <a:spcPts val="100"/>
              </a:spcBef>
            </a:pPr>
            <a:r>
              <a:rPr sz="1050" dirty="0">
                <a:latin typeface="Arial"/>
                <a:cs typeface="Arial"/>
              </a:rPr>
              <a:t>Looking the data, under the Borough, there are borough names with []. These are references extracted from</a:t>
            </a:r>
            <a:r>
              <a:rPr sz="1050" spc="-10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the  wiki page. So remove these, the following was</a:t>
            </a:r>
            <a:r>
              <a:rPr sz="1050" spc="-1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done:</a:t>
            </a:r>
            <a:endParaRPr sz="10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4281" y="3860698"/>
            <a:ext cx="61214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35" dirty="0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sz="1050" spc="220" dirty="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sz="1050" spc="165" dirty="0">
                <a:solidFill>
                  <a:srgbClr val="2F3F9E"/>
                </a:solidFill>
                <a:latin typeface="Arial"/>
                <a:cs typeface="Arial"/>
              </a:rPr>
              <a:t>[15]: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20811" y="3830535"/>
            <a:ext cx="5857875" cy="438150"/>
          </a:xfrm>
          <a:custGeom>
            <a:avLst/>
            <a:gdLst/>
            <a:ahLst/>
            <a:cxnLst/>
            <a:rect l="l" t="t" r="r" b="b"/>
            <a:pathLst>
              <a:path w="5857875" h="438150">
                <a:moveTo>
                  <a:pt x="0" y="423862"/>
                </a:moveTo>
                <a:lnTo>
                  <a:pt x="0" y="14287"/>
                </a:lnTo>
                <a:lnTo>
                  <a:pt x="0" y="12382"/>
                </a:lnTo>
                <a:lnTo>
                  <a:pt x="361" y="10572"/>
                </a:lnTo>
                <a:lnTo>
                  <a:pt x="1085" y="8858"/>
                </a:lnTo>
                <a:lnTo>
                  <a:pt x="1809" y="7048"/>
                </a:lnTo>
                <a:lnTo>
                  <a:pt x="2847" y="5524"/>
                </a:lnTo>
                <a:lnTo>
                  <a:pt x="12392" y="0"/>
                </a:lnTo>
                <a:lnTo>
                  <a:pt x="14287" y="0"/>
                </a:lnTo>
                <a:lnTo>
                  <a:pt x="5843587" y="0"/>
                </a:lnTo>
                <a:lnTo>
                  <a:pt x="5845482" y="0"/>
                </a:lnTo>
                <a:lnTo>
                  <a:pt x="5847302" y="380"/>
                </a:lnTo>
                <a:lnTo>
                  <a:pt x="5856789" y="8858"/>
                </a:lnTo>
                <a:lnTo>
                  <a:pt x="5857513" y="10572"/>
                </a:lnTo>
                <a:lnTo>
                  <a:pt x="5857875" y="12382"/>
                </a:lnTo>
                <a:lnTo>
                  <a:pt x="5857875" y="14287"/>
                </a:lnTo>
                <a:lnTo>
                  <a:pt x="5857875" y="423862"/>
                </a:lnTo>
                <a:lnTo>
                  <a:pt x="5857875" y="425767"/>
                </a:lnTo>
                <a:lnTo>
                  <a:pt x="5857513" y="427577"/>
                </a:lnTo>
                <a:lnTo>
                  <a:pt x="5856789" y="429291"/>
                </a:lnTo>
                <a:lnTo>
                  <a:pt x="5856065" y="431101"/>
                </a:lnTo>
                <a:lnTo>
                  <a:pt x="5845482" y="438150"/>
                </a:lnTo>
                <a:lnTo>
                  <a:pt x="5843587" y="438150"/>
                </a:lnTo>
                <a:lnTo>
                  <a:pt x="14287" y="438150"/>
                </a:lnTo>
                <a:lnTo>
                  <a:pt x="12392" y="438150"/>
                </a:lnTo>
                <a:lnTo>
                  <a:pt x="10572" y="437769"/>
                </a:lnTo>
                <a:lnTo>
                  <a:pt x="1085" y="429291"/>
                </a:lnTo>
                <a:lnTo>
                  <a:pt x="361" y="427577"/>
                </a:lnTo>
                <a:lnTo>
                  <a:pt x="0" y="425767"/>
                </a:lnTo>
                <a:lnTo>
                  <a:pt x="0" y="423862"/>
                </a:lnTo>
                <a:close/>
              </a:path>
            </a:pathLst>
          </a:custGeom>
          <a:ln w="9524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431769" y="3860698"/>
            <a:ext cx="5836285" cy="347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0"/>
              </a:spcBef>
            </a:pPr>
            <a:r>
              <a:rPr sz="1050" spc="125" dirty="0">
                <a:solidFill>
                  <a:srgbClr val="333333"/>
                </a:solidFill>
                <a:latin typeface="Arial"/>
                <a:cs typeface="Arial"/>
              </a:rPr>
              <a:t>df[</a:t>
            </a:r>
            <a:r>
              <a:rPr sz="1050" spc="125" dirty="0">
                <a:solidFill>
                  <a:srgbClr val="B92020"/>
                </a:solidFill>
                <a:latin typeface="Arial"/>
                <a:cs typeface="Arial"/>
              </a:rPr>
              <a:t>'Borough'</a:t>
            </a:r>
            <a:r>
              <a:rPr sz="1050" spc="125" dirty="0">
                <a:solidFill>
                  <a:srgbClr val="333333"/>
                </a:solidFill>
                <a:latin typeface="Arial"/>
                <a:cs typeface="Arial"/>
              </a:rPr>
              <a:t>]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sz="1050" spc="65" dirty="0">
                <a:solidFill>
                  <a:srgbClr val="333333"/>
                </a:solidFill>
                <a:latin typeface="Arial"/>
                <a:cs typeface="Arial"/>
              </a:rPr>
              <a:t>df[</a:t>
            </a:r>
            <a:r>
              <a:rPr sz="1050" spc="65" dirty="0">
                <a:solidFill>
                  <a:srgbClr val="B92020"/>
                </a:solidFill>
                <a:latin typeface="Arial"/>
                <a:cs typeface="Arial"/>
              </a:rPr>
              <a:t>'Borough'</a:t>
            </a:r>
            <a:r>
              <a:rPr sz="1050" spc="65" dirty="0">
                <a:solidFill>
                  <a:srgbClr val="333333"/>
                </a:solidFill>
                <a:latin typeface="Arial"/>
                <a:cs typeface="Arial"/>
              </a:rPr>
              <a:t>]</a:t>
            </a:r>
            <a:r>
              <a:rPr sz="1050" spc="65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65" dirty="0">
                <a:solidFill>
                  <a:srgbClr val="333333"/>
                </a:solidFill>
                <a:latin typeface="Arial"/>
                <a:cs typeface="Arial"/>
              </a:rPr>
              <a:t>map(</a:t>
            </a:r>
            <a:r>
              <a:rPr sz="1050" b="1" spc="65" dirty="0">
                <a:solidFill>
                  <a:srgbClr val="008000"/>
                </a:solidFill>
                <a:latin typeface="Arial"/>
                <a:cs typeface="Arial"/>
              </a:rPr>
              <a:t>lambda </a:t>
            </a:r>
            <a:r>
              <a:rPr sz="1050" spc="165" dirty="0">
                <a:solidFill>
                  <a:srgbClr val="333333"/>
                </a:solidFill>
                <a:latin typeface="Arial"/>
                <a:cs typeface="Arial"/>
              </a:rPr>
              <a:t>x:</a:t>
            </a:r>
            <a:r>
              <a:rPr sz="105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50" spc="160" dirty="0">
                <a:solidFill>
                  <a:srgbClr val="333333"/>
                </a:solidFill>
                <a:latin typeface="Arial"/>
                <a:cs typeface="Arial"/>
              </a:rPr>
              <a:t>x</a:t>
            </a:r>
            <a:r>
              <a:rPr sz="1050" spc="160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160" dirty="0">
                <a:solidFill>
                  <a:srgbClr val="333333"/>
                </a:solidFill>
                <a:latin typeface="Arial"/>
                <a:cs typeface="Arial"/>
              </a:rPr>
              <a:t>rstrip(</a:t>
            </a:r>
            <a:r>
              <a:rPr sz="1050" spc="160" dirty="0">
                <a:solidFill>
                  <a:srgbClr val="B92020"/>
                </a:solidFill>
                <a:latin typeface="Arial"/>
                <a:cs typeface="Arial"/>
              </a:rPr>
              <a:t>']'</a:t>
            </a:r>
            <a:r>
              <a:rPr sz="1050" spc="160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r>
              <a:rPr sz="1050" spc="160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160" dirty="0">
                <a:solidFill>
                  <a:srgbClr val="333333"/>
                </a:solidFill>
                <a:latin typeface="Arial"/>
                <a:cs typeface="Arial"/>
              </a:rPr>
              <a:t>rstrip(</a:t>
            </a:r>
            <a:r>
              <a:rPr sz="1050" spc="160" dirty="0">
                <a:solidFill>
                  <a:srgbClr val="B92020"/>
                </a:solidFill>
                <a:latin typeface="Arial"/>
                <a:cs typeface="Arial"/>
              </a:rPr>
              <a:t>'0123456789'</a:t>
            </a:r>
            <a:r>
              <a:rPr sz="1050" spc="160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1050">
              <a:latin typeface="Arial"/>
              <a:cs typeface="Arial"/>
            </a:endParaRPr>
          </a:p>
          <a:p>
            <a:pPr marL="47625">
              <a:lnSpc>
                <a:spcPct val="100000"/>
              </a:lnSpc>
              <a:spcBef>
                <a:spcPts val="15"/>
              </a:spcBef>
            </a:pPr>
            <a:r>
              <a:rPr sz="1050" spc="235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235" dirty="0">
                <a:solidFill>
                  <a:srgbClr val="333333"/>
                </a:solidFill>
                <a:latin typeface="Arial"/>
                <a:cs typeface="Arial"/>
              </a:rPr>
              <a:t>rstrip(</a:t>
            </a:r>
            <a:r>
              <a:rPr sz="1050" spc="235" dirty="0">
                <a:solidFill>
                  <a:srgbClr val="B92020"/>
                </a:solidFill>
                <a:latin typeface="Arial"/>
                <a:cs typeface="Arial"/>
              </a:rPr>
              <a:t>'['</a:t>
            </a:r>
            <a:r>
              <a:rPr sz="1050" spc="235" dirty="0">
                <a:solidFill>
                  <a:srgbClr val="333333"/>
                </a:solidFill>
                <a:latin typeface="Arial"/>
                <a:cs typeface="Arial"/>
              </a:rPr>
              <a:t>))</a:t>
            </a:r>
            <a:endParaRPr sz="10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4281" y="4422673"/>
            <a:ext cx="61214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35" dirty="0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sz="1050" spc="220" dirty="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sz="1050" spc="165" dirty="0">
                <a:solidFill>
                  <a:srgbClr val="2F3F9E"/>
                </a:solidFill>
                <a:latin typeface="Arial"/>
                <a:cs typeface="Arial"/>
              </a:rPr>
              <a:t>[16]: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20811" y="4392510"/>
            <a:ext cx="5857875" cy="276225"/>
          </a:xfrm>
          <a:custGeom>
            <a:avLst/>
            <a:gdLst/>
            <a:ahLst/>
            <a:cxnLst/>
            <a:rect l="l" t="t" r="r" b="b"/>
            <a:pathLst>
              <a:path w="5857875" h="276225">
                <a:moveTo>
                  <a:pt x="0" y="261937"/>
                </a:moveTo>
                <a:lnTo>
                  <a:pt x="0" y="14287"/>
                </a:lnTo>
                <a:lnTo>
                  <a:pt x="0" y="12382"/>
                </a:lnTo>
                <a:lnTo>
                  <a:pt x="361" y="10572"/>
                </a:lnTo>
                <a:lnTo>
                  <a:pt x="1085" y="8858"/>
                </a:lnTo>
                <a:lnTo>
                  <a:pt x="1809" y="7048"/>
                </a:lnTo>
                <a:lnTo>
                  <a:pt x="2847" y="5524"/>
                </a:lnTo>
                <a:lnTo>
                  <a:pt x="12392" y="0"/>
                </a:lnTo>
                <a:lnTo>
                  <a:pt x="14287" y="0"/>
                </a:lnTo>
                <a:lnTo>
                  <a:pt x="5843587" y="0"/>
                </a:lnTo>
                <a:lnTo>
                  <a:pt x="5845482" y="0"/>
                </a:lnTo>
                <a:lnTo>
                  <a:pt x="5847302" y="380"/>
                </a:lnTo>
                <a:lnTo>
                  <a:pt x="5856789" y="8858"/>
                </a:lnTo>
                <a:lnTo>
                  <a:pt x="5857513" y="10572"/>
                </a:lnTo>
                <a:lnTo>
                  <a:pt x="5857875" y="12382"/>
                </a:lnTo>
                <a:lnTo>
                  <a:pt x="5857875" y="14287"/>
                </a:lnTo>
                <a:lnTo>
                  <a:pt x="5857875" y="261937"/>
                </a:lnTo>
                <a:lnTo>
                  <a:pt x="5857875" y="263842"/>
                </a:lnTo>
                <a:lnTo>
                  <a:pt x="5857513" y="265652"/>
                </a:lnTo>
                <a:lnTo>
                  <a:pt x="5856789" y="267366"/>
                </a:lnTo>
                <a:lnTo>
                  <a:pt x="5856065" y="269176"/>
                </a:lnTo>
                <a:lnTo>
                  <a:pt x="5845482" y="276225"/>
                </a:lnTo>
                <a:lnTo>
                  <a:pt x="5843587" y="276225"/>
                </a:lnTo>
                <a:lnTo>
                  <a:pt x="14287" y="276225"/>
                </a:lnTo>
                <a:lnTo>
                  <a:pt x="12392" y="276225"/>
                </a:lnTo>
                <a:lnTo>
                  <a:pt x="10572" y="275844"/>
                </a:lnTo>
                <a:lnTo>
                  <a:pt x="1085" y="267366"/>
                </a:lnTo>
                <a:lnTo>
                  <a:pt x="361" y="265652"/>
                </a:lnTo>
                <a:lnTo>
                  <a:pt x="0" y="263842"/>
                </a:lnTo>
                <a:lnTo>
                  <a:pt x="0" y="261937"/>
                </a:lnTo>
                <a:close/>
              </a:path>
            </a:pathLst>
          </a:custGeom>
          <a:ln w="9525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431769" y="4422673"/>
            <a:ext cx="583628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0"/>
              </a:spcBef>
            </a:pPr>
            <a:r>
              <a:rPr sz="1050" spc="70" dirty="0">
                <a:solidFill>
                  <a:srgbClr val="333333"/>
                </a:solidFill>
                <a:latin typeface="Arial"/>
                <a:cs typeface="Arial"/>
              </a:rPr>
              <a:t>df</a:t>
            </a:r>
            <a:r>
              <a:rPr sz="1050" spc="70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70" dirty="0">
                <a:solidFill>
                  <a:srgbClr val="333333"/>
                </a:solidFill>
                <a:latin typeface="Arial"/>
                <a:cs typeface="Arial"/>
              </a:rPr>
              <a:t>shape</a:t>
            </a:r>
            <a:endParaRPr sz="10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4281" y="5117998"/>
            <a:ext cx="61214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35" dirty="0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sz="1050" spc="220" dirty="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sz="1050" spc="165" dirty="0">
                <a:solidFill>
                  <a:srgbClr val="2F3F9E"/>
                </a:solidFill>
                <a:latin typeface="Arial"/>
                <a:cs typeface="Arial"/>
              </a:rPr>
              <a:t>[17]: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420811" y="5078310"/>
            <a:ext cx="5857875" cy="276225"/>
          </a:xfrm>
          <a:custGeom>
            <a:avLst/>
            <a:gdLst/>
            <a:ahLst/>
            <a:cxnLst/>
            <a:rect l="l" t="t" r="r" b="b"/>
            <a:pathLst>
              <a:path w="5857875" h="276225">
                <a:moveTo>
                  <a:pt x="0" y="261937"/>
                </a:moveTo>
                <a:lnTo>
                  <a:pt x="0" y="14287"/>
                </a:lnTo>
                <a:lnTo>
                  <a:pt x="0" y="12382"/>
                </a:lnTo>
                <a:lnTo>
                  <a:pt x="361" y="10572"/>
                </a:lnTo>
                <a:lnTo>
                  <a:pt x="1085" y="8858"/>
                </a:lnTo>
                <a:lnTo>
                  <a:pt x="1809" y="7048"/>
                </a:lnTo>
                <a:lnTo>
                  <a:pt x="2847" y="5524"/>
                </a:lnTo>
                <a:lnTo>
                  <a:pt x="12392" y="0"/>
                </a:lnTo>
                <a:lnTo>
                  <a:pt x="14287" y="0"/>
                </a:lnTo>
                <a:lnTo>
                  <a:pt x="5843587" y="0"/>
                </a:lnTo>
                <a:lnTo>
                  <a:pt x="5845482" y="0"/>
                </a:lnTo>
                <a:lnTo>
                  <a:pt x="5847302" y="380"/>
                </a:lnTo>
                <a:lnTo>
                  <a:pt x="5856789" y="8858"/>
                </a:lnTo>
                <a:lnTo>
                  <a:pt x="5857513" y="10572"/>
                </a:lnTo>
                <a:lnTo>
                  <a:pt x="5857875" y="12382"/>
                </a:lnTo>
                <a:lnTo>
                  <a:pt x="5857875" y="14287"/>
                </a:lnTo>
                <a:lnTo>
                  <a:pt x="5857875" y="261937"/>
                </a:lnTo>
                <a:lnTo>
                  <a:pt x="5857875" y="263842"/>
                </a:lnTo>
                <a:lnTo>
                  <a:pt x="5857513" y="265652"/>
                </a:lnTo>
                <a:lnTo>
                  <a:pt x="5856789" y="267366"/>
                </a:lnTo>
                <a:lnTo>
                  <a:pt x="5856065" y="269176"/>
                </a:lnTo>
                <a:lnTo>
                  <a:pt x="5845482" y="276225"/>
                </a:lnTo>
                <a:lnTo>
                  <a:pt x="5843587" y="276225"/>
                </a:lnTo>
                <a:lnTo>
                  <a:pt x="14287" y="276225"/>
                </a:lnTo>
                <a:lnTo>
                  <a:pt x="12392" y="276225"/>
                </a:lnTo>
                <a:lnTo>
                  <a:pt x="10572" y="275844"/>
                </a:lnTo>
                <a:lnTo>
                  <a:pt x="1085" y="267366"/>
                </a:lnTo>
                <a:lnTo>
                  <a:pt x="361" y="265652"/>
                </a:lnTo>
                <a:lnTo>
                  <a:pt x="0" y="263842"/>
                </a:lnTo>
                <a:lnTo>
                  <a:pt x="0" y="261937"/>
                </a:lnTo>
                <a:close/>
              </a:path>
            </a:pathLst>
          </a:custGeom>
          <a:ln w="9525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431769" y="5117998"/>
            <a:ext cx="583628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0"/>
              </a:spcBef>
            </a:pPr>
            <a:r>
              <a:rPr sz="1050" spc="95" dirty="0">
                <a:solidFill>
                  <a:srgbClr val="333333"/>
                </a:solidFill>
                <a:latin typeface="Arial"/>
                <a:cs typeface="Arial"/>
              </a:rPr>
              <a:t>df</a:t>
            </a:r>
            <a:r>
              <a:rPr sz="1050" spc="95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95" dirty="0">
                <a:solidFill>
                  <a:srgbClr val="333333"/>
                </a:solidFill>
                <a:latin typeface="Arial"/>
                <a:cs typeface="Arial"/>
              </a:rPr>
              <a:t>head(</a:t>
            </a:r>
            <a:r>
              <a:rPr sz="1050" spc="95" dirty="0">
                <a:solidFill>
                  <a:srgbClr val="666666"/>
                </a:solidFill>
                <a:latin typeface="Arial"/>
                <a:cs typeface="Arial"/>
              </a:rPr>
              <a:t>5</a:t>
            </a:r>
            <a:r>
              <a:rPr sz="1050" spc="95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10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2229" y="7878343"/>
            <a:ext cx="663702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000"/>
              </a:lnSpc>
              <a:spcBef>
                <a:spcPts val="100"/>
              </a:spcBef>
            </a:pPr>
            <a:r>
              <a:rPr sz="1050" b="1" dirty="0">
                <a:latin typeface="Arial"/>
                <a:cs typeface="Arial"/>
              </a:rPr>
              <a:t>Assumption 1: </a:t>
            </a:r>
            <a:r>
              <a:rPr sz="1050" dirty="0">
                <a:latin typeface="Arial"/>
                <a:cs typeface="Arial"/>
              </a:rPr>
              <a:t>Where the Postcode are more than one, (for example, in Acton, there are 2 postcodes - W3</a:t>
            </a:r>
            <a:r>
              <a:rPr sz="1050" spc="-10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and  W4), the postcodes are spread to multi-rows and assigned the same values from the other</a:t>
            </a:r>
            <a:r>
              <a:rPr sz="1050" spc="-4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columns.</a:t>
            </a:r>
            <a:endParaRPr sz="10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64281" y="8508898"/>
            <a:ext cx="61214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35" dirty="0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sz="1050" spc="220" dirty="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sz="1050" spc="165" dirty="0">
                <a:solidFill>
                  <a:srgbClr val="2F3F9E"/>
                </a:solidFill>
                <a:latin typeface="Arial"/>
                <a:cs typeface="Arial"/>
              </a:rPr>
              <a:t>[18]: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420811" y="8478735"/>
            <a:ext cx="5857875" cy="438150"/>
          </a:xfrm>
          <a:custGeom>
            <a:avLst/>
            <a:gdLst/>
            <a:ahLst/>
            <a:cxnLst/>
            <a:rect l="l" t="t" r="r" b="b"/>
            <a:pathLst>
              <a:path w="5857875" h="438150">
                <a:moveTo>
                  <a:pt x="0" y="423862"/>
                </a:moveTo>
                <a:lnTo>
                  <a:pt x="0" y="14287"/>
                </a:lnTo>
                <a:lnTo>
                  <a:pt x="0" y="12382"/>
                </a:lnTo>
                <a:lnTo>
                  <a:pt x="361" y="10572"/>
                </a:lnTo>
                <a:lnTo>
                  <a:pt x="1085" y="8858"/>
                </a:lnTo>
                <a:lnTo>
                  <a:pt x="1809" y="7048"/>
                </a:lnTo>
                <a:lnTo>
                  <a:pt x="2847" y="5524"/>
                </a:lnTo>
                <a:lnTo>
                  <a:pt x="12392" y="0"/>
                </a:lnTo>
                <a:lnTo>
                  <a:pt x="14287" y="0"/>
                </a:lnTo>
                <a:lnTo>
                  <a:pt x="5843587" y="0"/>
                </a:lnTo>
                <a:lnTo>
                  <a:pt x="5845482" y="0"/>
                </a:lnTo>
                <a:lnTo>
                  <a:pt x="5847302" y="380"/>
                </a:lnTo>
                <a:lnTo>
                  <a:pt x="5856789" y="8858"/>
                </a:lnTo>
                <a:lnTo>
                  <a:pt x="5857513" y="10572"/>
                </a:lnTo>
                <a:lnTo>
                  <a:pt x="5857875" y="12382"/>
                </a:lnTo>
                <a:lnTo>
                  <a:pt x="5857875" y="14287"/>
                </a:lnTo>
                <a:lnTo>
                  <a:pt x="5857875" y="423862"/>
                </a:lnTo>
                <a:lnTo>
                  <a:pt x="5857875" y="425767"/>
                </a:lnTo>
                <a:lnTo>
                  <a:pt x="5857513" y="427577"/>
                </a:lnTo>
                <a:lnTo>
                  <a:pt x="5856789" y="429291"/>
                </a:lnTo>
                <a:lnTo>
                  <a:pt x="5856065" y="431101"/>
                </a:lnTo>
                <a:lnTo>
                  <a:pt x="5845482" y="438150"/>
                </a:lnTo>
                <a:lnTo>
                  <a:pt x="5843587" y="438150"/>
                </a:lnTo>
                <a:lnTo>
                  <a:pt x="14287" y="438150"/>
                </a:lnTo>
                <a:lnTo>
                  <a:pt x="12392" y="438150"/>
                </a:lnTo>
                <a:lnTo>
                  <a:pt x="10572" y="437769"/>
                </a:lnTo>
                <a:lnTo>
                  <a:pt x="1085" y="429291"/>
                </a:lnTo>
                <a:lnTo>
                  <a:pt x="361" y="427577"/>
                </a:lnTo>
                <a:lnTo>
                  <a:pt x="0" y="425767"/>
                </a:lnTo>
                <a:lnTo>
                  <a:pt x="0" y="423862"/>
                </a:lnTo>
                <a:close/>
              </a:path>
            </a:pathLst>
          </a:custGeom>
          <a:ln w="9524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431769" y="8508898"/>
            <a:ext cx="5836285" cy="3473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7625" marR="64135">
              <a:lnSpc>
                <a:spcPct val="101200"/>
              </a:lnSpc>
              <a:spcBef>
                <a:spcPts val="85"/>
              </a:spcBef>
            </a:pPr>
            <a:r>
              <a:rPr sz="1050" spc="90" dirty="0">
                <a:solidFill>
                  <a:srgbClr val="333333"/>
                </a:solidFill>
                <a:latin typeface="Arial"/>
                <a:cs typeface="Arial"/>
              </a:rPr>
              <a:t>df0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sz="1050" spc="114" dirty="0">
                <a:solidFill>
                  <a:srgbClr val="333333"/>
                </a:solidFill>
                <a:latin typeface="Arial"/>
                <a:cs typeface="Arial"/>
              </a:rPr>
              <a:t>df</a:t>
            </a:r>
            <a:r>
              <a:rPr sz="1050" spc="114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114" dirty="0">
                <a:solidFill>
                  <a:srgbClr val="333333"/>
                </a:solidFill>
                <a:latin typeface="Arial"/>
                <a:cs typeface="Arial"/>
              </a:rPr>
              <a:t>drop(</a:t>
            </a:r>
            <a:r>
              <a:rPr sz="1050" spc="114" dirty="0">
                <a:solidFill>
                  <a:srgbClr val="B92020"/>
                </a:solidFill>
                <a:latin typeface="Arial"/>
                <a:cs typeface="Arial"/>
              </a:rPr>
              <a:t>'Postcode'</a:t>
            </a:r>
            <a:r>
              <a:rPr sz="1050" spc="114" dirty="0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sz="1050" spc="170" dirty="0">
                <a:solidFill>
                  <a:srgbClr val="333333"/>
                </a:solidFill>
                <a:latin typeface="Arial"/>
                <a:cs typeface="Arial"/>
              </a:rPr>
              <a:t>axis</a:t>
            </a:r>
            <a:r>
              <a:rPr sz="1050" spc="170" dirty="0">
                <a:solidFill>
                  <a:srgbClr val="666666"/>
                </a:solidFill>
                <a:latin typeface="Arial"/>
                <a:cs typeface="Arial"/>
              </a:rPr>
              <a:t>=1</a:t>
            </a:r>
            <a:r>
              <a:rPr sz="1050" spc="170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r>
              <a:rPr sz="1050" spc="170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170" dirty="0">
                <a:solidFill>
                  <a:srgbClr val="333333"/>
                </a:solidFill>
                <a:latin typeface="Arial"/>
                <a:cs typeface="Arial"/>
              </a:rPr>
              <a:t>join(df[</a:t>
            </a:r>
            <a:r>
              <a:rPr sz="1050" spc="170" dirty="0">
                <a:solidFill>
                  <a:srgbClr val="B92020"/>
                </a:solidFill>
                <a:latin typeface="Arial"/>
                <a:cs typeface="Arial"/>
              </a:rPr>
              <a:t>'Postcode'</a:t>
            </a:r>
            <a:r>
              <a:rPr sz="1050" spc="170" dirty="0">
                <a:solidFill>
                  <a:srgbClr val="333333"/>
                </a:solidFill>
                <a:latin typeface="Arial"/>
                <a:cs typeface="Arial"/>
              </a:rPr>
              <a:t>]</a:t>
            </a:r>
            <a:r>
              <a:rPr sz="1050" spc="170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170" dirty="0">
                <a:solidFill>
                  <a:srgbClr val="333333"/>
                </a:solidFill>
                <a:latin typeface="Arial"/>
                <a:cs typeface="Arial"/>
              </a:rPr>
              <a:t>str</a:t>
            </a:r>
            <a:r>
              <a:rPr sz="1050" spc="170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170" dirty="0">
                <a:solidFill>
                  <a:srgbClr val="333333"/>
                </a:solidFill>
                <a:latin typeface="Arial"/>
                <a:cs typeface="Arial"/>
              </a:rPr>
              <a:t>split(</a:t>
            </a:r>
            <a:r>
              <a:rPr sz="1050" spc="170" dirty="0">
                <a:solidFill>
                  <a:srgbClr val="B92020"/>
                </a:solidFill>
                <a:latin typeface="Arial"/>
                <a:cs typeface="Arial"/>
              </a:rPr>
              <a:t>','</a:t>
            </a:r>
            <a:r>
              <a:rPr sz="1050" spc="170" dirty="0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sz="1050" spc="5" dirty="0">
                <a:solidFill>
                  <a:srgbClr val="333333"/>
                </a:solidFill>
                <a:latin typeface="Arial"/>
                <a:cs typeface="Arial"/>
              </a:rPr>
              <a:t>expand</a:t>
            </a:r>
            <a:r>
              <a:rPr sz="1050" spc="5" dirty="0">
                <a:solidFill>
                  <a:srgbClr val="666666"/>
                </a:solidFill>
                <a:latin typeface="Arial"/>
                <a:cs typeface="Arial"/>
              </a:rPr>
              <a:t>=</a:t>
            </a:r>
            <a:r>
              <a:rPr sz="1050" b="1" spc="5" dirty="0">
                <a:solidFill>
                  <a:srgbClr val="008000"/>
                </a:solidFill>
                <a:latin typeface="Arial"/>
                <a:cs typeface="Arial"/>
              </a:rPr>
              <a:t>Tr  </a:t>
            </a:r>
            <a:r>
              <a:rPr sz="1050" b="1" spc="114" dirty="0">
                <a:solidFill>
                  <a:srgbClr val="008000"/>
                </a:solidFill>
                <a:latin typeface="Arial"/>
                <a:cs typeface="Arial"/>
              </a:rPr>
              <a:t>ue</a:t>
            </a:r>
            <a:r>
              <a:rPr sz="1050" spc="114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r>
              <a:rPr sz="1050" spc="114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114" dirty="0">
                <a:solidFill>
                  <a:srgbClr val="333333"/>
                </a:solidFill>
                <a:latin typeface="Arial"/>
                <a:cs typeface="Arial"/>
              </a:rPr>
              <a:t>stack()</a:t>
            </a:r>
            <a:r>
              <a:rPr sz="1050" spc="114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114" dirty="0">
                <a:solidFill>
                  <a:srgbClr val="333333"/>
                </a:solidFill>
                <a:latin typeface="Arial"/>
                <a:cs typeface="Arial"/>
              </a:rPr>
              <a:t>reset_index(level</a:t>
            </a:r>
            <a:r>
              <a:rPr sz="1050" spc="114" dirty="0">
                <a:solidFill>
                  <a:srgbClr val="666666"/>
                </a:solidFill>
                <a:latin typeface="Arial"/>
                <a:cs typeface="Arial"/>
              </a:rPr>
              <a:t>=1</a:t>
            </a:r>
            <a:r>
              <a:rPr sz="1050" spc="114" dirty="0">
                <a:solidFill>
                  <a:srgbClr val="333333"/>
                </a:solidFill>
                <a:latin typeface="Arial"/>
                <a:cs typeface="Arial"/>
              </a:rPr>
              <a:t>,</a:t>
            </a:r>
            <a:r>
              <a:rPr sz="1050" spc="2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50" spc="75" dirty="0">
                <a:solidFill>
                  <a:srgbClr val="333333"/>
                </a:solidFill>
                <a:latin typeface="Arial"/>
                <a:cs typeface="Arial"/>
              </a:rPr>
              <a:t>drop</a:t>
            </a:r>
            <a:r>
              <a:rPr sz="1050" spc="75" dirty="0">
                <a:solidFill>
                  <a:srgbClr val="666666"/>
                </a:solidFill>
                <a:latin typeface="Arial"/>
                <a:cs typeface="Arial"/>
              </a:rPr>
              <a:t>=</a:t>
            </a:r>
            <a:r>
              <a:rPr sz="1050" b="1" spc="75" dirty="0">
                <a:solidFill>
                  <a:srgbClr val="008000"/>
                </a:solidFill>
                <a:latin typeface="Arial"/>
                <a:cs typeface="Arial"/>
              </a:rPr>
              <a:t>True</a:t>
            </a:r>
            <a:r>
              <a:rPr sz="1050" spc="75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r>
              <a:rPr sz="1050" spc="75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75" dirty="0">
                <a:solidFill>
                  <a:srgbClr val="333333"/>
                </a:solidFill>
                <a:latin typeface="Arial"/>
                <a:cs typeface="Arial"/>
              </a:rPr>
              <a:t>rename(</a:t>
            </a:r>
            <a:r>
              <a:rPr sz="1050" spc="75" dirty="0">
                <a:solidFill>
                  <a:srgbClr val="B92020"/>
                </a:solidFill>
                <a:latin typeface="Arial"/>
                <a:cs typeface="Arial"/>
              </a:rPr>
              <a:t>'Postcode'</a:t>
            </a:r>
            <a:r>
              <a:rPr sz="1050" spc="75" dirty="0">
                <a:solidFill>
                  <a:srgbClr val="333333"/>
                </a:solidFill>
                <a:latin typeface="Arial"/>
                <a:cs typeface="Arial"/>
              </a:rPr>
              <a:t>))</a:t>
            </a:r>
            <a:endParaRPr sz="10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64281" y="746023"/>
            <a:ext cx="61214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10" dirty="0">
                <a:solidFill>
                  <a:srgbClr val="D84215"/>
                </a:solidFill>
                <a:latin typeface="Arial"/>
                <a:cs typeface="Arial"/>
              </a:rPr>
              <a:t>Out[14]: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473187" y="1263547"/>
            <a:ext cx="5705475" cy="9525"/>
          </a:xfrm>
          <a:custGeom>
            <a:avLst/>
            <a:gdLst/>
            <a:ahLst/>
            <a:cxnLst/>
            <a:rect l="l" t="t" r="r" b="b"/>
            <a:pathLst>
              <a:path w="5705475" h="9525">
                <a:moveTo>
                  <a:pt x="5705475" y="0"/>
                </a:moveTo>
                <a:lnTo>
                  <a:pt x="5705475" y="0"/>
                </a:lnTo>
                <a:lnTo>
                  <a:pt x="0" y="0"/>
                </a:lnTo>
                <a:lnTo>
                  <a:pt x="0" y="9525"/>
                </a:lnTo>
                <a:lnTo>
                  <a:pt x="5705475" y="9525"/>
                </a:lnTo>
                <a:lnTo>
                  <a:pt x="57054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857577" y="984148"/>
            <a:ext cx="5016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Arial"/>
                <a:cs typeface="Arial"/>
              </a:rPr>
              <a:t>Location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686367" y="984148"/>
            <a:ext cx="5016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Arial"/>
                <a:cs typeface="Arial"/>
              </a:rPr>
              <a:t>Borough</a:t>
            </a:r>
            <a:endParaRPr sz="9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591252" y="984148"/>
            <a:ext cx="5778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Arial"/>
                <a:cs typeface="Arial"/>
              </a:rPr>
              <a:t>Post-town</a:t>
            </a:r>
            <a:endParaRPr sz="9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286424" y="984148"/>
            <a:ext cx="5403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Arial"/>
                <a:cs typeface="Arial"/>
              </a:rPr>
              <a:t>Postcode</a:t>
            </a:r>
            <a:endParaRPr sz="9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134149" y="917473"/>
            <a:ext cx="292735" cy="29591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19050">
              <a:lnSpc>
                <a:spcPts val="1050"/>
              </a:lnSpc>
              <a:spcBef>
                <a:spcPts val="160"/>
              </a:spcBef>
            </a:pPr>
            <a:r>
              <a:rPr sz="900" b="1" dirty="0">
                <a:latin typeface="Arial"/>
                <a:cs typeface="Arial"/>
              </a:rPr>
              <a:t>Dial-  code</a:t>
            </a:r>
            <a:endParaRPr sz="9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521550" y="984148"/>
            <a:ext cx="6102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Arial"/>
                <a:cs typeface="Arial"/>
              </a:rPr>
              <a:t>OSGridRef</a:t>
            </a:r>
            <a:endParaRPr sz="9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517649" y="1374673"/>
            <a:ext cx="89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009672" y="1307998"/>
            <a:ext cx="349885" cy="29591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40005" marR="5080" indent="-27940">
              <a:lnSpc>
                <a:spcPts val="1050"/>
              </a:lnSpc>
              <a:spcBef>
                <a:spcPts val="160"/>
              </a:spcBef>
            </a:pPr>
            <a:r>
              <a:rPr sz="900" dirty="0">
                <a:latin typeface="Arial"/>
                <a:cs typeface="Arial"/>
              </a:rPr>
              <a:t>Abbey  </a:t>
            </a:r>
            <a:r>
              <a:rPr sz="900" spc="-20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ood</a:t>
            </a:r>
            <a:endParaRPr sz="9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059355" y="1374673"/>
            <a:ext cx="11290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"/>
                <a:cs typeface="Arial"/>
              </a:rPr>
              <a:t>Bexley, </a:t>
            </a:r>
            <a:r>
              <a:rPr sz="900" dirty="0">
                <a:latin typeface="Arial"/>
                <a:cs typeface="Arial"/>
              </a:rPr>
              <a:t>Greenwich</a:t>
            </a:r>
            <a:r>
              <a:rPr sz="900" spc="-8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[7]</a:t>
            </a:r>
            <a:endParaRPr sz="9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654650" y="1374673"/>
            <a:ext cx="51498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LONDON</a:t>
            </a:r>
            <a:endParaRPr sz="9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584823" y="1374673"/>
            <a:ext cx="2419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SE2</a:t>
            </a:r>
            <a:endParaRPr sz="9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210197" y="1374673"/>
            <a:ext cx="9213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7665" algn="l"/>
              </a:tabLst>
            </a:pPr>
            <a:r>
              <a:rPr sz="900" dirty="0">
                <a:latin typeface="Arial"/>
                <a:cs typeface="Arial"/>
              </a:rPr>
              <a:t>020	TQ465785</a:t>
            </a:r>
            <a:endParaRPr sz="9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517649" y="1755673"/>
            <a:ext cx="89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041524" y="1755673"/>
            <a:ext cx="3181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Acton</a:t>
            </a:r>
            <a:endParaRPr sz="9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847577" y="1688998"/>
            <a:ext cx="1340485" cy="295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1065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Ealing, Hammersmith</a:t>
            </a:r>
            <a:r>
              <a:rPr sz="900" spc="-10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and</a:t>
            </a:r>
            <a:endParaRPr sz="900">
              <a:latin typeface="Arial"/>
              <a:cs typeface="Arial"/>
            </a:endParaRPr>
          </a:p>
          <a:p>
            <a:pPr marR="5080" algn="r">
              <a:lnSpc>
                <a:spcPts val="1065"/>
              </a:lnSpc>
            </a:pPr>
            <a:r>
              <a:rPr sz="900" dirty="0">
                <a:latin typeface="Arial"/>
                <a:cs typeface="Arial"/>
              </a:rPr>
              <a:t>Fulham[8]</a:t>
            </a:r>
            <a:endParaRPr sz="9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654650" y="1755673"/>
            <a:ext cx="51498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LONDON</a:t>
            </a:r>
            <a:endParaRPr sz="9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394476" y="1755673"/>
            <a:ext cx="43243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W3,</a:t>
            </a:r>
            <a:r>
              <a:rPr sz="900" spc="-7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W4</a:t>
            </a:r>
            <a:endParaRPr sz="9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210197" y="1755673"/>
            <a:ext cx="9213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7665" algn="l"/>
              </a:tabLst>
            </a:pPr>
            <a:r>
              <a:rPr sz="900" dirty="0">
                <a:latin typeface="Arial"/>
                <a:cs typeface="Arial"/>
              </a:rPr>
              <a:t>020	TQ205805</a:t>
            </a:r>
            <a:endParaRPr sz="9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517649" y="2069998"/>
            <a:ext cx="89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818877" y="2069998"/>
            <a:ext cx="5403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Addington</a:t>
            </a:r>
            <a:endParaRPr sz="9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603471" y="2069998"/>
            <a:ext cx="5848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Croydon[8]</a:t>
            </a:r>
            <a:endParaRPr sz="9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559400" y="2069998"/>
            <a:ext cx="6102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CROYDON</a:t>
            </a:r>
            <a:endParaRPr sz="9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572174" y="2069998"/>
            <a:ext cx="2546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CR0</a:t>
            </a:r>
            <a:endParaRPr sz="9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210197" y="2069998"/>
            <a:ext cx="9213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7665" algn="l"/>
              </a:tabLst>
            </a:pPr>
            <a:r>
              <a:rPr sz="900" dirty="0">
                <a:latin typeface="Arial"/>
                <a:cs typeface="Arial"/>
              </a:rPr>
              <a:t>020	TQ375645</a:t>
            </a:r>
            <a:endParaRPr sz="9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517649" y="2317648"/>
            <a:ext cx="8420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Arial"/>
                <a:cs typeface="Arial"/>
              </a:rPr>
              <a:t>3</a:t>
            </a:r>
            <a:r>
              <a:rPr sz="900" b="1" spc="1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Addiscombe</a:t>
            </a:r>
            <a:endParaRPr sz="9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603471" y="2317648"/>
            <a:ext cx="5848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Croydon[8]</a:t>
            </a:r>
            <a:endParaRPr sz="9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559400" y="2317648"/>
            <a:ext cx="6102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CROYDON</a:t>
            </a:r>
            <a:endParaRPr sz="9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572174" y="2317648"/>
            <a:ext cx="2546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CR0</a:t>
            </a:r>
            <a:endParaRPr sz="9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210197" y="2317648"/>
            <a:ext cx="9213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7665" algn="l"/>
              </a:tabLst>
            </a:pPr>
            <a:r>
              <a:rPr sz="900" dirty="0">
                <a:latin typeface="Arial"/>
                <a:cs typeface="Arial"/>
              </a:rPr>
              <a:t>020	TQ345665</a:t>
            </a:r>
            <a:endParaRPr sz="9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517649" y="2631973"/>
            <a:ext cx="8420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090" algn="l"/>
              </a:tabLst>
            </a:pPr>
            <a:r>
              <a:rPr sz="900" b="1" dirty="0">
                <a:latin typeface="Arial"/>
                <a:cs typeface="Arial"/>
              </a:rPr>
              <a:t>4	</a:t>
            </a:r>
            <a:r>
              <a:rPr sz="900" dirty="0">
                <a:latin typeface="Arial"/>
                <a:cs typeface="Arial"/>
              </a:rPr>
              <a:t>Albany</a:t>
            </a:r>
            <a:r>
              <a:rPr sz="900" spc="-7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Park</a:t>
            </a:r>
            <a:endParaRPr sz="9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819422" y="2631973"/>
            <a:ext cx="3689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Bexley</a:t>
            </a:r>
            <a:endParaRPr sz="9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681882" y="2565298"/>
            <a:ext cx="487680" cy="29591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42545" marR="5080" indent="-30480">
              <a:lnSpc>
                <a:spcPts val="1050"/>
              </a:lnSpc>
              <a:spcBef>
                <a:spcPts val="160"/>
              </a:spcBef>
            </a:pPr>
            <a:r>
              <a:rPr sz="900" dirty="0">
                <a:latin typeface="Arial"/>
                <a:cs typeface="Arial"/>
              </a:rPr>
              <a:t>BEXLE</a:t>
            </a:r>
            <a:r>
              <a:rPr sz="900" spc="-120" dirty="0">
                <a:latin typeface="Arial"/>
                <a:cs typeface="Arial"/>
              </a:rPr>
              <a:t>Y</a:t>
            </a:r>
            <a:r>
              <a:rPr sz="900" dirty="0">
                <a:latin typeface="Arial"/>
                <a:cs typeface="Arial"/>
              </a:rPr>
              <a:t>,  SIDCUP</a:t>
            </a:r>
            <a:endParaRPr sz="9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514872" y="2565298"/>
            <a:ext cx="311785" cy="29591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31750">
              <a:lnSpc>
                <a:spcPts val="1050"/>
              </a:lnSpc>
              <a:spcBef>
                <a:spcPts val="160"/>
              </a:spcBef>
            </a:pPr>
            <a:r>
              <a:rPr sz="900" dirty="0">
                <a:latin typeface="Arial"/>
                <a:cs typeface="Arial"/>
              </a:rPr>
              <a:t>DA5,  DA14</a:t>
            </a:r>
            <a:endParaRPr sz="9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210197" y="2631973"/>
            <a:ext cx="9213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7665" algn="l"/>
              </a:tabLst>
            </a:pPr>
            <a:r>
              <a:rPr sz="900" dirty="0">
                <a:latin typeface="Arial"/>
                <a:cs typeface="Arial"/>
              </a:rPr>
              <a:t>020	TQ478728</a:t>
            </a:r>
            <a:endParaRPr sz="9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64281" y="4708423"/>
            <a:ext cx="61214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10" dirty="0">
                <a:solidFill>
                  <a:srgbClr val="D84215"/>
                </a:solidFill>
                <a:latin typeface="Arial"/>
                <a:cs typeface="Arial"/>
              </a:rPr>
              <a:t>Out[16]: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457374" y="4717948"/>
            <a:ext cx="61214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95" dirty="0">
                <a:latin typeface="Arial"/>
                <a:cs typeface="Arial"/>
              </a:rPr>
              <a:t>(533,</a:t>
            </a:r>
            <a:r>
              <a:rPr sz="1050" spc="210" dirty="0">
                <a:latin typeface="Arial"/>
                <a:cs typeface="Arial"/>
              </a:rPr>
              <a:t> </a:t>
            </a:r>
            <a:r>
              <a:rPr sz="1050" spc="110" dirty="0">
                <a:latin typeface="Arial"/>
                <a:cs typeface="Arial"/>
              </a:rPr>
              <a:t>6)</a:t>
            </a:r>
            <a:endParaRPr sz="105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64281" y="5394223"/>
            <a:ext cx="61214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10" dirty="0">
                <a:solidFill>
                  <a:srgbClr val="D84215"/>
                </a:solidFill>
                <a:latin typeface="Arial"/>
                <a:cs typeface="Arial"/>
              </a:rPr>
              <a:t>Out[17]: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1473187" y="5911748"/>
            <a:ext cx="5705475" cy="9525"/>
          </a:xfrm>
          <a:custGeom>
            <a:avLst/>
            <a:gdLst/>
            <a:ahLst/>
            <a:cxnLst/>
            <a:rect l="l" t="t" r="r" b="b"/>
            <a:pathLst>
              <a:path w="5705475" h="9525">
                <a:moveTo>
                  <a:pt x="5705475" y="0"/>
                </a:moveTo>
                <a:lnTo>
                  <a:pt x="5705475" y="0"/>
                </a:lnTo>
                <a:lnTo>
                  <a:pt x="0" y="0"/>
                </a:lnTo>
                <a:lnTo>
                  <a:pt x="0" y="9525"/>
                </a:lnTo>
                <a:lnTo>
                  <a:pt x="5705475" y="9525"/>
                </a:lnTo>
                <a:lnTo>
                  <a:pt x="57054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1857577" y="5632348"/>
            <a:ext cx="5016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Arial"/>
                <a:cs typeface="Arial"/>
              </a:rPr>
              <a:t>Location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86" name="object 8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6</a:t>
            </a:fld>
            <a:r>
              <a:rPr spc="-5" dirty="0"/>
              <a:t>/</a:t>
            </a:r>
            <a:r>
              <a:rPr dirty="0"/>
              <a:t>46</a:t>
            </a:r>
          </a:p>
        </p:txBody>
      </p:sp>
      <p:sp>
        <p:nvSpPr>
          <p:cNvPr id="62" name="object 62"/>
          <p:cNvSpPr txBox="1"/>
          <p:nvPr/>
        </p:nvSpPr>
        <p:spPr>
          <a:xfrm>
            <a:off x="3629217" y="5632348"/>
            <a:ext cx="5016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Arial"/>
                <a:cs typeface="Arial"/>
              </a:rPr>
              <a:t>Borough</a:t>
            </a:r>
            <a:endParaRPr sz="9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562667" y="5632348"/>
            <a:ext cx="5778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Arial"/>
                <a:cs typeface="Arial"/>
              </a:rPr>
              <a:t>Post-town</a:t>
            </a:r>
            <a:endParaRPr sz="9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267374" y="5632348"/>
            <a:ext cx="5403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Arial"/>
                <a:cs typeface="Arial"/>
              </a:rPr>
              <a:t>Postcode</a:t>
            </a:r>
            <a:endParaRPr sz="9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134149" y="5565673"/>
            <a:ext cx="292735" cy="29591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19050">
              <a:lnSpc>
                <a:spcPts val="1050"/>
              </a:lnSpc>
              <a:spcBef>
                <a:spcPts val="160"/>
              </a:spcBef>
            </a:pPr>
            <a:r>
              <a:rPr sz="900" b="1" dirty="0">
                <a:latin typeface="Arial"/>
                <a:cs typeface="Arial"/>
              </a:rPr>
              <a:t>Dial-  code</a:t>
            </a:r>
            <a:endParaRPr sz="9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521550" y="5632348"/>
            <a:ext cx="6102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Arial"/>
                <a:cs typeface="Arial"/>
              </a:rPr>
              <a:t>OSGridRef</a:t>
            </a:r>
            <a:endParaRPr sz="9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517649" y="6022873"/>
            <a:ext cx="89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2009672" y="5956198"/>
            <a:ext cx="349885" cy="29591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40005" marR="5080" indent="-27940">
              <a:lnSpc>
                <a:spcPts val="1050"/>
              </a:lnSpc>
              <a:spcBef>
                <a:spcPts val="160"/>
              </a:spcBef>
            </a:pPr>
            <a:r>
              <a:rPr sz="900" dirty="0">
                <a:latin typeface="Arial"/>
                <a:cs typeface="Arial"/>
              </a:rPr>
              <a:t>Abbey  </a:t>
            </a:r>
            <a:r>
              <a:rPr sz="900" spc="-20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ood</a:t>
            </a:r>
            <a:endParaRPr sz="9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3161159" y="6022873"/>
            <a:ext cx="9702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"/>
                <a:cs typeface="Arial"/>
              </a:rPr>
              <a:t>Bexley,</a:t>
            </a:r>
            <a:r>
              <a:rPr sz="900" spc="-7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Greenwich</a:t>
            </a:r>
            <a:endParaRPr sz="9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626075" y="6022873"/>
            <a:ext cx="51498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LONDON</a:t>
            </a:r>
            <a:endParaRPr sz="9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565773" y="6022873"/>
            <a:ext cx="2419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SE2</a:t>
            </a:r>
            <a:endParaRPr sz="9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6210197" y="6022873"/>
            <a:ext cx="9213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7665" algn="l"/>
              </a:tabLst>
            </a:pPr>
            <a:r>
              <a:rPr sz="900" dirty="0">
                <a:latin typeface="Arial"/>
                <a:cs typeface="Arial"/>
              </a:rPr>
              <a:t>020	TQ465785</a:t>
            </a:r>
            <a:endParaRPr sz="9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517649" y="6403873"/>
            <a:ext cx="89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2041524" y="6403873"/>
            <a:ext cx="3181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Acton</a:t>
            </a:r>
            <a:endParaRPr sz="9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790427" y="6337198"/>
            <a:ext cx="13404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Ealing, Hammersmith</a:t>
            </a:r>
            <a:r>
              <a:rPr sz="900" spc="-8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and</a:t>
            </a:r>
            <a:endParaRPr sz="9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4626075" y="6403873"/>
            <a:ext cx="51498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LONDON</a:t>
            </a:r>
            <a:endParaRPr sz="9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5375426" y="6403873"/>
            <a:ext cx="43243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W3,</a:t>
            </a:r>
            <a:r>
              <a:rPr sz="900" spc="-7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W4</a:t>
            </a:r>
            <a:endParaRPr sz="9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6210197" y="6403873"/>
            <a:ext cx="9213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7665" algn="l"/>
              </a:tabLst>
            </a:pPr>
            <a:r>
              <a:rPr sz="900" dirty="0">
                <a:latin typeface="Arial"/>
                <a:cs typeface="Arial"/>
              </a:rPr>
              <a:t>020	TQ205805</a:t>
            </a:r>
            <a:endParaRPr sz="900">
              <a:latin typeface="Arial"/>
              <a:cs typeface="Arial"/>
            </a:endParaRPr>
          </a:p>
        </p:txBody>
      </p:sp>
      <p:graphicFrame>
        <p:nvGraphicFramePr>
          <p:cNvPr id="79" name="object 79"/>
          <p:cNvGraphicFramePr>
            <a:graphicFrameLocks noGrp="1"/>
          </p:cNvGraphicFramePr>
          <p:nvPr/>
        </p:nvGraphicFramePr>
        <p:xfrm>
          <a:off x="1498599" y="6494075"/>
          <a:ext cx="5650865" cy="6229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16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70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76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04470" algn="r">
                        <a:lnSpc>
                          <a:spcPts val="994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Fulham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332740" algn="l"/>
                        </a:tabLst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2	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Addington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20447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Croydon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CROYDON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2063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CR0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7429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020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L="50165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TQ375645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672">
                <a:tc>
                  <a:txBody>
                    <a:bodyPr/>
                    <a:lstStyle/>
                    <a:p>
                      <a:pPr marL="31750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900" b="1" spc="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Addiscombe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204470" algn="r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Croydon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CROYDON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206375" algn="r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CR0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74295" algn="r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020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L="50165" algn="ctr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TQ345665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0" name="object 80"/>
          <p:cNvSpPr txBox="1"/>
          <p:nvPr/>
        </p:nvSpPr>
        <p:spPr>
          <a:xfrm>
            <a:off x="1517649" y="7280173"/>
            <a:ext cx="8420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090" algn="l"/>
              </a:tabLst>
            </a:pPr>
            <a:r>
              <a:rPr sz="900" b="1" dirty="0">
                <a:latin typeface="Arial"/>
                <a:cs typeface="Arial"/>
              </a:rPr>
              <a:t>4	</a:t>
            </a:r>
            <a:r>
              <a:rPr sz="900" dirty="0">
                <a:latin typeface="Arial"/>
                <a:cs typeface="Arial"/>
              </a:rPr>
              <a:t>Albany</a:t>
            </a:r>
            <a:r>
              <a:rPr sz="900" spc="-7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Park</a:t>
            </a:r>
            <a:endParaRPr sz="90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3762272" y="7280173"/>
            <a:ext cx="3689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Bexley</a:t>
            </a:r>
            <a:endParaRPr sz="90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4653307" y="7213498"/>
            <a:ext cx="487680" cy="29591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42545" marR="5080" indent="-30480">
              <a:lnSpc>
                <a:spcPts val="1050"/>
              </a:lnSpc>
              <a:spcBef>
                <a:spcPts val="160"/>
              </a:spcBef>
            </a:pPr>
            <a:r>
              <a:rPr sz="900" dirty="0">
                <a:latin typeface="Arial"/>
                <a:cs typeface="Arial"/>
              </a:rPr>
              <a:t>BEXLE</a:t>
            </a:r>
            <a:r>
              <a:rPr sz="900" spc="-120" dirty="0">
                <a:latin typeface="Arial"/>
                <a:cs typeface="Arial"/>
              </a:rPr>
              <a:t>Y</a:t>
            </a:r>
            <a:r>
              <a:rPr sz="900" dirty="0">
                <a:latin typeface="Arial"/>
                <a:cs typeface="Arial"/>
              </a:rPr>
              <a:t>,  SIDCUP</a:t>
            </a:r>
            <a:endParaRPr sz="90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5495822" y="7213498"/>
            <a:ext cx="311785" cy="29591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31750">
              <a:lnSpc>
                <a:spcPts val="1050"/>
              </a:lnSpc>
              <a:spcBef>
                <a:spcPts val="160"/>
              </a:spcBef>
            </a:pPr>
            <a:r>
              <a:rPr sz="900" dirty="0">
                <a:latin typeface="Arial"/>
                <a:cs typeface="Arial"/>
              </a:rPr>
              <a:t>DA5,  DA14</a:t>
            </a:r>
            <a:endParaRPr sz="90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6210197" y="7280173"/>
            <a:ext cx="9213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7665" algn="l"/>
              </a:tabLst>
            </a:pPr>
            <a:r>
              <a:rPr sz="900" dirty="0">
                <a:latin typeface="Arial"/>
                <a:cs typeface="Arial"/>
              </a:rPr>
              <a:t>020	TQ478728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38337" y="165099"/>
            <a:ext cx="153225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Neighborhoods in London</a:t>
            </a:r>
            <a:r>
              <a:rPr sz="800" spc="-8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Week2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281" y="469798"/>
            <a:ext cx="61214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35" dirty="0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sz="1050" spc="220" dirty="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sz="1050" spc="165" dirty="0">
                <a:solidFill>
                  <a:srgbClr val="2F3F9E"/>
                </a:solidFill>
                <a:latin typeface="Arial"/>
                <a:cs typeface="Arial"/>
              </a:rPr>
              <a:t>[19]: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20811" y="430110"/>
            <a:ext cx="5857875" cy="276225"/>
          </a:xfrm>
          <a:custGeom>
            <a:avLst/>
            <a:gdLst/>
            <a:ahLst/>
            <a:cxnLst/>
            <a:rect l="l" t="t" r="r" b="b"/>
            <a:pathLst>
              <a:path w="5857875" h="276225">
                <a:moveTo>
                  <a:pt x="0" y="261937"/>
                </a:moveTo>
                <a:lnTo>
                  <a:pt x="0" y="14287"/>
                </a:lnTo>
                <a:lnTo>
                  <a:pt x="0" y="12382"/>
                </a:lnTo>
                <a:lnTo>
                  <a:pt x="361" y="10572"/>
                </a:lnTo>
                <a:lnTo>
                  <a:pt x="1085" y="8858"/>
                </a:lnTo>
                <a:lnTo>
                  <a:pt x="1809" y="7048"/>
                </a:lnTo>
                <a:lnTo>
                  <a:pt x="2847" y="5524"/>
                </a:lnTo>
                <a:lnTo>
                  <a:pt x="12392" y="0"/>
                </a:lnTo>
                <a:lnTo>
                  <a:pt x="14287" y="0"/>
                </a:lnTo>
                <a:lnTo>
                  <a:pt x="5843587" y="0"/>
                </a:lnTo>
                <a:lnTo>
                  <a:pt x="5845482" y="0"/>
                </a:lnTo>
                <a:lnTo>
                  <a:pt x="5847302" y="380"/>
                </a:lnTo>
                <a:lnTo>
                  <a:pt x="5857875" y="12382"/>
                </a:lnTo>
                <a:lnTo>
                  <a:pt x="5857875" y="14287"/>
                </a:lnTo>
                <a:lnTo>
                  <a:pt x="5857875" y="261937"/>
                </a:lnTo>
                <a:lnTo>
                  <a:pt x="5857875" y="263842"/>
                </a:lnTo>
                <a:lnTo>
                  <a:pt x="5857513" y="265652"/>
                </a:lnTo>
                <a:lnTo>
                  <a:pt x="5856789" y="267366"/>
                </a:lnTo>
                <a:lnTo>
                  <a:pt x="5856065" y="269176"/>
                </a:lnTo>
                <a:lnTo>
                  <a:pt x="5845482" y="276225"/>
                </a:lnTo>
                <a:lnTo>
                  <a:pt x="5843587" y="276225"/>
                </a:lnTo>
                <a:lnTo>
                  <a:pt x="14287" y="276225"/>
                </a:lnTo>
                <a:lnTo>
                  <a:pt x="12392" y="276225"/>
                </a:lnTo>
                <a:lnTo>
                  <a:pt x="10572" y="275844"/>
                </a:lnTo>
                <a:lnTo>
                  <a:pt x="1085" y="267366"/>
                </a:lnTo>
                <a:lnTo>
                  <a:pt x="361" y="265652"/>
                </a:lnTo>
                <a:lnTo>
                  <a:pt x="0" y="263842"/>
                </a:lnTo>
                <a:lnTo>
                  <a:pt x="0" y="261937"/>
                </a:lnTo>
                <a:close/>
              </a:path>
            </a:pathLst>
          </a:custGeom>
          <a:ln w="9525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31769" y="469798"/>
            <a:ext cx="583628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0"/>
              </a:spcBef>
            </a:pPr>
            <a:r>
              <a:rPr sz="1050" spc="85" dirty="0">
                <a:solidFill>
                  <a:srgbClr val="333333"/>
                </a:solidFill>
                <a:latin typeface="Arial"/>
                <a:cs typeface="Arial"/>
              </a:rPr>
              <a:t>df0</a:t>
            </a:r>
            <a:r>
              <a:rPr sz="1050" spc="85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85" dirty="0">
                <a:solidFill>
                  <a:srgbClr val="333333"/>
                </a:solidFill>
                <a:latin typeface="Arial"/>
                <a:cs typeface="Arial"/>
              </a:rPr>
              <a:t>head(</a:t>
            </a:r>
            <a:r>
              <a:rPr sz="1050" spc="85" dirty="0">
                <a:solidFill>
                  <a:srgbClr val="666666"/>
                </a:solidFill>
                <a:latin typeface="Arial"/>
                <a:cs typeface="Arial"/>
              </a:rPr>
              <a:t>5</a:t>
            </a:r>
            <a:r>
              <a:rPr sz="1050" spc="85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20811" y="2544660"/>
            <a:ext cx="5857875" cy="285750"/>
          </a:xfrm>
          <a:custGeom>
            <a:avLst/>
            <a:gdLst/>
            <a:ahLst/>
            <a:cxnLst/>
            <a:rect l="l" t="t" r="r" b="b"/>
            <a:pathLst>
              <a:path w="5857875" h="285750">
                <a:moveTo>
                  <a:pt x="0" y="271462"/>
                </a:moveTo>
                <a:lnTo>
                  <a:pt x="0" y="14287"/>
                </a:lnTo>
                <a:lnTo>
                  <a:pt x="0" y="12382"/>
                </a:lnTo>
                <a:lnTo>
                  <a:pt x="361" y="10572"/>
                </a:lnTo>
                <a:lnTo>
                  <a:pt x="1085" y="8858"/>
                </a:lnTo>
                <a:lnTo>
                  <a:pt x="1809" y="7048"/>
                </a:lnTo>
                <a:lnTo>
                  <a:pt x="2847" y="5524"/>
                </a:lnTo>
                <a:lnTo>
                  <a:pt x="12392" y="0"/>
                </a:lnTo>
                <a:lnTo>
                  <a:pt x="14287" y="0"/>
                </a:lnTo>
                <a:lnTo>
                  <a:pt x="5843587" y="0"/>
                </a:lnTo>
                <a:lnTo>
                  <a:pt x="5845482" y="0"/>
                </a:lnTo>
                <a:lnTo>
                  <a:pt x="5847302" y="380"/>
                </a:lnTo>
                <a:lnTo>
                  <a:pt x="5856789" y="8858"/>
                </a:lnTo>
                <a:lnTo>
                  <a:pt x="5857513" y="10572"/>
                </a:lnTo>
                <a:lnTo>
                  <a:pt x="5857875" y="12382"/>
                </a:lnTo>
                <a:lnTo>
                  <a:pt x="5857875" y="14287"/>
                </a:lnTo>
                <a:lnTo>
                  <a:pt x="5857875" y="271462"/>
                </a:lnTo>
                <a:lnTo>
                  <a:pt x="5857875" y="273367"/>
                </a:lnTo>
                <a:lnTo>
                  <a:pt x="5857513" y="275177"/>
                </a:lnTo>
                <a:lnTo>
                  <a:pt x="5856789" y="276891"/>
                </a:lnTo>
                <a:lnTo>
                  <a:pt x="5856065" y="278701"/>
                </a:lnTo>
                <a:lnTo>
                  <a:pt x="5849054" y="284606"/>
                </a:lnTo>
                <a:lnTo>
                  <a:pt x="5847302" y="285369"/>
                </a:lnTo>
                <a:lnTo>
                  <a:pt x="5845482" y="285750"/>
                </a:lnTo>
                <a:lnTo>
                  <a:pt x="5843587" y="285750"/>
                </a:lnTo>
                <a:lnTo>
                  <a:pt x="14287" y="285750"/>
                </a:lnTo>
                <a:lnTo>
                  <a:pt x="12392" y="285750"/>
                </a:lnTo>
                <a:lnTo>
                  <a:pt x="10572" y="285369"/>
                </a:lnTo>
                <a:lnTo>
                  <a:pt x="1085" y="276891"/>
                </a:lnTo>
                <a:lnTo>
                  <a:pt x="361" y="275177"/>
                </a:lnTo>
                <a:lnTo>
                  <a:pt x="0" y="273367"/>
                </a:lnTo>
                <a:lnTo>
                  <a:pt x="0" y="271462"/>
                </a:lnTo>
                <a:close/>
              </a:path>
            </a:pathLst>
          </a:custGeom>
          <a:ln w="9525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42229" y="2584348"/>
            <a:ext cx="6725920" cy="1204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315">
              <a:lnSpc>
                <a:spcPct val="100000"/>
              </a:lnSpc>
              <a:spcBef>
                <a:spcPts val="100"/>
              </a:spcBef>
            </a:pPr>
            <a:r>
              <a:rPr sz="1050" spc="135" dirty="0">
                <a:solidFill>
                  <a:srgbClr val="2F3F9E"/>
                </a:solidFill>
                <a:latin typeface="Arial"/>
                <a:cs typeface="Arial"/>
              </a:rPr>
              <a:t>In </a:t>
            </a:r>
            <a:r>
              <a:rPr sz="1050" spc="165" dirty="0">
                <a:solidFill>
                  <a:srgbClr val="2F3F9E"/>
                </a:solidFill>
                <a:latin typeface="Arial"/>
                <a:cs typeface="Arial"/>
              </a:rPr>
              <a:t>[20]:</a:t>
            </a:r>
            <a:r>
              <a:rPr sz="1050" spc="305" dirty="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sz="1050" spc="60" dirty="0">
                <a:solidFill>
                  <a:srgbClr val="333333"/>
                </a:solidFill>
                <a:latin typeface="Arial"/>
                <a:cs typeface="Arial"/>
              </a:rPr>
              <a:t>df0</a:t>
            </a:r>
            <a:r>
              <a:rPr sz="1050" spc="60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60" dirty="0">
                <a:solidFill>
                  <a:srgbClr val="333333"/>
                </a:solidFill>
                <a:latin typeface="Arial"/>
                <a:cs typeface="Arial"/>
              </a:rPr>
              <a:t>shape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50">
              <a:latin typeface="Arial"/>
              <a:cs typeface="Arial"/>
            </a:endParaRPr>
          </a:p>
          <a:p>
            <a:pPr marL="234315">
              <a:lnSpc>
                <a:spcPct val="100000"/>
              </a:lnSpc>
            </a:pPr>
            <a:r>
              <a:rPr sz="1575" spc="165" baseline="2645" dirty="0">
                <a:solidFill>
                  <a:srgbClr val="D84215"/>
                </a:solidFill>
                <a:latin typeface="Arial"/>
                <a:cs typeface="Arial"/>
              </a:rPr>
              <a:t>Out[20]: </a:t>
            </a:r>
            <a:r>
              <a:rPr sz="1050" spc="95" dirty="0">
                <a:latin typeface="Arial"/>
                <a:cs typeface="Arial"/>
              </a:rPr>
              <a:t>(637,</a:t>
            </a:r>
            <a:r>
              <a:rPr sz="1050" spc="310" dirty="0">
                <a:latin typeface="Arial"/>
                <a:cs typeface="Arial"/>
              </a:rPr>
              <a:t> </a:t>
            </a:r>
            <a:r>
              <a:rPr sz="1050" spc="110" dirty="0">
                <a:latin typeface="Arial"/>
                <a:cs typeface="Arial"/>
              </a:rPr>
              <a:t>6)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Arial"/>
              <a:cs typeface="Arial"/>
            </a:endParaRPr>
          </a:p>
          <a:p>
            <a:pPr marL="12700" marR="104775">
              <a:lnSpc>
                <a:spcPct val="119000"/>
              </a:lnSpc>
            </a:pPr>
            <a:r>
              <a:rPr sz="1050" b="1" dirty="0">
                <a:latin typeface="Arial"/>
                <a:cs typeface="Arial"/>
              </a:rPr>
              <a:t>Assumption 2: </a:t>
            </a:r>
            <a:r>
              <a:rPr sz="1050" dirty="0">
                <a:latin typeface="Arial"/>
                <a:cs typeface="Arial"/>
              </a:rPr>
              <a:t>From the data, only the 'Location', 'Borough', 'Postcode', 'Post-town' will be used for this</a:t>
            </a:r>
            <a:r>
              <a:rPr sz="1050" spc="-10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project.  So they are extracted into a new data</a:t>
            </a:r>
            <a:r>
              <a:rPr sz="1050" spc="-1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frame.</a:t>
            </a:r>
            <a:endParaRPr sz="10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4281" y="4022623"/>
            <a:ext cx="61214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35" dirty="0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sz="1050" spc="220" dirty="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sz="1050" spc="165" dirty="0">
                <a:solidFill>
                  <a:srgbClr val="2F3F9E"/>
                </a:solidFill>
                <a:latin typeface="Arial"/>
                <a:cs typeface="Arial"/>
              </a:rPr>
              <a:t>[21]: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20811" y="3982935"/>
            <a:ext cx="5857875" cy="438150"/>
          </a:xfrm>
          <a:custGeom>
            <a:avLst/>
            <a:gdLst/>
            <a:ahLst/>
            <a:cxnLst/>
            <a:rect l="l" t="t" r="r" b="b"/>
            <a:pathLst>
              <a:path w="5857875" h="438150">
                <a:moveTo>
                  <a:pt x="0" y="423862"/>
                </a:moveTo>
                <a:lnTo>
                  <a:pt x="0" y="14287"/>
                </a:lnTo>
                <a:lnTo>
                  <a:pt x="0" y="12382"/>
                </a:lnTo>
                <a:lnTo>
                  <a:pt x="361" y="10572"/>
                </a:lnTo>
                <a:lnTo>
                  <a:pt x="1085" y="8858"/>
                </a:lnTo>
                <a:lnTo>
                  <a:pt x="1809" y="7048"/>
                </a:lnTo>
                <a:lnTo>
                  <a:pt x="2847" y="5524"/>
                </a:lnTo>
                <a:lnTo>
                  <a:pt x="12392" y="0"/>
                </a:lnTo>
                <a:lnTo>
                  <a:pt x="14287" y="0"/>
                </a:lnTo>
                <a:lnTo>
                  <a:pt x="5843587" y="0"/>
                </a:lnTo>
                <a:lnTo>
                  <a:pt x="5845482" y="0"/>
                </a:lnTo>
                <a:lnTo>
                  <a:pt x="5847302" y="380"/>
                </a:lnTo>
                <a:lnTo>
                  <a:pt x="5856789" y="8858"/>
                </a:lnTo>
                <a:lnTo>
                  <a:pt x="5857513" y="10572"/>
                </a:lnTo>
                <a:lnTo>
                  <a:pt x="5857875" y="12382"/>
                </a:lnTo>
                <a:lnTo>
                  <a:pt x="5857875" y="14287"/>
                </a:lnTo>
                <a:lnTo>
                  <a:pt x="5857875" y="423862"/>
                </a:lnTo>
                <a:lnTo>
                  <a:pt x="5857875" y="425767"/>
                </a:lnTo>
                <a:lnTo>
                  <a:pt x="5857513" y="427577"/>
                </a:lnTo>
                <a:lnTo>
                  <a:pt x="5856789" y="429291"/>
                </a:lnTo>
                <a:lnTo>
                  <a:pt x="5856065" y="431101"/>
                </a:lnTo>
                <a:lnTo>
                  <a:pt x="5845482" y="438150"/>
                </a:lnTo>
                <a:lnTo>
                  <a:pt x="5843587" y="438150"/>
                </a:lnTo>
                <a:lnTo>
                  <a:pt x="14287" y="438150"/>
                </a:lnTo>
                <a:lnTo>
                  <a:pt x="12392" y="438150"/>
                </a:lnTo>
                <a:lnTo>
                  <a:pt x="10572" y="437769"/>
                </a:lnTo>
                <a:lnTo>
                  <a:pt x="1085" y="429291"/>
                </a:lnTo>
                <a:lnTo>
                  <a:pt x="361" y="427577"/>
                </a:lnTo>
                <a:lnTo>
                  <a:pt x="0" y="425767"/>
                </a:lnTo>
                <a:lnTo>
                  <a:pt x="0" y="423862"/>
                </a:lnTo>
                <a:close/>
              </a:path>
            </a:pathLst>
          </a:custGeom>
          <a:ln w="9524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431769" y="4022623"/>
            <a:ext cx="5836285" cy="3473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7625" marR="63500">
              <a:lnSpc>
                <a:spcPct val="101200"/>
              </a:lnSpc>
              <a:spcBef>
                <a:spcPts val="85"/>
              </a:spcBef>
            </a:pPr>
            <a:r>
              <a:rPr sz="1050" spc="90" dirty="0">
                <a:solidFill>
                  <a:srgbClr val="333333"/>
                </a:solidFill>
                <a:latin typeface="Arial"/>
                <a:cs typeface="Arial"/>
              </a:rPr>
              <a:t>df1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sz="1050" spc="155" dirty="0">
                <a:solidFill>
                  <a:srgbClr val="333333"/>
                </a:solidFill>
                <a:latin typeface="Arial"/>
                <a:cs typeface="Arial"/>
              </a:rPr>
              <a:t>df0[[</a:t>
            </a:r>
            <a:r>
              <a:rPr sz="1050" spc="155" dirty="0">
                <a:solidFill>
                  <a:srgbClr val="B92020"/>
                </a:solidFill>
                <a:latin typeface="Arial"/>
                <a:cs typeface="Arial"/>
              </a:rPr>
              <a:t>'Location'</a:t>
            </a:r>
            <a:r>
              <a:rPr sz="1050" spc="155" dirty="0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sz="1050" spc="110" dirty="0">
                <a:solidFill>
                  <a:srgbClr val="B92020"/>
                </a:solidFill>
                <a:latin typeface="Arial"/>
                <a:cs typeface="Arial"/>
              </a:rPr>
              <a:t>'Borough'</a:t>
            </a:r>
            <a:r>
              <a:rPr sz="1050" spc="110" dirty="0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sz="1050" spc="114" dirty="0">
                <a:solidFill>
                  <a:srgbClr val="B92020"/>
                </a:solidFill>
                <a:latin typeface="Arial"/>
                <a:cs typeface="Arial"/>
              </a:rPr>
              <a:t>'Postcode'</a:t>
            </a:r>
            <a:r>
              <a:rPr sz="1050" spc="114" dirty="0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sz="1050" spc="105" dirty="0">
                <a:solidFill>
                  <a:srgbClr val="B92020"/>
                </a:solidFill>
                <a:latin typeface="Arial"/>
                <a:cs typeface="Arial"/>
              </a:rPr>
              <a:t>'Post-town'</a:t>
            </a:r>
            <a:r>
              <a:rPr sz="1050" spc="105" dirty="0">
                <a:solidFill>
                  <a:srgbClr val="333333"/>
                </a:solidFill>
                <a:latin typeface="Arial"/>
                <a:cs typeface="Arial"/>
              </a:rPr>
              <a:t>]]</a:t>
            </a:r>
            <a:r>
              <a:rPr sz="1050" spc="105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105" dirty="0">
                <a:solidFill>
                  <a:srgbClr val="333333"/>
                </a:solidFill>
                <a:latin typeface="Arial"/>
                <a:cs typeface="Arial"/>
              </a:rPr>
              <a:t>reset_index(drop</a:t>
            </a:r>
            <a:r>
              <a:rPr sz="1050" spc="105" dirty="0">
                <a:solidFill>
                  <a:srgbClr val="666666"/>
                </a:solidFill>
                <a:latin typeface="Arial"/>
                <a:cs typeface="Arial"/>
              </a:rPr>
              <a:t>=</a:t>
            </a:r>
            <a:r>
              <a:rPr sz="1050" b="1" spc="105" dirty="0">
                <a:solidFill>
                  <a:srgbClr val="008000"/>
                </a:solidFill>
                <a:latin typeface="Arial"/>
                <a:cs typeface="Arial"/>
              </a:rPr>
              <a:t>T  </a:t>
            </a:r>
            <a:r>
              <a:rPr sz="1050" b="1" spc="80" dirty="0">
                <a:solidFill>
                  <a:srgbClr val="008000"/>
                </a:solidFill>
                <a:latin typeface="Arial"/>
                <a:cs typeface="Arial"/>
              </a:rPr>
              <a:t>rue</a:t>
            </a:r>
            <a:r>
              <a:rPr sz="1050" spc="80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10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4281" y="4584598"/>
            <a:ext cx="61214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35" dirty="0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sz="1050" spc="220" dirty="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sz="1050" spc="165" dirty="0">
                <a:solidFill>
                  <a:srgbClr val="2F3F9E"/>
                </a:solidFill>
                <a:latin typeface="Arial"/>
                <a:cs typeface="Arial"/>
              </a:rPr>
              <a:t>[22]: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20811" y="4544910"/>
            <a:ext cx="5857875" cy="276225"/>
          </a:xfrm>
          <a:custGeom>
            <a:avLst/>
            <a:gdLst/>
            <a:ahLst/>
            <a:cxnLst/>
            <a:rect l="l" t="t" r="r" b="b"/>
            <a:pathLst>
              <a:path w="5857875" h="276225">
                <a:moveTo>
                  <a:pt x="0" y="261937"/>
                </a:moveTo>
                <a:lnTo>
                  <a:pt x="0" y="14287"/>
                </a:lnTo>
                <a:lnTo>
                  <a:pt x="0" y="12382"/>
                </a:lnTo>
                <a:lnTo>
                  <a:pt x="361" y="10572"/>
                </a:lnTo>
                <a:lnTo>
                  <a:pt x="12392" y="0"/>
                </a:lnTo>
                <a:lnTo>
                  <a:pt x="14287" y="0"/>
                </a:lnTo>
                <a:lnTo>
                  <a:pt x="5843587" y="0"/>
                </a:lnTo>
                <a:lnTo>
                  <a:pt x="5845482" y="0"/>
                </a:lnTo>
                <a:lnTo>
                  <a:pt x="5847302" y="380"/>
                </a:lnTo>
                <a:lnTo>
                  <a:pt x="5857875" y="12382"/>
                </a:lnTo>
                <a:lnTo>
                  <a:pt x="5857875" y="14287"/>
                </a:lnTo>
                <a:lnTo>
                  <a:pt x="5857875" y="261937"/>
                </a:lnTo>
                <a:lnTo>
                  <a:pt x="5857875" y="263842"/>
                </a:lnTo>
                <a:lnTo>
                  <a:pt x="5857513" y="265652"/>
                </a:lnTo>
                <a:lnTo>
                  <a:pt x="5856789" y="267366"/>
                </a:lnTo>
                <a:lnTo>
                  <a:pt x="5856065" y="269176"/>
                </a:lnTo>
                <a:lnTo>
                  <a:pt x="5845482" y="276225"/>
                </a:lnTo>
                <a:lnTo>
                  <a:pt x="5843587" y="276225"/>
                </a:lnTo>
                <a:lnTo>
                  <a:pt x="14287" y="276225"/>
                </a:lnTo>
                <a:lnTo>
                  <a:pt x="12392" y="276225"/>
                </a:lnTo>
                <a:lnTo>
                  <a:pt x="10572" y="275844"/>
                </a:lnTo>
                <a:lnTo>
                  <a:pt x="1085" y="267366"/>
                </a:lnTo>
                <a:lnTo>
                  <a:pt x="361" y="265652"/>
                </a:lnTo>
                <a:lnTo>
                  <a:pt x="0" y="263842"/>
                </a:lnTo>
                <a:lnTo>
                  <a:pt x="0" y="261937"/>
                </a:lnTo>
                <a:close/>
              </a:path>
            </a:pathLst>
          </a:custGeom>
          <a:ln w="9525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431769" y="4584598"/>
            <a:ext cx="583628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0"/>
              </a:spcBef>
            </a:pPr>
            <a:r>
              <a:rPr sz="1050" spc="85" dirty="0">
                <a:solidFill>
                  <a:srgbClr val="333333"/>
                </a:solidFill>
                <a:latin typeface="Arial"/>
                <a:cs typeface="Arial"/>
              </a:rPr>
              <a:t>df1</a:t>
            </a:r>
            <a:r>
              <a:rPr sz="1050" spc="85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85" dirty="0">
                <a:solidFill>
                  <a:srgbClr val="333333"/>
                </a:solidFill>
                <a:latin typeface="Arial"/>
                <a:cs typeface="Arial"/>
              </a:rPr>
              <a:t>head(</a:t>
            </a:r>
            <a:r>
              <a:rPr sz="1050" spc="85" dirty="0">
                <a:solidFill>
                  <a:srgbClr val="666666"/>
                </a:solidFill>
                <a:latin typeface="Arial"/>
                <a:cs typeface="Arial"/>
              </a:rPr>
              <a:t>5</a:t>
            </a:r>
            <a:r>
              <a:rPr sz="1050" spc="85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420811" y="6668985"/>
            <a:ext cx="5857875" cy="276225"/>
          </a:xfrm>
          <a:custGeom>
            <a:avLst/>
            <a:gdLst/>
            <a:ahLst/>
            <a:cxnLst/>
            <a:rect l="l" t="t" r="r" b="b"/>
            <a:pathLst>
              <a:path w="5857875" h="276225">
                <a:moveTo>
                  <a:pt x="0" y="261937"/>
                </a:moveTo>
                <a:lnTo>
                  <a:pt x="0" y="14287"/>
                </a:lnTo>
                <a:lnTo>
                  <a:pt x="0" y="12382"/>
                </a:lnTo>
                <a:lnTo>
                  <a:pt x="361" y="10572"/>
                </a:lnTo>
                <a:lnTo>
                  <a:pt x="1085" y="8858"/>
                </a:lnTo>
                <a:lnTo>
                  <a:pt x="1809" y="7048"/>
                </a:lnTo>
                <a:lnTo>
                  <a:pt x="2847" y="5524"/>
                </a:lnTo>
                <a:lnTo>
                  <a:pt x="12392" y="0"/>
                </a:lnTo>
                <a:lnTo>
                  <a:pt x="14287" y="0"/>
                </a:lnTo>
                <a:lnTo>
                  <a:pt x="5843587" y="0"/>
                </a:lnTo>
                <a:lnTo>
                  <a:pt x="5845482" y="0"/>
                </a:lnTo>
                <a:lnTo>
                  <a:pt x="5847302" y="380"/>
                </a:lnTo>
                <a:lnTo>
                  <a:pt x="5856789" y="8858"/>
                </a:lnTo>
                <a:lnTo>
                  <a:pt x="5857513" y="10572"/>
                </a:lnTo>
                <a:lnTo>
                  <a:pt x="5857875" y="12382"/>
                </a:lnTo>
                <a:lnTo>
                  <a:pt x="5857875" y="14287"/>
                </a:lnTo>
                <a:lnTo>
                  <a:pt x="5857875" y="261937"/>
                </a:lnTo>
                <a:lnTo>
                  <a:pt x="5857875" y="263842"/>
                </a:lnTo>
                <a:lnTo>
                  <a:pt x="5857513" y="265652"/>
                </a:lnTo>
                <a:lnTo>
                  <a:pt x="5856789" y="267366"/>
                </a:lnTo>
                <a:lnTo>
                  <a:pt x="5856065" y="269176"/>
                </a:lnTo>
                <a:lnTo>
                  <a:pt x="5849054" y="275081"/>
                </a:lnTo>
                <a:lnTo>
                  <a:pt x="5847302" y="275844"/>
                </a:lnTo>
                <a:lnTo>
                  <a:pt x="5845482" y="276225"/>
                </a:lnTo>
                <a:lnTo>
                  <a:pt x="5843587" y="276225"/>
                </a:lnTo>
                <a:lnTo>
                  <a:pt x="14287" y="276225"/>
                </a:lnTo>
                <a:lnTo>
                  <a:pt x="12392" y="276225"/>
                </a:lnTo>
                <a:lnTo>
                  <a:pt x="10572" y="275844"/>
                </a:lnTo>
                <a:lnTo>
                  <a:pt x="8820" y="275081"/>
                </a:lnTo>
                <a:lnTo>
                  <a:pt x="7067" y="274415"/>
                </a:lnTo>
                <a:lnTo>
                  <a:pt x="1085" y="267366"/>
                </a:lnTo>
                <a:lnTo>
                  <a:pt x="361" y="265652"/>
                </a:lnTo>
                <a:lnTo>
                  <a:pt x="0" y="263842"/>
                </a:lnTo>
                <a:lnTo>
                  <a:pt x="0" y="261937"/>
                </a:lnTo>
                <a:close/>
              </a:path>
            </a:pathLst>
          </a:custGeom>
          <a:ln w="9525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42229" y="6699148"/>
            <a:ext cx="6725920" cy="1204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315">
              <a:lnSpc>
                <a:spcPct val="100000"/>
              </a:lnSpc>
              <a:spcBef>
                <a:spcPts val="100"/>
              </a:spcBef>
            </a:pPr>
            <a:r>
              <a:rPr sz="1050" spc="135" dirty="0">
                <a:solidFill>
                  <a:srgbClr val="2F3F9E"/>
                </a:solidFill>
                <a:latin typeface="Arial"/>
                <a:cs typeface="Arial"/>
              </a:rPr>
              <a:t>In </a:t>
            </a:r>
            <a:r>
              <a:rPr sz="1050" spc="165" dirty="0">
                <a:solidFill>
                  <a:srgbClr val="2F3F9E"/>
                </a:solidFill>
                <a:latin typeface="Arial"/>
                <a:cs typeface="Arial"/>
              </a:rPr>
              <a:t>[23]:</a:t>
            </a:r>
            <a:r>
              <a:rPr sz="1050" spc="305" dirty="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sz="1050" spc="60" dirty="0">
                <a:solidFill>
                  <a:srgbClr val="333333"/>
                </a:solidFill>
                <a:latin typeface="Arial"/>
                <a:cs typeface="Arial"/>
              </a:rPr>
              <a:t>df1</a:t>
            </a:r>
            <a:r>
              <a:rPr sz="1050" spc="60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60" dirty="0">
                <a:solidFill>
                  <a:srgbClr val="333333"/>
                </a:solidFill>
                <a:latin typeface="Arial"/>
                <a:cs typeface="Arial"/>
              </a:rPr>
              <a:t>shape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50">
              <a:latin typeface="Arial"/>
              <a:cs typeface="Arial"/>
            </a:endParaRPr>
          </a:p>
          <a:p>
            <a:pPr marL="234315">
              <a:lnSpc>
                <a:spcPct val="100000"/>
              </a:lnSpc>
            </a:pPr>
            <a:r>
              <a:rPr sz="1575" spc="165" baseline="2645" dirty="0">
                <a:solidFill>
                  <a:srgbClr val="D84215"/>
                </a:solidFill>
                <a:latin typeface="Arial"/>
                <a:cs typeface="Arial"/>
              </a:rPr>
              <a:t>Out[23]: </a:t>
            </a:r>
            <a:r>
              <a:rPr sz="1050" spc="95" dirty="0">
                <a:latin typeface="Arial"/>
                <a:cs typeface="Arial"/>
              </a:rPr>
              <a:t>(637,</a:t>
            </a:r>
            <a:r>
              <a:rPr sz="1050" spc="310" dirty="0">
                <a:latin typeface="Arial"/>
                <a:cs typeface="Arial"/>
              </a:rPr>
              <a:t> </a:t>
            </a:r>
            <a:r>
              <a:rPr sz="1050" spc="110" dirty="0">
                <a:latin typeface="Arial"/>
                <a:cs typeface="Arial"/>
              </a:rPr>
              <a:t>4)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Arial"/>
              <a:cs typeface="Arial"/>
            </a:endParaRPr>
          </a:p>
          <a:p>
            <a:pPr marL="12700" marR="671830">
              <a:lnSpc>
                <a:spcPct val="119000"/>
              </a:lnSpc>
            </a:pPr>
            <a:r>
              <a:rPr sz="1050" b="1" dirty="0">
                <a:latin typeface="Arial"/>
                <a:cs typeface="Arial"/>
              </a:rPr>
              <a:t>Assumption 3: </a:t>
            </a:r>
            <a:r>
              <a:rPr sz="1050" spc="-15" dirty="0">
                <a:latin typeface="Arial"/>
                <a:cs typeface="Arial"/>
              </a:rPr>
              <a:t>Now, </a:t>
            </a:r>
            <a:r>
              <a:rPr sz="1050" dirty="0">
                <a:latin typeface="Arial"/>
                <a:cs typeface="Arial"/>
              </a:rPr>
              <a:t>only the Boroughs with London Post-town will be used for our search of</a:t>
            </a:r>
            <a:r>
              <a:rPr sz="1050" spc="-9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location.  Therefore, all the non-post-town are</a:t>
            </a:r>
            <a:r>
              <a:rPr sz="1050" spc="-1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dropped.</a:t>
            </a:r>
            <a:endParaRPr sz="10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64281" y="8137423"/>
            <a:ext cx="61214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35" dirty="0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sz="1050" spc="220" dirty="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sz="1050" spc="165" dirty="0">
                <a:solidFill>
                  <a:srgbClr val="2F3F9E"/>
                </a:solidFill>
                <a:latin typeface="Arial"/>
                <a:cs typeface="Arial"/>
              </a:rPr>
              <a:t>[24]: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420811" y="8097735"/>
            <a:ext cx="5857875" cy="438150"/>
          </a:xfrm>
          <a:custGeom>
            <a:avLst/>
            <a:gdLst/>
            <a:ahLst/>
            <a:cxnLst/>
            <a:rect l="l" t="t" r="r" b="b"/>
            <a:pathLst>
              <a:path w="5857875" h="438150">
                <a:moveTo>
                  <a:pt x="0" y="423862"/>
                </a:moveTo>
                <a:lnTo>
                  <a:pt x="0" y="14287"/>
                </a:lnTo>
                <a:lnTo>
                  <a:pt x="0" y="12382"/>
                </a:lnTo>
                <a:lnTo>
                  <a:pt x="361" y="10572"/>
                </a:lnTo>
                <a:lnTo>
                  <a:pt x="1085" y="8858"/>
                </a:lnTo>
                <a:lnTo>
                  <a:pt x="1809" y="7048"/>
                </a:lnTo>
                <a:lnTo>
                  <a:pt x="2847" y="5524"/>
                </a:lnTo>
                <a:lnTo>
                  <a:pt x="12392" y="0"/>
                </a:lnTo>
                <a:lnTo>
                  <a:pt x="14287" y="0"/>
                </a:lnTo>
                <a:lnTo>
                  <a:pt x="5843587" y="0"/>
                </a:lnTo>
                <a:lnTo>
                  <a:pt x="5845482" y="0"/>
                </a:lnTo>
                <a:lnTo>
                  <a:pt x="5847302" y="380"/>
                </a:lnTo>
                <a:lnTo>
                  <a:pt x="5856789" y="8858"/>
                </a:lnTo>
                <a:lnTo>
                  <a:pt x="5857513" y="10572"/>
                </a:lnTo>
                <a:lnTo>
                  <a:pt x="5857875" y="12382"/>
                </a:lnTo>
                <a:lnTo>
                  <a:pt x="5857875" y="14287"/>
                </a:lnTo>
                <a:lnTo>
                  <a:pt x="5857875" y="423862"/>
                </a:lnTo>
                <a:lnTo>
                  <a:pt x="5857875" y="425767"/>
                </a:lnTo>
                <a:lnTo>
                  <a:pt x="5857513" y="427577"/>
                </a:lnTo>
                <a:lnTo>
                  <a:pt x="5856789" y="429291"/>
                </a:lnTo>
                <a:lnTo>
                  <a:pt x="5856065" y="431101"/>
                </a:lnTo>
                <a:lnTo>
                  <a:pt x="5849054" y="437006"/>
                </a:lnTo>
                <a:lnTo>
                  <a:pt x="5847302" y="437769"/>
                </a:lnTo>
                <a:lnTo>
                  <a:pt x="5845482" y="438150"/>
                </a:lnTo>
                <a:lnTo>
                  <a:pt x="5843587" y="438150"/>
                </a:lnTo>
                <a:lnTo>
                  <a:pt x="14287" y="438150"/>
                </a:lnTo>
                <a:lnTo>
                  <a:pt x="12392" y="438150"/>
                </a:lnTo>
                <a:lnTo>
                  <a:pt x="10572" y="437769"/>
                </a:lnTo>
                <a:lnTo>
                  <a:pt x="1085" y="429291"/>
                </a:lnTo>
                <a:lnTo>
                  <a:pt x="361" y="427577"/>
                </a:lnTo>
                <a:lnTo>
                  <a:pt x="0" y="425767"/>
                </a:lnTo>
                <a:lnTo>
                  <a:pt x="0" y="423862"/>
                </a:lnTo>
                <a:close/>
              </a:path>
            </a:pathLst>
          </a:custGeom>
          <a:ln w="9524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431769" y="8137423"/>
            <a:ext cx="5836285" cy="347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0"/>
              </a:spcBef>
            </a:pPr>
            <a:r>
              <a:rPr sz="1050" spc="90" dirty="0">
                <a:solidFill>
                  <a:srgbClr val="333333"/>
                </a:solidFill>
                <a:latin typeface="Arial"/>
                <a:cs typeface="Arial"/>
              </a:rPr>
              <a:t>df2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</a:t>
            </a:r>
            <a:r>
              <a:rPr sz="1050" spc="8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50" spc="90" dirty="0">
                <a:solidFill>
                  <a:srgbClr val="333333"/>
                </a:solidFill>
                <a:latin typeface="Arial"/>
                <a:cs typeface="Arial"/>
              </a:rPr>
              <a:t>df1</a:t>
            </a:r>
            <a:endParaRPr sz="1050">
              <a:latin typeface="Arial"/>
              <a:cs typeface="Arial"/>
            </a:endParaRPr>
          </a:p>
          <a:p>
            <a:pPr marL="47625">
              <a:lnSpc>
                <a:spcPct val="100000"/>
              </a:lnSpc>
              <a:spcBef>
                <a:spcPts val="15"/>
              </a:spcBef>
            </a:pPr>
            <a:r>
              <a:rPr sz="1050" spc="65" dirty="0">
                <a:solidFill>
                  <a:srgbClr val="333333"/>
                </a:solidFill>
                <a:latin typeface="Arial"/>
                <a:cs typeface="Arial"/>
              </a:rPr>
              <a:t>df21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</a:t>
            </a:r>
            <a:r>
              <a:rPr sz="1050" spc="14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50" spc="110" dirty="0">
                <a:solidFill>
                  <a:srgbClr val="333333"/>
                </a:solidFill>
                <a:latin typeface="Arial"/>
                <a:cs typeface="Arial"/>
              </a:rPr>
              <a:t>df2[df2[</a:t>
            </a:r>
            <a:r>
              <a:rPr sz="1050" spc="110" dirty="0">
                <a:solidFill>
                  <a:srgbClr val="B92020"/>
                </a:solidFill>
                <a:latin typeface="Arial"/>
                <a:cs typeface="Arial"/>
              </a:rPr>
              <a:t>'Post-town'</a:t>
            </a:r>
            <a:r>
              <a:rPr sz="1050" spc="110" dirty="0">
                <a:solidFill>
                  <a:srgbClr val="333333"/>
                </a:solidFill>
                <a:latin typeface="Arial"/>
                <a:cs typeface="Arial"/>
              </a:rPr>
              <a:t>]</a:t>
            </a:r>
            <a:r>
              <a:rPr sz="1050" spc="110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110" dirty="0">
                <a:solidFill>
                  <a:srgbClr val="333333"/>
                </a:solidFill>
                <a:latin typeface="Arial"/>
                <a:cs typeface="Arial"/>
              </a:rPr>
              <a:t>str</a:t>
            </a:r>
            <a:r>
              <a:rPr sz="1050" spc="110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110" dirty="0">
                <a:solidFill>
                  <a:srgbClr val="333333"/>
                </a:solidFill>
                <a:latin typeface="Arial"/>
                <a:cs typeface="Arial"/>
              </a:rPr>
              <a:t>contains(</a:t>
            </a:r>
            <a:r>
              <a:rPr sz="1050" spc="110" dirty="0">
                <a:solidFill>
                  <a:srgbClr val="B92020"/>
                </a:solidFill>
                <a:latin typeface="Arial"/>
                <a:cs typeface="Arial"/>
              </a:rPr>
              <a:t>'LONDON'</a:t>
            </a:r>
            <a:r>
              <a:rPr sz="1050" spc="110" dirty="0">
                <a:solidFill>
                  <a:srgbClr val="333333"/>
                </a:solidFill>
                <a:latin typeface="Arial"/>
                <a:cs typeface="Arial"/>
              </a:rPr>
              <a:t>)]</a:t>
            </a:r>
            <a:endParaRPr sz="105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7</a:t>
            </a:fld>
            <a:r>
              <a:rPr spc="-5" dirty="0"/>
              <a:t>/</a:t>
            </a:r>
            <a:r>
              <a:rPr dirty="0"/>
              <a:t>46</a:t>
            </a: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745231" y="793037"/>
          <a:ext cx="6244586" cy="15234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7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2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53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18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69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67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69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0656">
                <a:tc>
                  <a:txBody>
                    <a:bodyPr/>
                    <a:lstStyle/>
                    <a:p>
                      <a:pPr marL="31750">
                        <a:lnSpc>
                          <a:spcPts val="990"/>
                        </a:lnSpc>
                      </a:pPr>
                      <a:r>
                        <a:rPr sz="1050" spc="110" dirty="0">
                          <a:solidFill>
                            <a:srgbClr val="D84215"/>
                          </a:solidFill>
                          <a:latin typeface="Arial"/>
                          <a:cs typeface="Arial"/>
                        </a:rPr>
                        <a:t>Out[19]: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2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ts val="1050"/>
                        </a:lnSpc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Location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050"/>
                        </a:lnSpc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Borough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ts val="1050"/>
                        </a:lnSpc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Post-town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ts val="1050"/>
                        </a:lnSpc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Dial-code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0"/>
                        </a:lnSpc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OSGridRef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ts val="1050"/>
                        </a:lnSpc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Postcode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8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1435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Abbey</a:t>
                      </a:r>
                      <a:r>
                        <a:rPr sz="9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Wood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Bexley,</a:t>
                      </a:r>
                      <a:r>
                        <a:rPr sz="9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Greenwich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LONDON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020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TQ465785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SE2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143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Acton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Ealing, Hammersmith and</a:t>
                      </a:r>
                      <a:r>
                        <a:rPr sz="9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Fulham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LONDON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020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TQ205805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W3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143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Acton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Ealing, Hammersmith and</a:t>
                      </a:r>
                      <a:r>
                        <a:rPr sz="9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Fulham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LONDON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020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TQ205805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W4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143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10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Angel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Islington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LONDON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020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TQ345665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EC1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76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1435" algn="r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10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Angel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Islington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LONDON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020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TQ345665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N1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745231" y="4907837"/>
          <a:ext cx="4833619" cy="15234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7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2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9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37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40656">
                <a:tc>
                  <a:txBody>
                    <a:bodyPr/>
                    <a:lstStyle/>
                    <a:p>
                      <a:pPr marL="31750">
                        <a:lnSpc>
                          <a:spcPts val="990"/>
                        </a:lnSpc>
                      </a:pPr>
                      <a:r>
                        <a:rPr sz="1050" spc="110" dirty="0">
                          <a:solidFill>
                            <a:srgbClr val="D84215"/>
                          </a:solidFill>
                          <a:latin typeface="Arial"/>
                          <a:cs typeface="Arial"/>
                        </a:rPr>
                        <a:t>Out[22]: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2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ts val="1050"/>
                        </a:lnSpc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Location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ts val="1050"/>
                        </a:lnSpc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Borough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050"/>
                        </a:lnSpc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Postcode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0"/>
                        </a:lnSpc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Post-town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8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Abbey</a:t>
                      </a:r>
                      <a:r>
                        <a:rPr sz="9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Wood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Bexley,</a:t>
                      </a:r>
                      <a:r>
                        <a:rPr sz="9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Greenwich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SE2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0325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LONDON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Acton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Ealing, Hammersmith and</a:t>
                      </a:r>
                      <a:r>
                        <a:rPr sz="9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Fulham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W3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L="60325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LONDON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Acton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Ealing, Hammersmith and</a:t>
                      </a:r>
                      <a:r>
                        <a:rPr sz="9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Fulham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W4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L="60325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LONDON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Angel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Islington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EC1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L="60325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LONDON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76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Angel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Islington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N1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L="60325" algn="ctr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LONDON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38337" y="165099"/>
            <a:ext cx="153225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Neighborhoods in London</a:t>
            </a:r>
            <a:r>
              <a:rPr sz="800" spc="-8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Week2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281" y="469798"/>
            <a:ext cx="61214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35" dirty="0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sz="1050" spc="220" dirty="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sz="1050" spc="165" dirty="0">
                <a:solidFill>
                  <a:srgbClr val="2F3F9E"/>
                </a:solidFill>
                <a:latin typeface="Arial"/>
                <a:cs typeface="Arial"/>
              </a:rPr>
              <a:t>[25]: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20811" y="430110"/>
            <a:ext cx="5857875" cy="276225"/>
          </a:xfrm>
          <a:custGeom>
            <a:avLst/>
            <a:gdLst/>
            <a:ahLst/>
            <a:cxnLst/>
            <a:rect l="l" t="t" r="r" b="b"/>
            <a:pathLst>
              <a:path w="5857875" h="276225">
                <a:moveTo>
                  <a:pt x="0" y="261937"/>
                </a:moveTo>
                <a:lnTo>
                  <a:pt x="0" y="14287"/>
                </a:lnTo>
                <a:lnTo>
                  <a:pt x="0" y="12382"/>
                </a:lnTo>
                <a:lnTo>
                  <a:pt x="361" y="10572"/>
                </a:lnTo>
                <a:lnTo>
                  <a:pt x="1085" y="8858"/>
                </a:lnTo>
                <a:lnTo>
                  <a:pt x="1809" y="7048"/>
                </a:lnTo>
                <a:lnTo>
                  <a:pt x="2847" y="5524"/>
                </a:lnTo>
                <a:lnTo>
                  <a:pt x="12392" y="0"/>
                </a:lnTo>
                <a:lnTo>
                  <a:pt x="14287" y="0"/>
                </a:lnTo>
                <a:lnTo>
                  <a:pt x="5843587" y="0"/>
                </a:lnTo>
                <a:lnTo>
                  <a:pt x="5845482" y="0"/>
                </a:lnTo>
                <a:lnTo>
                  <a:pt x="5847302" y="380"/>
                </a:lnTo>
                <a:lnTo>
                  <a:pt x="5857875" y="12382"/>
                </a:lnTo>
                <a:lnTo>
                  <a:pt x="5857875" y="14287"/>
                </a:lnTo>
                <a:lnTo>
                  <a:pt x="5857875" y="261937"/>
                </a:lnTo>
                <a:lnTo>
                  <a:pt x="5857875" y="263842"/>
                </a:lnTo>
                <a:lnTo>
                  <a:pt x="5857513" y="265652"/>
                </a:lnTo>
                <a:lnTo>
                  <a:pt x="5856789" y="267366"/>
                </a:lnTo>
                <a:lnTo>
                  <a:pt x="5856065" y="269176"/>
                </a:lnTo>
                <a:lnTo>
                  <a:pt x="5849054" y="275081"/>
                </a:lnTo>
                <a:lnTo>
                  <a:pt x="5847302" y="275844"/>
                </a:lnTo>
                <a:lnTo>
                  <a:pt x="5845482" y="276225"/>
                </a:lnTo>
                <a:lnTo>
                  <a:pt x="5843587" y="276225"/>
                </a:lnTo>
                <a:lnTo>
                  <a:pt x="14287" y="276225"/>
                </a:lnTo>
                <a:lnTo>
                  <a:pt x="12392" y="276225"/>
                </a:lnTo>
                <a:lnTo>
                  <a:pt x="10572" y="275844"/>
                </a:lnTo>
                <a:lnTo>
                  <a:pt x="1085" y="267366"/>
                </a:lnTo>
                <a:lnTo>
                  <a:pt x="361" y="265652"/>
                </a:lnTo>
                <a:lnTo>
                  <a:pt x="0" y="263842"/>
                </a:lnTo>
                <a:lnTo>
                  <a:pt x="0" y="261937"/>
                </a:lnTo>
                <a:close/>
              </a:path>
            </a:pathLst>
          </a:custGeom>
          <a:ln w="9525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31769" y="469798"/>
            <a:ext cx="583628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0"/>
              </a:spcBef>
            </a:pPr>
            <a:r>
              <a:rPr sz="1050" spc="75" dirty="0">
                <a:solidFill>
                  <a:srgbClr val="333333"/>
                </a:solidFill>
                <a:latin typeface="Arial"/>
                <a:cs typeface="Arial"/>
              </a:rPr>
              <a:t>df21</a:t>
            </a:r>
            <a:r>
              <a:rPr sz="1050" spc="75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75" dirty="0">
                <a:solidFill>
                  <a:srgbClr val="333333"/>
                </a:solidFill>
                <a:latin typeface="Arial"/>
                <a:cs typeface="Arial"/>
              </a:rPr>
              <a:t>head(</a:t>
            </a:r>
            <a:r>
              <a:rPr sz="1050" spc="75" dirty="0">
                <a:solidFill>
                  <a:srgbClr val="666666"/>
                </a:solidFill>
                <a:latin typeface="Arial"/>
                <a:cs typeface="Arial"/>
              </a:rPr>
              <a:t>5</a:t>
            </a:r>
            <a:r>
              <a:rPr sz="1050" spc="75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20811" y="2544660"/>
            <a:ext cx="5857875" cy="285750"/>
          </a:xfrm>
          <a:custGeom>
            <a:avLst/>
            <a:gdLst/>
            <a:ahLst/>
            <a:cxnLst/>
            <a:rect l="l" t="t" r="r" b="b"/>
            <a:pathLst>
              <a:path w="5857875" h="285750">
                <a:moveTo>
                  <a:pt x="0" y="271462"/>
                </a:moveTo>
                <a:lnTo>
                  <a:pt x="0" y="14287"/>
                </a:lnTo>
                <a:lnTo>
                  <a:pt x="0" y="12382"/>
                </a:lnTo>
                <a:lnTo>
                  <a:pt x="361" y="10572"/>
                </a:lnTo>
                <a:lnTo>
                  <a:pt x="1085" y="8858"/>
                </a:lnTo>
                <a:lnTo>
                  <a:pt x="1809" y="7048"/>
                </a:lnTo>
                <a:lnTo>
                  <a:pt x="2847" y="5524"/>
                </a:lnTo>
                <a:lnTo>
                  <a:pt x="12392" y="0"/>
                </a:lnTo>
                <a:lnTo>
                  <a:pt x="14287" y="0"/>
                </a:lnTo>
                <a:lnTo>
                  <a:pt x="5843587" y="0"/>
                </a:lnTo>
                <a:lnTo>
                  <a:pt x="5845482" y="0"/>
                </a:lnTo>
                <a:lnTo>
                  <a:pt x="5847302" y="380"/>
                </a:lnTo>
                <a:lnTo>
                  <a:pt x="5856789" y="8858"/>
                </a:lnTo>
                <a:lnTo>
                  <a:pt x="5857513" y="10572"/>
                </a:lnTo>
                <a:lnTo>
                  <a:pt x="5857875" y="12382"/>
                </a:lnTo>
                <a:lnTo>
                  <a:pt x="5857875" y="14287"/>
                </a:lnTo>
                <a:lnTo>
                  <a:pt x="5857875" y="271462"/>
                </a:lnTo>
                <a:lnTo>
                  <a:pt x="5857875" y="273367"/>
                </a:lnTo>
                <a:lnTo>
                  <a:pt x="5857513" y="275177"/>
                </a:lnTo>
                <a:lnTo>
                  <a:pt x="5856789" y="276891"/>
                </a:lnTo>
                <a:lnTo>
                  <a:pt x="5856065" y="278701"/>
                </a:lnTo>
                <a:lnTo>
                  <a:pt x="5849054" y="284606"/>
                </a:lnTo>
                <a:lnTo>
                  <a:pt x="5847302" y="285369"/>
                </a:lnTo>
                <a:lnTo>
                  <a:pt x="5845482" y="285750"/>
                </a:lnTo>
                <a:lnTo>
                  <a:pt x="5843587" y="285750"/>
                </a:lnTo>
                <a:lnTo>
                  <a:pt x="14287" y="285750"/>
                </a:lnTo>
                <a:lnTo>
                  <a:pt x="12392" y="285750"/>
                </a:lnTo>
                <a:lnTo>
                  <a:pt x="10572" y="285369"/>
                </a:lnTo>
                <a:lnTo>
                  <a:pt x="8820" y="284606"/>
                </a:lnTo>
                <a:lnTo>
                  <a:pt x="7067" y="283940"/>
                </a:lnTo>
                <a:lnTo>
                  <a:pt x="1085" y="276891"/>
                </a:lnTo>
                <a:lnTo>
                  <a:pt x="361" y="275177"/>
                </a:lnTo>
                <a:lnTo>
                  <a:pt x="0" y="273367"/>
                </a:lnTo>
                <a:lnTo>
                  <a:pt x="0" y="271462"/>
                </a:lnTo>
                <a:close/>
              </a:path>
            </a:pathLst>
          </a:custGeom>
          <a:ln w="9525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42229" y="2584348"/>
            <a:ext cx="6725920" cy="1204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315">
              <a:lnSpc>
                <a:spcPct val="100000"/>
              </a:lnSpc>
              <a:spcBef>
                <a:spcPts val="100"/>
              </a:spcBef>
            </a:pPr>
            <a:r>
              <a:rPr sz="1050" spc="135" dirty="0">
                <a:solidFill>
                  <a:srgbClr val="2F3F9E"/>
                </a:solidFill>
                <a:latin typeface="Arial"/>
                <a:cs typeface="Arial"/>
              </a:rPr>
              <a:t>In </a:t>
            </a:r>
            <a:r>
              <a:rPr sz="1050" spc="165" dirty="0">
                <a:solidFill>
                  <a:srgbClr val="2F3F9E"/>
                </a:solidFill>
                <a:latin typeface="Arial"/>
                <a:cs typeface="Arial"/>
              </a:rPr>
              <a:t>[26]:</a:t>
            </a:r>
            <a:r>
              <a:rPr sz="1050" spc="305" dirty="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sz="1050" spc="55" dirty="0">
                <a:solidFill>
                  <a:srgbClr val="333333"/>
                </a:solidFill>
                <a:latin typeface="Arial"/>
                <a:cs typeface="Arial"/>
              </a:rPr>
              <a:t>df21</a:t>
            </a:r>
            <a:r>
              <a:rPr sz="1050" spc="55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55" dirty="0">
                <a:solidFill>
                  <a:srgbClr val="333333"/>
                </a:solidFill>
                <a:latin typeface="Arial"/>
                <a:cs typeface="Arial"/>
              </a:rPr>
              <a:t>shape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50">
              <a:latin typeface="Arial"/>
              <a:cs typeface="Arial"/>
            </a:endParaRPr>
          </a:p>
          <a:p>
            <a:pPr marL="234315">
              <a:lnSpc>
                <a:spcPct val="100000"/>
              </a:lnSpc>
            </a:pPr>
            <a:r>
              <a:rPr sz="1575" spc="165" baseline="2645" dirty="0">
                <a:solidFill>
                  <a:srgbClr val="D84215"/>
                </a:solidFill>
                <a:latin typeface="Arial"/>
                <a:cs typeface="Arial"/>
              </a:rPr>
              <a:t>Out[26]: </a:t>
            </a:r>
            <a:r>
              <a:rPr sz="1050" spc="95" dirty="0">
                <a:latin typeface="Arial"/>
                <a:cs typeface="Arial"/>
              </a:rPr>
              <a:t>(381,</a:t>
            </a:r>
            <a:r>
              <a:rPr sz="1050" spc="310" dirty="0">
                <a:latin typeface="Arial"/>
                <a:cs typeface="Arial"/>
              </a:rPr>
              <a:t> </a:t>
            </a:r>
            <a:r>
              <a:rPr sz="1050" spc="110" dirty="0">
                <a:latin typeface="Arial"/>
                <a:cs typeface="Arial"/>
              </a:rPr>
              <a:t>4)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Arial"/>
              <a:cs typeface="Arial"/>
            </a:endParaRPr>
          </a:p>
          <a:p>
            <a:pPr marL="12700" marR="173990">
              <a:lnSpc>
                <a:spcPct val="119000"/>
              </a:lnSpc>
            </a:pPr>
            <a:r>
              <a:rPr sz="1050" dirty="0">
                <a:latin typeface="Arial"/>
                <a:cs typeface="Arial"/>
              </a:rPr>
              <a:t>From assumption 3, there are now 380 instances, which is a drop from 638 because of the drop of</a:t>
            </a:r>
            <a:r>
              <a:rPr sz="1050" spc="-10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non-London  post-towns.</a:t>
            </a:r>
            <a:endParaRPr sz="10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4281" y="4022623"/>
            <a:ext cx="61214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35" dirty="0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sz="1050" spc="220" dirty="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sz="1050" spc="165" dirty="0">
                <a:solidFill>
                  <a:srgbClr val="2F3F9E"/>
                </a:solidFill>
                <a:latin typeface="Arial"/>
                <a:cs typeface="Arial"/>
              </a:rPr>
              <a:t>[27]: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20811" y="3982935"/>
            <a:ext cx="5857875" cy="438150"/>
          </a:xfrm>
          <a:custGeom>
            <a:avLst/>
            <a:gdLst/>
            <a:ahLst/>
            <a:cxnLst/>
            <a:rect l="l" t="t" r="r" b="b"/>
            <a:pathLst>
              <a:path w="5857875" h="438150">
                <a:moveTo>
                  <a:pt x="0" y="423862"/>
                </a:moveTo>
                <a:lnTo>
                  <a:pt x="0" y="14287"/>
                </a:lnTo>
                <a:lnTo>
                  <a:pt x="0" y="12382"/>
                </a:lnTo>
                <a:lnTo>
                  <a:pt x="361" y="10572"/>
                </a:lnTo>
                <a:lnTo>
                  <a:pt x="1085" y="8858"/>
                </a:lnTo>
                <a:lnTo>
                  <a:pt x="1809" y="7048"/>
                </a:lnTo>
                <a:lnTo>
                  <a:pt x="2847" y="5524"/>
                </a:lnTo>
                <a:lnTo>
                  <a:pt x="12392" y="0"/>
                </a:lnTo>
                <a:lnTo>
                  <a:pt x="14287" y="0"/>
                </a:lnTo>
                <a:lnTo>
                  <a:pt x="5843587" y="0"/>
                </a:lnTo>
                <a:lnTo>
                  <a:pt x="5845482" y="0"/>
                </a:lnTo>
                <a:lnTo>
                  <a:pt x="5847302" y="380"/>
                </a:lnTo>
                <a:lnTo>
                  <a:pt x="5856789" y="8858"/>
                </a:lnTo>
                <a:lnTo>
                  <a:pt x="5857513" y="10572"/>
                </a:lnTo>
                <a:lnTo>
                  <a:pt x="5857875" y="12382"/>
                </a:lnTo>
                <a:lnTo>
                  <a:pt x="5857875" y="14287"/>
                </a:lnTo>
                <a:lnTo>
                  <a:pt x="5857875" y="423862"/>
                </a:lnTo>
                <a:lnTo>
                  <a:pt x="5857875" y="425767"/>
                </a:lnTo>
                <a:lnTo>
                  <a:pt x="5857513" y="427577"/>
                </a:lnTo>
                <a:lnTo>
                  <a:pt x="5856789" y="429291"/>
                </a:lnTo>
                <a:lnTo>
                  <a:pt x="5856065" y="431101"/>
                </a:lnTo>
                <a:lnTo>
                  <a:pt x="5845482" y="438150"/>
                </a:lnTo>
                <a:lnTo>
                  <a:pt x="5843587" y="438150"/>
                </a:lnTo>
                <a:lnTo>
                  <a:pt x="14287" y="438150"/>
                </a:lnTo>
                <a:lnTo>
                  <a:pt x="12392" y="438150"/>
                </a:lnTo>
                <a:lnTo>
                  <a:pt x="10572" y="437769"/>
                </a:lnTo>
                <a:lnTo>
                  <a:pt x="1085" y="429291"/>
                </a:lnTo>
                <a:lnTo>
                  <a:pt x="361" y="427577"/>
                </a:lnTo>
                <a:lnTo>
                  <a:pt x="0" y="425767"/>
                </a:lnTo>
                <a:lnTo>
                  <a:pt x="0" y="423862"/>
                </a:lnTo>
                <a:close/>
              </a:path>
            </a:pathLst>
          </a:custGeom>
          <a:ln w="9524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431769" y="4022623"/>
            <a:ext cx="5836285" cy="347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0"/>
              </a:spcBef>
            </a:pPr>
            <a:r>
              <a:rPr sz="1050" i="1" spc="-10" dirty="0">
                <a:solidFill>
                  <a:srgbClr val="408080"/>
                </a:solidFill>
                <a:latin typeface="Arial"/>
                <a:cs typeface="Arial"/>
              </a:rPr>
              <a:t># </a:t>
            </a:r>
            <a:r>
              <a:rPr sz="1050" i="1" spc="50" dirty="0">
                <a:solidFill>
                  <a:srgbClr val="408080"/>
                </a:solidFill>
                <a:latin typeface="Arial"/>
                <a:cs typeface="Arial"/>
              </a:rPr>
              <a:t>Re-assigns </a:t>
            </a:r>
            <a:r>
              <a:rPr sz="1050" i="1" spc="90" dirty="0">
                <a:solidFill>
                  <a:srgbClr val="408080"/>
                </a:solidFill>
                <a:latin typeface="Arial"/>
                <a:cs typeface="Arial"/>
              </a:rPr>
              <a:t>the </a:t>
            </a:r>
            <a:r>
              <a:rPr sz="1050" i="1" spc="65" dirty="0">
                <a:solidFill>
                  <a:srgbClr val="408080"/>
                </a:solidFill>
                <a:latin typeface="Arial"/>
                <a:cs typeface="Arial"/>
              </a:rPr>
              <a:t>df21 </a:t>
            </a:r>
            <a:r>
              <a:rPr sz="1050" i="1" spc="135" dirty="0">
                <a:solidFill>
                  <a:srgbClr val="408080"/>
                </a:solidFill>
                <a:latin typeface="Arial"/>
                <a:cs typeface="Arial"/>
              </a:rPr>
              <a:t>to </a:t>
            </a:r>
            <a:r>
              <a:rPr sz="1050" i="1" spc="-65" dirty="0">
                <a:solidFill>
                  <a:srgbClr val="408080"/>
                </a:solidFill>
                <a:latin typeface="Arial"/>
                <a:cs typeface="Arial"/>
              </a:rPr>
              <a:t>new </a:t>
            </a:r>
            <a:r>
              <a:rPr sz="1050" i="1" spc="50" dirty="0">
                <a:solidFill>
                  <a:srgbClr val="408080"/>
                </a:solidFill>
                <a:latin typeface="Arial"/>
                <a:cs typeface="Arial"/>
              </a:rPr>
              <a:t>dataframe </a:t>
            </a:r>
            <a:r>
              <a:rPr sz="1050" i="1" spc="100" dirty="0">
                <a:solidFill>
                  <a:srgbClr val="408080"/>
                </a:solidFill>
                <a:latin typeface="Arial"/>
                <a:cs typeface="Arial"/>
              </a:rPr>
              <a:t>without </a:t>
            </a:r>
            <a:r>
              <a:rPr sz="1050" i="1" spc="90" dirty="0">
                <a:solidFill>
                  <a:srgbClr val="408080"/>
                </a:solidFill>
                <a:latin typeface="Arial"/>
                <a:cs typeface="Arial"/>
              </a:rPr>
              <a:t>the</a:t>
            </a:r>
            <a:r>
              <a:rPr sz="1050" i="1" spc="-35" dirty="0">
                <a:solidFill>
                  <a:srgbClr val="408080"/>
                </a:solidFill>
                <a:latin typeface="Arial"/>
                <a:cs typeface="Arial"/>
              </a:rPr>
              <a:t> </a:t>
            </a:r>
            <a:r>
              <a:rPr sz="1050" i="1" spc="55" dirty="0">
                <a:solidFill>
                  <a:srgbClr val="408080"/>
                </a:solidFill>
                <a:latin typeface="Arial"/>
                <a:cs typeface="Arial"/>
              </a:rPr>
              <a:t>Post-town</a:t>
            </a:r>
            <a:endParaRPr sz="1050">
              <a:latin typeface="Arial"/>
              <a:cs typeface="Arial"/>
            </a:endParaRPr>
          </a:p>
          <a:p>
            <a:pPr marL="47625">
              <a:lnSpc>
                <a:spcPct val="100000"/>
              </a:lnSpc>
              <a:spcBef>
                <a:spcPts val="15"/>
              </a:spcBef>
            </a:pPr>
            <a:r>
              <a:rPr sz="1050" spc="90" dirty="0">
                <a:solidFill>
                  <a:srgbClr val="333333"/>
                </a:solidFill>
                <a:latin typeface="Arial"/>
                <a:cs typeface="Arial"/>
              </a:rPr>
              <a:t>df3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sz="1050" spc="145" dirty="0">
                <a:solidFill>
                  <a:srgbClr val="333333"/>
                </a:solidFill>
                <a:latin typeface="Arial"/>
                <a:cs typeface="Arial"/>
              </a:rPr>
              <a:t>df21[[</a:t>
            </a:r>
            <a:r>
              <a:rPr sz="1050" spc="145" dirty="0">
                <a:solidFill>
                  <a:srgbClr val="B92020"/>
                </a:solidFill>
                <a:latin typeface="Arial"/>
                <a:cs typeface="Arial"/>
              </a:rPr>
              <a:t>'Location'</a:t>
            </a:r>
            <a:r>
              <a:rPr sz="1050" spc="145" dirty="0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sz="1050" spc="110" dirty="0">
                <a:solidFill>
                  <a:srgbClr val="B92020"/>
                </a:solidFill>
                <a:latin typeface="Arial"/>
                <a:cs typeface="Arial"/>
              </a:rPr>
              <a:t>'Borough'</a:t>
            </a:r>
            <a:r>
              <a:rPr sz="1050" spc="110" dirty="0">
                <a:solidFill>
                  <a:srgbClr val="333333"/>
                </a:solidFill>
                <a:latin typeface="Arial"/>
                <a:cs typeface="Arial"/>
              </a:rPr>
              <a:t>,</a:t>
            </a:r>
            <a:r>
              <a:rPr sz="1050" spc="30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50" spc="95" dirty="0">
                <a:solidFill>
                  <a:srgbClr val="B92020"/>
                </a:solidFill>
                <a:latin typeface="Arial"/>
                <a:cs typeface="Arial"/>
              </a:rPr>
              <a:t>'Postcode'</a:t>
            </a:r>
            <a:r>
              <a:rPr sz="1050" spc="95" dirty="0">
                <a:solidFill>
                  <a:srgbClr val="333333"/>
                </a:solidFill>
                <a:latin typeface="Arial"/>
                <a:cs typeface="Arial"/>
              </a:rPr>
              <a:t>]]</a:t>
            </a:r>
            <a:r>
              <a:rPr sz="1050" spc="95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95" dirty="0">
                <a:solidFill>
                  <a:srgbClr val="333333"/>
                </a:solidFill>
                <a:latin typeface="Arial"/>
                <a:cs typeface="Arial"/>
              </a:rPr>
              <a:t>reset_index(drop</a:t>
            </a:r>
            <a:r>
              <a:rPr sz="1050" spc="95" dirty="0">
                <a:solidFill>
                  <a:srgbClr val="666666"/>
                </a:solidFill>
                <a:latin typeface="Arial"/>
                <a:cs typeface="Arial"/>
              </a:rPr>
              <a:t>=</a:t>
            </a:r>
            <a:r>
              <a:rPr sz="1050" b="1" spc="95" dirty="0">
                <a:solidFill>
                  <a:srgbClr val="008000"/>
                </a:solidFill>
                <a:latin typeface="Arial"/>
                <a:cs typeface="Arial"/>
              </a:rPr>
              <a:t>True</a:t>
            </a:r>
            <a:r>
              <a:rPr sz="1050" spc="95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10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4281" y="4584598"/>
            <a:ext cx="61214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35" dirty="0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sz="1050" spc="220" dirty="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sz="1050" spc="165" dirty="0">
                <a:solidFill>
                  <a:srgbClr val="2F3F9E"/>
                </a:solidFill>
                <a:latin typeface="Arial"/>
                <a:cs typeface="Arial"/>
              </a:rPr>
              <a:t>[28]: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20811" y="4544910"/>
            <a:ext cx="5857875" cy="276225"/>
          </a:xfrm>
          <a:custGeom>
            <a:avLst/>
            <a:gdLst/>
            <a:ahLst/>
            <a:cxnLst/>
            <a:rect l="l" t="t" r="r" b="b"/>
            <a:pathLst>
              <a:path w="5857875" h="276225">
                <a:moveTo>
                  <a:pt x="0" y="261937"/>
                </a:moveTo>
                <a:lnTo>
                  <a:pt x="0" y="14287"/>
                </a:lnTo>
                <a:lnTo>
                  <a:pt x="0" y="12382"/>
                </a:lnTo>
                <a:lnTo>
                  <a:pt x="361" y="10572"/>
                </a:lnTo>
                <a:lnTo>
                  <a:pt x="12392" y="0"/>
                </a:lnTo>
                <a:lnTo>
                  <a:pt x="14287" y="0"/>
                </a:lnTo>
                <a:lnTo>
                  <a:pt x="5843587" y="0"/>
                </a:lnTo>
                <a:lnTo>
                  <a:pt x="5845482" y="0"/>
                </a:lnTo>
                <a:lnTo>
                  <a:pt x="5847302" y="380"/>
                </a:lnTo>
                <a:lnTo>
                  <a:pt x="5857875" y="12382"/>
                </a:lnTo>
                <a:lnTo>
                  <a:pt x="5857875" y="14287"/>
                </a:lnTo>
                <a:lnTo>
                  <a:pt x="5857875" y="261937"/>
                </a:lnTo>
                <a:lnTo>
                  <a:pt x="5857875" y="263842"/>
                </a:lnTo>
                <a:lnTo>
                  <a:pt x="5857513" y="265652"/>
                </a:lnTo>
                <a:lnTo>
                  <a:pt x="5856789" y="267366"/>
                </a:lnTo>
                <a:lnTo>
                  <a:pt x="5856065" y="269176"/>
                </a:lnTo>
                <a:lnTo>
                  <a:pt x="5849054" y="275081"/>
                </a:lnTo>
                <a:lnTo>
                  <a:pt x="5847302" y="275844"/>
                </a:lnTo>
                <a:lnTo>
                  <a:pt x="5845482" y="276225"/>
                </a:lnTo>
                <a:lnTo>
                  <a:pt x="5843587" y="276225"/>
                </a:lnTo>
                <a:lnTo>
                  <a:pt x="14287" y="276225"/>
                </a:lnTo>
                <a:lnTo>
                  <a:pt x="12392" y="276225"/>
                </a:lnTo>
                <a:lnTo>
                  <a:pt x="10572" y="275844"/>
                </a:lnTo>
                <a:lnTo>
                  <a:pt x="8820" y="275081"/>
                </a:lnTo>
                <a:lnTo>
                  <a:pt x="7067" y="274415"/>
                </a:lnTo>
                <a:lnTo>
                  <a:pt x="1085" y="267366"/>
                </a:lnTo>
                <a:lnTo>
                  <a:pt x="361" y="265652"/>
                </a:lnTo>
                <a:lnTo>
                  <a:pt x="0" y="263842"/>
                </a:lnTo>
                <a:lnTo>
                  <a:pt x="0" y="261937"/>
                </a:lnTo>
                <a:close/>
              </a:path>
            </a:pathLst>
          </a:custGeom>
          <a:ln w="9525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431769" y="4584598"/>
            <a:ext cx="583628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0"/>
              </a:spcBef>
            </a:pPr>
            <a:r>
              <a:rPr sz="1050" spc="75" dirty="0">
                <a:solidFill>
                  <a:srgbClr val="333333"/>
                </a:solidFill>
                <a:latin typeface="Arial"/>
                <a:cs typeface="Arial"/>
              </a:rPr>
              <a:t>df3</a:t>
            </a:r>
            <a:r>
              <a:rPr sz="1050" spc="75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75" dirty="0">
                <a:solidFill>
                  <a:srgbClr val="333333"/>
                </a:solidFill>
                <a:latin typeface="Arial"/>
                <a:cs typeface="Arial"/>
              </a:rPr>
              <a:t>head(</a:t>
            </a:r>
            <a:r>
              <a:rPr sz="1050" spc="75" dirty="0">
                <a:solidFill>
                  <a:srgbClr val="666666"/>
                </a:solidFill>
                <a:latin typeface="Arial"/>
                <a:cs typeface="Arial"/>
              </a:rPr>
              <a:t>10</a:t>
            </a:r>
            <a:r>
              <a:rPr sz="1050" spc="75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64281" y="7937398"/>
            <a:ext cx="61214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35" dirty="0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sz="1050" spc="220" dirty="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sz="1050" spc="165" dirty="0">
                <a:solidFill>
                  <a:srgbClr val="2F3F9E"/>
                </a:solidFill>
                <a:latin typeface="Arial"/>
                <a:cs typeface="Arial"/>
              </a:rPr>
              <a:t>[29]: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420811" y="7907235"/>
            <a:ext cx="5857875" cy="438150"/>
          </a:xfrm>
          <a:custGeom>
            <a:avLst/>
            <a:gdLst/>
            <a:ahLst/>
            <a:cxnLst/>
            <a:rect l="l" t="t" r="r" b="b"/>
            <a:pathLst>
              <a:path w="5857875" h="438150">
                <a:moveTo>
                  <a:pt x="0" y="423862"/>
                </a:moveTo>
                <a:lnTo>
                  <a:pt x="0" y="14287"/>
                </a:lnTo>
                <a:lnTo>
                  <a:pt x="0" y="12382"/>
                </a:lnTo>
                <a:lnTo>
                  <a:pt x="361" y="10572"/>
                </a:lnTo>
                <a:lnTo>
                  <a:pt x="1085" y="8858"/>
                </a:lnTo>
                <a:lnTo>
                  <a:pt x="1809" y="7048"/>
                </a:lnTo>
                <a:lnTo>
                  <a:pt x="2847" y="5524"/>
                </a:lnTo>
                <a:lnTo>
                  <a:pt x="12392" y="0"/>
                </a:lnTo>
                <a:lnTo>
                  <a:pt x="14287" y="0"/>
                </a:lnTo>
                <a:lnTo>
                  <a:pt x="5843587" y="0"/>
                </a:lnTo>
                <a:lnTo>
                  <a:pt x="5845482" y="0"/>
                </a:lnTo>
                <a:lnTo>
                  <a:pt x="5847302" y="380"/>
                </a:lnTo>
                <a:lnTo>
                  <a:pt x="5856789" y="8858"/>
                </a:lnTo>
                <a:lnTo>
                  <a:pt x="5857513" y="10572"/>
                </a:lnTo>
                <a:lnTo>
                  <a:pt x="5857875" y="12382"/>
                </a:lnTo>
                <a:lnTo>
                  <a:pt x="5857875" y="14287"/>
                </a:lnTo>
                <a:lnTo>
                  <a:pt x="5857875" y="423862"/>
                </a:lnTo>
                <a:lnTo>
                  <a:pt x="5857875" y="425767"/>
                </a:lnTo>
                <a:lnTo>
                  <a:pt x="5857513" y="427577"/>
                </a:lnTo>
                <a:lnTo>
                  <a:pt x="5856789" y="429291"/>
                </a:lnTo>
                <a:lnTo>
                  <a:pt x="5856065" y="431101"/>
                </a:lnTo>
                <a:lnTo>
                  <a:pt x="5845482" y="438150"/>
                </a:lnTo>
                <a:lnTo>
                  <a:pt x="5843587" y="438150"/>
                </a:lnTo>
                <a:lnTo>
                  <a:pt x="14287" y="438150"/>
                </a:lnTo>
                <a:lnTo>
                  <a:pt x="12392" y="438150"/>
                </a:lnTo>
                <a:lnTo>
                  <a:pt x="10572" y="437769"/>
                </a:lnTo>
                <a:lnTo>
                  <a:pt x="1085" y="429291"/>
                </a:lnTo>
                <a:lnTo>
                  <a:pt x="361" y="427577"/>
                </a:lnTo>
                <a:lnTo>
                  <a:pt x="0" y="425767"/>
                </a:lnTo>
                <a:lnTo>
                  <a:pt x="0" y="423862"/>
                </a:lnTo>
                <a:close/>
              </a:path>
            </a:pathLst>
          </a:custGeom>
          <a:ln w="9524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431769" y="7937398"/>
            <a:ext cx="5836285" cy="347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0"/>
              </a:spcBef>
            </a:pPr>
            <a:r>
              <a:rPr sz="1050" spc="60" dirty="0">
                <a:solidFill>
                  <a:srgbClr val="333333"/>
                </a:solidFill>
                <a:latin typeface="Arial"/>
                <a:cs typeface="Arial"/>
              </a:rPr>
              <a:t>df_london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</a:t>
            </a:r>
            <a:r>
              <a:rPr sz="1050" spc="15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50" spc="90" dirty="0">
                <a:solidFill>
                  <a:srgbClr val="333333"/>
                </a:solidFill>
                <a:latin typeface="Arial"/>
                <a:cs typeface="Arial"/>
              </a:rPr>
              <a:t>df3</a:t>
            </a:r>
            <a:endParaRPr sz="1050">
              <a:latin typeface="Arial"/>
              <a:cs typeface="Arial"/>
            </a:endParaRPr>
          </a:p>
          <a:p>
            <a:pPr marL="47625">
              <a:lnSpc>
                <a:spcPct val="100000"/>
              </a:lnSpc>
              <a:spcBef>
                <a:spcPts val="15"/>
              </a:spcBef>
            </a:pPr>
            <a:r>
              <a:rPr sz="1050" spc="90" dirty="0">
                <a:solidFill>
                  <a:srgbClr val="333333"/>
                </a:solidFill>
                <a:latin typeface="Arial"/>
                <a:cs typeface="Arial"/>
              </a:rPr>
              <a:t>df_london</a:t>
            </a:r>
            <a:r>
              <a:rPr sz="1050" spc="90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90" dirty="0">
                <a:solidFill>
                  <a:srgbClr val="333333"/>
                </a:solidFill>
                <a:latin typeface="Arial"/>
                <a:cs typeface="Arial"/>
              </a:rPr>
              <a:t>to_csv(</a:t>
            </a:r>
            <a:r>
              <a:rPr sz="1050" spc="90" dirty="0">
                <a:solidFill>
                  <a:srgbClr val="B92020"/>
                </a:solidFill>
                <a:latin typeface="Arial"/>
                <a:cs typeface="Arial"/>
              </a:rPr>
              <a:t>'LondonLocations.csv'</a:t>
            </a:r>
            <a:r>
              <a:rPr sz="1050" spc="90" dirty="0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sz="1050" spc="75" dirty="0">
                <a:solidFill>
                  <a:srgbClr val="333333"/>
                </a:solidFill>
                <a:latin typeface="Arial"/>
                <a:cs typeface="Arial"/>
              </a:rPr>
              <a:t>index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</a:t>
            </a:r>
            <a:r>
              <a:rPr sz="1050" spc="-6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50" b="1" spc="70" dirty="0">
                <a:solidFill>
                  <a:srgbClr val="008000"/>
                </a:solidFill>
                <a:latin typeface="Arial"/>
                <a:cs typeface="Arial"/>
              </a:rPr>
              <a:t>False</a:t>
            </a:r>
            <a:r>
              <a:rPr sz="1050" spc="70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105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8</a:t>
            </a:fld>
            <a:r>
              <a:rPr spc="-5" dirty="0"/>
              <a:t>/</a:t>
            </a:r>
            <a:r>
              <a:rPr dirty="0"/>
              <a:t>46</a:t>
            </a: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745231" y="793037"/>
          <a:ext cx="4833619" cy="15234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7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2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9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37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40656">
                <a:tc>
                  <a:txBody>
                    <a:bodyPr/>
                    <a:lstStyle/>
                    <a:p>
                      <a:pPr marL="31750">
                        <a:lnSpc>
                          <a:spcPts val="990"/>
                        </a:lnSpc>
                      </a:pPr>
                      <a:r>
                        <a:rPr sz="1050" spc="110" dirty="0">
                          <a:solidFill>
                            <a:srgbClr val="D84215"/>
                          </a:solidFill>
                          <a:latin typeface="Arial"/>
                          <a:cs typeface="Arial"/>
                        </a:rPr>
                        <a:t>Out[25]: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2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ts val="1050"/>
                        </a:lnSpc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Location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ts val="1050"/>
                        </a:lnSpc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Borough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050"/>
                        </a:lnSpc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Postcode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0"/>
                        </a:lnSpc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Post-town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8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Abbey</a:t>
                      </a:r>
                      <a:r>
                        <a:rPr sz="9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Wood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Bexley,</a:t>
                      </a:r>
                      <a:r>
                        <a:rPr sz="9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Greenwich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SE2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0325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LONDON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Acton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Ealing, Hammersmith and</a:t>
                      </a:r>
                      <a:r>
                        <a:rPr sz="9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Fulham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W3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L="60325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LONDON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Acton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Ealing, Hammersmith and</a:t>
                      </a:r>
                      <a:r>
                        <a:rPr sz="9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Fulham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W4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L="60325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LONDON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Angel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Islington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EC1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L="60325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LONDON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76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Angel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Islington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N1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L="60325" algn="ctr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LONDON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745231" y="4907837"/>
          <a:ext cx="4166235" cy="27616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7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2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9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62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0656">
                <a:tc>
                  <a:txBody>
                    <a:bodyPr/>
                    <a:lstStyle/>
                    <a:p>
                      <a:pPr marL="31750">
                        <a:lnSpc>
                          <a:spcPts val="990"/>
                        </a:lnSpc>
                      </a:pPr>
                      <a:r>
                        <a:rPr sz="1050" spc="110" dirty="0">
                          <a:solidFill>
                            <a:srgbClr val="D84215"/>
                          </a:solidFill>
                          <a:latin typeface="Arial"/>
                          <a:cs typeface="Arial"/>
                        </a:rPr>
                        <a:t>Out[28]: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2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ts val="1050"/>
                        </a:lnSpc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Location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ts val="1050"/>
                        </a:lnSpc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Borough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ts val="1050"/>
                        </a:lnSpc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Postcode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8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Abbey</a:t>
                      </a:r>
                      <a:r>
                        <a:rPr sz="9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Wood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Bexley,</a:t>
                      </a:r>
                      <a:r>
                        <a:rPr sz="9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Greenwich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SE2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Acton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Ealing, Hammersmith and</a:t>
                      </a:r>
                      <a:r>
                        <a:rPr sz="9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Fulham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W3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Acton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Ealing, Hammersmith and</a:t>
                      </a:r>
                      <a:r>
                        <a:rPr sz="9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Fulham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W4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Angel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Islington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EC1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Angel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Islington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N1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Church</a:t>
                      </a:r>
                      <a:r>
                        <a:rPr sz="9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End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Brent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NW10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Church</a:t>
                      </a:r>
                      <a:r>
                        <a:rPr sz="9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End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Barnet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N3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Clapham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Lambeth,</a:t>
                      </a:r>
                      <a:r>
                        <a:rPr sz="9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Wandsworth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SW4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Clerkenwell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Islington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EC1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76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Colindale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Barnet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NW9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38337" y="165099"/>
            <a:ext cx="153225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Neighborhoods in London</a:t>
            </a:r>
            <a:r>
              <a:rPr sz="800" spc="-8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Week2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2229" y="572668"/>
            <a:ext cx="6482080" cy="1111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9000"/>
              </a:lnSpc>
              <a:spcBef>
                <a:spcPts val="100"/>
              </a:spcBef>
            </a:pPr>
            <a:r>
              <a:rPr sz="1050" b="1" dirty="0">
                <a:latin typeface="Arial"/>
                <a:cs typeface="Arial"/>
              </a:rPr>
              <a:t>Assumption 4: </a:t>
            </a:r>
            <a:r>
              <a:rPr sz="1050" dirty="0">
                <a:latin typeface="Arial"/>
                <a:cs typeface="Arial"/>
              </a:rPr>
              <a:t>Due to its more diverse outlook, proximity to afro-caribbean markets and accessible facilities,  only the South East areas of London will be considered for our analysis. The South East areas has</a:t>
            </a:r>
            <a:r>
              <a:rPr sz="1050" spc="-10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postcodes  starting with</a:t>
            </a:r>
            <a:r>
              <a:rPr sz="1050" spc="-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SE.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Arial"/>
              <a:cs typeface="Arial"/>
            </a:endParaRPr>
          </a:p>
          <a:p>
            <a:pPr marL="12700" marR="116205">
              <a:lnSpc>
                <a:spcPct val="119000"/>
              </a:lnSpc>
            </a:pPr>
            <a:r>
              <a:rPr sz="1050" dirty="0">
                <a:latin typeface="Arial"/>
                <a:cs typeface="Arial"/>
              </a:rPr>
              <a:t>So, first, we remove the whitesapaces at the start of some of the postcodes and then drop the other</a:t>
            </a:r>
            <a:r>
              <a:rPr sz="1050" spc="-10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non-SE  postcodes.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281" y="2270023"/>
            <a:ext cx="61214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35" dirty="0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sz="1050" spc="220" dirty="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sz="1050" spc="165" dirty="0">
                <a:solidFill>
                  <a:srgbClr val="2F3F9E"/>
                </a:solidFill>
                <a:latin typeface="Arial"/>
                <a:cs typeface="Arial"/>
              </a:rPr>
              <a:t>[30]: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20811" y="2230335"/>
            <a:ext cx="5857875" cy="285750"/>
          </a:xfrm>
          <a:custGeom>
            <a:avLst/>
            <a:gdLst/>
            <a:ahLst/>
            <a:cxnLst/>
            <a:rect l="l" t="t" r="r" b="b"/>
            <a:pathLst>
              <a:path w="5857875" h="285750">
                <a:moveTo>
                  <a:pt x="0" y="271462"/>
                </a:moveTo>
                <a:lnTo>
                  <a:pt x="0" y="14287"/>
                </a:lnTo>
                <a:lnTo>
                  <a:pt x="0" y="12382"/>
                </a:lnTo>
                <a:lnTo>
                  <a:pt x="361" y="10572"/>
                </a:lnTo>
                <a:lnTo>
                  <a:pt x="1085" y="8858"/>
                </a:lnTo>
                <a:lnTo>
                  <a:pt x="1809" y="7048"/>
                </a:lnTo>
                <a:lnTo>
                  <a:pt x="2847" y="5524"/>
                </a:lnTo>
                <a:lnTo>
                  <a:pt x="12392" y="0"/>
                </a:lnTo>
                <a:lnTo>
                  <a:pt x="14287" y="0"/>
                </a:lnTo>
                <a:lnTo>
                  <a:pt x="5843587" y="0"/>
                </a:lnTo>
                <a:lnTo>
                  <a:pt x="5845482" y="0"/>
                </a:lnTo>
                <a:lnTo>
                  <a:pt x="5847302" y="380"/>
                </a:lnTo>
                <a:lnTo>
                  <a:pt x="5856789" y="8858"/>
                </a:lnTo>
                <a:lnTo>
                  <a:pt x="5857513" y="10572"/>
                </a:lnTo>
                <a:lnTo>
                  <a:pt x="5857875" y="12382"/>
                </a:lnTo>
                <a:lnTo>
                  <a:pt x="5857875" y="14287"/>
                </a:lnTo>
                <a:lnTo>
                  <a:pt x="5857875" y="271462"/>
                </a:lnTo>
                <a:lnTo>
                  <a:pt x="5857875" y="273367"/>
                </a:lnTo>
                <a:lnTo>
                  <a:pt x="5857513" y="275177"/>
                </a:lnTo>
                <a:lnTo>
                  <a:pt x="5856789" y="276891"/>
                </a:lnTo>
                <a:lnTo>
                  <a:pt x="5856065" y="278701"/>
                </a:lnTo>
                <a:lnTo>
                  <a:pt x="5849054" y="284606"/>
                </a:lnTo>
                <a:lnTo>
                  <a:pt x="5847302" y="285369"/>
                </a:lnTo>
                <a:lnTo>
                  <a:pt x="5845482" y="285750"/>
                </a:lnTo>
                <a:lnTo>
                  <a:pt x="5843587" y="285750"/>
                </a:lnTo>
                <a:lnTo>
                  <a:pt x="14287" y="285750"/>
                </a:lnTo>
                <a:lnTo>
                  <a:pt x="12392" y="285750"/>
                </a:lnTo>
                <a:lnTo>
                  <a:pt x="10572" y="285369"/>
                </a:lnTo>
                <a:lnTo>
                  <a:pt x="1085" y="276891"/>
                </a:lnTo>
                <a:lnTo>
                  <a:pt x="361" y="275177"/>
                </a:lnTo>
                <a:lnTo>
                  <a:pt x="0" y="273367"/>
                </a:lnTo>
                <a:lnTo>
                  <a:pt x="0" y="271462"/>
                </a:lnTo>
                <a:close/>
              </a:path>
            </a:pathLst>
          </a:custGeom>
          <a:ln w="9525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31769" y="2270023"/>
            <a:ext cx="583628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0"/>
              </a:spcBef>
            </a:pPr>
            <a:r>
              <a:rPr sz="1050" spc="70" dirty="0">
                <a:solidFill>
                  <a:srgbClr val="333333"/>
                </a:solidFill>
                <a:latin typeface="Arial"/>
                <a:cs typeface="Arial"/>
              </a:rPr>
              <a:t>df_london</a:t>
            </a:r>
            <a:r>
              <a:rPr sz="1050" spc="70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70" dirty="0">
                <a:solidFill>
                  <a:srgbClr val="333333"/>
                </a:solidFill>
                <a:latin typeface="Arial"/>
                <a:cs typeface="Arial"/>
              </a:rPr>
              <a:t>head(</a:t>
            </a:r>
            <a:r>
              <a:rPr sz="1050" spc="70" dirty="0">
                <a:solidFill>
                  <a:srgbClr val="666666"/>
                </a:solidFill>
                <a:latin typeface="Arial"/>
                <a:cs typeface="Arial"/>
              </a:rPr>
              <a:t>5</a:t>
            </a:r>
            <a:r>
              <a:rPr sz="1050" spc="70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10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4281" y="4384573"/>
            <a:ext cx="61214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35" dirty="0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sz="1050" spc="220" dirty="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sz="1050" spc="165" dirty="0">
                <a:solidFill>
                  <a:srgbClr val="2F3F9E"/>
                </a:solidFill>
                <a:latin typeface="Arial"/>
                <a:cs typeface="Arial"/>
              </a:rPr>
              <a:t>[31]: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20811" y="4354410"/>
            <a:ext cx="5857875" cy="276225"/>
          </a:xfrm>
          <a:custGeom>
            <a:avLst/>
            <a:gdLst/>
            <a:ahLst/>
            <a:cxnLst/>
            <a:rect l="l" t="t" r="r" b="b"/>
            <a:pathLst>
              <a:path w="5857875" h="276225">
                <a:moveTo>
                  <a:pt x="0" y="261937"/>
                </a:moveTo>
                <a:lnTo>
                  <a:pt x="0" y="14287"/>
                </a:lnTo>
                <a:lnTo>
                  <a:pt x="0" y="12382"/>
                </a:lnTo>
                <a:lnTo>
                  <a:pt x="361" y="10572"/>
                </a:lnTo>
                <a:lnTo>
                  <a:pt x="12392" y="0"/>
                </a:lnTo>
                <a:lnTo>
                  <a:pt x="14287" y="0"/>
                </a:lnTo>
                <a:lnTo>
                  <a:pt x="5843587" y="0"/>
                </a:lnTo>
                <a:lnTo>
                  <a:pt x="5845482" y="0"/>
                </a:lnTo>
                <a:lnTo>
                  <a:pt x="5847302" y="381"/>
                </a:lnTo>
                <a:lnTo>
                  <a:pt x="5857875" y="12382"/>
                </a:lnTo>
                <a:lnTo>
                  <a:pt x="5857875" y="14287"/>
                </a:lnTo>
                <a:lnTo>
                  <a:pt x="5857875" y="261937"/>
                </a:lnTo>
                <a:lnTo>
                  <a:pt x="5857875" y="263842"/>
                </a:lnTo>
                <a:lnTo>
                  <a:pt x="5857513" y="265652"/>
                </a:lnTo>
                <a:lnTo>
                  <a:pt x="5856789" y="267366"/>
                </a:lnTo>
                <a:lnTo>
                  <a:pt x="5856065" y="269176"/>
                </a:lnTo>
                <a:lnTo>
                  <a:pt x="5849054" y="275081"/>
                </a:lnTo>
                <a:lnTo>
                  <a:pt x="5847302" y="275843"/>
                </a:lnTo>
                <a:lnTo>
                  <a:pt x="5845482" y="276225"/>
                </a:lnTo>
                <a:lnTo>
                  <a:pt x="5843587" y="276225"/>
                </a:lnTo>
                <a:lnTo>
                  <a:pt x="14287" y="276225"/>
                </a:lnTo>
                <a:lnTo>
                  <a:pt x="12392" y="276225"/>
                </a:lnTo>
                <a:lnTo>
                  <a:pt x="10572" y="275843"/>
                </a:lnTo>
                <a:lnTo>
                  <a:pt x="8820" y="275081"/>
                </a:lnTo>
                <a:lnTo>
                  <a:pt x="7067" y="274415"/>
                </a:lnTo>
                <a:lnTo>
                  <a:pt x="1085" y="267366"/>
                </a:lnTo>
                <a:lnTo>
                  <a:pt x="361" y="265652"/>
                </a:lnTo>
                <a:lnTo>
                  <a:pt x="0" y="263842"/>
                </a:lnTo>
                <a:lnTo>
                  <a:pt x="0" y="261937"/>
                </a:lnTo>
                <a:close/>
              </a:path>
            </a:pathLst>
          </a:custGeom>
          <a:ln w="9525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431769" y="4384573"/>
            <a:ext cx="583628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0"/>
              </a:spcBef>
            </a:pPr>
            <a:r>
              <a:rPr sz="1050" spc="60" dirty="0">
                <a:solidFill>
                  <a:srgbClr val="333333"/>
                </a:solidFill>
                <a:latin typeface="Arial"/>
                <a:cs typeface="Arial"/>
              </a:rPr>
              <a:t>df_london</a:t>
            </a:r>
            <a:r>
              <a:rPr sz="1050" spc="60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60" dirty="0">
                <a:solidFill>
                  <a:srgbClr val="333333"/>
                </a:solidFill>
                <a:latin typeface="Arial"/>
                <a:cs typeface="Arial"/>
              </a:rPr>
              <a:t>Postcode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</a:t>
            </a:r>
            <a:r>
              <a:rPr sz="1050" spc="15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50" spc="114" dirty="0">
                <a:solidFill>
                  <a:srgbClr val="333333"/>
                </a:solidFill>
                <a:latin typeface="Arial"/>
                <a:cs typeface="Arial"/>
              </a:rPr>
              <a:t>df_london</a:t>
            </a:r>
            <a:r>
              <a:rPr sz="1050" spc="114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114" dirty="0">
                <a:solidFill>
                  <a:srgbClr val="333333"/>
                </a:solidFill>
                <a:latin typeface="Arial"/>
                <a:cs typeface="Arial"/>
              </a:rPr>
              <a:t>Postcode</a:t>
            </a:r>
            <a:r>
              <a:rPr sz="1050" spc="114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114" dirty="0">
                <a:solidFill>
                  <a:srgbClr val="333333"/>
                </a:solidFill>
                <a:latin typeface="Arial"/>
                <a:cs typeface="Arial"/>
              </a:rPr>
              <a:t>str</a:t>
            </a:r>
            <a:r>
              <a:rPr sz="1050" spc="114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114" dirty="0">
                <a:solidFill>
                  <a:srgbClr val="333333"/>
                </a:solidFill>
                <a:latin typeface="Arial"/>
                <a:cs typeface="Arial"/>
              </a:rPr>
              <a:t>strip()</a:t>
            </a:r>
            <a:endParaRPr sz="10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4281" y="4784623"/>
            <a:ext cx="61214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35" dirty="0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sz="1050" spc="220" dirty="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sz="1050" spc="165" dirty="0">
                <a:solidFill>
                  <a:srgbClr val="2F3F9E"/>
                </a:solidFill>
                <a:latin typeface="Arial"/>
                <a:cs typeface="Arial"/>
              </a:rPr>
              <a:t>[32]: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20811" y="4754460"/>
            <a:ext cx="5857875" cy="276225"/>
          </a:xfrm>
          <a:custGeom>
            <a:avLst/>
            <a:gdLst/>
            <a:ahLst/>
            <a:cxnLst/>
            <a:rect l="l" t="t" r="r" b="b"/>
            <a:pathLst>
              <a:path w="5857875" h="276225">
                <a:moveTo>
                  <a:pt x="0" y="261937"/>
                </a:moveTo>
                <a:lnTo>
                  <a:pt x="0" y="14287"/>
                </a:lnTo>
                <a:lnTo>
                  <a:pt x="0" y="12382"/>
                </a:lnTo>
                <a:lnTo>
                  <a:pt x="361" y="10572"/>
                </a:lnTo>
                <a:lnTo>
                  <a:pt x="12392" y="0"/>
                </a:lnTo>
                <a:lnTo>
                  <a:pt x="14287" y="0"/>
                </a:lnTo>
                <a:lnTo>
                  <a:pt x="5843587" y="0"/>
                </a:lnTo>
                <a:lnTo>
                  <a:pt x="5845482" y="0"/>
                </a:lnTo>
                <a:lnTo>
                  <a:pt x="5847302" y="381"/>
                </a:lnTo>
                <a:lnTo>
                  <a:pt x="5857875" y="12382"/>
                </a:lnTo>
                <a:lnTo>
                  <a:pt x="5857875" y="14287"/>
                </a:lnTo>
                <a:lnTo>
                  <a:pt x="5857875" y="261937"/>
                </a:lnTo>
                <a:lnTo>
                  <a:pt x="5857875" y="263842"/>
                </a:lnTo>
                <a:lnTo>
                  <a:pt x="5857513" y="265652"/>
                </a:lnTo>
                <a:lnTo>
                  <a:pt x="5856789" y="267366"/>
                </a:lnTo>
                <a:lnTo>
                  <a:pt x="5856065" y="269176"/>
                </a:lnTo>
                <a:lnTo>
                  <a:pt x="5849054" y="275081"/>
                </a:lnTo>
                <a:lnTo>
                  <a:pt x="5847302" y="275843"/>
                </a:lnTo>
                <a:lnTo>
                  <a:pt x="5845482" y="276225"/>
                </a:lnTo>
                <a:lnTo>
                  <a:pt x="5843587" y="276225"/>
                </a:lnTo>
                <a:lnTo>
                  <a:pt x="14287" y="276225"/>
                </a:lnTo>
                <a:lnTo>
                  <a:pt x="12392" y="276225"/>
                </a:lnTo>
                <a:lnTo>
                  <a:pt x="10572" y="275843"/>
                </a:lnTo>
                <a:lnTo>
                  <a:pt x="8820" y="275081"/>
                </a:lnTo>
                <a:lnTo>
                  <a:pt x="7067" y="274415"/>
                </a:lnTo>
                <a:lnTo>
                  <a:pt x="1085" y="267366"/>
                </a:lnTo>
                <a:lnTo>
                  <a:pt x="361" y="265652"/>
                </a:lnTo>
                <a:lnTo>
                  <a:pt x="0" y="263842"/>
                </a:lnTo>
                <a:lnTo>
                  <a:pt x="0" y="261937"/>
                </a:lnTo>
                <a:close/>
              </a:path>
            </a:pathLst>
          </a:custGeom>
          <a:ln w="9525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431769" y="4784623"/>
            <a:ext cx="583628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0"/>
              </a:spcBef>
            </a:pPr>
            <a:r>
              <a:rPr sz="1050" spc="70" dirty="0">
                <a:solidFill>
                  <a:srgbClr val="333333"/>
                </a:solidFill>
                <a:latin typeface="Arial"/>
                <a:cs typeface="Arial"/>
              </a:rPr>
              <a:t>df_london</a:t>
            </a:r>
            <a:r>
              <a:rPr sz="1050" spc="70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70" dirty="0">
                <a:solidFill>
                  <a:srgbClr val="333333"/>
                </a:solidFill>
                <a:latin typeface="Arial"/>
                <a:cs typeface="Arial"/>
              </a:rPr>
              <a:t>head(</a:t>
            </a:r>
            <a:r>
              <a:rPr sz="1050" spc="70" dirty="0">
                <a:solidFill>
                  <a:srgbClr val="666666"/>
                </a:solidFill>
                <a:latin typeface="Arial"/>
                <a:cs typeface="Arial"/>
              </a:rPr>
              <a:t>5</a:t>
            </a:r>
            <a:r>
              <a:rPr sz="1050" spc="70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10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4281" y="6908698"/>
            <a:ext cx="61214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35" dirty="0">
                <a:solidFill>
                  <a:srgbClr val="2F3F9E"/>
                </a:solidFill>
                <a:latin typeface="Arial"/>
                <a:cs typeface="Arial"/>
              </a:rPr>
              <a:t>In</a:t>
            </a:r>
            <a:r>
              <a:rPr sz="1050" spc="220" dirty="0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sz="1050" spc="165" dirty="0">
                <a:solidFill>
                  <a:srgbClr val="2F3F9E"/>
                </a:solidFill>
                <a:latin typeface="Arial"/>
                <a:cs typeface="Arial"/>
              </a:rPr>
              <a:t>[86]: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420811" y="6869010"/>
            <a:ext cx="5857875" cy="600075"/>
          </a:xfrm>
          <a:custGeom>
            <a:avLst/>
            <a:gdLst/>
            <a:ahLst/>
            <a:cxnLst/>
            <a:rect l="l" t="t" r="r" b="b"/>
            <a:pathLst>
              <a:path w="5857875" h="600075">
                <a:moveTo>
                  <a:pt x="0" y="585787"/>
                </a:moveTo>
                <a:lnTo>
                  <a:pt x="0" y="14287"/>
                </a:lnTo>
                <a:lnTo>
                  <a:pt x="0" y="12382"/>
                </a:lnTo>
                <a:lnTo>
                  <a:pt x="361" y="10572"/>
                </a:lnTo>
                <a:lnTo>
                  <a:pt x="12392" y="0"/>
                </a:lnTo>
                <a:lnTo>
                  <a:pt x="14287" y="0"/>
                </a:lnTo>
                <a:lnTo>
                  <a:pt x="5843587" y="0"/>
                </a:lnTo>
                <a:lnTo>
                  <a:pt x="5845482" y="0"/>
                </a:lnTo>
                <a:lnTo>
                  <a:pt x="5847302" y="381"/>
                </a:lnTo>
                <a:lnTo>
                  <a:pt x="5857875" y="12382"/>
                </a:lnTo>
                <a:lnTo>
                  <a:pt x="5857875" y="14287"/>
                </a:lnTo>
                <a:lnTo>
                  <a:pt x="5857875" y="585787"/>
                </a:lnTo>
                <a:lnTo>
                  <a:pt x="5857875" y="587692"/>
                </a:lnTo>
                <a:lnTo>
                  <a:pt x="5857513" y="589502"/>
                </a:lnTo>
                <a:lnTo>
                  <a:pt x="5856789" y="591216"/>
                </a:lnTo>
                <a:lnTo>
                  <a:pt x="5856065" y="593026"/>
                </a:lnTo>
                <a:lnTo>
                  <a:pt x="5849054" y="598931"/>
                </a:lnTo>
                <a:lnTo>
                  <a:pt x="5847302" y="599693"/>
                </a:lnTo>
                <a:lnTo>
                  <a:pt x="5845482" y="600075"/>
                </a:lnTo>
                <a:lnTo>
                  <a:pt x="5843587" y="600075"/>
                </a:lnTo>
                <a:lnTo>
                  <a:pt x="14287" y="600075"/>
                </a:lnTo>
                <a:lnTo>
                  <a:pt x="12392" y="600075"/>
                </a:lnTo>
                <a:lnTo>
                  <a:pt x="10572" y="599693"/>
                </a:lnTo>
                <a:lnTo>
                  <a:pt x="8820" y="598931"/>
                </a:lnTo>
                <a:lnTo>
                  <a:pt x="7067" y="598265"/>
                </a:lnTo>
                <a:lnTo>
                  <a:pt x="1085" y="591216"/>
                </a:lnTo>
                <a:lnTo>
                  <a:pt x="361" y="589502"/>
                </a:lnTo>
                <a:lnTo>
                  <a:pt x="0" y="587692"/>
                </a:lnTo>
                <a:lnTo>
                  <a:pt x="0" y="585787"/>
                </a:lnTo>
                <a:close/>
              </a:path>
            </a:pathLst>
          </a:custGeom>
          <a:ln w="9525">
            <a:solidFill>
              <a:srgbClr val="CFC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431769" y="6908698"/>
            <a:ext cx="5836285" cy="509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0"/>
              </a:spcBef>
            </a:pPr>
            <a:r>
              <a:rPr sz="1050" i="1" spc="-10" dirty="0">
                <a:solidFill>
                  <a:srgbClr val="408080"/>
                </a:solidFill>
                <a:latin typeface="Arial"/>
                <a:cs typeface="Arial"/>
              </a:rPr>
              <a:t># </a:t>
            </a:r>
            <a:r>
              <a:rPr sz="1050" i="1" spc="-125" dirty="0">
                <a:solidFill>
                  <a:srgbClr val="408080"/>
                </a:solidFill>
                <a:latin typeface="Arial"/>
                <a:cs typeface="Arial"/>
              </a:rPr>
              <a:t>New </a:t>
            </a:r>
            <a:r>
              <a:rPr sz="1050" i="1" spc="50" dirty="0">
                <a:solidFill>
                  <a:srgbClr val="408080"/>
                </a:solidFill>
                <a:latin typeface="Arial"/>
                <a:cs typeface="Arial"/>
              </a:rPr>
              <a:t>dataframe </a:t>
            </a:r>
            <a:r>
              <a:rPr sz="1050" i="1" spc="165" dirty="0">
                <a:solidFill>
                  <a:srgbClr val="408080"/>
                </a:solidFill>
                <a:latin typeface="Arial"/>
                <a:cs typeface="Arial"/>
              </a:rPr>
              <a:t>for </a:t>
            </a:r>
            <a:r>
              <a:rPr sz="1050" i="1" spc="25" dirty="0">
                <a:solidFill>
                  <a:srgbClr val="408080"/>
                </a:solidFill>
                <a:latin typeface="Arial"/>
                <a:cs typeface="Arial"/>
              </a:rPr>
              <a:t>South </a:t>
            </a:r>
            <a:r>
              <a:rPr sz="1050" i="1" spc="50" dirty="0">
                <a:solidFill>
                  <a:srgbClr val="408080"/>
                </a:solidFill>
                <a:latin typeface="Arial"/>
                <a:cs typeface="Arial"/>
              </a:rPr>
              <a:t>East </a:t>
            </a:r>
            <a:r>
              <a:rPr sz="1050" i="1" spc="-10" dirty="0">
                <a:solidFill>
                  <a:srgbClr val="408080"/>
                </a:solidFill>
                <a:latin typeface="Arial"/>
                <a:cs typeface="Arial"/>
              </a:rPr>
              <a:t>London </a:t>
            </a:r>
            <a:r>
              <a:rPr sz="1050" i="1" spc="45" dirty="0">
                <a:solidFill>
                  <a:srgbClr val="408080"/>
                </a:solidFill>
                <a:latin typeface="Arial"/>
                <a:cs typeface="Arial"/>
              </a:rPr>
              <a:t>postcodes </a:t>
            </a:r>
            <a:r>
              <a:rPr sz="1050" i="1" spc="225" dirty="0">
                <a:solidFill>
                  <a:srgbClr val="408080"/>
                </a:solidFill>
                <a:latin typeface="Arial"/>
                <a:cs typeface="Arial"/>
              </a:rPr>
              <a:t>-</a:t>
            </a:r>
            <a:r>
              <a:rPr sz="1050" i="1" spc="-55" dirty="0">
                <a:solidFill>
                  <a:srgbClr val="408080"/>
                </a:solidFill>
                <a:latin typeface="Arial"/>
                <a:cs typeface="Arial"/>
              </a:rPr>
              <a:t> </a:t>
            </a:r>
            <a:r>
              <a:rPr sz="1050" i="1" spc="60" dirty="0">
                <a:solidFill>
                  <a:srgbClr val="408080"/>
                </a:solidFill>
                <a:latin typeface="Arial"/>
                <a:cs typeface="Arial"/>
              </a:rPr>
              <a:t>df_se</a:t>
            </a:r>
            <a:endParaRPr sz="1050">
              <a:latin typeface="Arial"/>
              <a:cs typeface="Arial"/>
            </a:endParaRPr>
          </a:p>
          <a:p>
            <a:pPr marL="47625" marR="63500">
              <a:lnSpc>
                <a:spcPct val="101200"/>
              </a:lnSpc>
            </a:pPr>
            <a:r>
              <a:rPr sz="1050" spc="60" dirty="0">
                <a:solidFill>
                  <a:srgbClr val="333333"/>
                </a:solidFill>
                <a:latin typeface="Arial"/>
                <a:cs typeface="Arial"/>
              </a:rPr>
              <a:t>df_se </a:t>
            </a:r>
            <a:r>
              <a:rPr sz="1050" spc="-40" dirty="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sz="1050" spc="125" dirty="0">
                <a:solidFill>
                  <a:srgbClr val="333333"/>
                </a:solidFill>
                <a:latin typeface="Arial"/>
                <a:cs typeface="Arial"/>
              </a:rPr>
              <a:t>df_london[df_london[</a:t>
            </a:r>
            <a:r>
              <a:rPr sz="1050" spc="125" dirty="0">
                <a:solidFill>
                  <a:srgbClr val="B92020"/>
                </a:solidFill>
                <a:latin typeface="Arial"/>
                <a:cs typeface="Arial"/>
              </a:rPr>
              <a:t>'Postcode'</a:t>
            </a:r>
            <a:r>
              <a:rPr sz="1050" spc="125" dirty="0">
                <a:solidFill>
                  <a:srgbClr val="333333"/>
                </a:solidFill>
                <a:latin typeface="Arial"/>
                <a:cs typeface="Arial"/>
              </a:rPr>
              <a:t>]</a:t>
            </a:r>
            <a:r>
              <a:rPr sz="1050" spc="125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125" dirty="0">
                <a:solidFill>
                  <a:srgbClr val="333333"/>
                </a:solidFill>
                <a:latin typeface="Arial"/>
                <a:cs typeface="Arial"/>
              </a:rPr>
              <a:t>str</a:t>
            </a:r>
            <a:r>
              <a:rPr sz="1050" spc="125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125" dirty="0">
                <a:solidFill>
                  <a:srgbClr val="333333"/>
                </a:solidFill>
                <a:latin typeface="Arial"/>
                <a:cs typeface="Arial"/>
              </a:rPr>
              <a:t>startswith((</a:t>
            </a:r>
            <a:r>
              <a:rPr sz="1050" spc="125" dirty="0">
                <a:solidFill>
                  <a:srgbClr val="B92020"/>
                </a:solidFill>
                <a:latin typeface="Arial"/>
                <a:cs typeface="Arial"/>
              </a:rPr>
              <a:t>'SE'</a:t>
            </a:r>
            <a:r>
              <a:rPr sz="1050" spc="125" dirty="0">
                <a:solidFill>
                  <a:srgbClr val="333333"/>
                </a:solidFill>
                <a:latin typeface="Arial"/>
                <a:cs typeface="Arial"/>
              </a:rPr>
              <a:t>))]</a:t>
            </a:r>
            <a:r>
              <a:rPr sz="1050" spc="125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050" spc="125" dirty="0">
                <a:solidFill>
                  <a:srgbClr val="333333"/>
                </a:solidFill>
                <a:latin typeface="Arial"/>
                <a:cs typeface="Arial"/>
              </a:rPr>
              <a:t>reset_index(dr  </a:t>
            </a:r>
            <a:r>
              <a:rPr sz="1050" spc="20" dirty="0">
                <a:solidFill>
                  <a:srgbClr val="333333"/>
                </a:solidFill>
                <a:latin typeface="Arial"/>
                <a:cs typeface="Arial"/>
              </a:rPr>
              <a:t>op</a:t>
            </a:r>
            <a:r>
              <a:rPr sz="1050" spc="20" dirty="0">
                <a:solidFill>
                  <a:srgbClr val="666666"/>
                </a:solidFill>
                <a:latin typeface="Arial"/>
                <a:cs typeface="Arial"/>
              </a:rPr>
              <a:t>=</a:t>
            </a:r>
            <a:r>
              <a:rPr sz="1050" b="1" spc="20" dirty="0">
                <a:solidFill>
                  <a:srgbClr val="008000"/>
                </a:solidFill>
                <a:latin typeface="Arial"/>
                <a:cs typeface="Arial"/>
              </a:rPr>
              <a:t>True</a:t>
            </a:r>
            <a:r>
              <a:rPr sz="1050" spc="20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105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9</a:t>
            </a:fld>
            <a:r>
              <a:rPr spc="-5" dirty="0"/>
              <a:t>/</a:t>
            </a:r>
            <a:r>
              <a:rPr dirty="0"/>
              <a:t>46</a:t>
            </a: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745231" y="2593262"/>
          <a:ext cx="4166235" cy="15234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7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2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9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62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0656">
                <a:tc>
                  <a:txBody>
                    <a:bodyPr/>
                    <a:lstStyle/>
                    <a:p>
                      <a:pPr marL="31750">
                        <a:lnSpc>
                          <a:spcPts val="990"/>
                        </a:lnSpc>
                      </a:pPr>
                      <a:r>
                        <a:rPr sz="1050" spc="110" dirty="0">
                          <a:solidFill>
                            <a:srgbClr val="D84215"/>
                          </a:solidFill>
                          <a:latin typeface="Arial"/>
                          <a:cs typeface="Arial"/>
                        </a:rPr>
                        <a:t>Out[30]: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2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ts val="1050"/>
                        </a:lnSpc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Location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ts val="1050"/>
                        </a:lnSpc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Borough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ts val="1050"/>
                        </a:lnSpc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Postcode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8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Abbey</a:t>
                      </a:r>
                      <a:r>
                        <a:rPr sz="9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Wood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Bexley,</a:t>
                      </a:r>
                      <a:r>
                        <a:rPr sz="9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Greenwich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SE2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Acton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Ealing, Hammersmith and</a:t>
                      </a:r>
                      <a:r>
                        <a:rPr sz="9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Fulham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W3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Acton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Ealing, Hammersmith and</a:t>
                      </a:r>
                      <a:r>
                        <a:rPr sz="9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Fulham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W4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Angel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Islington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EC1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76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Angel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Islington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N1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745231" y="5117387"/>
          <a:ext cx="4166235" cy="15234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7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2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9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62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0656">
                <a:tc>
                  <a:txBody>
                    <a:bodyPr/>
                    <a:lstStyle/>
                    <a:p>
                      <a:pPr marL="31750">
                        <a:lnSpc>
                          <a:spcPts val="990"/>
                        </a:lnSpc>
                      </a:pPr>
                      <a:r>
                        <a:rPr sz="1050" spc="110" dirty="0">
                          <a:solidFill>
                            <a:srgbClr val="D84215"/>
                          </a:solidFill>
                          <a:latin typeface="Arial"/>
                          <a:cs typeface="Arial"/>
                        </a:rPr>
                        <a:t>Out[32]: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2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ts val="1050"/>
                        </a:lnSpc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Location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ts val="1050"/>
                        </a:lnSpc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Borough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ts val="1050"/>
                        </a:lnSpc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Postcode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8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Abbey</a:t>
                      </a:r>
                      <a:r>
                        <a:rPr sz="9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Wood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Bexley,</a:t>
                      </a:r>
                      <a:r>
                        <a:rPr sz="9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Greenwich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SE2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Acton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Ealing, Hammersmith and</a:t>
                      </a:r>
                      <a:r>
                        <a:rPr sz="9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Fulham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W3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Acton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Ealing, Hammersmith and</a:t>
                      </a:r>
                      <a:r>
                        <a:rPr sz="9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Fulham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W4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Angel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Islington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EC1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76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Angel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Islington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N1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9858</Words>
  <Application>Microsoft Office PowerPoint</Application>
  <PresentationFormat>Custom</PresentationFormat>
  <Paragraphs>2904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BPG Courier S GPL&amp;GNU</vt:lpstr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Minzhi Meng</cp:lastModifiedBy>
  <cp:revision>1</cp:revision>
  <dcterms:created xsi:type="dcterms:W3CDTF">2020-03-19T12:06:00Z</dcterms:created>
  <dcterms:modified xsi:type="dcterms:W3CDTF">2020-04-03T19:42:19Z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2020-03-19T00:00:00Z</vt:filetime>
  </property>
  <property fmtid="{D5CDD505-2E9C-101B-9397-08002B2CF9AE}" pid="3" name="Creator">
    <vt:lpwstr>Mozilla/5.0 (Windows NT 10.0; Win64; x64) AppleWebKit/537.36 (KHTML, like Gecko) Chrome/78.0.3904.70 Safari/537.36</vt:lpwstr>
  </property>
  <property fmtid="{D5CDD505-2E9C-101B-9397-08002B2CF9AE}" pid="4" name="LastSaved">
    <vt:filetime>2020-03-19T00:00:00Z</vt:filetime>
  </property>
</Properties>
</file>