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97" r:id="rId6"/>
    <p:sldId id="298" r:id="rId7"/>
    <p:sldId id="299" r:id="rId8"/>
    <p:sldId id="300" r:id="rId9"/>
    <p:sldId id="301" r:id="rId10"/>
    <p:sldId id="318" r:id="rId11"/>
    <p:sldId id="302" r:id="rId12"/>
    <p:sldId id="303" r:id="rId13"/>
    <p:sldId id="304" r:id="rId14"/>
    <p:sldId id="324" r:id="rId15"/>
    <p:sldId id="305" r:id="rId16"/>
    <p:sldId id="319" r:id="rId17"/>
    <p:sldId id="321" r:id="rId18"/>
    <p:sldId id="326" r:id="rId19"/>
    <p:sldId id="322" r:id="rId20"/>
    <p:sldId id="323" r:id="rId21"/>
    <p:sldId id="307" r:id="rId22"/>
    <p:sldId id="308" r:id="rId23"/>
    <p:sldId id="329" r:id="rId24"/>
    <p:sldId id="325" r:id="rId25"/>
    <p:sldId id="328" r:id="rId26"/>
    <p:sldId id="311" r:id="rId27"/>
    <p:sldId id="310" r:id="rId28"/>
    <p:sldId id="330" r:id="rId29"/>
    <p:sldId id="331" r:id="rId30"/>
    <p:sldId id="332" r:id="rId31"/>
    <p:sldId id="33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82293" autoAdjust="0"/>
  </p:normalViewPr>
  <p:slideViewPr>
    <p:cSldViewPr snapToGrid="0" snapToObjects="1">
      <p:cViewPr varScale="1">
        <p:scale>
          <a:sx n="76" d="100"/>
          <a:sy n="76" d="100"/>
        </p:scale>
        <p:origin x="1998" y="84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Istoria</a:t>
            </a:r>
            <a:r>
              <a:rPr lang="en-US" dirty="0" smtClean="0"/>
              <a:t> mea de </a:t>
            </a:r>
            <a:r>
              <a:rPr lang="en-US" dirty="0" err="1" smtClean="0"/>
              <a:t>programare</a:t>
            </a:r>
            <a:r>
              <a:rPr lang="en-US" dirty="0" smtClean="0"/>
              <a:t> de la </a:t>
            </a:r>
            <a:r>
              <a:rPr lang="en-US" dirty="0" err="1" smtClean="0"/>
              <a:t>algoritmi</a:t>
            </a:r>
            <a:r>
              <a:rPr lang="en-US" dirty="0" smtClean="0"/>
              <a:t> la </a:t>
            </a:r>
            <a:r>
              <a:rPr lang="en-US" dirty="0" err="1" smtClean="0"/>
              <a:t>distriutted</a:t>
            </a:r>
            <a:r>
              <a:rPr lang="en-US" dirty="0" smtClean="0"/>
              <a:t> application development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m-am </a:t>
            </a:r>
            <a:r>
              <a:rPr lang="en-US" dirty="0" err="1" smtClean="0"/>
              <a:t>apucat</a:t>
            </a:r>
            <a:r>
              <a:rPr lang="en-US" dirty="0" smtClean="0"/>
              <a:t> de java -&gt; </a:t>
            </a:r>
            <a:r>
              <a:rPr lang="en-US" dirty="0" err="1" smtClean="0"/>
              <a:t>pentru</a:t>
            </a:r>
            <a:r>
              <a:rPr lang="en-US" dirty="0" smtClean="0"/>
              <a:t> ca era native </a:t>
            </a:r>
            <a:r>
              <a:rPr lang="en-US" dirty="0" err="1" smtClean="0"/>
              <a:t>conceputa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distrubutie</a:t>
            </a:r>
            <a:endParaRPr lang="en-US" dirty="0" smtClean="0"/>
          </a:p>
          <a:p>
            <a:r>
              <a:rPr lang="en-US" dirty="0" smtClean="0"/>
              <a:t>In 14 </a:t>
            </a:r>
            <a:r>
              <a:rPr lang="en-US" dirty="0" err="1" smtClean="0"/>
              <a:t>ani</a:t>
            </a:r>
            <a:r>
              <a:rPr lang="en-US" dirty="0" smtClean="0"/>
              <a:t> de </a:t>
            </a:r>
            <a:r>
              <a:rPr lang="en-US" dirty="0" err="1" smtClean="0"/>
              <a:t>experienta</a:t>
            </a:r>
            <a:r>
              <a:rPr lang="en-US" dirty="0" smtClean="0"/>
              <a:t> am </a:t>
            </a:r>
            <a:r>
              <a:rPr lang="en-US" dirty="0" err="1" smtClean="0"/>
              <a:t>prins</a:t>
            </a:r>
            <a:r>
              <a:rPr lang="en-US" dirty="0" smtClean="0"/>
              <a:t> 1,5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think client/thin client </a:t>
            </a:r>
            <a:r>
              <a:rPr lang="en-US" dirty="0" err="1" smtClean="0"/>
              <a:t>spre</a:t>
            </a:r>
            <a:r>
              <a:rPr lang="en-US" baseline="0" dirty="0" smtClean="0"/>
              <a:t> think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/docs/api/java/lang/String.html" TargetMode="External"/><Relationship Id="rId2" Type="http://schemas.openxmlformats.org/officeDocument/2006/relationships/hyperlink" Target="http://docs.oracle.com/javaee/5/api/javax/servlet/http/HttpSessio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hyperlink" Target="http://java.sun.com/j2se/1.5/docs/api/java/lang/Objec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Web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357" y="5935470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Viorel TACLICIU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038160"/>
            <a:ext cx="1859914" cy="20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JSP Directives &amp; Expressions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	   </a:t>
            </a:r>
          </a:p>
          <a:p>
            <a:pPr>
              <a:buNone/>
            </a:pPr>
            <a:r>
              <a:rPr lang="en-US" sz="2400" b="1" dirty="0" smtClean="0"/>
              <a:t>      JSP Directive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a global definition for the JSP engine (compiler) that normally appears at the top of the JSP page</a:t>
            </a:r>
          </a:p>
          <a:p>
            <a:r>
              <a:rPr lang="en-US" dirty="0" smtClean="0"/>
              <a:t>Page directive</a:t>
            </a:r>
          </a:p>
          <a:p>
            <a:pPr lvl="1">
              <a:buFontTx/>
              <a:buNone/>
            </a:pPr>
            <a:r>
              <a:rPr lang="en-US" dirty="0" smtClean="0"/>
              <a:t>&lt;%@ page language=“java” %&gt; </a:t>
            </a:r>
          </a:p>
          <a:p>
            <a:pPr lvl="1">
              <a:buFontTx/>
              <a:buNone/>
            </a:pPr>
            <a:r>
              <a:rPr lang="en-US" dirty="0" smtClean="0"/>
              <a:t>&lt;%@ page import=“</a:t>
            </a:r>
            <a:r>
              <a:rPr lang="en-US" dirty="0" err="1" smtClean="0"/>
              <a:t>java.util</a:t>
            </a:r>
            <a:r>
              <a:rPr lang="en-US" dirty="0" smtClean="0"/>
              <a:t>.*” %&gt; </a:t>
            </a:r>
          </a:p>
          <a:p>
            <a:r>
              <a:rPr lang="en-US" dirty="0" smtClean="0"/>
              <a:t>Include directive</a:t>
            </a:r>
          </a:p>
          <a:p>
            <a:pPr lvl="1">
              <a:buFontTx/>
              <a:buNone/>
            </a:pPr>
            <a:r>
              <a:rPr lang="en-US" dirty="0" smtClean="0"/>
              <a:t>&lt;%@ include file=“copyright.html” %&gt;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pPr lvl="1">
              <a:buFontTx/>
              <a:buNone/>
            </a:pPr>
            <a:r>
              <a:rPr lang="en-US" sz="2400" b="1" dirty="0" smtClean="0"/>
              <a:t>JSP Expression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scriptlet</a:t>
            </a:r>
            <a:r>
              <a:rPr lang="en-US" dirty="0" smtClean="0"/>
              <a:t> fragment that produces a result &amp; emits it as String object.  </a:t>
            </a:r>
          </a:p>
          <a:p>
            <a:pPr lvl="1">
              <a:buFontTx/>
              <a:buNone/>
            </a:pPr>
            <a:r>
              <a:rPr lang="en-US" dirty="0" smtClean="0"/>
              <a:t>&lt;%= expression %&gt;</a:t>
            </a:r>
          </a:p>
          <a:p>
            <a:r>
              <a:rPr lang="en-US" dirty="0" smtClean="0"/>
              <a:t>Used to generate dynamic text, prevents having to use  </a:t>
            </a:r>
            <a:r>
              <a:rPr lang="en-US" i="1" dirty="0" err="1" smtClean="0"/>
              <a:t>println</a:t>
            </a:r>
            <a:r>
              <a:rPr lang="en-US" i="1" dirty="0" smtClean="0"/>
              <a:t>()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Example: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getDate</a:t>
            </a:r>
            <a:r>
              <a:rPr lang="en-US" dirty="0" smtClean="0"/>
              <a:t>(new </a:t>
            </a:r>
            <a:r>
              <a:rPr lang="en-US" dirty="0" err="1" smtClean="0"/>
              <a:t>GregorianCalendar</a:t>
            </a:r>
            <a:r>
              <a:rPr lang="en-US" dirty="0" smtClean="0"/>
              <a:t>()) %&gt;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incrementCounter</a:t>
            </a:r>
            <a:r>
              <a:rPr lang="en-US" dirty="0" smtClean="0"/>
              <a:t>() %&gt;</a:t>
            </a:r>
          </a:p>
          <a:p>
            <a:pPr lvl="1">
              <a:buFontTx/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Java Server Pages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JSPWorkshop.docx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err="1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pic>
        <p:nvPicPr>
          <p:cNvPr id="15361" name="Picture 1" descr="E:\Z2H\Servlets\RequestDispat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2" y="2343150"/>
            <a:ext cx="5743575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err="1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5"/>
            <a:ext cx="770413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An interface that provides the facility of dispatching the request to another resource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resource called can be HTML,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or JSP</a:t>
            </a:r>
          </a:p>
          <a:p>
            <a:endParaRPr lang="en-US" dirty="0" smtClean="0"/>
          </a:p>
          <a:p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HttpServletRequest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 &amp;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</a:rPr>
              <a:t>RequestDispatcher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Enables your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to "call" another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from inside another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other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is called as if an HTTP request was sent to it by a browser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 err="1" smtClean="0"/>
              <a:t>RequestDispatcher</a:t>
            </a:r>
            <a:r>
              <a:rPr lang="en-US" sz="2400" dirty="0" smtClean="0"/>
              <a:t> can be obtained from the </a:t>
            </a:r>
            <a:r>
              <a:rPr lang="en-US" sz="2400" dirty="0" err="1" smtClean="0"/>
              <a:t>HttpServletRequest</a:t>
            </a:r>
            <a:r>
              <a:rPr lang="en-US" sz="2400" dirty="0" smtClean="0"/>
              <a:t> object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err="1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5"/>
            <a:ext cx="77041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Getting a </a:t>
            </a:r>
            <a:r>
              <a:rPr lang="en-US" sz="2400" dirty="0" err="1" smtClean="0"/>
              <a:t>RequestDispatcher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doPost</a:t>
            </a:r>
            <a:r>
              <a:rPr lang="en-US" sz="1600" dirty="0" smtClean="0"/>
              <a:t>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request,</a:t>
            </a:r>
          </a:p>
          <a:p>
            <a:r>
              <a:rPr lang="en-US" sz="1600" dirty="0" smtClean="0"/>
              <a:t>                      </a:t>
            </a:r>
            <a:r>
              <a:rPr lang="en-US" sz="1600" dirty="0" err="1" smtClean="0"/>
              <a:t>HttpServletResponse</a:t>
            </a:r>
            <a:r>
              <a:rPr lang="en-US" sz="1600" dirty="0" smtClean="0"/>
              <a:t> response)</a:t>
            </a:r>
          </a:p>
          <a:p>
            <a:r>
              <a:rPr lang="en-US" sz="1600" dirty="0" smtClean="0"/>
              <a:t>        throws </a:t>
            </a:r>
            <a:r>
              <a:rPr lang="en-US" sz="1600" dirty="0" err="1" smtClean="0"/>
              <a:t>ServletException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RequestDispatcher</a:t>
            </a:r>
            <a:r>
              <a:rPr lang="en-US" sz="1600" dirty="0" smtClean="0"/>
              <a:t> </a:t>
            </a:r>
            <a:r>
              <a:rPr lang="en-US" sz="1600" dirty="0" err="1" smtClean="0"/>
              <a:t>requestDispatcher</a:t>
            </a:r>
            <a:r>
              <a:rPr lang="en-US" sz="1600" dirty="0" smtClean="0"/>
              <a:t> =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request.getRequestDispatcher</a:t>
            </a:r>
            <a:r>
              <a:rPr lang="en-US" sz="1600" dirty="0" smtClean="0"/>
              <a:t>("/</a:t>
            </a:r>
            <a:r>
              <a:rPr lang="en-US" sz="1600" dirty="0" err="1" smtClean="0"/>
              <a:t>nextURL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}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Call </a:t>
            </a:r>
            <a:r>
              <a:rPr lang="en-US" sz="1600" b="1" dirty="0" err="1" smtClean="0"/>
              <a:t>RequestDispatcher</a:t>
            </a:r>
            <a:r>
              <a:rPr lang="en-US" sz="1600" b="1" dirty="0" smtClean="0"/>
              <a:t> using either include() or forward() method: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requestDispatcher.forward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requestDispatcher.include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7023918" cy="5930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HttpServletRequest</a:t>
            </a:r>
            <a:r>
              <a:rPr lang="en-US" dirty="0" smtClean="0"/>
              <a:t> &amp; </a:t>
            </a:r>
            <a:r>
              <a:rPr lang="en-US" dirty="0" err="1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6"/>
            <a:ext cx="77041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share data between two </a:t>
            </a:r>
            <a:r>
              <a:rPr lang="en-US" sz="1600" dirty="0" err="1" smtClean="0"/>
              <a:t>servlets</a:t>
            </a:r>
            <a:r>
              <a:rPr lang="en-US" sz="1600" dirty="0" smtClean="0"/>
              <a:t> by adding and retrieving attributes using the request object. In this case, the scope of the attributes will be “request”</a:t>
            </a:r>
          </a:p>
          <a:p>
            <a:endParaRPr lang="en-US" sz="1600" dirty="0" smtClean="0"/>
          </a:p>
          <a:p>
            <a:r>
              <a:rPr lang="en-US" sz="1600" dirty="0" smtClean="0"/>
              <a:t>Method from 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:</a:t>
            </a:r>
          </a:p>
          <a:p>
            <a:r>
              <a:rPr lang="en-US" sz="1600" b="1" dirty="0" smtClean="0"/>
              <a:t>public void </a:t>
            </a:r>
            <a:r>
              <a:rPr lang="en-US" sz="1600" b="1" dirty="0" err="1" smtClean="0"/>
              <a:t>setAttribute</a:t>
            </a:r>
            <a:r>
              <a:rPr lang="en-US" sz="1600" b="1" dirty="0" smtClean="0"/>
              <a:t>(String name, Object o);</a:t>
            </a:r>
          </a:p>
          <a:p>
            <a:endParaRPr lang="en-US" sz="1600" dirty="0" smtClean="0"/>
          </a:p>
          <a:p>
            <a:r>
              <a:rPr lang="en-US" sz="2000" b="1" dirty="0" smtClean="0"/>
              <a:t>Example: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Setting attribute:</a:t>
            </a:r>
          </a:p>
          <a:p>
            <a:pPr lvl="1"/>
            <a:r>
              <a:rPr lang="en-US" sz="1600" b="1" dirty="0" err="1" smtClean="0"/>
              <a:t>request.setAttribute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", "</a:t>
            </a:r>
            <a:r>
              <a:rPr lang="en-US" sz="1600" b="1" dirty="0" err="1" smtClean="0"/>
              <a:t>someAttributeValue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err="1" smtClean="0"/>
              <a:t>RequestDispatcher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requestDispatcher</a:t>
            </a:r>
            <a:r>
              <a:rPr lang="en-US" sz="1600" b="1" dirty="0" smtClean="0"/>
              <a:t> =</a:t>
            </a:r>
          </a:p>
          <a:p>
            <a:pPr lvl="1"/>
            <a:r>
              <a:rPr lang="en-US" sz="1600" b="1" dirty="0" err="1" smtClean="0"/>
              <a:t>request.getRequestDispatcher</a:t>
            </a:r>
            <a:r>
              <a:rPr lang="en-US" sz="1600" b="1" dirty="0" smtClean="0"/>
              <a:t>("/</a:t>
            </a:r>
            <a:r>
              <a:rPr lang="en-US" sz="1600" b="1" dirty="0" err="1" smtClean="0"/>
              <a:t>nextURL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err="1" smtClean="0"/>
              <a:t>requestDispatcher.forward</a:t>
            </a:r>
            <a:r>
              <a:rPr lang="en-US" sz="1600" b="1" dirty="0" smtClean="0"/>
              <a:t>(request, response);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Getting attribute:</a:t>
            </a:r>
          </a:p>
          <a:p>
            <a:pPr lvl="1"/>
            <a:r>
              <a:rPr lang="en-US" sz="1600" b="1" dirty="0" err="1" smtClean="0"/>
              <a:t>request.getAttribute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");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4928920" cy="5930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RequestDispatcher</a:t>
            </a:r>
            <a:r>
              <a:rPr lang="en-US" dirty="0" smtClean="0"/>
              <a:t> forward()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2314575"/>
            <a:ext cx="6467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5319444" cy="593092"/>
          </a:xfrm>
        </p:spPr>
        <p:txBody>
          <a:bodyPr/>
          <a:lstStyle/>
          <a:p>
            <a:r>
              <a:rPr lang="en-US" dirty="0" err="1" smtClean="0"/>
              <a:t>RequestDispatcher</a:t>
            </a:r>
            <a:r>
              <a:rPr lang="en-US" dirty="0" smtClean="0"/>
              <a:t> include()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65532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605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 err="1" smtClean="0"/>
              <a:t>Servlet</a:t>
            </a:r>
            <a:r>
              <a:rPr lang="en-US" dirty="0" smtClean="0"/>
              <a:t> Filters?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 classes that can be used in </a:t>
            </a:r>
            <a:r>
              <a:rPr lang="en-US" dirty="0" err="1" smtClean="0"/>
              <a:t>Servlet</a:t>
            </a:r>
            <a:r>
              <a:rPr lang="en-US" dirty="0" smtClean="0"/>
              <a:t> Programming for:</a:t>
            </a:r>
          </a:p>
          <a:p>
            <a:pPr lvl="2"/>
            <a:r>
              <a:rPr lang="en-US" dirty="0" smtClean="0"/>
              <a:t>Intercepting requests from a client before they access </a:t>
            </a:r>
          </a:p>
          <a:p>
            <a:pPr lvl="2">
              <a:buNone/>
            </a:pPr>
            <a:r>
              <a:rPr lang="en-US" dirty="0" smtClean="0"/>
              <a:t>a resource from the backend</a:t>
            </a:r>
          </a:p>
          <a:p>
            <a:pPr lvl="2"/>
            <a:r>
              <a:rPr lang="en-US" dirty="0" smtClean="0"/>
              <a:t>Manipulate responses from server before they are sent </a:t>
            </a:r>
          </a:p>
          <a:p>
            <a:pPr lvl="2">
              <a:buNone/>
            </a:pPr>
            <a:r>
              <a:rPr lang="en-US" dirty="0" smtClean="0"/>
              <a:t>back to the client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2"/>
            <a:endParaRPr lang="ro-RO" dirty="0"/>
          </a:p>
        </p:txBody>
      </p:sp>
      <p:pic>
        <p:nvPicPr>
          <p:cNvPr id="11265" name="Picture 1" descr="E:\Z2H\Servlets\Servlet_Fil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193" y="3424238"/>
            <a:ext cx="5460682" cy="252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Java Server Pages (JSP)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err="1" smtClean="0"/>
              <a:t>RequestDispatcher</a:t>
            </a:r>
            <a:endParaRPr lang="en-US" b="1" dirty="0" smtClean="0"/>
          </a:p>
          <a:p>
            <a:endParaRPr lang="ro-RO" b="1" dirty="0"/>
          </a:p>
          <a:p>
            <a:r>
              <a:rPr lang="en-US" b="1" dirty="0" smtClean="0"/>
              <a:t>Filters</a:t>
            </a:r>
          </a:p>
          <a:p>
            <a:endParaRPr lang="en-US" b="1" dirty="0" smtClean="0"/>
          </a:p>
          <a:p>
            <a:r>
              <a:rPr lang="en-US" b="1" dirty="0" smtClean="0"/>
              <a:t>Sessions</a:t>
            </a:r>
          </a:p>
          <a:p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>
            <a:normAutofit/>
          </a:bodyPr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Various types of filters:</a:t>
            </a:r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Authentication Filters.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Data compression Filters.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Encryption Filters.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Filters that trigger resource access events.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Image Conversion Filters.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Logging and Auditing Filters.</a:t>
            </a:r>
          </a:p>
          <a:p>
            <a:pPr lvl="2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6212" y="4185524"/>
            <a:ext cx="8491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/>
              <a:t>When the web container starts up your web application, it creates an instance of each filter that you have declared in the deployment descriptor. </a:t>
            </a:r>
          </a:p>
          <a:p>
            <a:pPr lvl="2"/>
            <a:r>
              <a:rPr lang="en-US" dirty="0" smtClean="0"/>
              <a:t>The filters execute in the order that they are declared in the deployment descriptor.</a:t>
            </a:r>
          </a:p>
          <a:p>
            <a:pPr lvl="2"/>
            <a:r>
              <a:rPr lang="en-US" dirty="0" smtClean="0"/>
              <a:t>If there is more than one filter, then we’ll have a chain of filters.</a:t>
            </a:r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 order to create a filter you should use the following instructions: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1. Implement interface Filter from </a:t>
            </a:r>
            <a:r>
              <a:rPr lang="en-US" dirty="0" err="1" smtClean="0"/>
              <a:t>javax.servlet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2. Implement method init().  In the implementation you can add several configurations to your filter. This method is called by the container once, when the filter is initialized</a:t>
            </a:r>
          </a:p>
          <a:p>
            <a:pPr lvl="1"/>
            <a:r>
              <a:rPr lang="en-US" dirty="0" smtClean="0"/>
              <a:t>3. Implement method</a:t>
            </a:r>
          </a:p>
          <a:p>
            <a:pPr lvl="1"/>
            <a:r>
              <a:rPr lang="en-US" b="1" dirty="0" smtClean="0"/>
              <a:t>public void </a:t>
            </a:r>
            <a:r>
              <a:rPr lang="en-US" b="1" dirty="0" err="1" smtClean="0"/>
              <a:t>doFilter</a:t>
            </a:r>
            <a:r>
              <a:rPr lang="en-US" b="1" dirty="0" smtClean="0"/>
              <a:t> (</a:t>
            </a:r>
            <a:r>
              <a:rPr lang="en-US" b="1" dirty="0" err="1" smtClean="0"/>
              <a:t>ServletRequest</a:t>
            </a:r>
            <a:r>
              <a:rPr lang="en-US" b="1" dirty="0" smtClean="0"/>
              <a:t>, </a:t>
            </a:r>
            <a:r>
              <a:rPr lang="en-US" b="1" dirty="0" err="1" smtClean="0"/>
              <a:t>ServletResponse</a:t>
            </a:r>
            <a:r>
              <a:rPr lang="en-US" b="1" dirty="0" smtClean="0"/>
              <a:t>, </a:t>
            </a:r>
            <a:r>
              <a:rPr lang="en-US" b="1" dirty="0" err="1" smtClean="0"/>
              <a:t>FilterChain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Beside the request and response objects found also in the </a:t>
            </a:r>
            <a:r>
              <a:rPr lang="en-US" dirty="0" err="1" smtClean="0"/>
              <a:t>Servlets</a:t>
            </a:r>
            <a:r>
              <a:rPr lang="en-US" dirty="0" smtClean="0"/>
              <a:t> implementation, we have a </a:t>
            </a:r>
            <a:r>
              <a:rPr lang="en-US" b="1" dirty="0" err="1" smtClean="0"/>
              <a:t>FilterChain</a:t>
            </a:r>
            <a:r>
              <a:rPr lang="en-US" dirty="0" smtClean="0"/>
              <a:t> object, provided by the </a:t>
            </a:r>
            <a:r>
              <a:rPr lang="en-US" dirty="0" err="1" smtClean="0"/>
              <a:t>Servlet</a:t>
            </a:r>
            <a:r>
              <a:rPr lang="en-US" dirty="0" smtClean="0"/>
              <a:t> Container,  so that we can manage </a:t>
            </a:r>
            <a:r>
              <a:rPr lang="en-US" b="1" dirty="0" smtClean="0"/>
              <a:t>our filter chain</a:t>
            </a:r>
          </a:p>
          <a:p>
            <a:pPr lvl="1"/>
            <a:r>
              <a:rPr lang="en-US" b="1" dirty="0" smtClean="0"/>
              <a:t>4. </a:t>
            </a:r>
            <a:r>
              <a:rPr lang="en-US" dirty="0" smtClean="0"/>
              <a:t>Implement method </a:t>
            </a:r>
            <a:r>
              <a:rPr lang="en-US" b="1" dirty="0" smtClean="0"/>
              <a:t>public void destroy() </a:t>
            </a:r>
            <a:r>
              <a:rPr lang="en-US" dirty="0" smtClean="0"/>
              <a:t>in order to release some resources used in our </a:t>
            </a:r>
            <a:r>
              <a:rPr lang="en-US" b="1" dirty="0" smtClean="0"/>
              <a:t>init() </a:t>
            </a:r>
            <a:r>
              <a:rPr lang="en-US" dirty="0" smtClean="0"/>
              <a:t>method encapsulated in the filter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5. </a:t>
            </a:r>
            <a:r>
              <a:rPr lang="en-US" dirty="0" smtClean="0"/>
              <a:t>Declare the filter in </a:t>
            </a:r>
            <a:r>
              <a:rPr lang="en-US" b="1" dirty="0" smtClean="0"/>
              <a:t>web.xml </a:t>
            </a:r>
            <a:r>
              <a:rPr lang="en-US" dirty="0" smtClean="0"/>
              <a:t>deployment descriptor</a:t>
            </a:r>
          </a:p>
          <a:p>
            <a:pPr lvl="1"/>
            <a:r>
              <a:rPr lang="en-US" b="1" dirty="0" smtClean="0"/>
              <a:t>&lt;filter&gt;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&lt;filter-class&gt;ro.teamnet.z2h.SomeFilter&lt;/filter-class&gt;</a:t>
            </a:r>
          </a:p>
          <a:p>
            <a:pPr lvl="1"/>
            <a:r>
              <a:rPr lang="en-US" b="1" dirty="0" smtClean="0"/>
              <a:t>   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someInitParam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-value&gt;Init Parameter Value&lt;/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 lvl="1"/>
            <a:r>
              <a:rPr lang="en-US" b="1" dirty="0" smtClean="0"/>
              <a:t>   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&lt;/filter&gt;</a:t>
            </a:r>
          </a:p>
          <a:p>
            <a:pPr lvl="1"/>
            <a:r>
              <a:rPr lang="en-US" dirty="0" smtClean="0"/>
              <a:t>6. Map the Filter to the components/</a:t>
            </a:r>
            <a:r>
              <a:rPr lang="en-US" dirty="0" err="1" smtClean="0"/>
              <a:t>url</a:t>
            </a:r>
            <a:r>
              <a:rPr lang="en-US" dirty="0" smtClean="0"/>
              <a:t> that you want this filter to apply</a:t>
            </a:r>
          </a:p>
          <a:p>
            <a:pPr lvl="1"/>
            <a:r>
              <a:rPr lang="en-US" b="1" dirty="0" smtClean="0"/>
              <a:t>&lt;filter-mapping&gt;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-pattern&gt;/</a:t>
            </a:r>
            <a:r>
              <a:rPr lang="en-US" b="1" dirty="0" err="1" smtClean="0"/>
              <a:t>someURL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</a:p>
          <a:p>
            <a:pPr lvl="1"/>
            <a:r>
              <a:rPr lang="en-US" b="1" dirty="0" smtClean="0"/>
              <a:t>&lt;/filter-mapping&gt;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ServletFilters.docx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Problem with the HTTP Protocol</a:t>
            </a:r>
          </a:p>
          <a:p>
            <a:pPr lvl="1"/>
            <a:r>
              <a:rPr lang="en-US" dirty="0" smtClean="0"/>
              <a:t>It is stateless - it cannot keep the conversational state between requests received from the same user</a:t>
            </a:r>
          </a:p>
          <a:p>
            <a:r>
              <a:rPr lang="en-US" sz="2200" b="1" dirty="0" smtClean="0"/>
              <a:t>Fix</a:t>
            </a:r>
          </a:p>
          <a:p>
            <a:pPr lvl="1"/>
            <a:r>
              <a:rPr lang="en-US" dirty="0" smtClean="0"/>
              <a:t>The problem was solved by adding a specific attribute to our requests, </a:t>
            </a:r>
            <a:r>
              <a:rPr lang="en-US" b="1" dirty="0" smtClean="0"/>
              <a:t>JSESSIONID</a:t>
            </a:r>
          </a:p>
          <a:p>
            <a:pPr lvl="1"/>
            <a:r>
              <a:rPr lang="en-US" dirty="0" smtClean="0"/>
              <a:t>By using this JSESSIONID, the </a:t>
            </a:r>
            <a:r>
              <a:rPr lang="en-US" dirty="0" err="1" smtClean="0"/>
              <a:t>Servlet</a:t>
            </a:r>
            <a:r>
              <a:rPr lang="en-US" dirty="0" smtClean="0"/>
              <a:t> Container knows how to re-establish the conversational state of the same client between requests</a:t>
            </a:r>
          </a:p>
          <a:p>
            <a:pPr lvl="1"/>
            <a:r>
              <a:rPr lang="en-US" dirty="0" smtClean="0"/>
              <a:t>If the request does not contain the JSESSIONID, a new conversational state will be registered to the client by associating a new JSESSIONID</a:t>
            </a:r>
          </a:p>
          <a:p>
            <a:pPr lvl="1"/>
            <a:r>
              <a:rPr lang="en-US" dirty="0" smtClean="0"/>
              <a:t>This conversation state is represented in the </a:t>
            </a:r>
            <a:r>
              <a:rPr lang="en-US" dirty="0" err="1" smtClean="0"/>
              <a:t>Servlet</a:t>
            </a:r>
            <a:r>
              <a:rPr lang="en-US" dirty="0" smtClean="0"/>
              <a:t> API by the type </a:t>
            </a:r>
            <a:r>
              <a:rPr lang="en-US" b="1" dirty="0" err="1" smtClean="0"/>
              <a:t>HttpSession</a:t>
            </a:r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JSESSIONID can be sent to the client and back to server in 3 different ways</a:t>
            </a:r>
          </a:p>
          <a:p>
            <a:pPr lvl="1"/>
            <a:r>
              <a:rPr lang="en-US" b="1" dirty="0" smtClean="0"/>
              <a:t>By using Cookies</a:t>
            </a:r>
          </a:p>
          <a:p>
            <a:pPr lvl="1"/>
            <a:r>
              <a:rPr lang="en-US" b="1" dirty="0" smtClean="0"/>
              <a:t>By using query string for GET requests</a:t>
            </a:r>
          </a:p>
          <a:p>
            <a:pPr lvl="1"/>
            <a:r>
              <a:rPr lang="en-US" b="1" dirty="0" smtClean="0"/>
              <a:t>By using input hidden for POST requests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725359"/>
            <a:ext cx="7704139" cy="4819820"/>
          </a:xfrm>
        </p:spPr>
        <p:txBody>
          <a:bodyPr>
            <a:normAutofit/>
          </a:bodyPr>
          <a:lstStyle/>
          <a:p>
            <a:r>
              <a:rPr lang="en-US" b="1" dirty="0" smtClean="0"/>
              <a:t>JSESSIONID can be sent to the client and back to server in 3 different ways</a:t>
            </a:r>
          </a:p>
          <a:p>
            <a:pPr lvl="1"/>
            <a:r>
              <a:rPr lang="en-US" b="1" dirty="0" smtClean="0"/>
              <a:t>By using Cookies</a:t>
            </a:r>
          </a:p>
          <a:p>
            <a:pPr lvl="1"/>
            <a:r>
              <a:rPr lang="en-US" b="1" dirty="0" smtClean="0"/>
              <a:t>By using query string for GET requests</a:t>
            </a:r>
          </a:p>
          <a:p>
            <a:pPr lvl="1"/>
            <a:r>
              <a:rPr lang="en-US" b="1" dirty="0" smtClean="0"/>
              <a:t>By using input hidden for POST requests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  <p:pic>
        <p:nvPicPr>
          <p:cNvPr id="41987" name="Picture 3" descr="E:\Z2H\Servlets\JSESSIONI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031" y="3205664"/>
            <a:ext cx="6689474" cy="3140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72740"/>
            <a:ext cx="7704139" cy="464785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2900" dirty="0" err="1" smtClean="0"/>
              <a:t>HttpSession</a:t>
            </a:r>
            <a:r>
              <a:rPr lang="en-US" sz="2900" dirty="0" smtClean="0"/>
              <a:t> object could be retrieved from the current </a:t>
            </a:r>
            <a:r>
              <a:rPr lang="en-US" sz="2900" dirty="0" err="1" smtClean="0"/>
              <a:t>HttpServletRequest</a:t>
            </a:r>
            <a:r>
              <a:rPr lang="en-US" sz="2900" dirty="0" smtClean="0"/>
              <a:t> object</a:t>
            </a:r>
          </a:p>
          <a:p>
            <a:pPr algn="l"/>
            <a:endParaRPr lang="en-US" sz="2900" dirty="0" smtClean="0"/>
          </a:p>
          <a:p>
            <a:pPr algn="l"/>
            <a:r>
              <a:rPr lang="en-US" sz="2900" dirty="0" err="1" smtClean="0"/>
              <a:t>HttpSession</a:t>
            </a:r>
            <a:r>
              <a:rPr lang="en-US" sz="2900" dirty="0" smtClean="0"/>
              <a:t> most important methods are:</a:t>
            </a:r>
          </a:p>
          <a:p>
            <a:pPr lvl="2" algn="l"/>
            <a:r>
              <a:rPr lang="en-US" sz="2600" dirty="0" err="1" smtClean="0">
                <a:hlinkClick r:id="rId2"/>
              </a:rPr>
              <a:t>getAttribute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3" tooltip="class or interface in java.lang"/>
              </a:rPr>
              <a:t>String</a:t>
            </a:r>
            <a:r>
              <a:rPr lang="en-US" sz="2600" dirty="0" smtClean="0"/>
              <a:t> name) </a:t>
            </a:r>
            <a:br>
              <a:rPr lang="en-US" sz="2600" dirty="0" smtClean="0"/>
            </a:br>
            <a:r>
              <a:rPr lang="en-US" sz="2600" dirty="0" smtClean="0"/>
              <a:t>          Returns the object bound with the specified name in this session, or null if no object is bound under the name.</a:t>
            </a:r>
          </a:p>
          <a:p>
            <a:pPr lvl="2" algn="l"/>
            <a:r>
              <a:rPr lang="en-US" sz="2600" b="1" dirty="0" err="1" smtClean="0">
                <a:hlinkClick r:id="rId2"/>
              </a:rPr>
              <a:t>setAttribute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3" tooltip="class or interface in java.lang"/>
              </a:rPr>
              <a:t>String</a:t>
            </a:r>
            <a:r>
              <a:rPr lang="en-US" sz="2600" dirty="0" smtClean="0"/>
              <a:t> name, </a:t>
            </a:r>
            <a:r>
              <a:rPr lang="en-US" sz="2600" dirty="0" smtClean="0">
                <a:hlinkClick r:id="rId4" tooltip="class or interface in java.lang"/>
              </a:rPr>
              <a:t>Object</a:t>
            </a:r>
            <a:r>
              <a:rPr lang="en-US" sz="2600" dirty="0" smtClean="0"/>
              <a:t> value) </a:t>
            </a:r>
            <a:br>
              <a:rPr lang="en-US" sz="2600" dirty="0" smtClean="0"/>
            </a:br>
            <a:r>
              <a:rPr lang="en-US" sz="2600" dirty="0" smtClean="0"/>
              <a:t>          Binds an object to this session, using the name specified.</a:t>
            </a:r>
          </a:p>
          <a:p>
            <a:pPr lvl="2" algn="l"/>
            <a:r>
              <a:rPr lang="en-US" sz="2600" b="1" dirty="0" err="1" smtClean="0">
                <a:hlinkClick r:id="rId2"/>
              </a:rPr>
              <a:t>getAttributeNames</a:t>
            </a:r>
            <a:r>
              <a:rPr lang="en-US" sz="2600" dirty="0" smtClean="0"/>
              <a:t>() </a:t>
            </a:r>
            <a:br>
              <a:rPr lang="en-US" sz="2600" dirty="0" smtClean="0"/>
            </a:br>
            <a:r>
              <a:rPr lang="en-US" sz="2600" dirty="0" smtClean="0"/>
              <a:t>          Returns an Enumeration of String objects containing the names of all the objects bound to this session.</a:t>
            </a:r>
          </a:p>
          <a:p>
            <a:pPr lvl="2" algn="l"/>
            <a:r>
              <a:rPr lang="en-US" sz="2600" b="1" dirty="0" err="1" smtClean="0">
                <a:hlinkClick r:id="rId2"/>
              </a:rPr>
              <a:t>getId</a:t>
            </a:r>
            <a:r>
              <a:rPr lang="en-US" sz="2600" dirty="0" smtClean="0"/>
              <a:t>() </a:t>
            </a:r>
            <a:br>
              <a:rPr lang="en-US" sz="2600" dirty="0" smtClean="0"/>
            </a:br>
            <a:r>
              <a:rPr lang="en-US" sz="2600" dirty="0" smtClean="0"/>
              <a:t>          Returns a string containing the unique identifier assigned to this session.</a:t>
            </a:r>
          </a:p>
          <a:p>
            <a:pPr lvl="2" algn="l"/>
            <a:r>
              <a:rPr lang="en-US" sz="2600" b="1" dirty="0" smtClean="0">
                <a:hlinkClick r:id="rId2"/>
              </a:rPr>
              <a:t>invalidate</a:t>
            </a:r>
            <a:r>
              <a:rPr lang="en-US" sz="2600" dirty="0" smtClean="0"/>
              <a:t>() </a:t>
            </a:r>
            <a:br>
              <a:rPr lang="en-US" sz="2600" dirty="0" smtClean="0"/>
            </a:br>
            <a:r>
              <a:rPr lang="en-US" sz="2600" dirty="0" smtClean="0"/>
              <a:t>          Invalidates this session then unbinds any objects bound to it.</a:t>
            </a:r>
          </a:p>
          <a:p>
            <a:pPr lvl="2" algn="l"/>
            <a:r>
              <a:rPr lang="en-US" sz="2600" b="1" dirty="0" err="1" smtClean="0">
                <a:hlinkClick r:id="rId2"/>
              </a:rPr>
              <a:t>removeAttribute</a:t>
            </a:r>
            <a:r>
              <a:rPr lang="en-US" sz="2600" dirty="0" smtClean="0"/>
              <a:t>(</a:t>
            </a:r>
            <a:r>
              <a:rPr lang="en-US" sz="2600" dirty="0" smtClean="0">
                <a:hlinkClick r:id="rId3" tooltip="class or interface in java.lang"/>
              </a:rPr>
              <a:t>String</a:t>
            </a:r>
            <a:r>
              <a:rPr lang="en-US" sz="2600" dirty="0" smtClean="0"/>
              <a:t> name) </a:t>
            </a:r>
            <a:br>
              <a:rPr lang="en-US" sz="2600" dirty="0" smtClean="0"/>
            </a:br>
            <a:r>
              <a:rPr lang="en-US" sz="2600" dirty="0" smtClean="0"/>
              <a:t>          Removes the object bound with the specified name from this session.</a:t>
            </a:r>
          </a:p>
          <a:p>
            <a:pPr lvl="2" algn="l"/>
            <a:r>
              <a:rPr lang="en-US" sz="2600" b="1" dirty="0" err="1" smtClean="0">
                <a:hlinkClick r:id="rId2"/>
              </a:rPr>
              <a:t>setMaxInactiveInterval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 interval) </a:t>
            </a:r>
            <a:br>
              <a:rPr lang="en-US" sz="2600" dirty="0" smtClean="0"/>
            </a:br>
            <a:r>
              <a:rPr lang="en-US" sz="2600" dirty="0" smtClean="0"/>
              <a:t>          Specifies the time, in seconds, between client requests before the </a:t>
            </a:r>
            <a:r>
              <a:rPr lang="en-US" sz="2600" dirty="0" err="1" smtClean="0"/>
              <a:t>servlet</a:t>
            </a:r>
            <a:r>
              <a:rPr lang="en-US" sz="2600" dirty="0" smtClean="0"/>
              <a:t> container will invalidate this session.</a:t>
            </a:r>
          </a:p>
          <a:p>
            <a:pPr algn="l"/>
            <a:r>
              <a:rPr lang="en-US" sz="2600" dirty="0" smtClean="0"/>
              <a:t>In our web.xml deployment descriptor  file we can set the timeout of all http sessions</a:t>
            </a:r>
          </a:p>
          <a:p>
            <a:pPr lvl="2" algn="l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HttpSession</a:t>
            </a:r>
            <a:r>
              <a:rPr lang="en-US" dirty="0" smtClean="0"/>
              <a:t>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HttpSession.docx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7" y="2790181"/>
            <a:ext cx="4773873" cy="26521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92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Pages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358189"/>
            <a:ext cx="7704139" cy="3814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presentation code (HTML) and business logic are closely coupled within java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Writing a lot of source code to display a simple HTML page</a:t>
            </a:r>
          </a:p>
          <a:p>
            <a:endParaRPr lang="en-US" dirty="0" smtClean="0"/>
          </a:p>
          <a:p>
            <a:r>
              <a:rPr lang="en-US" dirty="0" smtClean="0"/>
              <a:t>If we need to modify the HTML then we’ll have to modify the </a:t>
            </a:r>
            <a:r>
              <a:rPr lang="en-US" dirty="0" err="1" smtClean="0"/>
              <a:t>servlet</a:t>
            </a:r>
            <a:r>
              <a:rPr lang="en-US" dirty="0" smtClean="0"/>
              <a:t> source code</a:t>
            </a:r>
          </a:p>
          <a:p>
            <a:endParaRPr lang="en-US" dirty="0" smtClean="0"/>
          </a:p>
          <a:p>
            <a:r>
              <a:rPr lang="en-US" dirty="0" smtClean="0"/>
              <a:t>The mix between business logic source code and HTML makes a </a:t>
            </a:r>
            <a:r>
              <a:rPr lang="en-US" dirty="0" err="1" smtClean="0"/>
              <a:t>servlet</a:t>
            </a:r>
            <a:r>
              <a:rPr lang="en-US" dirty="0" smtClean="0"/>
              <a:t> hard to modify and also to maintain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52755" y="1482813"/>
            <a:ext cx="5347284" cy="875376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 problems </a:t>
            </a:r>
            <a:r>
              <a:rPr lang="en-US" sz="2400" b="1" dirty="0" smtClean="0">
                <a:solidFill>
                  <a:srgbClr val="565A5C"/>
                </a:solidFill>
                <a:latin typeface="Arial"/>
                <a:ea typeface="+mj-ea"/>
                <a:cs typeface="Arial"/>
              </a:rPr>
              <a:t>w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Java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Servlets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600200"/>
            <a:ext cx="6176546" cy="4690169"/>
          </a:xfrm>
        </p:spPr>
        <p:txBody>
          <a:bodyPr/>
          <a:lstStyle/>
          <a:p>
            <a:pPr lvl="1"/>
            <a:r>
              <a:rPr lang="en-US" sz="1800" dirty="0" smtClean="0"/>
              <a:t>a technology for developing web pages that support dynamic content which helps developers insert java code in HTML pages by making use of special JSP tags, most of which start with &lt;% and end with %&gt;.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are built on top of the Java </a:t>
            </a:r>
            <a:r>
              <a:rPr lang="en-US" sz="1800" dirty="0" err="1" smtClean="0"/>
              <a:t>Servlets</a:t>
            </a:r>
            <a:r>
              <a:rPr lang="en-US" sz="1800" dirty="0" smtClean="0"/>
              <a:t> API, so like </a:t>
            </a:r>
            <a:r>
              <a:rPr lang="en-US" sz="1800" dirty="0" err="1" smtClean="0"/>
              <a:t>Servlets</a:t>
            </a:r>
            <a:r>
              <a:rPr lang="en-US" sz="1800" dirty="0" smtClean="0"/>
              <a:t>, JSP also has access to all </a:t>
            </a:r>
            <a:r>
              <a:rPr lang="en-US" sz="1800" dirty="0" err="1" smtClean="0"/>
              <a:t>powerfull</a:t>
            </a:r>
            <a:r>
              <a:rPr lang="en-US" sz="1800" dirty="0" smtClean="0"/>
              <a:t> APIs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JSP pages can be used in combination with </a:t>
            </a:r>
            <a:r>
              <a:rPr lang="en-US" sz="1800" dirty="0" err="1" smtClean="0"/>
              <a:t>servlets</a:t>
            </a:r>
            <a:r>
              <a:rPr lang="en-US" sz="1800" dirty="0" smtClean="0"/>
              <a:t> that handle the business logic, the model supported by Java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template engines.</a:t>
            </a:r>
          </a:p>
          <a:p>
            <a:pPr lvl="1"/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6819" y="767058"/>
            <a:ext cx="425665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Java Server Pages (JSP)</a:t>
            </a:r>
            <a:endParaRPr kumimoji="0" lang="ro-RO" sz="30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20483" name="Picture 3" descr="E:\Z2H\Servlets\JS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6002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804970" cy="593092"/>
          </a:xfrm>
        </p:spPr>
        <p:txBody>
          <a:bodyPr/>
          <a:lstStyle/>
          <a:p>
            <a:r>
              <a:rPr lang="en-US" dirty="0" smtClean="0"/>
              <a:t>Advantages of JSPs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Separation of dynamic and static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Web developer creates and maintains the HTML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Java programmer creates and maintains dynamic content and business logic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Component reuse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Speeds up website development and support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Platform independence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Java -&gt; promotes portability on several systems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Structure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543744"/>
            <a:ext cx="4953000" cy="44545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&lt;HTML&gt;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&lt;TITLE&gt; HelloJSP1&lt;/TITLE&gt;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&lt;H1&gt;Hello JSP - Example 1 &lt;/H1&gt;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&lt;%--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JSPComments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-- 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Scriptlets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&lt;%! Declarations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165600" y="2226369"/>
            <a:ext cx="1406525" cy="1257300"/>
          </a:xfrm>
          <a:prstGeom prst="rightBrace">
            <a:avLst>
              <a:gd name="adj1" fmla="val 8333"/>
              <a:gd name="adj2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07063" y="2226369"/>
            <a:ext cx="30241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Standard HTML Code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3086100" y="3771900"/>
            <a:ext cx="838200" cy="83026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65600" y="40005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Special JSP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utoUpdateAnimBg="0"/>
      <p:bldP spid="11" grpId="0" animBg="1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2928670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</a:t>
            </a:r>
            <a:r>
              <a:rPr lang="en-US" dirty="0" err="1" smtClean="0"/>
              <a:t>Scriptlets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852755" y="1705515"/>
            <a:ext cx="7572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“Servlet</a:t>
            </a:r>
            <a:r>
              <a:rPr lang="nl-NL" dirty="0" smtClean="0">
                <a:solidFill>
                  <a:srgbClr val="FF0000"/>
                </a:solidFill>
              </a:rPr>
              <a:t> is html in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; </a:t>
            </a:r>
            <a:r>
              <a:rPr lang="nl-NL" b="1" dirty="0" smtClean="0">
                <a:solidFill>
                  <a:srgbClr val="FF0000"/>
                </a:solidFill>
              </a:rPr>
              <a:t>JSP</a:t>
            </a:r>
            <a:r>
              <a:rPr lang="nl-NL" dirty="0" smtClean="0">
                <a:solidFill>
                  <a:srgbClr val="FF0000"/>
                </a:solidFill>
              </a:rPr>
              <a:t> is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 in html”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JSP allows you to write blocks of Java code inside the JSP.  You do this by placing your Java code between </a:t>
            </a:r>
            <a:r>
              <a:rPr lang="en-US" b="1" dirty="0" smtClean="0"/>
              <a:t>&lt;%</a:t>
            </a:r>
            <a:r>
              <a:rPr lang="en-US" dirty="0" smtClean="0"/>
              <a:t> and </a:t>
            </a:r>
            <a:r>
              <a:rPr lang="en-US" b="1" dirty="0" smtClean="0"/>
              <a:t>%&gt;</a:t>
            </a:r>
            <a:r>
              <a:rPr lang="en-US" dirty="0" smtClean="0"/>
              <a:t> characters, named </a:t>
            </a:r>
            <a:r>
              <a:rPr lang="en-US" b="1" dirty="0" err="1" smtClean="0"/>
              <a:t>Scriptlets</a:t>
            </a:r>
            <a:endParaRPr lang="en-US" b="1" dirty="0" smtClean="0"/>
          </a:p>
          <a:p>
            <a:r>
              <a:rPr lang="en-US" dirty="0" smtClean="0"/>
              <a:t>Example of </a:t>
            </a:r>
            <a:r>
              <a:rPr lang="en-US" dirty="0" err="1" smtClean="0"/>
              <a:t>scriptlet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&lt;html&gt;</a:t>
            </a:r>
          </a:p>
          <a:p>
            <a:r>
              <a:rPr lang="en-US" b="1" dirty="0" smtClean="0"/>
              <a:t>	&lt;body&gt;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   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	        // This is a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scriptlet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.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	      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 “Enjoy Zero To Hero" );   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    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today = new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	%&gt;</a:t>
            </a:r>
          </a:p>
          <a:p>
            <a:r>
              <a:rPr lang="en-US" b="1" dirty="0" smtClean="0"/>
              <a:t>		Today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&lt;%= today %&gt;</a:t>
            </a:r>
          </a:p>
          <a:p>
            <a:r>
              <a:rPr lang="en-US" b="1" dirty="0" smtClean="0"/>
              <a:t>	&lt;/body&gt;</a:t>
            </a:r>
          </a:p>
          <a:p>
            <a:r>
              <a:rPr lang="en-US" b="1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Model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0724" y="1485900"/>
            <a:ext cx="7704139" cy="4204394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400" b="1" dirty="0" smtClean="0"/>
              <a:t>How a JSP is executed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HTTP server receives request for .</a:t>
            </a:r>
            <a:r>
              <a:rPr lang="en-US" dirty="0" err="1" smtClean="0"/>
              <a:t>jsp</a:t>
            </a:r>
            <a:r>
              <a:rPr lang="en-US" dirty="0" smtClean="0"/>
              <a:t>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</a:t>
            </a:r>
            <a:r>
              <a:rPr lang="en-US" dirty="0" err="1" smtClean="0"/>
              <a:t>jsp</a:t>
            </a:r>
            <a:r>
              <a:rPr lang="en-US" dirty="0" smtClean="0"/>
              <a:t> file is located (can be in any directory)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Tomcat is called and passed the .</a:t>
            </a:r>
            <a:r>
              <a:rPr lang="en-US" dirty="0" err="1" smtClean="0"/>
              <a:t>jsp</a:t>
            </a:r>
            <a:r>
              <a:rPr lang="en-US" dirty="0" smtClean="0"/>
              <a:t>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servlet</a:t>
            </a:r>
            <a:r>
              <a:rPr lang="en-US" dirty="0" smtClean="0"/>
              <a:t> is created based on JSP code (that may include also java code beside HTML)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servlet</a:t>
            </a:r>
            <a:r>
              <a:rPr lang="en-US" dirty="0" smtClean="0"/>
              <a:t> .java and .class files are written to disk, internal to Tomcat under the folder </a:t>
            </a:r>
            <a:r>
              <a:rPr lang="en-US" sz="1600" b="1" dirty="0" smtClean="0"/>
              <a:t>%CATALINA_HOME%\work\Catalina\&lt;</a:t>
            </a:r>
            <a:r>
              <a:rPr lang="en-US" sz="1600" b="1" dirty="0" err="1" smtClean="0"/>
              <a:t>your_application</a:t>
            </a:r>
            <a:r>
              <a:rPr lang="en-US" sz="1600" b="1" dirty="0" smtClean="0"/>
              <a:t>&gt;\org\apache\</a:t>
            </a:r>
            <a:r>
              <a:rPr lang="en-US" sz="1600" b="1" dirty="0" err="1" smtClean="0"/>
              <a:t>jsp</a:t>
            </a: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.class file is processed by the JVM within Tomcat like any other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HTML code is generated by the </a:t>
            </a:r>
            <a:r>
              <a:rPr lang="en-US" dirty="0" err="1" smtClean="0"/>
              <a:t>servlet</a:t>
            </a:r>
            <a:r>
              <a:rPr lang="en-US" dirty="0" smtClean="0"/>
              <a:t> and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1088</Words>
  <Application>Microsoft Office PowerPoint</Application>
  <PresentationFormat>On-screen Show (4:3)</PresentationFormat>
  <Paragraphs>294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 Web Applications </vt:lpstr>
      <vt:lpstr>Contents</vt:lpstr>
      <vt:lpstr>Let’s go</vt:lpstr>
      <vt:lpstr>Java Server Pages</vt:lpstr>
      <vt:lpstr>PowerPoint Presentation</vt:lpstr>
      <vt:lpstr>Advantages of JSPs</vt:lpstr>
      <vt:lpstr>JSP Structure</vt:lpstr>
      <vt:lpstr>JSP Scriptlets</vt:lpstr>
      <vt:lpstr>JSP Model</vt:lpstr>
      <vt:lpstr>JSP Directives &amp; Expressions</vt:lpstr>
      <vt:lpstr>Java Server Pages - workshop</vt:lpstr>
      <vt:lpstr>RequestDispatcher</vt:lpstr>
      <vt:lpstr>RequestDispatcher</vt:lpstr>
      <vt:lpstr>RequestDispatcher</vt:lpstr>
      <vt:lpstr>HttpServletRequest &amp; RequestDispatcher</vt:lpstr>
      <vt:lpstr>RequestDispatcher forward()</vt:lpstr>
      <vt:lpstr>RequestDispatcher include()</vt:lpstr>
      <vt:lpstr>PowerPoint Presentation</vt:lpstr>
      <vt:lpstr>Servlet Filters</vt:lpstr>
      <vt:lpstr>Servlet Filters </vt:lpstr>
      <vt:lpstr>Servlet Filters</vt:lpstr>
      <vt:lpstr>Servlet Filters</vt:lpstr>
      <vt:lpstr>Filters - workshop</vt:lpstr>
      <vt:lpstr>HTTP Session</vt:lpstr>
      <vt:lpstr>HTTP Session</vt:lpstr>
      <vt:lpstr>HTTP Session</vt:lpstr>
      <vt:lpstr>HTTP Session</vt:lpstr>
      <vt:lpstr>HttpSession - workshop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217</cp:revision>
  <dcterms:created xsi:type="dcterms:W3CDTF">2013-12-09T08:38:16Z</dcterms:created>
  <dcterms:modified xsi:type="dcterms:W3CDTF">2014-11-06T19:17:41Z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