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5" r:id="rId1"/>
  </p:sldMasterIdLst>
  <p:notesMasterIdLst>
    <p:notesMasterId r:id="rId63"/>
  </p:notesMasterIdLst>
  <p:sldIdLst>
    <p:sldId id="256" r:id="rId2"/>
    <p:sldId id="257" r:id="rId3"/>
    <p:sldId id="321" r:id="rId4"/>
    <p:sldId id="293" r:id="rId5"/>
    <p:sldId id="258" r:id="rId6"/>
    <p:sldId id="259" r:id="rId7"/>
    <p:sldId id="260" r:id="rId8"/>
    <p:sldId id="295" r:id="rId9"/>
    <p:sldId id="263" r:id="rId10"/>
    <p:sldId id="365" r:id="rId11"/>
    <p:sldId id="296" r:id="rId12"/>
    <p:sldId id="271" r:id="rId13"/>
    <p:sldId id="304" r:id="rId14"/>
    <p:sldId id="272" r:id="rId15"/>
    <p:sldId id="306" r:id="rId16"/>
    <p:sldId id="307" r:id="rId17"/>
    <p:sldId id="314" r:id="rId18"/>
    <p:sldId id="315" r:id="rId19"/>
    <p:sldId id="316" r:id="rId20"/>
    <p:sldId id="312" r:id="rId21"/>
    <p:sldId id="317" r:id="rId22"/>
    <p:sldId id="313" r:id="rId23"/>
    <p:sldId id="368" r:id="rId24"/>
    <p:sldId id="369" r:id="rId25"/>
    <p:sldId id="370" r:id="rId26"/>
    <p:sldId id="319" r:id="rId27"/>
    <p:sldId id="320" r:id="rId28"/>
    <p:sldId id="322" r:id="rId29"/>
    <p:sldId id="323" r:id="rId30"/>
    <p:sldId id="324" r:id="rId31"/>
    <p:sldId id="325" r:id="rId32"/>
    <p:sldId id="326" r:id="rId33"/>
    <p:sldId id="327" r:id="rId34"/>
    <p:sldId id="328" r:id="rId35"/>
    <p:sldId id="329" r:id="rId36"/>
    <p:sldId id="330" r:id="rId37"/>
    <p:sldId id="331" r:id="rId38"/>
    <p:sldId id="336" r:id="rId39"/>
    <p:sldId id="338" r:id="rId40"/>
    <p:sldId id="339" r:id="rId41"/>
    <p:sldId id="340" r:id="rId42"/>
    <p:sldId id="341" r:id="rId43"/>
    <p:sldId id="342" r:id="rId44"/>
    <p:sldId id="343" r:id="rId45"/>
    <p:sldId id="344" r:id="rId46"/>
    <p:sldId id="346" r:id="rId47"/>
    <p:sldId id="347" r:id="rId48"/>
    <p:sldId id="348" r:id="rId49"/>
    <p:sldId id="351" r:id="rId50"/>
    <p:sldId id="352" r:id="rId51"/>
    <p:sldId id="353" r:id="rId52"/>
    <p:sldId id="354" r:id="rId53"/>
    <p:sldId id="355" r:id="rId54"/>
    <p:sldId id="356" r:id="rId55"/>
    <p:sldId id="357" r:id="rId56"/>
    <p:sldId id="358" r:id="rId57"/>
    <p:sldId id="359" r:id="rId58"/>
    <p:sldId id="360" r:id="rId59"/>
    <p:sldId id="362" r:id="rId60"/>
    <p:sldId id="366" r:id="rId61"/>
    <p:sldId id="367" r:id="rId62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667" autoAdjust="0"/>
  </p:normalViewPr>
  <p:slideViewPr>
    <p:cSldViewPr snapToGrid="0">
      <p:cViewPr varScale="1">
        <p:scale>
          <a:sx n="78" d="100"/>
          <a:sy n="78" d="100"/>
        </p:scale>
        <p:origin x="-17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01864779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4251749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06487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40139358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5890123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5560425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41342546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5553619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7289448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41860357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4777128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078267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603281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8399330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1536202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4813408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8627451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4931530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5438764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6346036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42469514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40957682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595890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0900810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7006406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5392703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9015118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7838633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7504365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2322204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3766885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2097031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42070139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546704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50889372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8181809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80109945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42884252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41421729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08240448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97740027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47602822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49592079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65227342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4143856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1100" dirty="0" smtClean="0"/>
              <a:t>class </a:t>
            </a:r>
            <a:r>
              <a:rPr lang="en" sz="1100" b="1" dirty="0" smtClean="0"/>
              <a:t>A</a:t>
            </a:r>
            <a:r>
              <a:rPr lang="en" sz="1100" dirty="0" smtClean="0"/>
              <a:t> is called the </a:t>
            </a:r>
            <a:r>
              <a:rPr lang="en" sz="1100" b="1" dirty="0" smtClean="0"/>
              <a:t>“dependant” </a:t>
            </a:r>
            <a:r>
              <a:rPr lang="en" sz="1100" dirty="0" smtClean="0"/>
              <a:t>and the class/interface </a:t>
            </a:r>
            <a:r>
              <a:rPr lang="en" sz="1100" b="1" dirty="0" smtClean="0"/>
              <a:t>B</a:t>
            </a:r>
            <a:r>
              <a:rPr lang="en" sz="1100" dirty="0" smtClean="0"/>
              <a:t> is called the </a:t>
            </a:r>
            <a:r>
              <a:rPr lang="en" sz="1100" b="1" dirty="0" smtClean="0"/>
              <a:t>“dependency”</a:t>
            </a:r>
            <a:r>
              <a:rPr lang="en" sz="1100" dirty="0" smtClean="0"/>
              <a:t>; good to know that two classes that are using each other are called </a:t>
            </a:r>
            <a:r>
              <a:rPr lang="en" sz="1100" b="1" dirty="0" smtClean="0"/>
              <a:t>“coupled”</a:t>
            </a:r>
            <a:r>
              <a:rPr lang="en" sz="1100" dirty="0" smtClean="0"/>
              <a:t>.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688919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4071753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Driver Manager 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driver that recognizes a certain </a:t>
            </a:r>
            <a:r>
              <a:rPr lang="en-US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subprotocol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under JDBC will be used to establish a database Connection.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552331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Driver Manager 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driver that recognizes a certain </a:t>
            </a:r>
            <a:r>
              <a:rPr lang="en-US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subprotocol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under JDBC will be used to establish a database Connection.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931814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498197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prezentare-titlu-bk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9144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 descr="teamnet transformig technology logo rgb.wm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9138" y="687388"/>
            <a:ext cx="3081337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174545"/>
          </a:xfrm>
        </p:spPr>
        <p:txBody>
          <a:bodyPr lIns="0" tIns="0" rIns="0" bIns="0" anchor="t"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3746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685800" y="2266575"/>
            <a:ext cx="6400799" cy="1333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685800" y="3600451"/>
            <a:ext cx="6400799" cy="900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714775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itol,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rezentare-capitol-bk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33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7225" y="6403975"/>
            <a:ext cx="15081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5" y="2787650"/>
            <a:ext cx="7704138" cy="831850"/>
          </a:xfrm>
        </p:spPr>
        <p:txBody>
          <a:bodyPr lIns="0" tIns="0" rIns="0" bIns="0">
            <a:normAutofit/>
          </a:bodyPr>
          <a:lstStyle>
            <a:lvl1pPr algn="l">
              <a:defRPr sz="24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783139" y="835025"/>
            <a:ext cx="1413962" cy="1298575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7200" b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232426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rezentare-bkg-al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0725" y="6353175"/>
            <a:ext cx="15081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060348" y="766826"/>
            <a:ext cx="2534050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24" y="1600200"/>
            <a:ext cx="7704139" cy="4690169"/>
          </a:xfrm>
        </p:spPr>
        <p:txBody>
          <a:bodyPr lIns="0" tIns="0" rIns="0" bIns="0" anchor="ctr">
            <a:normAutofit/>
          </a:bodyPr>
          <a:lstStyle>
            <a:lvl1pPr algn="just">
              <a:defRPr sz="1000"/>
            </a:lvl1pPr>
            <a:lvl2pPr algn="just">
              <a:defRPr sz="1000"/>
            </a:lvl2pPr>
            <a:lvl3pPr algn="just">
              <a:defRPr sz="1000"/>
            </a:lvl3pPr>
            <a:lvl4pPr algn="just">
              <a:defRPr sz="1000"/>
            </a:lvl4pPr>
            <a:lvl5pPr algn="just"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423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meni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rezentare-bkg-domeniu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0725" y="6353175"/>
            <a:ext cx="15081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60348" y="766826"/>
            <a:ext cx="2534050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2863" y="1701801"/>
            <a:ext cx="2952000" cy="3930650"/>
          </a:xfrm>
        </p:spPr>
        <p:txBody>
          <a:bodyPr lIns="0" tIns="0" rIns="0" bIns="0" anchor="ctr">
            <a:normAutofit/>
          </a:bodyPr>
          <a:lstStyle>
            <a:lvl1pPr marL="0" indent="0" algn="just">
              <a:buNone/>
              <a:defRPr sz="1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869513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za vertica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rezentare-bkg-rosu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2905" y="-1"/>
            <a:ext cx="4591095" cy="64461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720725" y="1419826"/>
            <a:ext cx="3712366" cy="3471758"/>
          </a:xfrm>
        </p:spPr>
        <p:txBody>
          <a:bodyPr lIns="0" tIns="0" rIns="0" bIns="0" anchor="ctr"/>
          <a:lstStyle>
            <a:lvl1pPr marL="0" indent="0" algn="l">
              <a:spcAft>
                <a:spcPts val="1200"/>
              </a:spcAft>
              <a:buNone/>
              <a:defRPr sz="2400">
                <a:solidFill>
                  <a:schemeClr val="bg1"/>
                </a:solidFill>
              </a:defRPr>
            </a:lvl1pPr>
            <a:lvl2pPr marL="90488" indent="-90488" algn="l">
              <a:buFont typeface="Arial"/>
              <a:buChar char="•"/>
              <a:defRPr sz="1200">
                <a:solidFill>
                  <a:schemeClr val="bg1"/>
                </a:solidFill>
              </a:defRPr>
            </a:lvl2pPr>
            <a:lvl3pPr marL="358775" indent="-179388" algn="l">
              <a:defRPr sz="1200">
                <a:solidFill>
                  <a:schemeClr val="bg1"/>
                </a:solidFill>
              </a:defRPr>
            </a:lvl3pPr>
            <a:lvl4pPr marL="358775" indent="-179388" algn="l">
              <a:defRPr sz="1200">
                <a:solidFill>
                  <a:schemeClr val="bg1"/>
                </a:solidFill>
              </a:defRPr>
            </a:lvl4pPr>
            <a:lvl5pPr marL="358775" indent="-179388" algn="l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38710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ă coloan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rezentare-bkg-al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0725" y="6353175"/>
            <a:ext cx="15081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725" y="5643360"/>
            <a:ext cx="3776662" cy="44951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724" y="1773371"/>
            <a:ext cx="3776663" cy="3810080"/>
          </a:xfrm>
        </p:spPr>
        <p:txBody>
          <a:bodyPr lIns="0" tIns="0" rIns="0" bIns="0" anchor="ctr">
            <a:normAutofit/>
          </a:bodyPr>
          <a:lstStyle>
            <a:lvl1pPr>
              <a:defRPr sz="1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3371"/>
            <a:ext cx="3779838" cy="3810080"/>
          </a:xfrm>
        </p:spPr>
        <p:txBody>
          <a:bodyPr lIns="0" tIns="0" rIns="0" bIns="0" anchor="ctr">
            <a:normAutofit/>
          </a:bodyPr>
          <a:lstStyle>
            <a:lvl1pPr>
              <a:defRPr sz="1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060348" y="766826"/>
            <a:ext cx="2534050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Text Placeholder 2"/>
          <p:cNvSpPr>
            <a:spLocks noGrp="1"/>
          </p:cNvSpPr>
          <p:nvPr>
            <p:ph type="body" idx="10"/>
          </p:nvPr>
        </p:nvSpPr>
        <p:spPr>
          <a:xfrm>
            <a:off x="4648202" y="5643360"/>
            <a:ext cx="3776662" cy="44951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425986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ă coloan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rezentare-bkg-al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0725" y="6353175"/>
            <a:ext cx="15081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060348" y="766826"/>
            <a:ext cx="2534050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720724" y="1773371"/>
            <a:ext cx="3776663" cy="4499026"/>
          </a:xfrm>
        </p:spPr>
        <p:txBody>
          <a:bodyPr lIns="0" tIns="0" rIns="0" bIns="0" anchor="ctr">
            <a:normAutofit/>
          </a:bodyPr>
          <a:lstStyle>
            <a:lvl1pPr>
              <a:defRPr sz="1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3370"/>
            <a:ext cx="3779838" cy="4499027"/>
          </a:xfrm>
        </p:spPr>
        <p:txBody>
          <a:bodyPr lIns="0" tIns="0" rIns="0" bIns="0" anchor="ctr">
            <a:normAutofit/>
          </a:bodyPr>
          <a:lstStyle>
            <a:lvl1pPr>
              <a:defRPr sz="1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959976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147773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prezentare-titlu-bk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9144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 descr="teamnet transformig technology logo rgb.wm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9138" y="687388"/>
            <a:ext cx="3081337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174545"/>
          </a:xfrm>
        </p:spPr>
        <p:txBody>
          <a:bodyPr lIns="0" tIns="0" rIns="0" bIns="0" anchor="t"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32675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04B2F578-92FC-406E-BFBE-77036A566176}" type="datetimeFigureOut">
              <a:rPr lang="en-US"/>
              <a:pPr>
                <a:defRPr/>
              </a:pPr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E9D0DAD-764C-4585-A81D-CF807CA18B42}" type="slidenum">
              <a:rPr lang="en-US" altLang="ro-RO"/>
              <a:pPr>
                <a:defRPr/>
              </a:pPr>
              <a:t>‹#›</a:t>
            </a:fld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xmlns="" val="1437100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565A5C"/>
          </a:solidFill>
          <a:latin typeface="Arial"/>
          <a:ea typeface="+mj-ea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65A5C"/>
          </a:solidFill>
          <a:latin typeface="Arial" pitchFamily="34" charset="0"/>
          <a:cs typeface="Arial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65A5C"/>
          </a:solidFill>
          <a:latin typeface="Arial" pitchFamily="34" charset="0"/>
          <a:cs typeface="Arial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65A5C"/>
          </a:solidFill>
          <a:latin typeface="Arial" pitchFamily="34" charset="0"/>
          <a:cs typeface="Arial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65A5C"/>
          </a:solidFill>
          <a:latin typeface="Arial" pitchFamily="34" charset="0"/>
          <a:cs typeface="Arial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65A5C"/>
          </a:solidFill>
          <a:latin typeface="Arial" pitchFamily="34" charset="0"/>
          <a:cs typeface="Arial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65A5C"/>
          </a:solidFill>
          <a:latin typeface="Arial" pitchFamily="34" charset="0"/>
          <a:cs typeface="Arial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65A5C"/>
          </a:solidFill>
          <a:latin typeface="Arial" pitchFamily="34" charset="0"/>
          <a:cs typeface="Arial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65A5C"/>
          </a:solidFill>
          <a:latin typeface="Arial" pitchFamily="34" charset="0"/>
          <a:cs typeface="Arial" pitchFamily="34" charset="0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3200" kern="1200">
          <a:solidFill>
            <a:srgbClr val="565A5C"/>
          </a:solidFill>
          <a:latin typeface="Arial"/>
          <a:ea typeface="+mn-ea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565A5C"/>
          </a:solidFill>
          <a:latin typeface="Arial"/>
          <a:ea typeface="+mn-ea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565A5C"/>
          </a:solidFill>
          <a:latin typeface="Arial"/>
          <a:ea typeface="+mn-ea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565A5C"/>
          </a:solidFill>
          <a:latin typeface="Arial"/>
          <a:ea typeface="+mn-ea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565A5C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000" dirty="0" smtClean="0"/>
              <a:t>Introduction to JDBC</a:t>
            </a:r>
            <a:endParaRPr lang="en" sz="3000" dirty="0"/>
          </a:p>
        </p:txBody>
      </p:sp>
      <p:sp>
        <p:nvSpPr>
          <p:cNvPr id="90" name="Shape 90"/>
          <p:cNvSpPr txBox="1">
            <a:spLocks noGrp="1"/>
          </p:cNvSpPr>
          <p:nvPr>
            <p:ph type="subTitle" idx="4294967295"/>
          </p:nvPr>
        </p:nvSpPr>
        <p:spPr>
          <a:xfrm>
            <a:off x="2641600" y="5822950"/>
            <a:ext cx="6400800" cy="90011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 rtl="0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Mihai TUDORACHE</a:t>
            </a:r>
          </a:p>
          <a:p>
            <a:pPr algn="r" rtl="0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Diana DIACONU</a:t>
            </a:r>
          </a:p>
          <a:p>
            <a:pPr algn="r" rtl="0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Adrian DAFINOIU</a:t>
            </a:r>
          </a:p>
          <a:p>
            <a:pPr algn="r" rtl="0">
              <a:spcBef>
                <a:spcPts val="0"/>
              </a:spcBef>
              <a:buNone/>
            </a:pPr>
            <a:endParaRPr sz="1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1060450" y="766763"/>
            <a:ext cx="4359313" cy="5937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Common JDBC components(2)</a:t>
            </a:r>
            <a:endParaRPr lang="en" dirty="0"/>
          </a:p>
        </p:txBody>
      </p:sp>
      <p:sp>
        <p:nvSpPr>
          <p:cNvPr id="133" name="Shape 13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sz="1800" dirty="0" smtClean="0"/>
          </a:p>
          <a:p>
            <a:pPr lvl="0" rtl="0">
              <a:spcBef>
                <a:spcPts val="0"/>
              </a:spcBef>
              <a:buNone/>
            </a:pPr>
            <a:endParaRPr lang="en" sz="1800" dirty="0"/>
          </a:p>
        </p:txBody>
      </p:sp>
      <p:sp>
        <p:nvSpPr>
          <p:cNvPr id="134" name="Shape 134"/>
          <p:cNvSpPr txBox="1"/>
          <p:nvPr/>
        </p:nvSpPr>
        <p:spPr>
          <a:xfrm>
            <a:off x="6574525" y="5604150"/>
            <a:ext cx="2363099" cy="103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indent="45720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dirty="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0450" y="1511646"/>
            <a:ext cx="6893728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8872168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Environment configuration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xmlns="" val="347437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1060348" y="766826"/>
            <a:ext cx="4029446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Environment configuration</a:t>
            </a:r>
            <a:endParaRPr lang="en" sz="2300" dirty="0"/>
          </a:p>
        </p:txBody>
      </p:sp>
      <p:sp>
        <p:nvSpPr>
          <p:cNvPr id="183" name="Shape 18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000" dirty="0" smtClean="0"/>
              <a:t>Make </a:t>
            </a:r>
            <a:r>
              <a:rPr lang="en-US" sz="2000" dirty="0"/>
              <a:t>sure you have done following setup: </a:t>
            </a:r>
            <a:endParaRPr lang="en-US" sz="2000" dirty="0" smtClean="0"/>
          </a:p>
          <a:p>
            <a:endParaRPr lang="en-US" sz="2000" dirty="0"/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2000" dirty="0" smtClean="0"/>
              <a:t> </a:t>
            </a:r>
            <a:r>
              <a:rPr lang="en-US" sz="2000" dirty="0"/>
              <a:t>Core JAVA Installation 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2000" dirty="0" smtClean="0"/>
              <a:t> </a:t>
            </a:r>
            <a:r>
              <a:rPr lang="en-US" sz="2000" dirty="0"/>
              <a:t>SQL or MySQL Database Installation </a:t>
            </a:r>
            <a:r>
              <a:rPr lang="en-US" sz="2000" dirty="0" smtClean="0"/>
              <a:t>(e.g. Oracle 11g Database )</a:t>
            </a:r>
            <a:endParaRPr lang="en-US" sz="2000" dirty="0"/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" sz="2000" dirty="0" smtClean="0"/>
              <a:t> Install database driver (e.g. ojdbc6 for Oracle database)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" sz="2000" dirty="0"/>
              <a:t> </a:t>
            </a:r>
            <a:r>
              <a:rPr lang="en" sz="2000" dirty="0" smtClean="0"/>
              <a:t>Set database credentials (user ID and password)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" sz="2000" dirty="0"/>
              <a:t> </a:t>
            </a:r>
            <a:r>
              <a:rPr lang="en" sz="2000" dirty="0" smtClean="0"/>
              <a:t>Create database 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" sz="2000" dirty="0"/>
              <a:t> </a:t>
            </a:r>
            <a:r>
              <a:rPr lang="en" sz="2000" dirty="0" smtClean="0"/>
              <a:t>Create tables </a:t>
            </a:r>
            <a:endParaRPr lang="en-US" sz="20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Creating JDBC application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xmlns="" val="357281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8" y="766826"/>
            <a:ext cx="3930293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Creating JDBC application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endParaRPr lang="en-US" sz="1800" dirty="0"/>
          </a:p>
          <a:p>
            <a:pPr marL="342900" indent="-342900">
              <a:spcBef>
                <a:spcPts val="0"/>
              </a:spcBef>
              <a:buClr>
                <a:schemeClr val="tx2"/>
              </a:buClr>
              <a:buFont typeface="+mj-lt"/>
              <a:buAutoNum type="arabicParenR"/>
            </a:pPr>
            <a:r>
              <a:rPr lang="en-US" sz="1800" b="1" dirty="0"/>
              <a:t>Import the </a:t>
            </a:r>
            <a:r>
              <a:rPr lang="en-US" sz="1800" b="1" dirty="0" smtClean="0"/>
              <a:t>packages</a:t>
            </a:r>
            <a:r>
              <a:rPr lang="en-US" sz="1800" dirty="0"/>
              <a:t> </a:t>
            </a: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b="1" i="1" dirty="0" smtClean="0">
                <a:solidFill>
                  <a:srgbClr val="FF0000"/>
                </a:solidFill>
              </a:rPr>
              <a:t>e.g. import </a:t>
            </a:r>
            <a:r>
              <a:rPr lang="en-US" sz="1800" b="1" i="1" dirty="0">
                <a:solidFill>
                  <a:srgbClr val="FF0000"/>
                </a:solidFill>
              </a:rPr>
              <a:t>java.sql</a:t>
            </a:r>
            <a:r>
              <a:rPr lang="en-US" sz="1800" b="1" i="1" dirty="0" smtClean="0">
                <a:solidFill>
                  <a:srgbClr val="FF0000"/>
                </a:solidFill>
              </a:rPr>
              <a:t>.*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b="1" dirty="0" smtClean="0">
                <a:solidFill>
                  <a:schemeClr val="tx2"/>
                </a:solidFill>
              </a:rPr>
              <a:t>2) </a:t>
            </a:r>
            <a:r>
              <a:rPr lang="en-US" sz="1800" b="1" dirty="0"/>
              <a:t>Register the JDBC driver </a:t>
            </a:r>
            <a:r>
              <a:rPr lang="en-US" sz="1800" dirty="0"/>
              <a:t> </a:t>
            </a: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b="1" dirty="0" smtClean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b="1" dirty="0" smtClean="0">
                <a:solidFill>
                  <a:schemeClr val="tx2"/>
                </a:solidFill>
              </a:rPr>
              <a:t>3) </a:t>
            </a:r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Open a connection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b="1" dirty="0" err="1" smtClean="0">
                <a:solidFill>
                  <a:srgbClr val="FF0000"/>
                </a:solidFill>
              </a:rPr>
              <a:t>DriverManager.getConnection</a:t>
            </a:r>
            <a:r>
              <a:rPr lang="en-US" sz="1800" b="1" dirty="0">
                <a:solidFill>
                  <a:srgbClr val="FF0000"/>
                </a:solidFill>
              </a:rPr>
              <a:t>()</a:t>
            </a:r>
            <a:r>
              <a:rPr lang="en-US" sz="1800" dirty="0">
                <a:solidFill>
                  <a:srgbClr val="FF0000"/>
                </a:solidFill>
              </a:rPr>
              <a:t> 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b="1" dirty="0">
                <a:solidFill>
                  <a:schemeClr val="tx2"/>
                </a:solidFill>
              </a:rPr>
              <a:t>4) 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Execute a query</a:t>
            </a:r>
            <a:endParaRPr lang="en-US" sz="1800" b="1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b="1" dirty="0">
                <a:solidFill>
                  <a:schemeClr val="tx2"/>
                </a:solidFill>
              </a:rPr>
              <a:t>5) </a:t>
            </a:r>
            <a:r>
              <a:rPr lang="en-US" sz="1800" b="1" dirty="0"/>
              <a:t>Extract data from result set</a:t>
            </a:r>
            <a:r>
              <a:rPr lang="en-US" sz="1800" dirty="0"/>
              <a:t> 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b="1" i="1" dirty="0" err="1">
                <a:solidFill>
                  <a:srgbClr val="FF0000"/>
                </a:solidFill>
              </a:rPr>
              <a:t>ResultSet.getXXX</a:t>
            </a:r>
            <a:r>
              <a:rPr lang="en-US" sz="1800" b="1" i="1" dirty="0">
                <a:solidFill>
                  <a:srgbClr val="FF0000"/>
                </a:solidFill>
              </a:rPr>
              <a:t>()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b="1" dirty="0">
                <a:solidFill>
                  <a:schemeClr val="tx2"/>
                </a:solidFill>
              </a:rPr>
              <a:t>6) 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Clean up the environment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" sz="1800" dirty="0"/>
          </a:p>
          <a:p>
            <a:pPr algn="just">
              <a:spcBef>
                <a:spcPts val="0"/>
              </a:spcBef>
              <a:buNone/>
            </a:pPr>
            <a:endParaRPr sz="9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JDBC Drivers 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xmlns="" val="272479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8" y="766826"/>
            <a:ext cx="3478601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What is a JDBC Driver?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JDBC </a:t>
            </a:r>
            <a:r>
              <a:rPr lang="en-US" sz="1800" dirty="0"/>
              <a:t>drivers implement the defined interfaces in the JDBC API for interacting with your database server</a:t>
            </a:r>
            <a:r>
              <a:rPr lang="en-US" sz="1800" dirty="0" smtClean="0"/>
              <a:t>.   </a:t>
            </a:r>
          </a:p>
          <a:p>
            <a:endParaRPr lang="en-US" sz="1800" dirty="0"/>
          </a:p>
          <a:p>
            <a:r>
              <a:rPr lang="en-US" sz="1800" dirty="0"/>
              <a:t>For example, using JDBC drivers enable you to open database connections and to interact with it by sending SQL or database commands then receiving results with Java.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" sz="1800" dirty="0"/>
          </a:p>
          <a:p>
            <a:pPr algn="just">
              <a:spcBef>
                <a:spcPts val="0"/>
              </a:spcBef>
              <a:buNone/>
            </a:pPr>
            <a:endParaRPr sz="900" dirty="0"/>
          </a:p>
        </p:txBody>
      </p:sp>
    </p:spTree>
    <p:extLst>
      <p:ext uri="{BB962C8B-B14F-4D97-AF65-F5344CB8AC3E}">
        <p14:creationId xmlns:p14="http://schemas.microsoft.com/office/powerpoint/2010/main" xmlns="" val="391396471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8" y="766826"/>
            <a:ext cx="3247247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Register JDBC Driver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/>
              <a:t>You must register </a:t>
            </a:r>
            <a:r>
              <a:rPr lang="en-US" sz="1800" dirty="0" smtClean="0"/>
              <a:t>the </a:t>
            </a:r>
            <a:r>
              <a:rPr lang="en-US" sz="1800" dirty="0"/>
              <a:t>driver in your program before you use it. </a:t>
            </a: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Registering </a:t>
            </a:r>
            <a:r>
              <a:rPr lang="en-US" sz="1800" dirty="0"/>
              <a:t>the driver is the process by which the Oracle driver's class file is loaded into memory so it can be utilized as an implementation of the JDBC interfaces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/>
              <a:t>You need to do this registration only once in your program. You can register a driver in one of two </a:t>
            </a:r>
            <a:r>
              <a:rPr lang="en-US" sz="1800" dirty="0" smtClean="0"/>
              <a:t>ways.</a:t>
            </a: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" sz="1800" dirty="0"/>
          </a:p>
          <a:p>
            <a:pPr algn="just">
              <a:spcBef>
                <a:spcPts val="0"/>
              </a:spcBef>
              <a:buNone/>
            </a:pPr>
            <a:endParaRPr sz="900" dirty="0"/>
          </a:p>
        </p:txBody>
      </p:sp>
    </p:spTree>
    <p:extLst>
      <p:ext uri="{BB962C8B-B14F-4D97-AF65-F5344CB8AC3E}">
        <p14:creationId xmlns:p14="http://schemas.microsoft.com/office/powerpoint/2010/main" xmlns="" val="273403703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2321830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First approach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Use </a:t>
            </a:r>
            <a:r>
              <a:rPr lang="en-US" sz="1800" dirty="0"/>
              <a:t>Java's </a:t>
            </a:r>
            <a:r>
              <a:rPr lang="en-US" sz="1800" b="1" dirty="0" err="1">
                <a:solidFill>
                  <a:schemeClr val="tx2"/>
                </a:solidFill>
              </a:rPr>
              <a:t>Class.forName</a:t>
            </a:r>
            <a:r>
              <a:rPr lang="en-US" sz="1800" b="1" dirty="0" smtClean="0">
                <a:solidFill>
                  <a:schemeClr val="tx2"/>
                </a:solidFill>
              </a:rPr>
              <a:t>() </a:t>
            </a:r>
            <a:r>
              <a:rPr lang="en-US" sz="1800" dirty="0" smtClean="0"/>
              <a:t>method</a:t>
            </a:r>
            <a:r>
              <a:rPr lang="en-US" sz="1800" b="1" dirty="0" smtClean="0"/>
              <a:t> :</a:t>
            </a: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>
                <a:solidFill>
                  <a:schemeClr val="tx2"/>
                </a:solidFill>
              </a:rPr>
              <a:t>try {</a:t>
            </a:r>
          </a:p>
          <a:p>
            <a:pPr algn="l"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>
                <a:solidFill>
                  <a:schemeClr val="tx2"/>
                </a:solidFill>
              </a:rPr>
              <a:t>   </a:t>
            </a:r>
            <a:r>
              <a:rPr lang="en-US" sz="1800" dirty="0" err="1" smtClean="0">
                <a:solidFill>
                  <a:schemeClr val="tx2"/>
                </a:solidFill>
              </a:rPr>
              <a:t>Class.forName</a:t>
            </a:r>
            <a:r>
              <a:rPr lang="en-US" sz="1800" dirty="0" smtClean="0">
                <a:solidFill>
                  <a:schemeClr val="tx2"/>
                </a:solidFill>
              </a:rPr>
              <a:t>("</a:t>
            </a:r>
            <a:r>
              <a:rPr lang="en-US" sz="1800" dirty="0" err="1" smtClean="0">
                <a:solidFill>
                  <a:schemeClr val="tx2"/>
                </a:solidFill>
              </a:rPr>
              <a:t>oracle.jdbc.driver.OracleDriver</a:t>
            </a:r>
            <a:r>
              <a:rPr lang="en-US" sz="1800" dirty="0" smtClean="0">
                <a:solidFill>
                  <a:schemeClr val="tx2"/>
                </a:solidFill>
              </a:rPr>
              <a:t>");</a:t>
            </a:r>
          </a:p>
          <a:p>
            <a:pPr algn="l"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>
                <a:solidFill>
                  <a:schemeClr val="tx2"/>
                </a:solidFill>
              </a:rPr>
              <a:t>}</a:t>
            </a:r>
          </a:p>
          <a:p>
            <a:pPr algn="l"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>
                <a:solidFill>
                  <a:schemeClr val="tx2"/>
                </a:solidFill>
              </a:rPr>
              <a:t>catch(</a:t>
            </a:r>
            <a:r>
              <a:rPr lang="en-US" sz="1800" dirty="0" err="1" smtClean="0">
                <a:solidFill>
                  <a:schemeClr val="tx2"/>
                </a:solidFill>
              </a:rPr>
              <a:t>ClassNotFoundException</a:t>
            </a:r>
            <a:r>
              <a:rPr lang="en-US" sz="1800" dirty="0" smtClean="0">
                <a:solidFill>
                  <a:schemeClr val="tx2"/>
                </a:solidFill>
              </a:rPr>
              <a:t> ex) {</a:t>
            </a:r>
          </a:p>
          <a:p>
            <a:pPr algn="l"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>
                <a:solidFill>
                  <a:schemeClr val="tx2"/>
                </a:solidFill>
              </a:rPr>
              <a:t>   </a:t>
            </a:r>
            <a:r>
              <a:rPr lang="en-US" sz="1800" dirty="0" err="1" smtClean="0">
                <a:solidFill>
                  <a:schemeClr val="tx2"/>
                </a:solidFill>
              </a:rPr>
              <a:t>System.out.println</a:t>
            </a:r>
            <a:r>
              <a:rPr lang="en-US" sz="1800" dirty="0" smtClean="0">
                <a:solidFill>
                  <a:schemeClr val="tx2"/>
                </a:solidFill>
              </a:rPr>
              <a:t>("Error: unable to load driver class!");</a:t>
            </a:r>
          </a:p>
          <a:p>
            <a:pPr algn="l"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>
                <a:solidFill>
                  <a:schemeClr val="tx2"/>
                </a:solidFill>
              </a:rPr>
              <a:t>   </a:t>
            </a:r>
            <a:r>
              <a:rPr lang="en-US" sz="1800" dirty="0" err="1" smtClean="0">
                <a:solidFill>
                  <a:schemeClr val="tx2"/>
                </a:solidFill>
              </a:rPr>
              <a:t>System.exit</a:t>
            </a:r>
            <a:r>
              <a:rPr lang="en-US" sz="1800" dirty="0" smtClean="0">
                <a:solidFill>
                  <a:schemeClr val="tx2"/>
                </a:solidFill>
              </a:rPr>
              <a:t>(1);</a:t>
            </a:r>
          </a:p>
          <a:p>
            <a:pPr algn="l"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>
                <a:solidFill>
                  <a:schemeClr val="tx2"/>
                </a:solidFill>
              </a:rPr>
              <a:t>}</a:t>
            </a: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endParaRPr lang="en-US" sz="1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" sz="1800" dirty="0"/>
          </a:p>
          <a:p>
            <a:pPr algn="just">
              <a:spcBef>
                <a:spcPts val="0"/>
              </a:spcBef>
              <a:buNone/>
            </a:pPr>
            <a:endParaRPr sz="900" dirty="0"/>
          </a:p>
        </p:txBody>
      </p:sp>
    </p:spTree>
    <p:extLst>
      <p:ext uri="{BB962C8B-B14F-4D97-AF65-F5344CB8AC3E}">
        <p14:creationId xmlns:p14="http://schemas.microsoft.com/office/powerpoint/2010/main" xmlns="" val="237340039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8" y="766826"/>
            <a:ext cx="2751488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Second approach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r>
              <a:rPr lang="en-US" sz="1800" dirty="0" smtClean="0"/>
              <a:t>Use </a:t>
            </a:r>
            <a:r>
              <a:rPr lang="en-US" sz="1800" b="1" dirty="0" err="1">
                <a:solidFill>
                  <a:schemeClr val="tx2"/>
                </a:solidFill>
              </a:rPr>
              <a:t>DriverManager.registerDriver</a:t>
            </a:r>
            <a:r>
              <a:rPr lang="en-US" sz="1800" b="1" dirty="0" smtClean="0">
                <a:solidFill>
                  <a:schemeClr val="tx2"/>
                </a:solidFill>
              </a:rPr>
              <a:t>() :</a:t>
            </a:r>
            <a:endParaRPr lang="en-US" sz="1800" b="1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 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>
                <a:solidFill>
                  <a:schemeClr val="tx2"/>
                </a:solidFill>
              </a:rPr>
              <a:t>try {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>
                <a:solidFill>
                  <a:schemeClr val="tx2"/>
                </a:solidFill>
              </a:rPr>
              <a:t>   Driver </a:t>
            </a:r>
            <a:r>
              <a:rPr lang="en-US" sz="1800" dirty="0" err="1">
                <a:solidFill>
                  <a:schemeClr val="tx2"/>
                </a:solidFill>
              </a:rPr>
              <a:t>myDriver</a:t>
            </a:r>
            <a:r>
              <a:rPr lang="en-US" sz="1800" dirty="0">
                <a:solidFill>
                  <a:schemeClr val="tx2"/>
                </a:solidFill>
              </a:rPr>
              <a:t> = new </a:t>
            </a:r>
            <a:r>
              <a:rPr lang="en-US" sz="1800" dirty="0" err="1">
                <a:solidFill>
                  <a:schemeClr val="tx2"/>
                </a:solidFill>
              </a:rPr>
              <a:t>oracle.jdbc.driver.OracleDriver</a:t>
            </a:r>
            <a:r>
              <a:rPr lang="en-US" sz="1800" dirty="0">
                <a:solidFill>
                  <a:schemeClr val="tx2"/>
                </a:solidFill>
              </a:rPr>
              <a:t>();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>
                <a:solidFill>
                  <a:schemeClr val="tx2"/>
                </a:solidFill>
              </a:rPr>
              <a:t>   </a:t>
            </a:r>
            <a:r>
              <a:rPr lang="en-US" sz="1800" dirty="0" err="1">
                <a:solidFill>
                  <a:schemeClr val="tx2"/>
                </a:solidFill>
              </a:rPr>
              <a:t>DriverManager.registerDriver</a:t>
            </a:r>
            <a:r>
              <a:rPr lang="en-US" sz="1800" dirty="0">
                <a:solidFill>
                  <a:schemeClr val="tx2"/>
                </a:solidFill>
              </a:rPr>
              <a:t>( </a:t>
            </a:r>
            <a:r>
              <a:rPr lang="en-US" sz="1800" dirty="0" err="1">
                <a:solidFill>
                  <a:schemeClr val="tx2"/>
                </a:solidFill>
              </a:rPr>
              <a:t>myDriver</a:t>
            </a:r>
            <a:r>
              <a:rPr lang="en-US" sz="1800" dirty="0">
                <a:solidFill>
                  <a:schemeClr val="tx2"/>
                </a:solidFill>
              </a:rPr>
              <a:t> );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>
                <a:solidFill>
                  <a:schemeClr val="tx2"/>
                </a:solidFill>
              </a:rPr>
              <a:t>}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>
                <a:solidFill>
                  <a:schemeClr val="tx2"/>
                </a:solidFill>
              </a:rPr>
              <a:t>catch(</a:t>
            </a:r>
            <a:r>
              <a:rPr lang="en-US" sz="1800" dirty="0" err="1">
                <a:solidFill>
                  <a:schemeClr val="tx2"/>
                </a:solidFill>
              </a:rPr>
              <a:t>ClassNotFoundException</a:t>
            </a:r>
            <a:r>
              <a:rPr lang="en-US" sz="1800" dirty="0">
                <a:solidFill>
                  <a:schemeClr val="tx2"/>
                </a:solidFill>
              </a:rPr>
              <a:t> ex) {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>
                <a:solidFill>
                  <a:schemeClr val="tx2"/>
                </a:solidFill>
              </a:rPr>
              <a:t>   </a:t>
            </a:r>
            <a:r>
              <a:rPr lang="en-US" sz="1800" dirty="0" err="1">
                <a:solidFill>
                  <a:schemeClr val="tx2"/>
                </a:solidFill>
              </a:rPr>
              <a:t>System.out.println</a:t>
            </a:r>
            <a:r>
              <a:rPr lang="en-US" sz="1800" dirty="0">
                <a:solidFill>
                  <a:schemeClr val="tx2"/>
                </a:solidFill>
              </a:rPr>
              <a:t>("Error: unable to load driver class!");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>
                <a:solidFill>
                  <a:schemeClr val="tx2"/>
                </a:solidFill>
              </a:rPr>
              <a:t>   </a:t>
            </a:r>
            <a:r>
              <a:rPr lang="en-US" sz="1800" dirty="0" err="1">
                <a:solidFill>
                  <a:schemeClr val="tx2"/>
                </a:solidFill>
              </a:rPr>
              <a:t>System.exit</a:t>
            </a:r>
            <a:r>
              <a:rPr lang="en-US" sz="1800" dirty="0">
                <a:solidFill>
                  <a:schemeClr val="tx2"/>
                </a:solidFill>
              </a:rPr>
              <a:t>(1);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>
                <a:solidFill>
                  <a:schemeClr val="tx2"/>
                </a:solidFill>
              </a:rPr>
              <a:t>}</a:t>
            </a:r>
            <a:endParaRPr lang="en-US" sz="1800" dirty="0" smtClean="0">
              <a:solidFill>
                <a:schemeClr val="tx2"/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endParaRPr lang="en-US" sz="1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" sz="1800" dirty="0"/>
          </a:p>
          <a:p>
            <a:pPr algn="just">
              <a:spcBef>
                <a:spcPts val="0"/>
              </a:spcBef>
              <a:buNone/>
            </a:pPr>
            <a:endParaRPr sz="900" dirty="0"/>
          </a:p>
        </p:txBody>
      </p:sp>
    </p:spTree>
    <p:extLst>
      <p:ext uri="{BB962C8B-B14F-4D97-AF65-F5344CB8AC3E}">
        <p14:creationId xmlns:p14="http://schemas.microsoft.com/office/powerpoint/2010/main" xmlns="" val="231332051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060348" y="766826"/>
            <a:ext cx="1638785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Outline(1)</a:t>
            </a:r>
            <a:endParaRPr lang="en" sz="2300" dirty="0"/>
          </a:p>
        </p:txBody>
      </p:sp>
      <p:sp>
        <p:nvSpPr>
          <p:cNvPr id="96" name="Shape 9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" sz="2400" dirty="0"/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 sz="2400" dirty="0" smtClean="0"/>
              <a:t>What is JDBC?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 sz="2400" dirty="0" smtClean="0"/>
              <a:t>Common JDBC components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 sz="2400" dirty="0" smtClean="0"/>
              <a:t>Environment configuration</a:t>
            </a:r>
            <a:endParaRPr lang="en" sz="2400" dirty="0"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 sz="2400" dirty="0" smtClean="0"/>
              <a:t>Creating JDBC application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 sz="2400" dirty="0" smtClean="0"/>
              <a:t>JDBC Drivers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 sz="2400" dirty="0" smtClean="0"/>
              <a:t>Connection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 sz="2400" dirty="0" smtClean="0"/>
              <a:t>Statement 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endParaRPr lang="en" sz="2400" dirty="0"/>
          </a:p>
          <a:p>
            <a:pPr mar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400" dirty="0"/>
          </a:p>
          <a:p>
            <a:pPr marL="0" indent="0" rtl="0">
              <a:spcBef>
                <a:spcPts val="0"/>
              </a:spcBef>
              <a:buNone/>
            </a:pPr>
            <a:endParaRPr sz="2400" dirty="0"/>
          </a:p>
          <a:p>
            <a:pPr marL="0" indent="0" rtl="0">
              <a:spcBef>
                <a:spcPts val="0"/>
              </a:spcBef>
              <a:buNone/>
            </a:pPr>
            <a:r>
              <a:rPr lang="en" sz="2400" dirty="0"/>
              <a:t>	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Connection 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xmlns="" val="151334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3247246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Static connection(1) 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After you have loaded the driver you can establish a connection.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You can use </a:t>
            </a:r>
            <a:r>
              <a:rPr lang="en-US" sz="1800" dirty="0" err="1">
                <a:solidFill>
                  <a:schemeClr val="tx2"/>
                </a:solidFill>
              </a:rPr>
              <a:t>DriverManager.getConnection</a:t>
            </a:r>
            <a:r>
              <a:rPr lang="en-US" sz="1800" dirty="0">
                <a:solidFill>
                  <a:schemeClr val="tx2"/>
                </a:solidFill>
              </a:rPr>
              <a:t>()</a:t>
            </a:r>
            <a:r>
              <a:rPr lang="en-US" sz="1800" dirty="0"/>
              <a:t> </a:t>
            </a:r>
            <a:r>
              <a:rPr lang="en-US" sz="1800" dirty="0" smtClean="0"/>
              <a:t>method.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There are three overloaded methods by which you can get a connection: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dirty="0" err="1">
                <a:solidFill>
                  <a:schemeClr val="tx2"/>
                </a:solidFill>
              </a:rPr>
              <a:t>getConnection</a:t>
            </a:r>
            <a:r>
              <a:rPr lang="en-US" sz="1800" dirty="0">
                <a:solidFill>
                  <a:schemeClr val="tx2"/>
                </a:solidFill>
              </a:rPr>
              <a:t>(String </a:t>
            </a:r>
            <a:r>
              <a:rPr lang="en-US" sz="1800" dirty="0" err="1">
                <a:solidFill>
                  <a:schemeClr val="tx2"/>
                </a:solidFill>
              </a:rPr>
              <a:t>url</a:t>
            </a:r>
            <a:r>
              <a:rPr lang="en-US" sz="1800" dirty="0">
                <a:solidFill>
                  <a:schemeClr val="tx2"/>
                </a:solidFill>
              </a:rPr>
              <a:t>)</a:t>
            </a: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dirty="0" err="1">
                <a:solidFill>
                  <a:schemeClr val="tx2"/>
                </a:solidFill>
              </a:rPr>
              <a:t>getConnection</a:t>
            </a:r>
            <a:r>
              <a:rPr lang="en-US" sz="1800" dirty="0">
                <a:solidFill>
                  <a:schemeClr val="tx2"/>
                </a:solidFill>
              </a:rPr>
              <a:t>(String </a:t>
            </a:r>
            <a:r>
              <a:rPr lang="en-US" sz="1800" dirty="0" err="1">
                <a:solidFill>
                  <a:schemeClr val="tx2"/>
                </a:solidFill>
              </a:rPr>
              <a:t>url</a:t>
            </a:r>
            <a:r>
              <a:rPr lang="en-US" sz="1800" dirty="0">
                <a:solidFill>
                  <a:schemeClr val="tx2"/>
                </a:solidFill>
              </a:rPr>
              <a:t>, Properties prop)</a:t>
            </a: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dirty="0" err="1">
                <a:solidFill>
                  <a:schemeClr val="tx2"/>
                </a:solidFill>
              </a:rPr>
              <a:t>getConnection</a:t>
            </a:r>
            <a:r>
              <a:rPr lang="en-US" sz="1800" dirty="0">
                <a:solidFill>
                  <a:schemeClr val="tx2"/>
                </a:solidFill>
              </a:rPr>
              <a:t>(String </a:t>
            </a:r>
            <a:r>
              <a:rPr lang="en-US" sz="1800" dirty="0" err="1">
                <a:solidFill>
                  <a:schemeClr val="tx2"/>
                </a:solidFill>
              </a:rPr>
              <a:t>url</a:t>
            </a:r>
            <a:r>
              <a:rPr lang="en-US" sz="1800" dirty="0">
                <a:solidFill>
                  <a:schemeClr val="tx2"/>
                </a:solidFill>
              </a:rPr>
              <a:t>, String user, String password</a:t>
            </a:r>
            <a:r>
              <a:rPr lang="en-US" sz="1800" dirty="0" smtClean="0">
                <a:solidFill>
                  <a:schemeClr val="tx2"/>
                </a:solidFill>
              </a:rPr>
              <a:t>)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URL example for Oracle: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b="1" dirty="0" err="1"/>
              <a:t>jdbc:oracle:thin</a:t>
            </a:r>
            <a:r>
              <a:rPr lang="en-US" sz="1800" b="1" dirty="0"/>
              <a:t>:@</a:t>
            </a:r>
            <a:r>
              <a:rPr lang="en-US" sz="1800" dirty="0" err="1"/>
              <a:t>hostname:port</a:t>
            </a:r>
            <a:r>
              <a:rPr lang="en-US" sz="1800" dirty="0"/>
              <a:t> </a:t>
            </a:r>
            <a:r>
              <a:rPr lang="en-US" sz="1800" dirty="0" err="1"/>
              <a:t>Number:databaseName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spcBef>
                <a:spcPts val="0"/>
              </a:spcBef>
              <a:buNone/>
            </a:pPr>
            <a:endParaRPr sz="900" dirty="0"/>
          </a:p>
        </p:txBody>
      </p:sp>
    </p:spTree>
    <p:extLst>
      <p:ext uri="{BB962C8B-B14F-4D97-AF65-F5344CB8AC3E}">
        <p14:creationId xmlns:p14="http://schemas.microsoft.com/office/powerpoint/2010/main" xmlns="" val="82078218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8" y="766826"/>
            <a:ext cx="3357416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 Static connection(2) 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endParaRPr lang="en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>
                <a:solidFill>
                  <a:schemeClr val="tx2"/>
                </a:solidFill>
              </a:rPr>
              <a:t>String URL = "</a:t>
            </a:r>
            <a:r>
              <a:rPr lang="en-US" sz="1800" dirty="0" err="1">
                <a:solidFill>
                  <a:schemeClr val="tx2"/>
                </a:solidFill>
              </a:rPr>
              <a:t>jdbc:oracle:thin</a:t>
            </a:r>
            <a:r>
              <a:rPr lang="en-US" sz="1800" dirty="0" smtClean="0">
                <a:solidFill>
                  <a:schemeClr val="tx2"/>
                </a:solidFill>
              </a:rPr>
              <a:t>:@localhost:1521:EMP</a:t>
            </a:r>
            <a:r>
              <a:rPr lang="en-US" sz="1800" dirty="0">
                <a:solidFill>
                  <a:schemeClr val="tx2"/>
                </a:solidFill>
              </a:rPr>
              <a:t>";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>
                <a:solidFill>
                  <a:schemeClr val="tx2"/>
                </a:solidFill>
              </a:rPr>
              <a:t>String USER = "username";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>
                <a:solidFill>
                  <a:schemeClr val="tx2"/>
                </a:solidFill>
              </a:rPr>
              <a:t>String PASS = "</a:t>
            </a:r>
            <a:r>
              <a:rPr lang="en-US" sz="1800" dirty="0" smtClean="0">
                <a:solidFill>
                  <a:schemeClr val="tx2"/>
                </a:solidFill>
              </a:rPr>
              <a:t>password“;</a:t>
            </a:r>
            <a:endParaRPr lang="en-US" sz="1800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>
                <a:solidFill>
                  <a:schemeClr val="tx2"/>
                </a:solidFill>
              </a:rPr>
              <a:t>Connection conn = </a:t>
            </a:r>
            <a:r>
              <a:rPr lang="en-US" sz="1800" dirty="0" err="1">
                <a:solidFill>
                  <a:schemeClr val="tx2"/>
                </a:solidFill>
              </a:rPr>
              <a:t>DriverManager.getConnection</a:t>
            </a:r>
            <a:r>
              <a:rPr lang="en-US" sz="1800" dirty="0">
                <a:solidFill>
                  <a:schemeClr val="tx2"/>
                </a:solidFill>
              </a:rPr>
              <a:t>(URL, USER, PASS</a:t>
            </a:r>
            <a:r>
              <a:rPr lang="en-US" sz="1800" dirty="0" smtClean="0">
                <a:solidFill>
                  <a:schemeClr val="tx2"/>
                </a:solidFill>
              </a:rPr>
              <a:t>);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>
                <a:solidFill>
                  <a:schemeClr val="tx2"/>
                </a:solidFill>
              </a:rPr>
              <a:t>String URL = "</a:t>
            </a:r>
            <a:r>
              <a:rPr lang="en-US" sz="1800" dirty="0" err="1" smtClean="0">
                <a:solidFill>
                  <a:schemeClr val="tx2"/>
                </a:solidFill>
              </a:rPr>
              <a:t>jdbc:oracle:thin:username</a:t>
            </a:r>
            <a:r>
              <a:rPr lang="en-US" sz="1800" dirty="0" smtClean="0">
                <a:solidFill>
                  <a:schemeClr val="tx2"/>
                </a:solidFill>
              </a:rPr>
              <a:t>/password@localhost:1521:EMP</a:t>
            </a:r>
            <a:r>
              <a:rPr lang="en-US" sz="1800" dirty="0">
                <a:solidFill>
                  <a:schemeClr val="tx2"/>
                </a:solidFill>
              </a:rPr>
              <a:t>";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>
                <a:solidFill>
                  <a:schemeClr val="tx2"/>
                </a:solidFill>
              </a:rPr>
              <a:t>Connection conn = </a:t>
            </a:r>
            <a:r>
              <a:rPr lang="en-US" sz="1800" dirty="0" err="1">
                <a:solidFill>
                  <a:schemeClr val="tx2"/>
                </a:solidFill>
              </a:rPr>
              <a:t>DriverManager.getConnection</a:t>
            </a:r>
            <a:r>
              <a:rPr lang="en-US" sz="1800" dirty="0">
                <a:solidFill>
                  <a:schemeClr val="tx2"/>
                </a:solidFill>
              </a:rPr>
              <a:t>(URL</a:t>
            </a:r>
            <a:r>
              <a:rPr lang="en-US" sz="1800" dirty="0" smtClean="0">
                <a:solidFill>
                  <a:schemeClr val="tx2"/>
                </a:solidFill>
              </a:rPr>
              <a:t>);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>
                <a:solidFill>
                  <a:schemeClr val="tx2"/>
                </a:solidFill>
              </a:rPr>
              <a:t>String URL = "</a:t>
            </a:r>
            <a:r>
              <a:rPr lang="en-US" sz="1800" dirty="0" err="1">
                <a:solidFill>
                  <a:schemeClr val="tx2"/>
                </a:solidFill>
              </a:rPr>
              <a:t>jdbc:oracle:thin</a:t>
            </a:r>
            <a:r>
              <a:rPr lang="en-US" sz="1800" dirty="0">
                <a:solidFill>
                  <a:schemeClr val="tx2"/>
                </a:solidFill>
              </a:rPr>
              <a:t>:@amrood:1521:EMP";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>
                <a:solidFill>
                  <a:schemeClr val="tx2"/>
                </a:solidFill>
              </a:rPr>
              <a:t>Properties info = new Properties( );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err="1">
                <a:solidFill>
                  <a:schemeClr val="tx2"/>
                </a:solidFill>
              </a:rPr>
              <a:t>info.put</a:t>
            </a:r>
            <a:r>
              <a:rPr lang="en-US" sz="1800" dirty="0">
                <a:solidFill>
                  <a:schemeClr val="tx2"/>
                </a:solidFill>
              </a:rPr>
              <a:t>( "user", "username" );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err="1">
                <a:solidFill>
                  <a:schemeClr val="tx2"/>
                </a:solidFill>
              </a:rPr>
              <a:t>info.put</a:t>
            </a:r>
            <a:r>
              <a:rPr lang="en-US" sz="1800" dirty="0">
                <a:solidFill>
                  <a:schemeClr val="tx2"/>
                </a:solidFill>
              </a:rPr>
              <a:t>( "password", "password" </a:t>
            </a:r>
            <a:r>
              <a:rPr lang="en-US" sz="1800" dirty="0" smtClean="0">
                <a:solidFill>
                  <a:schemeClr val="tx2"/>
                </a:solidFill>
              </a:rPr>
              <a:t>);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>
                <a:solidFill>
                  <a:schemeClr val="tx2"/>
                </a:solidFill>
              </a:rPr>
              <a:t>Connection conn = </a:t>
            </a:r>
            <a:r>
              <a:rPr lang="en-US" sz="1800" dirty="0" err="1">
                <a:solidFill>
                  <a:schemeClr val="tx2"/>
                </a:solidFill>
              </a:rPr>
              <a:t>DriverManager.getConnection</a:t>
            </a:r>
            <a:r>
              <a:rPr lang="en-US" sz="1800" dirty="0">
                <a:solidFill>
                  <a:schemeClr val="tx2"/>
                </a:solidFill>
              </a:rPr>
              <a:t>(URL, info);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>
              <a:solidFill>
                <a:schemeClr val="tx2"/>
              </a:solidFill>
            </a:endParaRPr>
          </a:p>
          <a:p>
            <a:pPr algn="just">
              <a:spcBef>
                <a:spcPts val="0"/>
              </a:spcBef>
              <a:buNone/>
            </a:pPr>
            <a:endParaRPr sz="900" dirty="0"/>
          </a:p>
        </p:txBody>
      </p:sp>
    </p:spTree>
    <p:extLst>
      <p:ext uri="{BB962C8B-B14F-4D97-AF65-F5344CB8AC3E}">
        <p14:creationId xmlns:p14="http://schemas.microsoft.com/office/powerpoint/2010/main" xmlns="" val="173464820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8" y="766826"/>
            <a:ext cx="3434534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Dynamic connection(1)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Most </a:t>
            </a:r>
            <a:r>
              <a:rPr lang="en-US" sz="1800" dirty="0"/>
              <a:t>of the times we are looking for loose coupling for connectivity so that we can switch databases easily, connection pooling for transaction management and distributed systems support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In order to achieve that, JDBC </a:t>
            </a:r>
            <a:r>
              <a:rPr lang="en-US" sz="1800" dirty="0" err="1" smtClean="0"/>
              <a:t>DataSource</a:t>
            </a:r>
            <a:r>
              <a:rPr lang="en-US" sz="1800" dirty="0" smtClean="0"/>
              <a:t> is the </a:t>
            </a:r>
            <a:r>
              <a:rPr lang="en-US" sz="1800" dirty="0"/>
              <a:t>preferred </a:t>
            </a:r>
            <a:r>
              <a:rPr lang="en-US" sz="1800" dirty="0" smtClean="0"/>
              <a:t>approach.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JDBC </a:t>
            </a:r>
            <a:r>
              <a:rPr lang="en-US" sz="1800" dirty="0" err="1"/>
              <a:t>DataSource</a:t>
            </a:r>
            <a:r>
              <a:rPr lang="en-US" sz="1800" dirty="0"/>
              <a:t> interface is present in </a:t>
            </a:r>
            <a:r>
              <a:rPr lang="en-US" sz="1800" dirty="0" err="1">
                <a:solidFill>
                  <a:schemeClr val="tx2"/>
                </a:solidFill>
              </a:rPr>
              <a:t>javax.sql</a:t>
            </a:r>
            <a:r>
              <a:rPr lang="en-US" sz="1800" dirty="0"/>
              <a:t> package and it only declare two overloaded </a:t>
            </a:r>
            <a:r>
              <a:rPr lang="en-US" sz="1800" dirty="0" smtClean="0"/>
              <a:t>methods:</a:t>
            </a: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dirty="0" smtClean="0"/>
              <a:t> </a:t>
            </a:r>
            <a:r>
              <a:rPr lang="en-US" sz="1800" dirty="0" err="1">
                <a:solidFill>
                  <a:schemeClr val="tx2"/>
                </a:solidFill>
              </a:rPr>
              <a:t>getConnection</a:t>
            </a:r>
            <a:r>
              <a:rPr lang="en-US" sz="1800" dirty="0">
                <a:solidFill>
                  <a:schemeClr val="tx2"/>
                </a:solidFill>
              </a:rPr>
              <a:t>() </a:t>
            </a: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getConnection</a:t>
            </a:r>
            <a:r>
              <a:rPr lang="en-US" sz="1800" dirty="0">
                <a:solidFill>
                  <a:schemeClr val="tx2"/>
                </a:solidFill>
              </a:rPr>
              <a:t>(String </a:t>
            </a:r>
            <a:r>
              <a:rPr lang="en-US" sz="1800" dirty="0" smtClean="0">
                <a:solidFill>
                  <a:schemeClr val="tx2"/>
                </a:solidFill>
              </a:rPr>
              <a:t>username, String password)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xmlns="" val="129876045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8" y="766826"/>
            <a:ext cx="3566736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Dynamic connection(2)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xfrm>
            <a:off x="720724" y="1600200"/>
            <a:ext cx="8004635" cy="469016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It </a:t>
            </a:r>
            <a:r>
              <a:rPr lang="en-US" sz="1800" dirty="0"/>
              <a:t>is the responsibility of different Database vendors to provide different kinds of implementation of </a:t>
            </a:r>
            <a:r>
              <a:rPr lang="en-US" sz="1800" dirty="0" err="1">
                <a:solidFill>
                  <a:schemeClr val="tx2"/>
                </a:solidFill>
              </a:rPr>
              <a:t>DataSource</a:t>
            </a:r>
            <a:r>
              <a:rPr lang="en-US" sz="1800" dirty="0"/>
              <a:t> interface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 smtClean="0"/>
              <a:t>Oracle database driver implements it with:</a:t>
            </a: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dirty="0" smtClean="0"/>
              <a:t>  </a:t>
            </a:r>
            <a:r>
              <a:rPr lang="en-US" sz="1800" dirty="0" err="1">
                <a:solidFill>
                  <a:schemeClr val="tx2"/>
                </a:solidFill>
              </a:rPr>
              <a:t>oracle.jdbc.pool.OracleDataSource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2"/>
                </a:solidFill>
              </a:rPr>
              <a:t>class</a:t>
            </a:r>
            <a:r>
              <a:rPr lang="en-US" sz="1800" dirty="0" smtClean="0"/>
              <a:t>.</a:t>
            </a: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/>
              <a:t>These implementation classes provide methods through which we can provide database server details with user </a:t>
            </a:r>
            <a:r>
              <a:rPr lang="en-US" sz="1800" dirty="0" smtClean="0"/>
              <a:t>credentials: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dirty="0" err="1">
                <a:solidFill>
                  <a:schemeClr val="tx2"/>
                </a:solidFill>
              </a:rPr>
              <a:t>oracleDS.setURL</a:t>
            </a:r>
            <a:r>
              <a:rPr lang="en-US" sz="1800" dirty="0">
                <a:solidFill>
                  <a:schemeClr val="tx2"/>
                </a:solidFill>
              </a:rPr>
              <a:t>(</a:t>
            </a:r>
            <a:r>
              <a:rPr lang="en-US" sz="1800" dirty="0" err="1">
                <a:solidFill>
                  <a:schemeClr val="tx2"/>
                </a:solidFill>
              </a:rPr>
              <a:t>props.getProperty</a:t>
            </a:r>
            <a:r>
              <a:rPr lang="en-US" sz="1800" dirty="0">
                <a:solidFill>
                  <a:schemeClr val="tx2"/>
                </a:solidFill>
              </a:rPr>
              <a:t>("ORACLE_DB_URL</a:t>
            </a:r>
            <a:r>
              <a:rPr lang="en-US" sz="1800" dirty="0" smtClean="0">
                <a:solidFill>
                  <a:schemeClr val="tx2"/>
                </a:solidFill>
              </a:rPr>
              <a:t>"));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>
              <a:solidFill>
                <a:schemeClr val="tx2"/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dirty="0" err="1" smtClean="0">
                <a:solidFill>
                  <a:schemeClr val="tx2"/>
                </a:solidFill>
              </a:rPr>
              <a:t>oracleDS.setUser</a:t>
            </a:r>
            <a:r>
              <a:rPr lang="en-US" sz="1800" dirty="0" smtClean="0">
                <a:solidFill>
                  <a:schemeClr val="tx2"/>
                </a:solidFill>
              </a:rPr>
              <a:t>(</a:t>
            </a:r>
            <a:r>
              <a:rPr lang="en-US" sz="1800" dirty="0" err="1" smtClean="0">
                <a:solidFill>
                  <a:schemeClr val="tx2"/>
                </a:solidFill>
              </a:rPr>
              <a:t>props.getProperty</a:t>
            </a:r>
            <a:r>
              <a:rPr lang="en-US" sz="1800" dirty="0">
                <a:solidFill>
                  <a:schemeClr val="tx2"/>
                </a:solidFill>
              </a:rPr>
              <a:t>("ORACLE_DB_USERNAME</a:t>
            </a:r>
            <a:r>
              <a:rPr lang="en-US" sz="1800" dirty="0" smtClean="0">
                <a:solidFill>
                  <a:schemeClr val="tx2"/>
                </a:solidFill>
              </a:rPr>
              <a:t>"));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>
              <a:solidFill>
                <a:schemeClr val="tx2"/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dirty="0" err="1" smtClean="0">
                <a:solidFill>
                  <a:schemeClr val="tx2"/>
                </a:solidFill>
              </a:rPr>
              <a:t>oracleDS.setPassword</a:t>
            </a:r>
            <a:r>
              <a:rPr lang="en-US" sz="1800" dirty="0" smtClean="0">
                <a:solidFill>
                  <a:schemeClr val="tx2"/>
                </a:solidFill>
              </a:rPr>
              <a:t>(</a:t>
            </a:r>
            <a:r>
              <a:rPr lang="en-US" sz="1800" dirty="0" err="1" smtClean="0">
                <a:solidFill>
                  <a:schemeClr val="tx2"/>
                </a:solidFill>
              </a:rPr>
              <a:t>props.getProperty</a:t>
            </a:r>
            <a:r>
              <a:rPr lang="en-US" sz="1800" dirty="0">
                <a:solidFill>
                  <a:schemeClr val="tx2"/>
                </a:solidFill>
              </a:rPr>
              <a:t>("ORACLE_DB_PASSWORD"));</a:t>
            </a:r>
            <a:endParaRPr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238982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8" y="766826"/>
            <a:ext cx="1936240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Advantages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xfrm>
            <a:off x="720724" y="1600200"/>
            <a:ext cx="8004635" cy="469016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Because </a:t>
            </a:r>
            <a:r>
              <a:rPr lang="en-US" sz="1800" dirty="0"/>
              <a:t>of its properties, a </a:t>
            </a:r>
            <a:r>
              <a:rPr lang="en-US" sz="1800" dirty="0" err="1">
                <a:solidFill>
                  <a:schemeClr val="tx2"/>
                </a:solidFill>
              </a:rPr>
              <a:t>DataSource</a:t>
            </a:r>
            <a:r>
              <a:rPr lang="en-US" sz="1800" dirty="0"/>
              <a:t> object is a better alternative than the </a:t>
            </a:r>
            <a:r>
              <a:rPr lang="en-US" sz="1800" dirty="0" err="1">
                <a:solidFill>
                  <a:schemeClr val="tx2"/>
                </a:solidFill>
              </a:rPr>
              <a:t>DriverManager</a:t>
            </a:r>
            <a:r>
              <a:rPr lang="en-US" sz="1800" dirty="0"/>
              <a:t> class for getting a connection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Programmers </a:t>
            </a:r>
            <a:r>
              <a:rPr lang="en-US" sz="1800" dirty="0"/>
              <a:t>no longer have to hard code the driver name or JDBC URL in their applications, which makes them more portable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 </a:t>
            </a:r>
            <a:r>
              <a:rPr lang="en-US" sz="1800" dirty="0"/>
              <a:t>Also, </a:t>
            </a:r>
            <a:r>
              <a:rPr lang="en-US" sz="1800" dirty="0" err="1"/>
              <a:t>DataSource</a:t>
            </a:r>
            <a:r>
              <a:rPr lang="en-US" sz="1800" dirty="0"/>
              <a:t> properties make maintaining code much simpler.</a:t>
            </a:r>
            <a:endParaRPr lang="en-US" sz="1800" dirty="0" smtClean="0"/>
          </a:p>
          <a:p>
            <a:pPr>
              <a:spcBef>
                <a:spcPts val="0"/>
              </a:spcBef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xmlns="" val="365053762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7" y="766826"/>
            <a:ext cx="3489619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Closing the connection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endParaRPr lang="en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>
              <a:solidFill>
                <a:schemeClr val="tx2"/>
              </a:solidFill>
            </a:endParaRPr>
          </a:p>
          <a:p>
            <a:pPr algn="just">
              <a:spcBef>
                <a:spcPts val="0"/>
              </a:spcBef>
              <a:buNone/>
            </a:pPr>
            <a:endParaRPr sz="900" dirty="0"/>
          </a:p>
        </p:txBody>
      </p:sp>
      <p:sp>
        <p:nvSpPr>
          <p:cNvPr id="2" name="Cloud Callout 1"/>
          <p:cNvSpPr/>
          <p:nvPr/>
        </p:nvSpPr>
        <p:spPr>
          <a:xfrm>
            <a:off x="1718631" y="2346593"/>
            <a:ext cx="5629620" cy="3084723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tx2"/>
                </a:solidFill>
              </a:rPr>
              <a:t>It is a good programming practice to close the connection using </a:t>
            </a:r>
            <a:r>
              <a:rPr lang="en-US" sz="1800" b="1" dirty="0" smtClean="0">
                <a:solidFill>
                  <a:schemeClr val="tx1"/>
                </a:solidFill>
              </a:rPr>
              <a:t>close() </a:t>
            </a:r>
            <a:r>
              <a:rPr lang="en-US" sz="1800" b="1" dirty="0" smtClean="0">
                <a:solidFill>
                  <a:schemeClr val="tx2"/>
                </a:solidFill>
              </a:rPr>
              <a:t>method at the end of your JDBC program.</a:t>
            </a:r>
            <a:endParaRPr lang="en-US" sz="1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78905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Statement 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xmlns="" val="325978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2465050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Statement types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Statement interfaces </a:t>
            </a:r>
            <a:r>
              <a:rPr lang="en-US" sz="1800" dirty="0"/>
              <a:t>define the methods and properties that enable you to send SQL or PL/SQL commands and receive data from your database.</a:t>
            </a: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You should know that there are three types of statements: 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>
              <a:solidFill>
                <a:schemeClr val="tx2"/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dirty="0" smtClean="0">
                <a:solidFill>
                  <a:schemeClr val="tx2"/>
                </a:solidFill>
              </a:rPr>
              <a:t>Statement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>
              <a:solidFill>
                <a:schemeClr val="tx2"/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dirty="0" err="1" smtClean="0">
                <a:solidFill>
                  <a:schemeClr val="tx2"/>
                </a:solidFill>
              </a:rPr>
              <a:t>PreparedStatement</a:t>
            </a:r>
            <a:endParaRPr lang="en-US" sz="1800" dirty="0" smtClean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>
              <a:solidFill>
                <a:schemeClr val="tx2"/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dirty="0" err="1" smtClean="0">
                <a:solidFill>
                  <a:schemeClr val="tx2"/>
                </a:solidFill>
              </a:rPr>
              <a:t>CallableStatement</a:t>
            </a:r>
            <a:endParaRPr lang="en-US" sz="1800" dirty="0">
              <a:solidFill>
                <a:schemeClr val="tx2"/>
              </a:solidFill>
            </a:endParaRPr>
          </a:p>
          <a:p>
            <a:pPr algn="just">
              <a:spcBef>
                <a:spcPts val="0"/>
              </a:spcBef>
              <a:buNone/>
            </a:pPr>
            <a:endParaRPr sz="900" dirty="0"/>
          </a:p>
        </p:txBody>
      </p:sp>
    </p:spTree>
    <p:extLst>
      <p:ext uri="{BB962C8B-B14F-4D97-AF65-F5344CB8AC3E}">
        <p14:creationId xmlns:p14="http://schemas.microsoft.com/office/powerpoint/2010/main" xmlns="" val="193490179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8" y="766826"/>
            <a:ext cx="3599787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Which interface to use ?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spcBef>
                <a:spcPts val="0"/>
              </a:spcBef>
              <a:buNone/>
            </a:pPr>
            <a:endParaRPr lang="en-US" sz="1800" b="1" dirty="0" smtClean="0">
              <a:solidFill>
                <a:srgbClr val="FF0000"/>
              </a:solidFill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Statement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Use for general-purpose access to your database</a:t>
            </a:r>
            <a:r>
              <a:rPr lang="en-US" sz="1800" dirty="0" smtClean="0"/>
              <a:t>.</a:t>
            </a:r>
            <a:r>
              <a:rPr lang="en-US" sz="1800" dirty="0"/>
              <a:t> Useful when you are using static SQL statements at </a:t>
            </a:r>
            <a:r>
              <a:rPr lang="en-US" sz="1800" dirty="0" smtClean="0"/>
              <a:t>runtime. It cannot accept parameters.</a:t>
            </a:r>
          </a:p>
          <a:p>
            <a:pPr>
              <a:spcBef>
                <a:spcPts val="0"/>
              </a:spcBef>
            </a:pPr>
            <a:endParaRPr lang="en-US" sz="18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endParaRPr lang="en-US" sz="1800" b="1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800" b="1" dirty="0" err="1" smtClean="0">
                <a:solidFill>
                  <a:srgbClr val="FF0000"/>
                </a:solidFill>
              </a:rPr>
              <a:t>PreparedStatement</a:t>
            </a:r>
            <a:endParaRPr lang="en-US" sz="1800" b="1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800" dirty="0"/>
              <a:t>Use when you plan to use the SQL statements many times. The </a:t>
            </a:r>
            <a:r>
              <a:rPr lang="en-US" sz="1800" dirty="0" err="1"/>
              <a:t>PreparedStatement</a:t>
            </a:r>
            <a:r>
              <a:rPr lang="en-US" sz="1800" dirty="0"/>
              <a:t> interface accepts </a:t>
            </a:r>
            <a:r>
              <a:rPr lang="en-US" sz="1800" dirty="0">
                <a:solidFill>
                  <a:schemeClr val="tx2"/>
                </a:solidFill>
              </a:rPr>
              <a:t>input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2"/>
                </a:solidFill>
              </a:rPr>
              <a:t>parameters at runtime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</a:pPr>
            <a:endParaRPr lang="en-US" sz="18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endParaRPr lang="en-US" sz="1800" b="1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solidFill>
                  <a:srgbClr val="FF0000"/>
                </a:solidFill>
              </a:rPr>
              <a:t>Callable Statement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Use when you want to access database stored procedures. The </a:t>
            </a:r>
            <a:r>
              <a:rPr lang="en-US" sz="1800" dirty="0" err="1"/>
              <a:t>CallableStatement</a:t>
            </a:r>
            <a:r>
              <a:rPr lang="en-US" sz="1800" dirty="0"/>
              <a:t> interface can also accept runtime input parameters.</a:t>
            </a:r>
            <a:endParaRPr 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781484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060348" y="766826"/>
            <a:ext cx="1616751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Outline(2)</a:t>
            </a:r>
            <a:endParaRPr lang="en" sz="2300" dirty="0"/>
          </a:p>
        </p:txBody>
      </p:sp>
      <p:sp>
        <p:nvSpPr>
          <p:cNvPr id="96" name="Shape 9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" sz="2400" dirty="0"/>
          </a:p>
          <a:p>
            <a:pPr marL="76200"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2400" dirty="0">
                <a:solidFill>
                  <a:schemeClr val="tx2"/>
                </a:solidFill>
              </a:rPr>
              <a:t>8</a:t>
            </a:r>
            <a:r>
              <a:rPr lang="en" sz="2400" dirty="0" smtClean="0">
                <a:solidFill>
                  <a:schemeClr val="tx2"/>
                </a:solidFill>
              </a:rPr>
              <a:t>.</a:t>
            </a:r>
            <a:r>
              <a:rPr lang="en" sz="2400" b="1" dirty="0" smtClean="0">
                <a:solidFill>
                  <a:schemeClr val="tx2"/>
                </a:solidFill>
              </a:rPr>
              <a:t>   </a:t>
            </a:r>
            <a:r>
              <a:rPr lang="en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Result Set</a:t>
            </a:r>
          </a:p>
          <a:p>
            <a:pPr marL="76200"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2400" dirty="0">
                <a:solidFill>
                  <a:schemeClr val="tx2"/>
                </a:solidFill>
              </a:rPr>
              <a:t>9</a:t>
            </a:r>
            <a:r>
              <a:rPr lang="en" sz="2400" dirty="0" smtClean="0">
                <a:solidFill>
                  <a:schemeClr val="tx2"/>
                </a:solidFill>
              </a:rPr>
              <a:t>.   </a:t>
            </a:r>
            <a:r>
              <a:rPr lang="en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types</a:t>
            </a:r>
          </a:p>
          <a:p>
            <a:pPr marL="76200"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2400" dirty="0" smtClean="0">
                <a:solidFill>
                  <a:schemeClr val="tx2"/>
                </a:solidFill>
              </a:rPr>
              <a:t>10. </a:t>
            </a:r>
            <a:r>
              <a:rPr lang="en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Transactions</a:t>
            </a:r>
          </a:p>
          <a:p>
            <a:pPr marL="76200"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2400" dirty="0" smtClean="0">
                <a:solidFill>
                  <a:schemeClr val="tx2"/>
                </a:solidFill>
              </a:rPr>
              <a:t>11.  </a:t>
            </a:r>
            <a:r>
              <a:rPr lang="en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Exceptions Handling</a:t>
            </a:r>
          </a:p>
          <a:p>
            <a:pPr marL="533400" lvl="0" indent="-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AutoNum type="arabicPeriod" startAt="12"/>
            </a:pPr>
            <a:r>
              <a:rPr lang="en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JDBC best practices</a:t>
            </a:r>
          </a:p>
          <a:p>
            <a:pPr marL="76200"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6200"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" sz="2400" b="1" dirty="0">
              <a:solidFill>
                <a:schemeClr val="tx2"/>
              </a:solidFill>
            </a:endParaRPr>
          </a:p>
          <a:p>
            <a:pPr mar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400" dirty="0"/>
          </a:p>
          <a:p>
            <a:pPr marL="0" indent="0" rtl="0">
              <a:spcBef>
                <a:spcPts val="0"/>
              </a:spcBef>
              <a:buNone/>
            </a:pPr>
            <a:endParaRPr sz="2400" dirty="0"/>
          </a:p>
          <a:p>
            <a:pPr marL="0" indent="0" rtl="0">
              <a:spcBef>
                <a:spcPts val="0"/>
              </a:spcBef>
              <a:buNone/>
            </a:pPr>
            <a:r>
              <a:rPr lang="en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="" val="16108280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2024374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Statement(1) 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1800" dirty="0"/>
              <a:t>Before you can use a Statement object to execute a SQL statement, you need to create one using the Connection object's </a:t>
            </a:r>
            <a:r>
              <a:rPr lang="en-US" sz="1800" dirty="0" err="1">
                <a:solidFill>
                  <a:srgbClr val="FF0000"/>
                </a:solidFill>
              </a:rPr>
              <a:t>createStatement</a:t>
            </a:r>
            <a:r>
              <a:rPr lang="en-US" sz="1800" dirty="0" smtClean="0">
                <a:solidFill>
                  <a:srgbClr val="FF0000"/>
                </a:solidFill>
              </a:rPr>
              <a:t>() </a:t>
            </a:r>
            <a:r>
              <a:rPr lang="en-US" sz="1800" dirty="0" smtClean="0"/>
              <a:t>method:</a:t>
            </a:r>
          </a:p>
          <a:p>
            <a:pPr>
              <a:spcBef>
                <a:spcPts val="0"/>
              </a:spcBef>
            </a:pPr>
            <a:endParaRPr lang="en-US" sz="18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Statement </a:t>
            </a:r>
            <a:r>
              <a:rPr lang="en-US" sz="1800" b="1" dirty="0" err="1">
                <a:solidFill>
                  <a:srgbClr val="FF0000"/>
                </a:solidFill>
              </a:rPr>
              <a:t>stmt</a:t>
            </a:r>
            <a:r>
              <a:rPr lang="en-US" sz="1800" b="1" dirty="0">
                <a:solidFill>
                  <a:srgbClr val="FF0000"/>
                </a:solidFill>
              </a:rPr>
              <a:t> = null;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try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   </a:t>
            </a:r>
            <a:r>
              <a:rPr lang="en-US" sz="1800" b="1" dirty="0" err="1">
                <a:solidFill>
                  <a:srgbClr val="FF0000"/>
                </a:solidFill>
              </a:rPr>
              <a:t>stmt</a:t>
            </a:r>
            <a:r>
              <a:rPr lang="en-US" sz="1800" b="1" dirty="0">
                <a:solidFill>
                  <a:srgbClr val="FF0000"/>
                </a:solidFill>
              </a:rPr>
              <a:t> = </a:t>
            </a:r>
            <a:r>
              <a:rPr lang="en-US" sz="1800" b="1" dirty="0" err="1">
                <a:solidFill>
                  <a:srgbClr val="FF0000"/>
                </a:solidFill>
              </a:rPr>
              <a:t>conn.createStatement</a:t>
            </a:r>
            <a:r>
              <a:rPr lang="en-US" sz="1800" b="1" dirty="0">
                <a:solidFill>
                  <a:srgbClr val="FF0000"/>
                </a:solidFill>
              </a:rPr>
              <a:t>( );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   . . .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catch (</a:t>
            </a:r>
            <a:r>
              <a:rPr lang="en-US" sz="1800" b="1" dirty="0" err="1">
                <a:solidFill>
                  <a:srgbClr val="FF0000"/>
                </a:solidFill>
              </a:rPr>
              <a:t>SQLException</a:t>
            </a:r>
            <a:r>
              <a:rPr lang="en-US" sz="1800" b="1" dirty="0">
                <a:solidFill>
                  <a:srgbClr val="FF0000"/>
                </a:solidFill>
              </a:rPr>
              <a:t> e)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   . . .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finally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   . . .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}</a:t>
            </a:r>
            <a:endParaRPr lang="en-US" sz="1800" b="1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endParaRPr lang="en-US" sz="1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282929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2024374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Statement(2)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1800" dirty="0"/>
              <a:t>Once you've created a Statement object, you can then use it to execute a SQL statement with one of its three execute </a:t>
            </a:r>
            <a:r>
              <a:rPr lang="en-US" sz="1800" dirty="0" smtClean="0"/>
              <a:t>methods:</a:t>
            </a:r>
          </a:p>
          <a:p>
            <a:pPr>
              <a:spcBef>
                <a:spcPts val="0"/>
              </a:spcBef>
            </a:pPr>
            <a:endParaRPr lang="en-US" sz="1800" b="1" dirty="0">
              <a:solidFill>
                <a:srgbClr val="FF0000"/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 err="1">
                <a:solidFill>
                  <a:srgbClr val="FF0000"/>
                </a:solidFill>
              </a:rPr>
              <a:t>boolean</a:t>
            </a:r>
            <a:r>
              <a:rPr lang="en-US" sz="1800" b="1" dirty="0">
                <a:solidFill>
                  <a:srgbClr val="FF0000"/>
                </a:solidFill>
              </a:rPr>
              <a:t> execute(String SQL</a:t>
            </a:r>
            <a:r>
              <a:rPr lang="en-US" sz="1800" b="1" dirty="0" smtClean="0">
                <a:solidFill>
                  <a:srgbClr val="FF0000"/>
                </a:solidFill>
              </a:rPr>
              <a:t>)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Returns </a:t>
            </a:r>
            <a:r>
              <a:rPr lang="en-US" sz="1800" dirty="0"/>
              <a:t>a </a:t>
            </a:r>
            <a:r>
              <a:rPr lang="en-US" sz="1800" dirty="0" err="1"/>
              <a:t>boolean</a:t>
            </a:r>
            <a:r>
              <a:rPr lang="en-US" sz="1800" dirty="0"/>
              <a:t> value of true if a </a:t>
            </a:r>
            <a:r>
              <a:rPr lang="en-US" sz="1800" dirty="0" err="1"/>
              <a:t>ResultSet</a:t>
            </a:r>
            <a:r>
              <a:rPr lang="en-US" sz="1800" dirty="0"/>
              <a:t> object can be retrieved; otherwise, it returns false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b="1" dirty="0" smtClean="0"/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 err="1">
                <a:solidFill>
                  <a:srgbClr val="FF0000"/>
                </a:solidFill>
              </a:rPr>
              <a:t>int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executeUpdate</a:t>
            </a:r>
            <a:r>
              <a:rPr lang="en-US" sz="1800" b="1" dirty="0">
                <a:solidFill>
                  <a:srgbClr val="FF0000"/>
                </a:solidFill>
              </a:rPr>
              <a:t>(String SQL</a:t>
            </a:r>
            <a:r>
              <a:rPr lang="en-US" sz="1800" b="1" dirty="0" smtClean="0">
                <a:solidFill>
                  <a:srgbClr val="FF0000"/>
                </a:solidFill>
              </a:rPr>
              <a:t>)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Returns </a:t>
            </a:r>
            <a:r>
              <a:rPr lang="en-US" sz="1800" dirty="0"/>
              <a:t>the numbers of rows affected by the execution of the SQL statement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b="1" dirty="0" smtClean="0">
              <a:solidFill>
                <a:srgbClr val="FF0000"/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 err="1">
                <a:solidFill>
                  <a:srgbClr val="FF0000"/>
                </a:solidFill>
              </a:rPr>
              <a:t>ResultSet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executeQuery</a:t>
            </a:r>
            <a:r>
              <a:rPr lang="en-US" sz="1800" b="1" dirty="0">
                <a:solidFill>
                  <a:srgbClr val="FF0000"/>
                </a:solidFill>
              </a:rPr>
              <a:t>(String SQL)</a:t>
            </a:r>
            <a:r>
              <a:rPr lang="en-US" sz="1800" dirty="0">
                <a:solidFill>
                  <a:srgbClr val="FF0000"/>
                </a:solidFill>
              </a:rPr>
              <a:t> 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/>
              <a:t>Returns a </a:t>
            </a:r>
            <a:r>
              <a:rPr lang="en-US" sz="1800" dirty="0" err="1"/>
              <a:t>ResultSet</a:t>
            </a:r>
            <a:r>
              <a:rPr lang="en-US" sz="1800" dirty="0"/>
              <a:t> </a:t>
            </a:r>
            <a:r>
              <a:rPr lang="en-US" sz="1800" dirty="0" smtClean="0"/>
              <a:t>object.</a:t>
            </a:r>
            <a:endParaRPr lang="en-US" sz="1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854600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2024374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Statement(3)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1800" dirty="0"/>
              <a:t>Just as you close a Connection object to save database resources, for the same reason you should also close the Statement object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</a:pPr>
            <a:endParaRPr lang="en-US" sz="18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Statement </a:t>
            </a:r>
            <a:r>
              <a:rPr lang="en-US" sz="1800" b="1" dirty="0" err="1">
                <a:solidFill>
                  <a:srgbClr val="FF0000"/>
                </a:solidFill>
              </a:rPr>
              <a:t>stmt</a:t>
            </a:r>
            <a:r>
              <a:rPr lang="en-US" sz="1800" b="1" dirty="0">
                <a:solidFill>
                  <a:srgbClr val="FF0000"/>
                </a:solidFill>
              </a:rPr>
              <a:t> = null;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try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   </a:t>
            </a:r>
            <a:r>
              <a:rPr lang="en-US" sz="1800" b="1" dirty="0" err="1">
                <a:solidFill>
                  <a:srgbClr val="FF0000"/>
                </a:solidFill>
              </a:rPr>
              <a:t>stmt</a:t>
            </a:r>
            <a:r>
              <a:rPr lang="en-US" sz="1800" b="1" dirty="0">
                <a:solidFill>
                  <a:srgbClr val="FF0000"/>
                </a:solidFill>
              </a:rPr>
              <a:t> = </a:t>
            </a:r>
            <a:r>
              <a:rPr lang="en-US" sz="1800" b="1" dirty="0" err="1">
                <a:solidFill>
                  <a:srgbClr val="FF0000"/>
                </a:solidFill>
              </a:rPr>
              <a:t>conn.createStatement</a:t>
            </a:r>
            <a:r>
              <a:rPr lang="en-US" sz="1800" b="1" dirty="0">
                <a:solidFill>
                  <a:srgbClr val="FF0000"/>
                </a:solidFill>
              </a:rPr>
              <a:t>( );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   . . .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catch (</a:t>
            </a:r>
            <a:r>
              <a:rPr lang="en-US" sz="1800" b="1" dirty="0" err="1">
                <a:solidFill>
                  <a:srgbClr val="FF0000"/>
                </a:solidFill>
              </a:rPr>
              <a:t>SQLException</a:t>
            </a:r>
            <a:r>
              <a:rPr lang="en-US" sz="1800" b="1" dirty="0">
                <a:solidFill>
                  <a:srgbClr val="FF0000"/>
                </a:solidFill>
              </a:rPr>
              <a:t> e)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   . . .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finally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tx1"/>
                </a:solidFill>
              </a:rPr>
              <a:t>   </a:t>
            </a:r>
            <a:r>
              <a:rPr lang="en-US" sz="1800" b="1" dirty="0" err="1">
                <a:solidFill>
                  <a:schemeClr val="tx1"/>
                </a:solidFill>
              </a:rPr>
              <a:t>stmt.close</a:t>
            </a:r>
            <a:r>
              <a:rPr lang="en-US" sz="1800" b="1" dirty="0">
                <a:solidFill>
                  <a:schemeClr val="tx1"/>
                </a:solidFill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sz="1800" b="1" smtClean="0">
                <a:solidFill>
                  <a:srgbClr val="FF0000"/>
                </a:solidFill>
              </a:rPr>
              <a:t>}</a:t>
            </a:r>
            <a:endParaRPr lang="en-US" sz="1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024094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3247246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PreparedStatement(1)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1800" dirty="0" smtClean="0"/>
              <a:t>This interface extends the Statement interface and </a:t>
            </a:r>
            <a:r>
              <a:rPr lang="en-US" sz="1800" dirty="0"/>
              <a:t>gives you the flexibility of supplying arguments dynamically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b="1" dirty="0" err="1">
                <a:solidFill>
                  <a:schemeClr val="tx2"/>
                </a:solidFill>
              </a:rPr>
              <a:t>PreparedStatement</a:t>
            </a:r>
            <a:r>
              <a:rPr lang="en-US" sz="1800" b="1" dirty="0">
                <a:solidFill>
                  <a:schemeClr val="tx2"/>
                </a:solidFill>
              </a:rPr>
              <a:t> </a:t>
            </a:r>
            <a:r>
              <a:rPr lang="en-US" sz="1800" b="1" dirty="0" err="1">
                <a:solidFill>
                  <a:schemeClr val="tx2"/>
                </a:solidFill>
              </a:rPr>
              <a:t>pstmt</a:t>
            </a:r>
            <a:r>
              <a:rPr lang="en-US" sz="1800" b="1" dirty="0">
                <a:solidFill>
                  <a:schemeClr val="tx2"/>
                </a:solidFill>
              </a:rPr>
              <a:t> = null;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tx2"/>
                </a:solidFill>
              </a:rPr>
              <a:t>try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tx2"/>
                </a:solidFill>
              </a:rPr>
              <a:t>   String SQL = "Update </a:t>
            </a:r>
            <a:r>
              <a:rPr lang="en-US" sz="1800" b="1" dirty="0" err="1" smtClean="0">
                <a:solidFill>
                  <a:schemeClr val="tx2"/>
                </a:solidFill>
              </a:rPr>
              <a:t>table_name</a:t>
            </a:r>
            <a:r>
              <a:rPr lang="en-US" sz="1800" b="1" dirty="0" smtClean="0">
                <a:solidFill>
                  <a:schemeClr val="tx2"/>
                </a:solidFill>
              </a:rPr>
              <a:t> </a:t>
            </a:r>
            <a:r>
              <a:rPr lang="en-US" sz="1800" b="1" dirty="0">
                <a:solidFill>
                  <a:schemeClr val="tx2"/>
                </a:solidFill>
              </a:rPr>
              <a:t>SET </a:t>
            </a:r>
            <a:r>
              <a:rPr lang="en-US" sz="1800" b="1" dirty="0" smtClean="0">
                <a:solidFill>
                  <a:schemeClr val="tx2"/>
                </a:solidFill>
              </a:rPr>
              <a:t>column1 </a:t>
            </a:r>
            <a:r>
              <a:rPr lang="en-US" sz="1800" b="1" dirty="0">
                <a:solidFill>
                  <a:schemeClr val="tx2"/>
                </a:solidFill>
              </a:rPr>
              <a:t>= ? </a:t>
            </a:r>
            <a:r>
              <a:rPr lang="en-US" sz="1800" b="1" dirty="0" smtClean="0">
                <a:solidFill>
                  <a:schemeClr val="tx2"/>
                </a:solidFill>
              </a:rPr>
              <a:t> WHERE column2 </a:t>
            </a:r>
            <a:r>
              <a:rPr lang="en-US" sz="1800" b="1" dirty="0">
                <a:solidFill>
                  <a:schemeClr val="tx2"/>
                </a:solidFill>
              </a:rPr>
              <a:t>= ?";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tx2"/>
                </a:solidFill>
              </a:rPr>
              <a:t>   </a:t>
            </a:r>
            <a:r>
              <a:rPr lang="en-US" sz="1800" b="1" dirty="0" err="1">
                <a:solidFill>
                  <a:schemeClr val="tx2"/>
                </a:solidFill>
              </a:rPr>
              <a:t>pstmt</a:t>
            </a:r>
            <a:r>
              <a:rPr lang="en-US" sz="1800" b="1" dirty="0">
                <a:solidFill>
                  <a:schemeClr val="tx2"/>
                </a:solidFill>
              </a:rPr>
              <a:t> = </a:t>
            </a:r>
            <a:r>
              <a:rPr lang="en-US" sz="1800" b="1" dirty="0" err="1">
                <a:solidFill>
                  <a:schemeClr val="tx2"/>
                </a:solidFill>
              </a:rPr>
              <a:t>conn.prepareStatement</a:t>
            </a:r>
            <a:r>
              <a:rPr lang="en-US" sz="1800" b="1" dirty="0">
                <a:solidFill>
                  <a:schemeClr val="tx2"/>
                </a:solidFill>
              </a:rPr>
              <a:t>(SQL);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tx2"/>
                </a:solidFill>
              </a:rPr>
              <a:t>   . . .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tx2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tx2"/>
                </a:solidFill>
              </a:rPr>
              <a:t>catch (</a:t>
            </a:r>
            <a:r>
              <a:rPr lang="en-US" sz="1800" b="1" dirty="0" err="1">
                <a:solidFill>
                  <a:schemeClr val="tx2"/>
                </a:solidFill>
              </a:rPr>
              <a:t>SQLException</a:t>
            </a:r>
            <a:r>
              <a:rPr lang="en-US" sz="1800" b="1" dirty="0">
                <a:solidFill>
                  <a:schemeClr val="tx2"/>
                </a:solidFill>
              </a:rPr>
              <a:t> e)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tx2"/>
                </a:solidFill>
              </a:rPr>
              <a:t>   . . .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tx2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tx2"/>
                </a:solidFill>
              </a:rPr>
              <a:t>finally {</a:t>
            </a:r>
          </a:p>
          <a:p>
            <a:pPr>
              <a:spcBef>
                <a:spcPts val="0"/>
              </a:spcBef>
            </a:pPr>
            <a:r>
              <a:rPr lang="en-US" sz="1800" b="1" dirty="0" err="1" smtClean="0">
                <a:solidFill>
                  <a:schemeClr val="tx1"/>
                </a:solidFill>
              </a:rPr>
              <a:t>pstmt.close</a:t>
            </a:r>
            <a:r>
              <a:rPr lang="en-US" sz="1800" b="1" dirty="0">
                <a:solidFill>
                  <a:schemeClr val="tx1"/>
                </a:solidFill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tx2"/>
                </a:solidFill>
              </a:rPr>
              <a:t>}</a:t>
            </a:r>
            <a:endParaRPr lang="en-US" sz="1800" b="1" dirty="0" smtClean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</a:pPr>
            <a:endParaRPr lang="en-US" sz="18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endParaRPr lang="en-US" sz="1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56158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3247246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PreparedStatement(2)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1800" dirty="0"/>
              <a:t>All parameters in JDBC are represented by the </a:t>
            </a:r>
            <a:r>
              <a:rPr lang="en-US" sz="1800" b="1" dirty="0">
                <a:solidFill>
                  <a:schemeClr val="tx2"/>
                </a:solidFill>
              </a:rPr>
              <a:t>?</a:t>
            </a:r>
            <a:r>
              <a:rPr lang="en-US" sz="1800" dirty="0"/>
              <a:t> symbol, which is known as the parameter marker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 smtClean="0"/>
              <a:t>You </a:t>
            </a:r>
            <a:r>
              <a:rPr lang="en-US" sz="1800" dirty="0"/>
              <a:t>must supply values for every parameter before executing the SQL statement</a:t>
            </a:r>
            <a:r>
              <a:rPr lang="en-US" sz="1800" dirty="0" smtClean="0"/>
              <a:t>. </a:t>
            </a:r>
            <a:endParaRPr lang="en-US" sz="1800" dirty="0"/>
          </a:p>
          <a:p>
            <a:pPr>
              <a:spcBef>
                <a:spcPts val="0"/>
              </a:spcBef>
            </a:pPr>
            <a:endParaRPr lang="en-US" sz="1800" b="1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800" dirty="0"/>
              <a:t>The </a:t>
            </a:r>
            <a:r>
              <a:rPr lang="en-US" sz="1800" b="1" dirty="0" err="1">
                <a:solidFill>
                  <a:schemeClr val="tx2"/>
                </a:solidFill>
              </a:rPr>
              <a:t>setXXX</a:t>
            </a:r>
            <a:r>
              <a:rPr lang="en-US" sz="1800" b="1" dirty="0">
                <a:solidFill>
                  <a:schemeClr val="tx2"/>
                </a:solidFill>
              </a:rPr>
              <a:t>()</a:t>
            </a:r>
            <a:r>
              <a:rPr lang="en-US" sz="1800" dirty="0"/>
              <a:t> methods bind values to the parameters, where </a:t>
            </a:r>
            <a:r>
              <a:rPr lang="en-US" sz="1800" b="1" dirty="0">
                <a:solidFill>
                  <a:schemeClr val="tx2"/>
                </a:solidFill>
              </a:rPr>
              <a:t>XXX</a:t>
            </a:r>
            <a:r>
              <a:rPr lang="en-US" sz="1800" dirty="0"/>
              <a:t> represents the Java data type of the value you wish to bind to the input parameter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b="1" dirty="0" err="1" smtClean="0">
                <a:solidFill>
                  <a:schemeClr val="tx2"/>
                </a:solidFill>
              </a:rPr>
              <a:t>pstmt.setNString</a:t>
            </a:r>
            <a:r>
              <a:rPr lang="en-US" sz="1800" b="1" dirty="0" smtClean="0">
                <a:solidFill>
                  <a:schemeClr val="tx2"/>
                </a:solidFill>
              </a:rPr>
              <a:t>(</a:t>
            </a:r>
            <a:r>
              <a:rPr lang="en-US" sz="1800" b="1" dirty="0" err="1" smtClean="0">
                <a:solidFill>
                  <a:schemeClr val="tx2"/>
                </a:solidFill>
              </a:rPr>
              <a:t>parameter_number,parameter_value</a:t>
            </a:r>
            <a:r>
              <a:rPr lang="en-US" sz="1800" b="1" dirty="0" smtClean="0">
                <a:solidFill>
                  <a:schemeClr val="tx2"/>
                </a:solidFill>
              </a:rPr>
              <a:t>);</a:t>
            </a:r>
          </a:p>
          <a:p>
            <a:pPr>
              <a:spcBef>
                <a:spcPts val="0"/>
              </a:spcBef>
            </a:pPr>
            <a:endParaRPr lang="en-US" sz="1800" b="1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</a:pPr>
            <a:r>
              <a:rPr lang="en-US" sz="1800" dirty="0"/>
              <a:t>All of the Statement object's methods for interacting with the </a:t>
            </a:r>
            <a:r>
              <a:rPr lang="en-US" sz="1800" dirty="0" smtClean="0"/>
              <a:t>database also </a:t>
            </a:r>
            <a:r>
              <a:rPr lang="en-US" sz="1800" dirty="0"/>
              <a:t>work with the </a:t>
            </a:r>
            <a:r>
              <a:rPr lang="en-US" sz="1800" dirty="0" err="1"/>
              <a:t>PreparedStatement</a:t>
            </a:r>
            <a:r>
              <a:rPr lang="en-US" sz="1800" dirty="0"/>
              <a:t> object.</a:t>
            </a:r>
            <a:endParaRPr lang="en-US" sz="1800" b="1" dirty="0" smtClean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</a:pPr>
            <a:endParaRPr lang="en-US" sz="18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endParaRPr lang="en-US" sz="18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endParaRPr lang="en-US" sz="1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315680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2773521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CallableStatement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l">
              <a:spcBef>
                <a:spcPts val="0"/>
              </a:spcBef>
            </a:pPr>
            <a:endParaRPr lang="en-US" sz="1800" dirty="0"/>
          </a:p>
          <a:p>
            <a:pPr algn="l">
              <a:spcBef>
                <a:spcPts val="0"/>
              </a:spcBef>
            </a:pPr>
            <a:r>
              <a:rPr lang="en-US" sz="1800" dirty="0" err="1" smtClean="0"/>
              <a:t>CallableStatement</a:t>
            </a:r>
            <a:r>
              <a:rPr lang="en-US" sz="1800" dirty="0" smtClean="0"/>
              <a:t> object would </a:t>
            </a:r>
            <a:r>
              <a:rPr lang="en-US" sz="1800" dirty="0"/>
              <a:t>be used to execute a call to a database stored procedure.</a:t>
            </a:r>
            <a:endParaRPr lang="en-US" sz="18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endParaRPr lang="en-US" sz="1800" b="1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800" b="1" dirty="0" err="1">
                <a:solidFill>
                  <a:srgbClr val="FF0000"/>
                </a:solidFill>
              </a:rPr>
              <a:t>CallableStatement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cstmt</a:t>
            </a:r>
            <a:r>
              <a:rPr lang="en-US" sz="1800" b="1" dirty="0">
                <a:solidFill>
                  <a:srgbClr val="FF0000"/>
                </a:solidFill>
              </a:rPr>
              <a:t> = null;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try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   String SQL = "{call </a:t>
            </a:r>
            <a:r>
              <a:rPr lang="en-US" sz="1800" b="1" dirty="0" err="1">
                <a:solidFill>
                  <a:srgbClr val="FF0000"/>
                </a:solidFill>
              </a:rPr>
              <a:t>getEmpName</a:t>
            </a:r>
            <a:r>
              <a:rPr lang="en-US" sz="1800" b="1" dirty="0">
                <a:solidFill>
                  <a:srgbClr val="FF0000"/>
                </a:solidFill>
              </a:rPr>
              <a:t> (?, ?)}";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   </a:t>
            </a:r>
            <a:r>
              <a:rPr lang="en-US" sz="1800" b="1" dirty="0" err="1">
                <a:solidFill>
                  <a:srgbClr val="FF0000"/>
                </a:solidFill>
              </a:rPr>
              <a:t>cstmt</a:t>
            </a:r>
            <a:r>
              <a:rPr lang="en-US" sz="1800" b="1" dirty="0">
                <a:solidFill>
                  <a:srgbClr val="FF0000"/>
                </a:solidFill>
              </a:rPr>
              <a:t> = </a:t>
            </a:r>
            <a:r>
              <a:rPr lang="en-US" sz="1800" b="1" dirty="0" err="1">
                <a:solidFill>
                  <a:srgbClr val="FF0000"/>
                </a:solidFill>
              </a:rPr>
              <a:t>conn.prepareCall</a:t>
            </a:r>
            <a:r>
              <a:rPr lang="en-US" sz="1800" b="1" dirty="0">
                <a:solidFill>
                  <a:srgbClr val="FF0000"/>
                </a:solidFill>
              </a:rPr>
              <a:t> (SQL);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   . . .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catch (</a:t>
            </a:r>
            <a:r>
              <a:rPr lang="en-US" sz="1800" b="1" dirty="0" err="1">
                <a:solidFill>
                  <a:srgbClr val="FF0000"/>
                </a:solidFill>
              </a:rPr>
              <a:t>SQLException</a:t>
            </a:r>
            <a:r>
              <a:rPr lang="en-US" sz="1800" b="1" dirty="0">
                <a:solidFill>
                  <a:srgbClr val="FF0000"/>
                </a:solidFill>
              </a:rPr>
              <a:t> e)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   . . .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finally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   . . .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solidFill>
                  <a:srgbClr val="FF0000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sz="18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endParaRPr lang="en-US" sz="1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418146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ResultSet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xmlns="" val="302279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50" y="766826"/>
            <a:ext cx="1649800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ResultSet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 smtClean="0"/>
              <a:t>The </a:t>
            </a:r>
            <a:r>
              <a:rPr lang="en-US" sz="1800" dirty="0"/>
              <a:t>SQL statements that read data from a database query return the data in a result set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</a:pPr>
            <a:endParaRPr lang="en-US" sz="18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800" dirty="0" smtClean="0"/>
              <a:t>The </a:t>
            </a:r>
            <a:r>
              <a:rPr lang="en-US" sz="1800" b="1" i="1" dirty="0" err="1" smtClean="0"/>
              <a:t>java.sql.ResultSet</a:t>
            </a:r>
            <a:r>
              <a:rPr lang="en-US" sz="1800" dirty="0"/>
              <a:t> interface represents the result set of a database query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A </a:t>
            </a:r>
            <a:r>
              <a:rPr lang="en-US" sz="1800" b="1" dirty="0" err="1"/>
              <a:t>ResultSet</a:t>
            </a:r>
            <a:r>
              <a:rPr lang="en-US" sz="1800" dirty="0"/>
              <a:t> object maintains a cursor that points to the current row in the result set. The term "result set" refers to the row and column data contained in a </a:t>
            </a:r>
            <a:r>
              <a:rPr lang="en-US" sz="1800" dirty="0" err="1"/>
              <a:t>ResultSet</a:t>
            </a:r>
            <a:r>
              <a:rPr lang="en-US" sz="1800" dirty="0"/>
              <a:t> object.</a:t>
            </a:r>
            <a:endParaRPr lang="en-US" sz="18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endParaRPr lang="en-US" sz="1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958198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3412499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Navigating a ResultSet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There </a:t>
            </a:r>
            <a:r>
              <a:rPr lang="en-US" sz="1800" dirty="0"/>
              <a:t>are several methods in the </a:t>
            </a:r>
            <a:r>
              <a:rPr lang="en-US" sz="1800" dirty="0" err="1"/>
              <a:t>ResultSet</a:t>
            </a:r>
            <a:r>
              <a:rPr lang="en-US" sz="1800" dirty="0"/>
              <a:t> interface that involve moving the </a:t>
            </a:r>
            <a:r>
              <a:rPr lang="en-US" sz="1800" dirty="0" smtClean="0"/>
              <a:t>cursor, including: 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2"/>
                </a:solidFill>
              </a:rPr>
              <a:t>public </a:t>
            </a:r>
            <a:r>
              <a:rPr lang="en-US" sz="1800" b="1" dirty="0" err="1">
                <a:solidFill>
                  <a:schemeClr val="tx2"/>
                </a:solidFill>
              </a:rPr>
              <a:t>boolean</a:t>
            </a:r>
            <a:r>
              <a:rPr lang="en-US" sz="1800" b="1" dirty="0">
                <a:solidFill>
                  <a:schemeClr val="tx2"/>
                </a:solidFill>
              </a:rPr>
              <a:t> first() throws </a:t>
            </a:r>
            <a:r>
              <a:rPr lang="en-US" sz="1800" b="1" dirty="0" err="1" smtClean="0">
                <a:solidFill>
                  <a:schemeClr val="tx2"/>
                </a:solidFill>
              </a:rPr>
              <a:t>SQLException</a:t>
            </a:r>
            <a:r>
              <a:rPr lang="en-US" sz="1800" b="1" dirty="0">
                <a:solidFill>
                  <a:schemeClr val="tx2"/>
                </a:solidFill>
              </a:rPr>
              <a:t> </a:t>
            </a:r>
            <a:endParaRPr lang="en-US" sz="1800" b="1" dirty="0" smtClean="0">
              <a:solidFill>
                <a:schemeClr val="tx2"/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2"/>
                </a:solidFill>
              </a:rPr>
              <a:t>public </a:t>
            </a:r>
            <a:r>
              <a:rPr lang="en-US" sz="1800" b="1" smtClean="0">
                <a:solidFill>
                  <a:schemeClr val="tx2"/>
                </a:solidFill>
              </a:rPr>
              <a:t>boolean </a:t>
            </a:r>
            <a:r>
              <a:rPr lang="en-US" sz="1800" b="1" dirty="0">
                <a:solidFill>
                  <a:schemeClr val="tx2"/>
                </a:solidFill>
              </a:rPr>
              <a:t>last() throws </a:t>
            </a:r>
            <a:r>
              <a:rPr lang="en-US" sz="1800" b="1" dirty="0" err="1" smtClean="0">
                <a:solidFill>
                  <a:schemeClr val="tx2"/>
                </a:solidFill>
              </a:rPr>
              <a:t>SQLException</a:t>
            </a:r>
            <a:r>
              <a:rPr lang="en-US" sz="1800" b="1" dirty="0">
                <a:solidFill>
                  <a:schemeClr val="tx2"/>
                </a:solidFill>
              </a:rPr>
              <a:t> </a:t>
            </a:r>
            <a:endParaRPr lang="en-US" sz="1800" b="1" dirty="0" smtClean="0">
              <a:solidFill>
                <a:schemeClr val="tx2"/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2"/>
                </a:solidFill>
              </a:rPr>
              <a:t>public </a:t>
            </a:r>
            <a:r>
              <a:rPr lang="en-US" sz="1800" b="1" dirty="0" err="1">
                <a:solidFill>
                  <a:schemeClr val="tx2"/>
                </a:solidFill>
              </a:rPr>
              <a:t>boolean</a:t>
            </a:r>
            <a:r>
              <a:rPr lang="en-US" sz="1800" b="1" dirty="0">
                <a:solidFill>
                  <a:schemeClr val="tx2"/>
                </a:solidFill>
              </a:rPr>
              <a:t> absolute(</a:t>
            </a:r>
            <a:r>
              <a:rPr lang="en-US" sz="1800" b="1" dirty="0" err="1">
                <a:solidFill>
                  <a:schemeClr val="tx2"/>
                </a:solidFill>
              </a:rPr>
              <a:t>int</a:t>
            </a:r>
            <a:r>
              <a:rPr lang="en-US" sz="1800" b="1" dirty="0">
                <a:solidFill>
                  <a:schemeClr val="tx2"/>
                </a:solidFill>
              </a:rPr>
              <a:t> row) throws </a:t>
            </a:r>
            <a:r>
              <a:rPr lang="en-US" sz="1800" b="1" dirty="0" err="1">
                <a:solidFill>
                  <a:schemeClr val="tx2"/>
                </a:solidFill>
              </a:rPr>
              <a:t>SQLException</a:t>
            </a:r>
            <a:r>
              <a:rPr lang="en-US" sz="1800" b="1" dirty="0">
                <a:solidFill>
                  <a:schemeClr val="tx2"/>
                </a:solidFill>
              </a:rPr>
              <a:t> </a:t>
            </a:r>
            <a:endParaRPr lang="en-US" sz="1800" b="1" dirty="0" smtClean="0">
              <a:solidFill>
                <a:schemeClr val="tx2"/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2"/>
                </a:solidFill>
              </a:rPr>
              <a:t>public </a:t>
            </a:r>
            <a:r>
              <a:rPr lang="en-US" sz="1800" b="1" dirty="0" err="1">
                <a:solidFill>
                  <a:schemeClr val="tx2"/>
                </a:solidFill>
              </a:rPr>
              <a:t>boolean</a:t>
            </a:r>
            <a:r>
              <a:rPr lang="en-US" sz="1800" b="1" dirty="0">
                <a:solidFill>
                  <a:schemeClr val="tx2"/>
                </a:solidFill>
              </a:rPr>
              <a:t> relative(</a:t>
            </a:r>
            <a:r>
              <a:rPr lang="en-US" sz="1800" b="1" dirty="0" err="1">
                <a:solidFill>
                  <a:schemeClr val="tx2"/>
                </a:solidFill>
              </a:rPr>
              <a:t>int</a:t>
            </a:r>
            <a:r>
              <a:rPr lang="en-US" sz="1800" b="1" dirty="0">
                <a:solidFill>
                  <a:schemeClr val="tx2"/>
                </a:solidFill>
              </a:rPr>
              <a:t> row) throws </a:t>
            </a:r>
            <a:r>
              <a:rPr lang="en-US" sz="1800" b="1" dirty="0" err="1">
                <a:solidFill>
                  <a:schemeClr val="tx2"/>
                </a:solidFill>
              </a:rPr>
              <a:t>SQLException</a:t>
            </a:r>
            <a:r>
              <a:rPr lang="en-US" sz="1800" b="1" dirty="0">
                <a:solidFill>
                  <a:schemeClr val="tx2"/>
                </a:solidFill>
              </a:rPr>
              <a:t> </a:t>
            </a:r>
            <a:endParaRPr lang="en-US" sz="1800" b="1" dirty="0" smtClean="0">
              <a:solidFill>
                <a:schemeClr val="tx2"/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2"/>
                </a:solidFill>
              </a:rPr>
              <a:t>public </a:t>
            </a:r>
            <a:r>
              <a:rPr lang="en-US" sz="1800" b="1" dirty="0" err="1">
                <a:solidFill>
                  <a:schemeClr val="tx2"/>
                </a:solidFill>
              </a:rPr>
              <a:t>boolean</a:t>
            </a:r>
            <a:r>
              <a:rPr lang="en-US" sz="1800" b="1" dirty="0">
                <a:solidFill>
                  <a:schemeClr val="tx2"/>
                </a:solidFill>
              </a:rPr>
              <a:t> previous() throws </a:t>
            </a:r>
            <a:r>
              <a:rPr lang="en-US" sz="1800" b="1" dirty="0" err="1">
                <a:solidFill>
                  <a:schemeClr val="tx2"/>
                </a:solidFill>
              </a:rPr>
              <a:t>SQLException</a:t>
            </a:r>
            <a:r>
              <a:rPr lang="en-US" sz="1800" b="1" dirty="0">
                <a:solidFill>
                  <a:schemeClr val="tx2"/>
                </a:solidFill>
              </a:rPr>
              <a:t> </a:t>
            </a:r>
            <a:endParaRPr lang="en-US" sz="1800" b="1" dirty="0" smtClean="0">
              <a:solidFill>
                <a:schemeClr val="tx2"/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2"/>
                </a:solidFill>
              </a:rPr>
              <a:t>public </a:t>
            </a:r>
            <a:r>
              <a:rPr lang="en-US" sz="1800" b="1" dirty="0" err="1">
                <a:solidFill>
                  <a:schemeClr val="tx2"/>
                </a:solidFill>
              </a:rPr>
              <a:t>boolean</a:t>
            </a:r>
            <a:r>
              <a:rPr lang="en-US" sz="1800" b="1" dirty="0">
                <a:solidFill>
                  <a:schemeClr val="tx2"/>
                </a:solidFill>
              </a:rPr>
              <a:t> next() throws </a:t>
            </a:r>
            <a:r>
              <a:rPr lang="en-US" sz="1800" b="1" dirty="0" err="1">
                <a:solidFill>
                  <a:schemeClr val="tx2"/>
                </a:solidFill>
              </a:rPr>
              <a:t>SQLException</a:t>
            </a:r>
            <a:r>
              <a:rPr lang="en-US" sz="1800" b="1" dirty="0">
                <a:solidFill>
                  <a:schemeClr val="tx2"/>
                </a:solidFill>
              </a:rPr>
              <a:t> </a:t>
            </a:r>
            <a:endParaRPr lang="en-US" sz="1800" b="1" dirty="0" smtClean="0">
              <a:solidFill>
                <a:schemeClr val="tx2"/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2"/>
                </a:solidFill>
              </a:rPr>
              <a:t>public </a:t>
            </a:r>
            <a:r>
              <a:rPr lang="en-US" sz="1800" b="1" dirty="0" err="1">
                <a:solidFill>
                  <a:schemeClr val="tx2"/>
                </a:solidFill>
              </a:rPr>
              <a:t>int</a:t>
            </a:r>
            <a:r>
              <a:rPr lang="en-US" sz="1800" b="1" dirty="0">
                <a:solidFill>
                  <a:schemeClr val="tx2"/>
                </a:solidFill>
              </a:rPr>
              <a:t> </a:t>
            </a:r>
            <a:r>
              <a:rPr lang="en-US" sz="1800" b="1" dirty="0" err="1">
                <a:solidFill>
                  <a:schemeClr val="tx2"/>
                </a:solidFill>
              </a:rPr>
              <a:t>getRow</a:t>
            </a:r>
            <a:r>
              <a:rPr lang="en-US" sz="1800" b="1" dirty="0">
                <a:solidFill>
                  <a:schemeClr val="tx2"/>
                </a:solidFill>
              </a:rPr>
              <a:t>() throws </a:t>
            </a:r>
            <a:r>
              <a:rPr lang="en-US" sz="1800" b="1" dirty="0" err="1">
                <a:solidFill>
                  <a:schemeClr val="tx2"/>
                </a:solidFill>
              </a:rPr>
              <a:t>SQLException</a:t>
            </a:r>
            <a:r>
              <a:rPr lang="en-US" sz="1800" b="1" dirty="0"/>
              <a:t> </a:t>
            </a:r>
            <a:endParaRPr lang="en-US" sz="1800" dirty="0"/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endParaRPr lang="en-US" sz="1800" dirty="0"/>
          </a:p>
          <a:p>
            <a:pPr>
              <a:spcBef>
                <a:spcPts val="0"/>
              </a:spcBef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197032153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50" y="766826"/>
            <a:ext cx="3037926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Viewing a ResultSet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/>
              <a:t>There is a get method for each of the possible data types, and each get method has two </a:t>
            </a:r>
            <a:r>
              <a:rPr lang="en-US" sz="1800" dirty="0" smtClean="0"/>
              <a:t>versions: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FF0000"/>
                </a:solidFill>
              </a:rPr>
              <a:t>public </a:t>
            </a:r>
            <a:r>
              <a:rPr lang="en-US" sz="1800" b="1" dirty="0" err="1">
                <a:solidFill>
                  <a:srgbClr val="FF0000"/>
                </a:solidFill>
              </a:rPr>
              <a:t>int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getInt</a:t>
            </a:r>
            <a:r>
              <a:rPr lang="en-US" sz="1800" b="1" dirty="0">
                <a:solidFill>
                  <a:srgbClr val="FF0000"/>
                </a:solidFill>
              </a:rPr>
              <a:t>(String </a:t>
            </a:r>
            <a:r>
              <a:rPr lang="en-US" sz="1800" b="1" dirty="0" err="1">
                <a:solidFill>
                  <a:srgbClr val="FF0000"/>
                </a:solidFill>
              </a:rPr>
              <a:t>columnName</a:t>
            </a:r>
            <a:r>
              <a:rPr lang="en-US" sz="1800" b="1" dirty="0">
                <a:solidFill>
                  <a:srgbClr val="FF0000"/>
                </a:solidFill>
              </a:rPr>
              <a:t>) throws </a:t>
            </a:r>
            <a:r>
              <a:rPr lang="en-US" sz="1800" b="1" dirty="0" err="1" smtClean="0">
                <a:solidFill>
                  <a:srgbClr val="FF0000"/>
                </a:solidFill>
              </a:rPr>
              <a:t>SQLException</a:t>
            </a:r>
            <a:endParaRPr lang="en-US" sz="1800" b="1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/>
              <a:t>Returns the </a:t>
            </a:r>
            <a:r>
              <a:rPr lang="en-US" sz="1800" dirty="0" err="1"/>
              <a:t>int</a:t>
            </a:r>
            <a:r>
              <a:rPr lang="en-US" sz="1800" dirty="0"/>
              <a:t> in the current row in the column named </a:t>
            </a:r>
            <a:r>
              <a:rPr lang="en-US" sz="1800" dirty="0" err="1" smtClean="0"/>
              <a:t>columnName</a:t>
            </a: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FF0000"/>
                </a:solidFill>
              </a:rPr>
              <a:t>public </a:t>
            </a:r>
            <a:r>
              <a:rPr lang="en-US" sz="1800" b="1" dirty="0" err="1">
                <a:solidFill>
                  <a:srgbClr val="FF0000"/>
                </a:solidFill>
              </a:rPr>
              <a:t>int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getInt</a:t>
            </a:r>
            <a:r>
              <a:rPr lang="en-US" sz="1800" b="1" dirty="0">
                <a:solidFill>
                  <a:srgbClr val="FF0000"/>
                </a:solidFill>
              </a:rPr>
              <a:t>(</a:t>
            </a:r>
            <a:r>
              <a:rPr lang="en-US" sz="1800" b="1" dirty="0" err="1">
                <a:solidFill>
                  <a:srgbClr val="FF0000"/>
                </a:solidFill>
              </a:rPr>
              <a:t>int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columnIndex</a:t>
            </a:r>
            <a:r>
              <a:rPr lang="en-US" sz="1800" b="1" dirty="0">
                <a:solidFill>
                  <a:srgbClr val="FF0000"/>
                </a:solidFill>
              </a:rPr>
              <a:t>) throws </a:t>
            </a:r>
            <a:r>
              <a:rPr lang="en-US" sz="1800" b="1" dirty="0" err="1" smtClean="0">
                <a:solidFill>
                  <a:srgbClr val="FF0000"/>
                </a:solidFill>
              </a:rPr>
              <a:t>SQLException</a:t>
            </a:r>
            <a:endParaRPr lang="en-US" sz="1800" b="1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/>
              <a:t>Returns the </a:t>
            </a:r>
            <a:r>
              <a:rPr lang="en-US" sz="1800" dirty="0" err="1"/>
              <a:t>int</a:t>
            </a:r>
            <a:r>
              <a:rPr lang="en-US" sz="1800" dirty="0"/>
              <a:t> in the current row in the specified column index. 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xmlns="" val="19820964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is JDBC?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8349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3489617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Updating a ResultSet(1)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800" dirty="0" smtClean="0"/>
              <a:t>As </a:t>
            </a:r>
            <a:r>
              <a:rPr lang="en-US" sz="1800" dirty="0"/>
              <a:t>with the get methods, there are two update methods for each data type</a:t>
            </a:r>
            <a:r>
              <a:rPr lang="en-US" sz="1800" dirty="0" smtClean="0"/>
              <a:t>:</a:t>
            </a:r>
          </a:p>
          <a:p>
            <a:endParaRPr lang="en-US" sz="1800" dirty="0"/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FF0000"/>
                </a:solidFill>
              </a:rPr>
              <a:t>public void </a:t>
            </a:r>
            <a:r>
              <a:rPr lang="en-US" sz="1800" b="1" dirty="0" err="1">
                <a:solidFill>
                  <a:srgbClr val="FF0000"/>
                </a:solidFill>
              </a:rPr>
              <a:t>updateString</a:t>
            </a:r>
            <a:r>
              <a:rPr lang="en-US" sz="1800" b="1" dirty="0">
                <a:solidFill>
                  <a:srgbClr val="FF0000"/>
                </a:solidFill>
              </a:rPr>
              <a:t>(</a:t>
            </a:r>
            <a:r>
              <a:rPr lang="en-US" sz="1800" b="1" dirty="0" err="1">
                <a:solidFill>
                  <a:srgbClr val="FF0000"/>
                </a:solidFill>
              </a:rPr>
              <a:t>int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columnIndex</a:t>
            </a:r>
            <a:r>
              <a:rPr lang="en-US" sz="1800" b="1" dirty="0">
                <a:solidFill>
                  <a:srgbClr val="FF0000"/>
                </a:solidFill>
              </a:rPr>
              <a:t>, String s) throws </a:t>
            </a:r>
            <a:r>
              <a:rPr lang="en-US" sz="1800" b="1" dirty="0" err="1" smtClean="0">
                <a:solidFill>
                  <a:srgbClr val="FF0000"/>
                </a:solidFill>
              </a:rPr>
              <a:t>SQLException</a:t>
            </a:r>
            <a:endParaRPr lang="en-US" sz="1800" b="1" dirty="0" smtClean="0">
              <a:solidFill>
                <a:srgbClr val="FF0000"/>
              </a:solidFill>
            </a:endParaRPr>
          </a:p>
          <a:p>
            <a:pPr>
              <a:buClr>
                <a:schemeClr val="tx2"/>
              </a:buClr>
            </a:pPr>
            <a:r>
              <a:rPr lang="en-US" sz="1800" dirty="0"/>
              <a:t>Changes the String in the specified column to the value of s</a:t>
            </a:r>
            <a:r>
              <a:rPr lang="en-US" sz="1800" dirty="0" smtClean="0"/>
              <a:t>.</a:t>
            </a:r>
          </a:p>
          <a:p>
            <a:pPr>
              <a:buClr>
                <a:schemeClr val="tx2"/>
              </a:buClr>
            </a:pPr>
            <a:endParaRPr lang="en-US" sz="1800" dirty="0" smtClean="0"/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FF0000"/>
                </a:solidFill>
              </a:rPr>
              <a:t>public void </a:t>
            </a:r>
            <a:r>
              <a:rPr lang="en-US" sz="1800" b="1" dirty="0" err="1">
                <a:solidFill>
                  <a:srgbClr val="FF0000"/>
                </a:solidFill>
              </a:rPr>
              <a:t>updateString</a:t>
            </a:r>
            <a:r>
              <a:rPr lang="en-US" sz="1800" b="1" dirty="0">
                <a:solidFill>
                  <a:srgbClr val="FF0000"/>
                </a:solidFill>
              </a:rPr>
              <a:t>(String </a:t>
            </a:r>
            <a:r>
              <a:rPr lang="en-US" sz="1800" b="1" dirty="0" err="1">
                <a:solidFill>
                  <a:srgbClr val="FF0000"/>
                </a:solidFill>
              </a:rPr>
              <a:t>columnName</a:t>
            </a:r>
            <a:r>
              <a:rPr lang="en-US" sz="1800" b="1" dirty="0">
                <a:solidFill>
                  <a:srgbClr val="FF0000"/>
                </a:solidFill>
              </a:rPr>
              <a:t>, String s) throws </a:t>
            </a:r>
            <a:r>
              <a:rPr lang="en-US" sz="1800" b="1" dirty="0" err="1" smtClean="0">
                <a:solidFill>
                  <a:srgbClr val="FF0000"/>
                </a:solidFill>
              </a:rPr>
              <a:t>SQLException</a:t>
            </a:r>
            <a:endParaRPr lang="en-US" sz="1800" b="1" dirty="0" smtClean="0">
              <a:solidFill>
                <a:srgbClr val="FF0000"/>
              </a:solidFill>
            </a:endParaRPr>
          </a:p>
          <a:p>
            <a:pPr>
              <a:buClr>
                <a:schemeClr val="tx2"/>
              </a:buClr>
            </a:pPr>
            <a:r>
              <a:rPr lang="en-US" sz="1800" dirty="0"/>
              <a:t>Similar to the previous method, except that the column is specified by its name instead of its index.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xmlns="" val="223191901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3489617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Updating a ResultSet(2)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Updating </a:t>
            </a:r>
            <a:r>
              <a:rPr lang="en-US" sz="1800" dirty="0"/>
              <a:t>a row in the result set changes the columns of the current row in the </a:t>
            </a:r>
            <a:r>
              <a:rPr lang="en-US" sz="1800" dirty="0" err="1"/>
              <a:t>ResultSet</a:t>
            </a:r>
            <a:r>
              <a:rPr lang="en-US" sz="1800" dirty="0"/>
              <a:t> object, but not in the underlying database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To </a:t>
            </a:r>
            <a:r>
              <a:rPr lang="en-US" sz="1800" dirty="0"/>
              <a:t>update your changes to the row in the database, you need to invoke one of the following </a:t>
            </a:r>
            <a:r>
              <a:rPr lang="en-US" sz="1800" dirty="0" smtClean="0"/>
              <a:t>methods: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2"/>
                </a:solidFill>
              </a:rPr>
              <a:t>public void </a:t>
            </a:r>
            <a:r>
              <a:rPr lang="en-US" sz="1800" b="1" dirty="0" err="1">
                <a:solidFill>
                  <a:schemeClr val="tx2"/>
                </a:solidFill>
              </a:rPr>
              <a:t>updateRow</a:t>
            </a:r>
            <a:r>
              <a:rPr lang="en-US" sz="1800" b="1" dirty="0" smtClean="0">
                <a:solidFill>
                  <a:schemeClr val="tx2"/>
                </a:solidFill>
              </a:rPr>
              <a:t>()</a:t>
            </a: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2"/>
                </a:solidFill>
              </a:rPr>
              <a:t>public void </a:t>
            </a:r>
            <a:r>
              <a:rPr lang="en-US" sz="1800" b="1" dirty="0" err="1">
                <a:solidFill>
                  <a:schemeClr val="tx2"/>
                </a:solidFill>
              </a:rPr>
              <a:t>deleteRow</a:t>
            </a:r>
            <a:r>
              <a:rPr lang="en-US" sz="1800" b="1" dirty="0" smtClean="0">
                <a:solidFill>
                  <a:schemeClr val="tx2"/>
                </a:solidFill>
              </a:rPr>
              <a:t>()</a:t>
            </a: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2"/>
                </a:solidFill>
              </a:rPr>
              <a:t>public void </a:t>
            </a:r>
            <a:r>
              <a:rPr lang="en-US" sz="1800" b="1" dirty="0" err="1">
                <a:solidFill>
                  <a:schemeClr val="tx2"/>
                </a:solidFill>
              </a:rPr>
              <a:t>refreshRow</a:t>
            </a:r>
            <a:r>
              <a:rPr lang="en-US" sz="1800" b="1" dirty="0" smtClean="0">
                <a:solidFill>
                  <a:schemeClr val="tx2"/>
                </a:solidFill>
              </a:rPr>
              <a:t>()</a:t>
            </a: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2"/>
                </a:solidFill>
              </a:rPr>
              <a:t>public void </a:t>
            </a:r>
            <a:r>
              <a:rPr lang="en-US" sz="1800" b="1" dirty="0" err="1">
                <a:solidFill>
                  <a:schemeClr val="tx2"/>
                </a:solidFill>
              </a:rPr>
              <a:t>cancelRowUpdates</a:t>
            </a:r>
            <a:r>
              <a:rPr lang="en-US" sz="1800" b="1" dirty="0" smtClean="0">
                <a:solidFill>
                  <a:schemeClr val="tx2"/>
                </a:solidFill>
              </a:rPr>
              <a:t>()</a:t>
            </a: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2"/>
                </a:solidFill>
              </a:rPr>
              <a:t>public void </a:t>
            </a:r>
            <a:r>
              <a:rPr lang="en-US" sz="1800" b="1" dirty="0" err="1">
                <a:solidFill>
                  <a:schemeClr val="tx2"/>
                </a:solidFill>
              </a:rPr>
              <a:t>insertRow</a:t>
            </a:r>
            <a:r>
              <a:rPr lang="en-US" sz="1800" b="1" dirty="0">
                <a:solidFill>
                  <a:schemeClr val="tx2"/>
                </a:solidFill>
              </a:rPr>
              <a:t>()</a:t>
            </a:r>
            <a:endParaRPr lang="en-US" sz="18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622197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Data types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xmlns="" val="362049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2090475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Data types(1)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The </a:t>
            </a:r>
            <a:r>
              <a:rPr lang="en-US" sz="1800" dirty="0"/>
              <a:t>JDBC driver converts the Java data type to the appropriate JDBC type before sending it to the database. </a:t>
            </a: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It </a:t>
            </a:r>
            <a:r>
              <a:rPr lang="en-US" sz="1800" dirty="0"/>
              <a:t>uses a default mapping for most data types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/>
              <a:t>For example, a Java </a:t>
            </a:r>
            <a:r>
              <a:rPr lang="en-US" sz="1800" dirty="0" err="1">
                <a:solidFill>
                  <a:schemeClr val="tx2"/>
                </a:solidFill>
              </a:rPr>
              <a:t>int</a:t>
            </a:r>
            <a:r>
              <a:rPr lang="en-US" sz="1800" dirty="0"/>
              <a:t> is converted to an </a:t>
            </a:r>
            <a:r>
              <a:rPr lang="en-US" sz="1800" dirty="0">
                <a:solidFill>
                  <a:schemeClr val="tx2"/>
                </a:solidFill>
              </a:rPr>
              <a:t>SQL INTEGER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Default </a:t>
            </a:r>
            <a:r>
              <a:rPr lang="en-US" sz="1800" dirty="0"/>
              <a:t>mappings were created to provide consistency between drivers.</a:t>
            </a:r>
          </a:p>
        </p:txBody>
      </p:sp>
    </p:spTree>
    <p:extLst>
      <p:ext uri="{BB962C8B-B14F-4D97-AF65-F5344CB8AC3E}">
        <p14:creationId xmlns:p14="http://schemas.microsoft.com/office/powerpoint/2010/main" xmlns="" val="227871655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2090475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Data types(2)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05586" y="1600199"/>
            <a:ext cx="4631972" cy="472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2222695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Transactions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3647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8" y="766826"/>
            <a:ext cx="2465049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Transactions(1)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Transactions </a:t>
            </a:r>
            <a:r>
              <a:rPr lang="en-US" sz="1800" dirty="0"/>
              <a:t>enable you to control if, and when, changes are applied to the database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It </a:t>
            </a:r>
            <a:r>
              <a:rPr lang="en-US" sz="1800" dirty="0"/>
              <a:t>treats a single SQL statement or a group of SQL statements as one logical unit, and if any statement fails, the whole transaction fails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xmlns="" val="91317768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8" y="766826"/>
            <a:ext cx="2465049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Transactions(2)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To </a:t>
            </a:r>
            <a:r>
              <a:rPr lang="en-US" sz="1800" dirty="0"/>
              <a:t>enable manual- transaction support instead of the </a:t>
            </a:r>
            <a:r>
              <a:rPr lang="en-US" sz="1800" i="1" dirty="0"/>
              <a:t>auto-commit</a:t>
            </a:r>
            <a:r>
              <a:rPr lang="en-US" sz="1800" dirty="0"/>
              <a:t> mode that the JDBC driver uses by default, use the Connection object's </a:t>
            </a:r>
            <a:r>
              <a:rPr lang="en-US" sz="1800" b="1" dirty="0" err="1">
                <a:solidFill>
                  <a:schemeClr val="tx2"/>
                </a:solidFill>
              </a:rPr>
              <a:t>setAutoCommit</a:t>
            </a:r>
            <a:r>
              <a:rPr lang="en-US" sz="1800" b="1" dirty="0">
                <a:solidFill>
                  <a:schemeClr val="tx2"/>
                </a:solidFill>
              </a:rPr>
              <a:t>()</a:t>
            </a:r>
            <a:r>
              <a:rPr lang="en-US" sz="1800" dirty="0"/>
              <a:t> method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 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b="1" dirty="0"/>
              <a:t> </a:t>
            </a:r>
            <a:r>
              <a:rPr lang="en-US" sz="1800" b="1" dirty="0" err="1" smtClean="0">
                <a:solidFill>
                  <a:schemeClr val="tx2"/>
                </a:solidFill>
              </a:rPr>
              <a:t>con.setAutoCommit</a:t>
            </a:r>
            <a:r>
              <a:rPr lang="en-US" sz="1800" b="1" dirty="0" smtClean="0">
                <a:solidFill>
                  <a:schemeClr val="tx2"/>
                </a:solidFill>
              </a:rPr>
              <a:t>(false);</a:t>
            </a:r>
            <a:endParaRPr lang="en-US" sz="1800" b="1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xmlns="" val="118497281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3026910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Commit &amp; Rollback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Once </a:t>
            </a:r>
            <a:r>
              <a:rPr lang="en-US" sz="1800" dirty="0"/>
              <a:t>you are done with your changes and you want to commit the changes then call </a:t>
            </a:r>
            <a:r>
              <a:rPr lang="en-US" sz="1800" b="1" dirty="0">
                <a:solidFill>
                  <a:schemeClr val="tx2"/>
                </a:solidFill>
              </a:rPr>
              <a:t>commit()</a:t>
            </a:r>
            <a:r>
              <a:rPr lang="en-US" sz="1800" dirty="0"/>
              <a:t> method on connection object as follows</a:t>
            </a:r>
            <a:r>
              <a:rPr lang="en-US" sz="1800" dirty="0" smtClean="0"/>
              <a:t>: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b="1" dirty="0" err="1" smtClean="0">
                <a:solidFill>
                  <a:schemeClr val="tx2"/>
                </a:solidFill>
              </a:rPr>
              <a:t>con.commit</a:t>
            </a:r>
            <a:r>
              <a:rPr lang="en-US" sz="1800" b="1" dirty="0">
                <a:solidFill>
                  <a:schemeClr val="tx2"/>
                </a:solidFill>
              </a:rPr>
              <a:t>( </a:t>
            </a:r>
            <a:r>
              <a:rPr lang="en-US" sz="1800" b="1" dirty="0" smtClean="0">
                <a:solidFill>
                  <a:schemeClr val="tx2"/>
                </a:solidFill>
              </a:rPr>
              <a:t>);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b="1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/>
              <a:t>Otherwise, to roll back updates to the database made using the Connection named conn, use the following code</a:t>
            </a:r>
            <a:r>
              <a:rPr lang="en-US" sz="1800" dirty="0" smtClean="0"/>
              <a:t>: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b="1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b="1" dirty="0" err="1">
                <a:solidFill>
                  <a:schemeClr val="tx2"/>
                </a:solidFill>
              </a:rPr>
              <a:t>c</a:t>
            </a:r>
            <a:r>
              <a:rPr lang="en-US" sz="1800" b="1" dirty="0" err="1" smtClean="0">
                <a:solidFill>
                  <a:schemeClr val="tx2"/>
                </a:solidFill>
              </a:rPr>
              <a:t>on.rollback</a:t>
            </a:r>
            <a:r>
              <a:rPr lang="en-US" sz="1800" b="1" dirty="0" smtClean="0">
                <a:solidFill>
                  <a:schemeClr val="tx2"/>
                </a:solidFill>
              </a:rPr>
              <a:t>();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xmlns="" val="31191895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Exceptions Handling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036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What is JDBC?</a:t>
            </a:r>
            <a:endParaRPr lang="en" sz="2300" dirty="0"/>
          </a:p>
        </p:txBody>
      </p:sp>
      <p:sp>
        <p:nvSpPr>
          <p:cNvPr id="102" name="Shape 10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b="1" dirty="0" smtClean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b="1" dirty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b="1" dirty="0" smtClean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b="1" dirty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2000" b="1" dirty="0" smtClean="0"/>
              <a:t>JDBC</a:t>
            </a:r>
            <a:r>
              <a:rPr lang="en-US" sz="2000" dirty="0" smtClean="0"/>
              <a:t> </a:t>
            </a:r>
            <a:r>
              <a:rPr lang="en-US" sz="2000" dirty="0"/>
              <a:t>stands for </a:t>
            </a:r>
            <a:r>
              <a:rPr lang="en-US" sz="2000" b="1" dirty="0"/>
              <a:t>J</a:t>
            </a:r>
            <a:r>
              <a:rPr lang="en-US" sz="2000" dirty="0"/>
              <a:t>ava </a:t>
            </a:r>
            <a:r>
              <a:rPr lang="en-US" sz="2000" b="1" dirty="0"/>
              <a:t>D</a:t>
            </a:r>
            <a:r>
              <a:rPr lang="en-US" sz="2000" dirty="0"/>
              <a:t>ata</a:t>
            </a:r>
            <a:r>
              <a:rPr lang="en-US" sz="2000" b="1" dirty="0"/>
              <a:t>b</a:t>
            </a:r>
            <a:r>
              <a:rPr lang="en-US" sz="2000" dirty="0"/>
              <a:t>ase </a:t>
            </a:r>
            <a:r>
              <a:rPr lang="en-US" sz="2000" b="1" dirty="0"/>
              <a:t>C</a:t>
            </a:r>
            <a:r>
              <a:rPr lang="en-US" sz="2000" dirty="0"/>
              <a:t>onnectivity, which is a standard Java API for database-independent connectivity between the Java programming language and a wide range of databases.</a:t>
            </a:r>
            <a:endParaRPr sz="2000" dirty="0" smtClean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None/>
            </a:pPr>
            <a:endParaRPr lang="en-US" sz="2000" dirty="0" smtClean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None/>
            </a:pPr>
            <a:endParaRPr sz="2000" dirty="0" smtClean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1759969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Exceptions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When </a:t>
            </a:r>
            <a:r>
              <a:rPr lang="en-US" sz="1800" dirty="0"/>
              <a:t>an exception condition occurs, an exception is thrown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The </a:t>
            </a:r>
            <a:r>
              <a:rPr lang="en-US" sz="1800" dirty="0"/>
              <a:t>term thrown means that current program execution stops, and control is redirected to the nearest applicable catch clause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JDBC </a:t>
            </a:r>
            <a:r>
              <a:rPr lang="en-US" sz="1800" dirty="0"/>
              <a:t>Exception handling is very similar to Java </a:t>
            </a:r>
            <a:r>
              <a:rPr lang="en-US" sz="1800" dirty="0" smtClean="0"/>
              <a:t>Exception </a:t>
            </a:r>
            <a:r>
              <a:rPr lang="en-US" sz="1800" dirty="0"/>
              <a:t>handling but for JDBC, the most common exception you'll deal with is </a:t>
            </a:r>
            <a:r>
              <a:rPr lang="en-US" sz="1800" b="1" dirty="0" err="1">
                <a:solidFill>
                  <a:srgbClr val="FF0000"/>
                </a:solidFill>
              </a:rPr>
              <a:t>java.sql.SQLException</a:t>
            </a:r>
            <a:r>
              <a:rPr lang="en-US" sz="1800" b="1" dirty="0"/>
              <a:t>.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xmlns="" val="379478322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3533685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SQLException methods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/>
              <a:t>A </a:t>
            </a:r>
            <a:r>
              <a:rPr lang="en-US" sz="1800" dirty="0" err="1"/>
              <a:t>SQLException</a:t>
            </a:r>
            <a:r>
              <a:rPr lang="en-US" sz="1800" dirty="0"/>
              <a:t> can occur both in the driver and the database. </a:t>
            </a: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/>
              <a:t>The passed </a:t>
            </a:r>
            <a:r>
              <a:rPr lang="en-US" sz="1800" dirty="0" err="1"/>
              <a:t>SQLException</a:t>
            </a:r>
            <a:r>
              <a:rPr lang="en-US" sz="1800" dirty="0"/>
              <a:t> object has the following methods available for retrieving additional information about the exception</a:t>
            </a:r>
            <a:r>
              <a:rPr lang="en-US" sz="1800" dirty="0" smtClean="0"/>
              <a:t>: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 err="1">
                <a:solidFill>
                  <a:schemeClr val="tx2"/>
                </a:solidFill>
              </a:rPr>
              <a:t>getErrorCode</a:t>
            </a:r>
            <a:r>
              <a:rPr lang="en-US" sz="1800" b="1" dirty="0">
                <a:solidFill>
                  <a:schemeClr val="tx2"/>
                </a:solidFill>
              </a:rPr>
              <a:t>( </a:t>
            </a:r>
            <a:r>
              <a:rPr lang="en-US" sz="1800" b="1" dirty="0" smtClean="0">
                <a:solidFill>
                  <a:schemeClr val="tx2"/>
                </a:solidFill>
              </a:rPr>
              <a:t>)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 err="1">
                <a:solidFill>
                  <a:schemeClr val="tx2"/>
                </a:solidFill>
              </a:rPr>
              <a:t>getMessage</a:t>
            </a:r>
            <a:r>
              <a:rPr lang="en-US" sz="1800" b="1" dirty="0">
                <a:solidFill>
                  <a:schemeClr val="tx2"/>
                </a:solidFill>
              </a:rPr>
              <a:t>( </a:t>
            </a:r>
            <a:r>
              <a:rPr lang="en-US" sz="1800" b="1" dirty="0" smtClean="0">
                <a:solidFill>
                  <a:schemeClr val="tx2"/>
                </a:solidFill>
              </a:rPr>
              <a:t>)</a:t>
            </a: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 err="1">
                <a:solidFill>
                  <a:schemeClr val="tx2"/>
                </a:solidFill>
              </a:rPr>
              <a:t>getSQLState</a:t>
            </a:r>
            <a:r>
              <a:rPr lang="en-US" sz="1800" b="1" dirty="0">
                <a:solidFill>
                  <a:schemeClr val="tx2"/>
                </a:solidFill>
              </a:rPr>
              <a:t>( </a:t>
            </a:r>
            <a:r>
              <a:rPr lang="en-US" sz="1800" b="1" dirty="0" smtClean="0">
                <a:solidFill>
                  <a:schemeClr val="tx2"/>
                </a:solidFill>
              </a:rPr>
              <a:t>)</a:t>
            </a: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 err="1">
                <a:solidFill>
                  <a:schemeClr val="tx2"/>
                </a:solidFill>
              </a:rPr>
              <a:t>getNextException</a:t>
            </a:r>
            <a:r>
              <a:rPr lang="en-US" sz="1800" b="1" dirty="0">
                <a:solidFill>
                  <a:schemeClr val="tx2"/>
                </a:solidFill>
              </a:rPr>
              <a:t>( </a:t>
            </a:r>
            <a:r>
              <a:rPr lang="en-US" sz="1800" b="1" dirty="0" smtClean="0">
                <a:solidFill>
                  <a:schemeClr val="tx2"/>
                </a:solidFill>
              </a:rPr>
              <a:t>)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 err="1">
                <a:solidFill>
                  <a:schemeClr val="tx2"/>
                </a:solidFill>
              </a:rPr>
              <a:t>printStackTrace</a:t>
            </a:r>
            <a:r>
              <a:rPr lang="en-US" sz="1800" b="1" dirty="0">
                <a:solidFill>
                  <a:schemeClr val="tx2"/>
                </a:solidFill>
              </a:rPr>
              <a:t>( )</a:t>
            </a:r>
            <a:endParaRPr lang="en-US" sz="18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22796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JDBC best practices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2520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2484527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Best Practice #1</a:t>
            </a:r>
            <a:endParaRPr lang="en" sz="2300" dirty="0"/>
          </a:p>
        </p:txBody>
      </p:sp>
      <p:sp>
        <p:nvSpPr>
          <p:cNvPr id="4" name="TextBox 3"/>
          <p:cNvSpPr txBox="1"/>
          <p:nvPr/>
        </p:nvSpPr>
        <p:spPr>
          <a:xfrm>
            <a:off x="3360145" y="328302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621794" y="2214390"/>
            <a:ext cx="5660356" cy="3117512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800" b="1" dirty="0" smtClean="0">
                <a:solidFill>
                  <a:schemeClr val="tx2"/>
                </a:solidFill>
              </a:rPr>
              <a:t>Use </a:t>
            </a:r>
            <a:r>
              <a:rPr lang="en-US" sz="1800" b="1" dirty="0" err="1" smtClean="0">
                <a:solidFill>
                  <a:schemeClr val="tx2"/>
                </a:solidFill>
              </a:rPr>
              <a:t>PreparedStatement</a:t>
            </a:r>
            <a:r>
              <a:rPr lang="en-US" sz="1800" b="1" dirty="0" smtClean="0">
                <a:solidFill>
                  <a:schemeClr val="tx2"/>
                </a:solidFill>
              </a:rPr>
              <a:t> in order to avoid </a:t>
            </a:r>
            <a:r>
              <a:rPr lang="en-US" sz="1800" b="1" dirty="0" err="1" smtClean="0">
                <a:solidFill>
                  <a:schemeClr val="tx2"/>
                </a:solidFill>
              </a:rPr>
              <a:t>SQLinjection</a:t>
            </a:r>
            <a:endParaRPr lang="en-US" sz="1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741879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2484527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Best Practice #2</a:t>
            </a:r>
            <a:endParaRPr lang="en" sz="2300" dirty="0"/>
          </a:p>
        </p:txBody>
      </p:sp>
      <p:sp>
        <p:nvSpPr>
          <p:cNvPr id="4" name="TextBox 3"/>
          <p:cNvSpPr txBox="1"/>
          <p:nvPr/>
        </p:nvSpPr>
        <p:spPr>
          <a:xfrm>
            <a:off x="3360145" y="328302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621794" y="2214390"/>
            <a:ext cx="5660356" cy="3117512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800" b="1" dirty="0" smtClean="0">
                <a:solidFill>
                  <a:schemeClr val="tx2"/>
                </a:solidFill>
              </a:rPr>
              <a:t>Use </a:t>
            </a:r>
            <a:r>
              <a:rPr lang="en-US" sz="1800" b="1" dirty="0" err="1" smtClean="0">
                <a:solidFill>
                  <a:schemeClr val="tx2"/>
                </a:solidFill>
              </a:rPr>
              <a:t>ConnectionPool</a:t>
            </a:r>
            <a:endParaRPr lang="en-US" sz="1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527720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2484527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Best Practice #3</a:t>
            </a:r>
            <a:endParaRPr lang="en" sz="2300" dirty="0"/>
          </a:p>
        </p:txBody>
      </p:sp>
      <p:sp>
        <p:nvSpPr>
          <p:cNvPr id="4" name="TextBox 3"/>
          <p:cNvSpPr txBox="1"/>
          <p:nvPr/>
        </p:nvSpPr>
        <p:spPr>
          <a:xfrm>
            <a:off x="3360145" y="328302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621794" y="2214390"/>
            <a:ext cx="5660356" cy="3117512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800" b="1" dirty="0" smtClean="0">
                <a:solidFill>
                  <a:schemeClr val="tx2"/>
                </a:solidFill>
              </a:rPr>
              <a:t>Disable auto commit mode</a:t>
            </a:r>
            <a:endParaRPr lang="en-US" sz="1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710684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2484527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Best Practice #4</a:t>
            </a:r>
            <a:endParaRPr lang="en" sz="2300" dirty="0"/>
          </a:p>
        </p:txBody>
      </p:sp>
      <p:sp>
        <p:nvSpPr>
          <p:cNvPr id="4" name="TextBox 3"/>
          <p:cNvSpPr txBox="1"/>
          <p:nvPr/>
        </p:nvSpPr>
        <p:spPr>
          <a:xfrm>
            <a:off x="3360145" y="328302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621794" y="2214390"/>
            <a:ext cx="5660356" cy="3117512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800" b="1" dirty="0" smtClean="0">
                <a:solidFill>
                  <a:schemeClr val="tx2"/>
                </a:solidFill>
              </a:rPr>
              <a:t>Access </a:t>
            </a:r>
            <a:r>
              <a:rPr lang="en-US" sz="1800" b="1" dirty="0" err="1" smtClean="0">
                <a:solidFill>
                  <a:schemeClr val="tx2"/>
                </a:solidFill>
              </a:rPr>
              <a:t>ResultSet</a:t>
            </a:r>
            <a:r>
              <a:rPr lang="en-US" sz="1800" b="1" dirty="0" smtClean="0">
                <a:solidFill>
                  <a:schemeClr val="tx2"/>
                </a:solidFill>
              </a:rPr>
              <a:t> using column name to avoid </a:t>
            </a:r>
            <a:r>
              <a:rPr lang="en-US" sz="1800" b="1" dirty="0" err="1" smtClean="0">
                <a:solidFill>
                  <a:schemeClr val="tx2"/>
                </a:solidFill>
              </a:rPr>
              <a:t>InvalidColumnIndexError</a:t>
            </a:r>
            <a:endParaRPr lang="en-US" sz="1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79178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2484527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Best Practice #5</a:t>
            </a:r>
            <a:endParaRPr lang="en" sz="2300" dirty="0"/>
          </a:p>
        </p:txBody>
      </p:sp>
      <p:sp>
        <p:nvSpPr>
          <p:cNvPr id="4" name="TextBox 3"/>
          <p:cNvSpPr txBox="1"/>
          <p:nvPr/>
        </p:nvSpPr>
        <p:spPr>
          <a:xfrm>
            <a:off x="3360145" y="328302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621794" y="2214390"/>
            <a:ext cx="5660356" cy="3117512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800" b="1" dirty="0" smtClean="0">
                <a:solidFill>
                  <a:schemeClr val="tx2"/>
                </a:solidFill>
              </a:rPr>
              <a:t>Use Bind variables(?) instead of String concatenation</a:t>
            </a:r>
            <a:endParaRPr lang="en-US" sz="1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38862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2484527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Best Practice #6</a:t>
            </a:r>
            <a:endParaRPr lang="en" sz="2300" dirty="0"/>
          </a:p>
        </p:txBody>
      </p:sp>
      <p:sp>
        <p:nvSpPr>
          <p:cNvPr id="4" name="TextBox 3"/>
          <p:cNvSpPr txBox="1"/>
          <p:nvPr/>
        </p:nvSpPr>
        <p:spPr>
          <a:xfrm>
            <a:off x="3360145" y="328302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621794" y="2214390"/>
            <a:ext cx="5660356" cy="3117512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800" b="1" dirty="0" smtClean="0">
                <a:solidFill>
                  <a:schemeClr val="tx2"/>
                </a:solidFill>
              </a:rPr>
              <a:t>Always close Statement, </a:t>
            </a:r>
            <a:r>
              <a:rPr lang="en-US" sz="1800" b="1" dirty="0" err="1" smtClean="0">
                <a:solidFill>
                  <a:schemeClr val="tx2"/>
                </a:solidFill>
              </a:rPr>
              <a:t>PreparedStatement</a:t>
            </a:r>
            <a:r>
              <a:rPr lang="en-US" sz="1800" b="1" dirty="0" smtClean="0">
                <a:solidFill>
                  <a:schemeClr val="tx2"/>
                </a:solidFill>
              </a:rPr>
              <a:t> and Connection</a:t>
            </a:r>
            <a:endParaRPr lang="en-US" sz="1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794180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2484527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Best Practice </a:t>
            </a:r>
            <a:r>
              <a:rPr lang="en" sz="2300" dirty="0" smtClean="0"/>
              <a:t>#7</a:t>
            </a:r>
            <a:endParaRPr lang="en" sz="2300" dirty="0"/>
          </a:p>
        </p:txBody>
      </p:sp>
      <p:sp>
        <p:nvSpPr>
          <p:cNvPr id="4" name="TextBox 3"/>
          <p:cNvSpPr txBox="1"/>
          <p:nvPr/>
        </p:nvSpPr>
        <p:spPr>
          <a:xfrm>
            <a:off x="3360145" y="328302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621794" y="2214390"/>
            <a:ext cx="5660356" cy="3117512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800" b="1" dirty="0" smtClean="0">
                <a:solidFill>
                  <a:schemeClr val="tx2"/>
                </a:solidFill>
              </a:rPr>
              <a:t>Use standard SQL statement and avoid using </a:t>
            </a:r>
            <a:r>
              <a:rPr lang="en-US" sz="1800" b="1" dirty="0" err="1" smtClean="0">
                <a:solidFill>
                  <a:schemeClr val="tx2"/>
                </a:solidFill>
              </a:rPr>
              <a:t>db</a:t>
            </a:r>
            <a:r>
              <a:rPr lang="en-US" sz="1800" b="1" dirty="0" smtClean="0">
                <a:solidFill>
                  <a:schemeClr val="tx2"/>
                </a:solidFill>
              </a:rPr>
              <a:t> specific query until necessary</a:t>
            </a:r>
            <a:endParaRPr lang="en-US" sz="1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56921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1060347" y="766826"/>
            <a:ext cx="3181147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JDBC Architecture(1)</a:t>
            </a:r>
            <a:endParaRPr lang="en" sz="2300" dirty="0"/>
          </a:p>
        </p:txBody>
      </p:sp>
      <p:sp>
        <p:nvSpPr>
          <p:cNvPr id="108" name="Shape 10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14300" lvl="0"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1800" dirty="0" smtClean="0"/>
          </a:p>
          <a:p>
            <a:pPr marL="114300" lvl="0"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1800" dirty="0" smtClean="0"/>
          </a:p>
          <a:p>
            <a:pPr marL="114300" lvl="0"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1800" dirty="0"/>
          </a:p>
          <a:p>
            <a:pPr marL="114300" lv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1800" dirty="0" smtClean="0"/>
              <a:t>In </a:t>
            </a:r>
            <a:r>
              <a:rPr lang="en-US" sz="1800" dirty="0"/>
              <a:t>general </a:t>
            </a:r>
            <a:r>
              <a:rPr lang="en-US" sz="1800" b="1" dirty="0"/>
              <a:t>JDBC</a:t>
            </a:r>
            <a:r>
              <a:rPr lang="en-US" sz="1800" dirty="0"/>
              <a:t> Architecture consists of two layers</a:t>
            </a:r>
            <a:r>
              <a:rPr lang="en-US" sz="1800" dirty="0" smtClean="0"/>
              <a:t>:</a:t>
            </a:r>
          </a:p>
          <a:p>
            <a:pPr marL="114300" lvl="0"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1800" dirty="0" smtClean="0"/>
          </a:p>
          <a:p>
            <a:pPr marL="114300" lvl="0"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1800" dirty="0"/>
          </a:p>
          <a:p>
            <a:pPr marL="400050" indent="-285750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1800" b="1" dirty="0"/>
              <a:t>JDBC API:</a:t>
            </a:r>
            <a:r>
              <a:rPr lang="en-US" sz="1800" dirty="0"/>
              <a:t> This provides the application-to-JDBC Manager </a:t>
            </a:r>
            <a:r>
              <a:rPr lang="en-US" sz="1800" dirty="0" smtClean="0"/>
              <a:t>connection.</a:t>
            </a:r>
          </a:p>
          <a:p>
            <a:pPr marL="114300"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1800" dirty="0" smtClean="0"/>
          </a:p>
          <a:p>
            <a:pPr marL="400050" indent="-285750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1800" b="1" dirty="0"/>
              <a:t>JDBC Driver API:</a:t>
            </a:r>
            <a:r>
              <a:rPr lang="en-US" sz="1800" dirty="0"/>
              <a:t> This supports the JDBC Manager-to-Driver Connection.</a:t>
            </a:r>
          </a:p>
          <a:p>
            <a:pPr marL="114300"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1800" dirty="0" smtClean="0"/>
          </a:p>
          <a:p>
            <a:pPr marL="114300" lvl="0">
              <a:spcBef>
                <a:spcPts val="0"/>
              </a:spcBef>
              <a:buClr>
                <a:schemeClr val="dk2"/>
              </a:buClr>
              <a:buSzPct val="100000"/>
            </a:pPr>
            <a:endParaRPr lang="en" sz="18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xmlns="" val="263074727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dirty="0" smtClean="0"/>
              <a:t>Questions?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xmlns="" val="326311215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060348" y="766826"/>
            <a:ext cx="3236230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JDBC Architecture(2)</a:t>
            </a:r>
            <a:endParaRPr lang="en" sz="2300" dirty="0"/>
          </a:p>
        </p:txBody>
      </p:sp>
      <p:sp>
        <p:nvSpPr>
          <p:cNvPr id="114" name="Shape 11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spcBef>
                <a:spcPts val="0"/>
              </a:spcBef>
              <a:buNone/>
            </a:pPr>
            <a:r>
              <a:rPr lang="en-US" sz="1800" dirty="0" smtClean="0"/>
              <a:t>This is the architectural diagram that shows the location of the driver manager with respect to the </a:t>
            </a:r>
            <a:r>
              <a:rPr lang="en-US" sz="1800" b="1" dirty="0" smtClean="0"/>
              <a:t>JDBC</a:t>
            </a:r>
            <a:r>
              <a:rPr lang="en-US" sz="1800" dirty="0" smtClean="0"/>
              <a:t> drivers and the Java application:</a:t>
            </a:r>
            <a:endParaRPr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2793" y="2489811"/>
            <a:ext cx="4786648" cy="3635567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Common JDBC components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2592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1060450" y="766763"/>
            <a:ext cx="4359313" cy="5937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Common JDBC components(1)</a:t>
            </a:r>
            <a:endParaRPr lang="en" dirty="0"/>
          </a:p>
        </p:txBody>
      </p:sp>
      <p:sp>
        <p:nvSpPr>
          <p:cNvPr id="133" name="Shape 13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sz="1800" dirty="0" smtClean="0"/>
          </a:p>
          <a:p>
            <a:pPr lvl="0" rtl="0">
              <a:spcBef>
                <a:spcPts val="0"/>
              </a:spcBef>
              <a:buNone/>
            </a:pPr>
            <a:endParaRPr lang="en" sz="1800" dirty="0"/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/>
              <a:t>You should know the following </a:t>
            </a:r>
            <a:r>
              <a:rPr lang="en" sz="1800" b="1" dirty="0" smtClean="0"/>
              <a:t>interfaces </a:t>
            </a:r>
            <a:r>
              <a:rPr lang="en" sz="1800" dirty="0" smtClean="0"/>
              <a:t>and </a:t>
            </a:r>
            <a:r>
              <a:rPr lang="en" sz="1800" b="1" dirty="0" smtClean="0"/>
              <a:t>classes</a:t>
            </a:r>
            <a:r>
              <a:rPr lang="en" sz="1800" dirty="0" smtClean="0"/>
              <a:t> from JDBC API:</a:t>
            </a:r>
          </a:p>
          <a:p>
            <a:pPr lvl="0" rtl="0">
              <a:spcBef>
                <a:spcPts val="0"/>
              </a:spcBef>
              <a:buNone/>
            </a:pPr>
            <a:endParaRPr lang="en" sz="1800" dirty="0" smtClean="0"/>
          </a:p>
          <a:p>
            <a:pPr marL="285750" lvl="0" indent="-285750" rtl="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" sz="1800" b="1" dirty="0" smtClean="0"/>
              <a:t>Driver Manager-class</a:t>
            </a:r>
          </a:p>
          <a:p>
            <a:pPr lvl="0"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 marL="285750" lvl="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 smtClean="0"/>
              <a:t>Driver-interface</a:t>
            </a:r>
          </a:p>
          <a:p>
            <a:pPr lvl="0"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 marL="285750" lvl="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 smtClean="0"/>
              <a:t>Connection-interface</a:t>
            </a:r>
          </a:p>
          <a:p>
            <a:pPr marL="285750" lvl="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endParaRPr lang="en-US" sz="1800" b="1" dirty="0"/>
          </a:p>
          <a:p>
            <a:pPr marL="285750" lvl="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 smtClean="0"/>
              <a:t>Statement-interface</a:t>
            </a:r>
          </a:p>
          <a:p>
            <a:pPr marL="285750" lvl="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endParaRPr lang="en-US" sz="1800" b="1" dirty="0"/>
          </a:p>
          <a:p>
            <a:pPr marL="285750" lvl="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 err="1" smtClean="0"/>
              <a:t>ResultSet</a:t>
            </a:r>
            <a:r>
              <a:rPr lang="en-US" sz="1800" b="1" dirty="0" smtClean="0"/>
              <a:t>-interface</a:t>
            </a:r>
          </a:p>
          <a:p>
            <a:pPr marL="285750" lvl="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endParaRPr lang="en-US" sz="1800" b="1" dirty="0"/>
          </a:p>
          <a:p>
            <a:pPr marL="285750" lvl="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 err="1" smtClean="0"/>
              <a:t>SQLException</a:t>
            </a:r>
            <a:r>
              <a:rPr lang="en-US" sz="1800" b="1" dirty="0" smtClean="0"/>
              <a:t>-class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6574525" y="5604150"/>
            <a:ext cx="2363099" cy="103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indent="45720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dirty="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amnet Group Presentation Template">
  <a:themeElements>
    <a:clrScheme name="Custom 6">
      <a:dk1>
        <a:sysClr val="windowText" lastClr="000000"/>
      </a:dk1>
      <a:lt1>
        <a:sysClr val="window" lastClr="FFFFFF"/>
      </a:lt1>
      <a:dk2>
        <a:srgbClr val="E60000"/>
      </a:dk2>
      <a:lt2>
        <a:srgbClr val="FFFFFF"/>
      </a:lt2>
      <a:accent1>
        <a:srgbClr val="565A5C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ENG_Teamnet Group Presentation_june_ 2014.ppt [Compatibility Mode]" id="{4E38FE5A-FB22-4353-B213-4C558403F09A}" vid="{3CD7C979-2E40-4EE5-8B22-6A7321B40C7F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Teamnet Group Presentation Template</Template>
  <TotalTime>1776</TotalTime>
  <Words>1710</Words>
  <Application>Microsoft Office PowerPoint</Application>
  <PresentationFormat>On-screen Show (4:3)</PresentationFormat>
  <Paragraphs>477</Paragraphs>
  <Slides>61</Slides>
  <Notes>49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Teamnet Group Presentation Template</vt:lpstr>
      <vt:lpstr>Introduction to JDBC</vt:lpstr>
      <vt:lpstr>Outline(1)</vt:lpstr>
      <vt:lpstr>Outline(2)</vt:lpstr>
      <vt:lpstr>What is JDBC?</vt:lpstr>
      <vt:lpstr>What is JDBC?</vt:lpstr>
      <vt:lpstr>JDBC Architecture(1)</vt:lpstr>
      <vt:lpstr>JDBC Architecture(2)</vt:lpstr>
      <vt:lpstr>Common JDBC components</vt:lpstr>
      <vt:lpstr>Common JDBC components(1)</vt:lpstr>
      <vt:lpstr>Common JDBC components(2)</vt:lpstr>
      <vt:lpstr>Environment configuration</vt:lpstr>
      <vt:lpstr>Environment configuration</vt:lpstr>
      <vt:lpstr>Creating JDBC application</vt:lpstr>
      <vt:lpstr>Creating JDBC application</vt:lpstr>
      <vt:lpstr>JDBC Drivers </vt:lpstr>
      <vt:lpstr>What is a JDBC Driver?</vt:lpstr>
      <vt:lpstr>Register JDBC Driver</vt:lpstr>
      <vt:lpstr>First approach</vt:lpstr>
      <vt:lpstr>Second approach</vt:lpstr>
      <vt:lpstr>Connection </vt:lpstr>
      <vt:lpstr>Static connection(1) </vt:lpstr>
      <vt:lpstr> Static connection(2) </vt:lpstr>
      <vt:lpstr>Dynamic connection(1)</vt:lpstr>
      <vt:lpstr>Dynamic connection(2)</vt:lpstr>
      <vt:lpstr>Advantages</vt:lpstr>
      <vt:lpstr>Closing the connection</vt:lpstr>
      <vt:lpstr>Statement </vt:lpstr>
      <vt:lpstr>Statement types</vt:lpstr>
      <vt:lpstr>Which interface to use ?</vt:lpstr>
      <vt:lpstr>Statement(1) </vt:lpstr>
      <vt:lpstr>Statement(2)</vt:lpstr>
      <vt:lpstr>Statement(3)</vt:lpstr>
      <vt:lpstr>PreparedStatement(1)</vt:lpstr>
      <vt:lpstr>PreparedStatement(2)</vt:lpstr>
      <vt:lpstr>CallableStatement</vt:lpstr>
      <vt:lpstr>ResultSet</vt:lpstr>
      <vt:lpstr>ResultSet</vt:lpstr>
      <vt:lpstr>Navigating a ResultSet</vt:lpstr>
      <vt:lpstr>Viewing a ResultSet</vt:lpstr>
      <vt:lpstr>Updating a ResultSet(1)</vt:lpstr>
      <vt:lpstr>Updating a ResultSet(2)</vt:lpstr>
      <vt:lpstr>Data types</vt:lpstr>
      <vt:lpstr>Data types(1)</vt:lpstr>
      <vt:lpstr>Data types(2)</vt:lpstr>
      <vt:lpstr>Transactions</vt:lpstr>
      <vt:lpstr>Transactions(1)</vt:lpstr>
      <vt:lpstr>Transactions(2)</vt:lpstr>
      <vt:lpstr>Commit &amp; Rollback</vt:lpstr>
      <vt:lpstr>Exceptions Handling</vt:lpstr>
      <vt:lpstr>Exceptions</vt:lpstr>
      <vt:lpstr>SQLException methods</vt:lpstr>
      <vt:lpstr>JDBC best practices</vt:lpstr>
      <vt:lpstr>Best Practice #1</vt:lpstr>
      <vt:lpstr>Best Practice #2</vt:lpstr>
      <vt:lpstr>Best Practice #3</vt:lpstr>
      <vt:lpstr>Best Practice #4</vt:lpstr>
      <vt:lpstr>Best Practice #5</vt:lpstr>
      <vt:lpstr>Best Practice #6</vt:lpstr>
      <vt:lpstr>Best Practice #7</vt:lpstr>
      <vt:lpstr>Thank you!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 Context &amp; Dependency Injection Framework</dc:title>
  <dc:creator>Radu Hoaghe</dc:creator>
  <cp:lastModifiedBy> </cp:lastModifiedBy>
  <cp:revision>147</cp:revision>
  <dcterms:modified xsi:type="dcterms:W3CDTF">2015-04-28T19:40:30Z</dcterms:modified>
</cp:coreProperties>
</file>