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69" r:id="rId7"/>
    <p:sldId id="267" r:id="rId8"/>
    <p:sldId id="274" r:id="rId9"/>
    <p:sldId id="275" r:id="rId10"/>
    <p:sldId id="271" r:id="rId11"/>
    <p:sldId id="268" r:id="rId12"/>
    <p:sldId id="270" r:id="rId13"/>
    <p:sldId id="261" r:id="rId14"/>
    <p:sldId id="264" r:id="rId15"/>
    <p:sldId id="273" r:id="rId16"/>
    <p:sldId id="262" r:id="rId17"/>
    <p:sldId id="263" r:id="rId18"/>
    <p:sldId id="265" r:id="rId19"/>
    <p:sldId id="27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EA3"/>
    <a:srgbClr val="1F4690"/>
    <a:srgbClr val="3494BA"/>
    <a:srgbClr val="E8AA42"/>
    <a:srgbClr val="FFFFFF"/>
    <a:srgbClr val="84ACB6"/>
    <a:srgbClr val="7A8C8E"/>
    <a:srgbClr val="1D6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90" autoAdjust="0"/>
  </p:normalViewPr>
  <p:slideViewPr>
    <p:cSldViewPr snapToGrid="0">
      <p:cViewPr>
        <p:scale>
          <a:sx n="75" d="100"/>
          <a:sy n="75" d="100"/>
        </p:scale>
        <p:origin x="30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C0A4-3F94-469F-81B8-FF4AEEC85EB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CADE-2A4F-444F-AC68-6563202D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CADE-2A4F-444F-AC68-6563202D0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CADE-2A4F-444F-AC68-6563202D0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CADE-2A4F-444F-AC68-6563202D0F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https://www.sciencedirect.com/science/article/abs/pii/S0920996410015318?via%3Dihub</a:t>
            </a:r>
          </a:p>
          <a:p>
            <a:r>
              <a:rPr lang="en-US" dirty="0"/>
              <a:t>Rs915071 – not significant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CADE-2A4F-444F-AC68-6563202D0F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2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1085-E57F-0E2F-51EE-B23A5162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2F1BF-A2C9-613E-DC53-102944B7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600C-F8CC-4B2F-3A40-BD17F227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31EC-31E4-47E8-A6C8-9E30C5FAC80A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8E23-56FA-E44C-967F-8DC8978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65F8-A22C-F1E0-5B41-A26BE1F9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013-5A48-4A78-F572-B83F9A4D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A5B50-901E-7642-8654-1A4BB8A0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F3FD-3375-E5B4-02A2-0E135F0E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A37E-3112-476F-97FA-890E267E3FCC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ABFC-1557-BCF2-351E-93B00A9A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212B-A69A-E916-AF9E-5C73769D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6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5ACDE-6B34-885F-6043-954AEE73C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62F5A-0A28-2B6E-7B9D-E4A71DB3E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F908-37BD-0B0A-489B-8BB8BA11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C2B2-2FDC-4929-8633-5BC6F3E330C5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41C7-4117-8C7D-3A4A-DBA11966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93B8-90F7-3002-CE28-4A946A03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10AF-6BE9-FC26-BED0-26E950EF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448B-03AB-4472-6205-6AE112C9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4E7DB-B7D0-94A8-6E87-4553118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7644-5EF0-4B80-935A-2C41DA26D45B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AD2B-3A24-EB47-AF03-68A49A35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047C-EDF5-991B-CDFF-7C4ACB39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FFCE-42FE-972D-96BB-9C423D8C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C741-317E-E0DE-4B94-9E42632C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B932-3A46-BD5A-C152-5F5EF485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CC28-54E9-4F0C-8F30-FC22DA3D77CB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DEC0-8CE9-9003-5781-AE9B604B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BA6A-14A1-C32F-9863-84D47925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E2A4-6BA1-A7D8-A76F-11CF382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F015-6BA4-5A06-83AA-CA0C6CA26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93F8-94E7-3DF3-F2E1-268C5F4C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40AEB-4300-DE84-CEB5-8D9F8806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368B-B3C1-4B44-836D-431F00B40C6C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CB223-F0AC-F683-6CC3-44D1BB7D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219A6-6E83-7944-6C85-B3EC5FBC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9710-4C84-801B-02D8-E2CF8ADF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A287-AB40-E6A4-32B7-D6430040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7931A-9D66-C3AF-4248-0E2A81CB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F0CBA-A394-51DB-2A9E-3205C040F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019AF-C18D-EFDB-5C82-52C9B6903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A5632-C48B-E469-E901-9E60DDBA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F4F-A681-4E71-ADB0-9DCF69AC9A00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137A-DA1B-AEBF-CC94-A3B4CB97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AF32-F884-78C6-2D9E-08F30FA4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4AB2-057D-FA17-8CA1-4AF159DD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A0BDB-C5FB-CBCC-5552-3DCA01D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0856-18B5-45B5-A617-5D16E2C07BC5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2CFF7-E771-7C9A-83D2-A48ECEE9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5EA9F-FABE-6235-330C-ADD8DA66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93CA4-0A94-0D39-3A76-B0E6F7D7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723F-26F8-461D-A90A-0610DBBBFCF4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F2654-870B-AA48-93FE-73F1E03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11D7-7C49-A280-9231-D7B886D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F506-0377-8D2A-D0DA-1B0FE0B4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AAC2-0EF3-EB52-2C7B-F782B5B0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0B5C-2244-BD7E-0C4E-DE6591748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08EF5-F90F-701B-D678-0A60502E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03BD-BD1C-4E9B-A6FF-666037EE5117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95AA-7F2C-F941-C6BE-24929E59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B536-7062-593C-442E-99BEBBD8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5F65-6E89-2F97-6623-6814926A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BA2C4-C1B0-755A-C492-C3D2768E1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DC804-A441-71DE-C451-FE1BECB2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F6A2B-FD28-674E-0549-1DEA204D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CE9-2EEA-4D8F-8E1C-6E8DFD8F5E4A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69F16-206F-0579-BC87-BD315BB7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8E92-2AE4-D9C1-6E44-8E49202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6F548-AE62-626E-C36D-687C87CB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306B-B74C-90E2-BCF0-02AD0662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2960-6CC3-D1A1-BBCD-0D56FFC90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092A-2A74-49B4-BC23-111F3401D095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A452-F49E-F329-3959-4955E654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ABI, Yerevan, 18.10.2022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9B07-D22B-100B-BB46-69CD98511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B65D-1B29-4EBB-9D48-410BA9B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2458-F24A-1832-1999-666B4B64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3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Comparison of SOM pipelines with genome-wide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69F39-0E48-413D-F985-494D35A9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71345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Maria Nikoghosyan</a:t>
            </a:r>
          </a:p>
          <a:p>
            <a:pPr marL="0" indent="0">
              <a:buNone/>
            </a:pPr>
            <a:r>
              <a:rPr lang="en-US" sz="2400" i="1" dirty="0"/>
              <a:t>PhD student</a:t>
            </a:r>
          </a:p>
          <a:p>
            <a:pPr marL="0" indent="0">
              <a:buNone/>
            </a:pPr>
            <a:r>
              <a:rPr lang="en-US" sz="2400" i="1" dirty="0"/>
              <a:t>Bioinformatics groups, Institute of Molecular Biology NAS RA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D320E-4248-C862-626A-B1AEEBC16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49206" b="11163"/>
          <a:stretch/>
        </p:blipFill>
        <p:spPr bwMode="auto">
          <a:xfrm>
            <a:off x="9686547" y="5327212"/>
            <a:ext cx="777032" cy="6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8579E-8A1F-A10B-B8AB-D01483591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08" y="5116366"/>
            <a:ext cx="1711285" cy="1023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6EECC-4E67-51B7-F232-DE9AA99E8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71" y="5205887"/>
            <a:ext cx="1505429" cy="805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AD030-03C6-0692-2ABD-0E7375E40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185" b="30700"/>
          <a:stretch/>
        </p:blipFill>
        <p:spPr>
          <a:xfrm>
            <a:off x="8249721" y="76395"/>
            <a:ext cx="3838867" cy="122971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2F687-2C5E-BA7E-A233-2FF6004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1778A-29A0-E1F3-C2C6-96BD79E6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39A5-95CA-3701-2584-56EFF467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9291"/>
            <a:ext cx="10515600" cy="1325563"/>
          </a:xfrm>
        </p:spPr>
        <p:txBody>
          <a:bodyPr/>
          <a:lstStyle/>
          <a:p>
            <a:r>
              <a:rPr lang="en-US" dirty="0"/>
              <a:t>GWAS and SOM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FCFEF-EC60-0016-9DF6-1121A31D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7A0A-EE7C-C1D9-9948-8881D4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640C9DE-A859-0F9F-5D1C-847CD3483E4B}"/>
              </a:ext>
            </a:extLst>
          </p:cNvPr>
          <p:cNvSpPr/>
          <p:nvPr/>
        </p:nvSpPr>
        <p:spPr>
          <a:xfrm>
            <a:off x="154501" y="748530"/>
            <a:ext cx="1337911" cy="452387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 SNPs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A9DC990F-6357-DEBE-77BE-E938034A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18026"/>
              </p:ext>
            </p:extLst>
          </p:nvPr>
        </p:nvGraphicFramePr>
        <p:xfrm>
          <a:off x="7603738" y="5385316"/>
          <a:ext cx="4275666" cy="8720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5222">
                  <a:extLst>
                    <a:ext uri="{9D8B030D-6E8A-4147-A177-3AD203B41FA5}">
                      <a16:colId xmlns:a16="http://schemas.microsoft.com/office/drawing/2014/main" val="3922476481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46668967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1556743939"/>
                    </a:ext>
                  </a:extLst>
                </a:gridCol>
              </a:tblGrid>
              <a:tr h="436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80470"/>
                  </a:ext>
                </a:extLst>
              </a:tr>
              <a:tr h="436034"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488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8ED0A83-FB6C-957F-C6F0-FE97DF974644}"/>
              </a:ext>
            </a:extLst>
          </p:cNvPr>
          <p:cNvSpPr txBox="1"/>
          <p:nvPr/>
        </p:nvSpPr>
        <p:spPr>
          <a:xfrm>
            <a:off x="2316820" y="520488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41EED-7BDD-92B8-2526-6DF00BCE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5" y="1248242"/>
            <a:ext cx="4719239" cy="39651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48C46B-8166-1EE8-35BB-72874B9792A4}"/>
              </a:ext>
            </a:extLst>
          </p:cNvPr>
          <p:cNvSpPr txBox="1"/>
          <p:nvPr/>
        </p:nvSpPr>
        <p:spPr>
          <a:xfrm>
            <a:off x="597006" y="3756701"/>
            <a:ext cx="241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threshold </a:t>
            </a:r>
            <a:r>
              <a:rPr lang="en-US" b="1" dirty="0"/>
              <a:t>= 5x10-8</a:t>
            </a:r>
          </a:p>
        </p:txBody>
      </p:sp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C6A54EEB-1008-FCEB-9C83-11D64636F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99418"/>
              </p:ext>
            </p:extLst>
          </p:nvPr>
        </p:nvGraphicFramePr>
        <p:xfrm>
          <a:off x="313432" y="5512666"/>
          <a:ext cx="4275666" cy="8720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5222">
                  <a:extLst>
                    <a:ext uri="{9D8B030D-6E8A-4147-A177-3AD203B41FA5}">
                      <a16:colId xmlns:a16="http://schemas.microsoft.com/office/drawing/2014/main" val="3922476481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46668967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1556743939"/>
                    </a:ext>
                  </a:extLst>
                </a:gridCol>
              </a:tblGrid>
              <a:tr h="436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80470"/>
                  </a:ext>
                </a:extLst>
              </a:tr>
              <a:tr h="4360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4882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544A22D-99C7-3268-7237-010759330BDD}"/>
              </a:ext>
            </a:extLst>
          </p:cNvPr>
          <p:cNvGrpSpPr/>
          <p:nvPr/>
        </p:nvGrpSpPr>
        <p:grpSpPr>
          <a:xfrm>
            <a:off x="8421758" y="3020458"/>
            <a:ext cx="2093842" cy="2245743"/>
            <a:chOff x="8421758" y="3020458"/>
            <a:chExt cx="2093842" cy="2245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896765-40FF-AD75-E86C-F62614D5F47E}"/>
                </a:ext>
              </a:extLst>
            </p:cNvPr>
            <p:cNvSpPr txBox="1"/>
            <p:nvPr/>
          </p:nvSpPr>
          <p:spPr>
            <a:xfrm>
              <a:off x="8421758" y="3020458"/>
              <a:ext cx="2093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Difference portrait</a:t>
              </a:r>
            </a:p>
            <a:p>
              <a:pPr algn="ctr"/>
              <a:r>
                <a:rPr lang="en-US" dirty="0"/>
                <a:t>Control VS Case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F74588-E823-B3DD-E98A-FF37010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3808" y="3666789"/>
              <a:ext cx="1649743" cy="15994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F3B7D-804B-EF9B-93DF-2F5DF1ED6941}"/>
              </a:ext>
            </a:extLst>
          </p:cNvPr>
          <p:cNvGrpSpPr/>
          <p:nvPr/>
        </p:nvGrpSpPr>
        <p:grpSpPr>
          <a:xfrm>
            <a:off x="7880491" y="1322935"/>
            <a:ext cx="3119028" cy="1515243"/>
            <a:chOff x="7880491" y="1322935"/>
            <a:chExt cx="3119028" cy="15152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5E2057-DCC6-4A6C-1F7E-6D74A0500672}"/>
                </a:ext>
              </a:extLst>
            </p:cNvPr>
            <p:cNvSpPr txBox="1"/>
            <p:nvPr/>
          </p:nvSpPr>
          <p:spPr>
            <a:xfrm>
              <a:off x="8352641" y="1322935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SOM group portraits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6DCDC-B1A5-04B4-5480-18235812A0A5}"/>
                </a:ext>
              </a:extLst>
            </p:cNvPr>
            <p:cNvSpPr txBox="1"/>
            <p:nvPr/>
          </p:nvSpPr>
          <p:spPr>
            <a:xfrm>
              <a:off x="7880491" y="1713472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Controls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49BF97-B18C-E698-7B23-784FED34D96E}"/>
                </a:ext>
              </a:extLst>
            </p:cNvPr>
            <p:cNvSpPr txBox="1"/>
            <p:nvPr/>
          </p:nvSpPr>
          <p:spPr>
            <a:xfrm>
              <a:off x="9958413" y="1713472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Cases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F54BAF-E9BF-3A8A-6043-3F8E732C4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673" b="50000"/>
            <a:stretch/>
          </p:blipFill>
          <p:spPr>
            <a:xfrm>
              <a:off x="7969559" y="2016293"/>
              <a:ext cx="977950" cy="8191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D545CE4-982E-8BFC-7460-0BAF8D9D3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541"/>
            <a:stretch/>
          </p:blipFill>
          <p:spPr>
            <a:xfrm>
              <a:off x="9881570" y="2016293"/>
              <a:ext cx="977950" cy="821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18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39A5-95CA-3701-2584-56EFF467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9291"/>
            <a:ext cx="10515600" cy="1325563"/>
          </a:xfrm>
        </p:spPr>
        <p:txBody>
          <a:bodyPr/>
          <a:lstStyle/>
          <a:p>
            <a:r>
              <a:rPr lang="en-US" dirty="0"/>
              <a:t>GWAS and SOM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FCFEF-EC60-0016-9DF6-1121A31D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7A0A-EE7C-C1D9-9948-8881D4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E2057-DCC6-4A6C-1F7E-6D74A0500672}"/>
              </a:ext>
            </a:extLst>
          </p:cNvPr>
          <p:cNvSpPr txBox="1"/>
          <p:nvPr/>
        </p:nvSpPr>
        <p:spPr>
          <a:xfrm>
            <a:off x="8352641" y="132556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 group portraits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E922B7-2758-F275-9853-1E5627CF13B4}"/>
              </a:ext>
            </a:extLst>
          </p:cNvPr>
          <p:cNvGrpSpPr/>
          <p:nvPr/>
        </p:nvGrpSpPr>
        <p:grpSpPr>
          <a:xfrm>
            <a:off x="7781702" y="1716100"/>
            <a:ext cx="1495905" cy="1334957"/>
            <a:chOff x="271768" y="2074958"/>
            <a:chExt cx="1495905" cy="13349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6DCDC-B1A5-04B4-5480-18235812A0A5}"/>
                </a:ext>
              </a:extLst>
            </p:cNvPr>
            <p:cNvSpPr txBox="1"/>
            <p:nvPr/>
          </p:nvSpPr>
          <p:spPr>
            <a:xfrm>
              <a:off x="370557" y="2074958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Controls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DCCFD3-2E60-D7E9-CFEB-E55BCDE75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785" b="49570"/>
            <a:stretch/>
          </p:blipFill>
          <p:spPr>
            <a:xfrm>
              <a:off x="271768" y="2383705"/>
              <a:ext cx="1495905" cy="102621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0C3EA2-8FA0-2C90-95A4-8A3870ECA65D}"/>
              </a:ext>
            </a:extLst>
          </p:cNvPr>
          <p:cNvGrpSpPr/>
          <p:nvPr/>
        </p:nvGrpSpPr>
        <p:grpSpPr>
          <a:xfrm>
            <a:off x="9741571" y="1716100"/>
            <a:ext cx="1257948" cy="1312182"/>
            <a:chOff x="2231637" y="2074958"/>
            <a:chExt cx="1257948" cy="13121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49BF97-B18C-E698-7B23-784FED34D96E}"/>
                </a:ext>
              </a:extLst>
            </p:cNvPr>
            <p:cNvSpPr txBox="1"/>
            <p:nvPr/>
          </p:nvSpPr>
          <p:spPr>
            <a:xfrm>
              <a:off x="2448479" y="2074958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Cases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A7106C-902E-88C1-8CA4-1D22C8242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273" r="15907"/>
            <a:stretch/>
          </p:blipFill>
          <p:spPr>
            <a:xfrm>
              <a:off x="2231637" y="2409350"/>
              <a:ext cx="1257948" cy="977790"/>
            </a:xfrm>
            <a:prstGeom prst="rect">
              <a:avLst/>
            </a:prstGeom>
          </p:spPr>
        </p:pic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640C9DE-A859-0F9F-5D1C-847CD3483E4B}"/>
              </a:ext>
            </a:extLst>
          </p:cNvPr>
          <p:cNvSpPr/>
          <p:nvPr/>
        </p:nvSpPr>
        <p:spPr>
          <a:xfrm>
            <a:off x="154501" y="748530"/>
            <a:ext cx="1337911" cy="452387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 SNPs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0B94066-8910-1E38-7E2C-9466436E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489"/>
            <a:ext cx="5131064" cy="408326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721FBA5-E77B-53F4-BB3B-AC862A705B8A}"/>
              </a:ext>
            </a:extLst>
          </p:cNvPr>
          <p:cNvGrpSpPr/>
          <p:nvPr/>
        </p:nvGrpSpPr>
        <p:grpSpPr>
          <a:xfrm>
            <a:off x="8421758" y="3020458"/>
            <a:ext cx="2093842" cy="2265893"/>
            <a:chOff x="4583424" y="2542076"/>
            <a:chExt cx="2093842" cy="226589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D064B8F-EDE3-914B-104E-710AE662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3706" y="3136791"/>
              <a:ext cx="1833279" cy="167117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896765-40FF-AD75-E86C-F62614D5F47E}"/>
                </a:ext>
              </a:extLst>
            </p:cNvPr>
            <p:cNvSpPr txBox="1"/>
            <p:nvPr/>
          </p:nvSpPr>
          <p:spPr>
            <a:xfrm>
              <a:off x="4583424" y="2542076"/>
              <a:ext cx="2093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Difference portrait</a:t>
              </a:r>
            </a:p>
            <a:p>
              <a:pPr algn="ctr"/>
              <a:r>
                <a:rPr lang="en-US" dirty="0"/>
                <a:t>Control VS Case</a:t>
              </a:r>
            </a:p>
          </p:txBody>
        </p: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A9DC990F-6357-DEBE-77BE-E938034A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15943"/>
              </p:ext>
            </p:extLst>
          </p:nvPr>
        </p:nvGraphicFramePr>
        <p:xfrm>
          <a:off x="7603738" y="5385316"/>
          <a:ext cx="4275666" cy="8720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5222">
                  <a:extLst>
                    <a:ext uri="{9D8B030D-6E8A-4147-A177-3AD203B41FA5}">
                      <a16:colId xmlns:a16="http://schemas.microsoft.com/office/drawing/2014/main" val="3922476481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46668967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1556743939"/>
                    </a:ext>
                  </a:extLst>
                </a:gridCol>
              </a:tblGrid>
              <a:tr h="436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80470"/>
                  </a:ext>
                </a:extLst>
              </a:tr>
              <a:tr h="436034"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488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8ED0A83-FB6C-957F-C6F0-FE97DF974644}"/>
              </a:ext>
            </a:extLst>
          </p:cNvPr>
          <p:cNvSpPr txBox="1"/>
          <p:nvPr/>
        </p:nvSpPr>
        <p:spPr>
          <a:xfrm>
            <a:off x="2316820" y="520488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8C46B-8166-1EE8-35BB-72874B9792A4}"/>
              </a:ext>
            </a:extLst>
          </p:cNvPr>
          <p:cNvSpPr txBox="1"/>
          <p:nvPr/>
        </p:nvSpPr>
        <p:spPr>
          <a:xfrm>
            <a:off x="597006" y="3756701"/>
            <a:ext cx="241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threshold </a:t>
            </a:r>
            <a:r>
              <a:rPr lang="en-US" b="1" dirty="0"/>
              <a:t>= 5x10-8</a:t>
            </a:r>
          </a:p>
        </p:txBody>
      </p:sp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C6A54EEB-1008-FCEB-9C83-11D64636F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80226"/>
              </p:ext>
            </p:extLst>
          </p:nvPr>
        </p:nvGraphicFramePr>
        <p:xfrm>
          <a:off x="313432" y="5512666"/>
          <a:ext cx="4275666" cy="8720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5222">
                  <a:extLst>
                    <a:ext uri="{9D8B030D-6E8A-4147-A177-3AD203B41FA5}">
                      <a16:colId xmlns:a16="http://schemas.microsoft.com/office/drawing/2014/main" val="3922476481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46668967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1556743939"/>
                    </a:ext>
                  </a:extLst>
                </a:gridCol>
              </a:tblGrid>
              <a:tr h="436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80470"/>
                  </a:ext>
                </a:extLst>
              </a:tr>
              <a:tr h="436034"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4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16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39A5-95CA-3701-2584-56EFF467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9945"/>
            <a:ext cx="10515600" cy="1325563"/>
          </a:xfrm>
        </p:spPr>
        <p:txBody>
          <a:bodyPr/>
          <a:lstStyle/>
          <a:p>
            <a:r>
              <a:rPr lang="en-US" dirty="0"/>
              <a:t>GWAS and SOM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FCFEF-EC60-0016-9DF6-1121A31D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7A0A-EE7C-C1D9-9948-8881D4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640C9DE-A859-0F9F-5D1C-847CD3483E4B}"/>
              </a:ext>
            </a:extLst>
          </p:cNvPr>
          <p:cNvSpPr/>
          <p:nvPr/>
        </p:nvSpPr>
        <p:spPr>
          <a:xfrm>
            <a:off x="65005" y="729330"/>
            <a:ext cx="1741676" cy="452387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150 SNPs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303C8-61CF-E0B8-04CE-834FB2749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"/>
          <a:stretch/>
        </p:blipFill>
        <p:spPr>
          <a:xfrm>
            <a:off x="0" y="1181717"/>
            <a:ext cx="5086400" cy="4197566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A9DC990F-6357-DEBE-77BE-E938034A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13904"/>
              </p:ext>
            </p:extLst>
          </p:nvPr>
        </p:nvGraphicFramePr>
        <p:xfrm>
          <a:off x="7603738" y="5385316"/>
          <a:ext cx="4275666" cy="8720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5222">
                  <a:extLst>
                    <a:ext uri="{9D8B030D-6E8A-4147-A177-3AD203B41FA5}">
                      <a16:colId xmlns:a16="http://schemas.microsoft.com/office/drawing/2014/main" val="3922476481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46668967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1556743939"/>
                    </a:ext>
                  </a:extLst>
                </a:gridCol>
              </a:tblGrid>
              <a:tr h="436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80470"/>
                  </a:ext>
                </a:extLst>
              </a:tr>
              <a:tr h="436034"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488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8ED0A83-FB6C-957F-C6F0-FE97DF974644}"/>
              </a:ext>
            </a:extLst>
          </p:cNvPr>
          <p:cNvSpPr txBox="1"/>
          <p:nvPr/>
        </p:nvSpPr>
        <p:spPr>
          <a:xfrm>
            <a:off x="1806681" y="520488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8C46B-8166-1EE8-35BB-72874B9792A4}"/>
              </a:ext>
            </a:extLst>
          </p:cNvPr>
          <p:cNvSpPr txBox="1"/>
          <p:nvPr/>
        </p:nvSpPr>
        <p:spPr>
          <a:xfrm>
            <a:off x="597006" y="3245841"/>
            <a:ext cx="241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threshold </a:t>
            </a:r>
            <a:r>
              <a:rPr lang="en-US" b="1" dirty="0"/>
              <a:t>= 5x10-8</a:t>
            </a:r>
          </a:p>
        </p:txBody>
      </p:sp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C6A54EEB-1008-FCEB-9C83-11D64636F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26870"/>
              </p:ext>
            </p:extLst>
          </p:nvPr>
        </p:nvGraphicFramePr>
        <p:xfrm>
          <a:off x="313432" y="5512666"/>
          <a:ext cx="4275666" cy="8720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5222">
                  <a:extLst>
                    <a:ext uri="{9D8B030D-6E8A-4147-A177-3AD203B41FA5}">
                      <a16:colId xmlns:a16="http://schemas.microsoft.com/office/drawing/2014/main" val="3922476481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2146668967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1556743939"/>
                    </a:ext>
                  </a:extLst>
                </a:gridCol>
              </a:tblGrid>
              <a:tr h="4360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80470"/>
                  </a:ext>
                </a:extLst>
              </a:tr>
              <a:tr h="436034"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4882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5B12406-EA81-CA62-EF69-574BC20BF10C}"/>
              </a:ext>
            </a:extLst>
          </p:cNvPr>
          <p:cNvSpPr txBox="1"/>
          <p:nvPr/>
        </p:nvSpPr>
        <p:spPr>
          <a:xfrm>
            <a:off x="8352641" y="132556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 group portraits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80367-8633-9259-401E-3161DE86E954}"/>
              </a:ext>
            </a:extLst>
          </p:cNvPr>
          <p:cNvSpPr txBox="1"/>
          <p:nvPr/>
        </p:nvSpPr>
        <p:spPr>
          <a:xfrm>
            <a:off x="7947565" y="171610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E37E78-B29D-57C7-299E-8D531875F5DA}"/>
              </a:ext>
            </a:extLst>
          </p:cNvPr>
          <p:cNvSpPr txBox="1"/>
          <p:nvPr/>
        </p:nvSpPr>
        <p:spPr>
          <a:xfrm>
            <a:off x="9958413" y="171610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31744C-8DA3-D587-9498-E922ED82C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36" b="49587"/>
          <a:stretch/>
        </p:blipFill>
        <p:spPr>
          <a:xfrm>
            <a:off x="7854611" y="2038617"/>
            <a:ext cx="1341995" cy="100906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17AD73-39FA-5D44-17C3-83C68D57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26"/>
          <a:stretch/>
        </p:blipFill>
        <p:spPr>
          <a:xfrm>
            <a:off x="9741571" y="2020267"/>
            <a:ext cx="1341995" cy="102741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DD60E-779D-7880-8A9C-6B3C045B4D07}"/>
              </a:ext>
            </a:extLst>
          </p:cNvPr>
          <p:cNvGrpSpPr/>
          <p:nvPr/>
        </p:nvGrpSpPr>
        <p:grpSpPr>
          <a:xfrm>
            <a:off x="8421758" y="3020458"/>
            <a:ext cx="2093842" cy="2184431"/>
            <a:chOff x="8421758" y="3020458"/>
            <a:chExt cx="2093842" cy="21844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896765-40FF-AD75-E86C-F62614D5F47E}"/>
                </a:ext>
              </a:extLst>
            </p:cNvPr>
            <p:cNvSpPr txBox="1"/>
            <p:nvPr/>
          </p:nvSpPr>
          <p:spPr>
            <a:xfrm>
              <a:off x="8421758" y="3020458"/>
              <a:ext cx="2093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Difference portrait</a:t>
              </a:r>
            </a:p>
            <a:p>
              <a:pPr algn="ctr"/>
              <a:r>
                <a:rPr lang="en-US" dirty="0"/>
                <a:t>Control VS Case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8FF805C-BF39-0107-DB41-B8EF2AE1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757" y="3644497"/>
              <a:ext cx="1663844" cy="156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5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5177-38F6-385E-5C6B-07648670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European population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DF418-9CE3-DAC2-4F72-AD6B6FD2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C417C-F476-DC96-A824-6E99FF01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F73E2-0198-CE1A-3CDF-0B4A3DC8758B}"/>
              </a:ext>
            </a:extLst>
          </p:cNvPr>
          <p:cNvSpPr txBox="1"/>
          <p:nvPr/>
        </p:nvSpPr>
        <p:spPr>
          <a:xfrm>
            <a:off x="7459133" y="1624964"/>
            <a:ext cx="4427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separation between cases and controls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PC1 and PC2 were chosen to be used in the association test as a covariates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DCFD3E-E97A-7DD8-9027-BD0D8F6B7066}"/>
              </a:ext>
            </a:extLst>
          </p:cNvPr>
          <p:cNvGrpSpPr/>
          <p:nvPr/>
        </p:nvGrpSpPr>
        <p:grpSpPr>
          <a:xfrm>
            <a:off x="368749" y="1073163"/>
            <a:ext cx="7200452" cy="5369335"/>
            <a:chOff x="368749" y="1073163"/>
            <a:chExt cx="7200452" cy="53693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B8F22D-1F8A-A84E-9A19-904659178E3F}"/>
                </a:ext>
              </a:extLst>
            </p:cNvPr>
            <p:cNvGrpSpPr/>
            <p:nvPr/>
          </p:nvGrpSpPr>
          <p:grpSpPr>
            <a:xfrm>
              <a:off x="368749" y="1073163"/>
              <a:ext cx="6425302" cy="5369335"/>
              <a:chOff x="368749" y="1073163"/>
              <a:chExt cx="6425302" cy="536933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35DDE03-CE21-EC5B-2258-4532C67090F6}"/>
                  </a:ext>
                </a:extLst>
              </p:cNvPr>
              <p:cNvGrpSpPr/>
              <p:nvPr/>
            </p:nvGrpSpPr>
            <p:grpSpPr>
              <a:xfrm>
                <a:off x="368749" y="1073163"/>
                <a:ext cx="6425302" cy="5369335"/>
                <a:chOff x="398831" y="1140897"/>
                <a:chExt cx="6425302" cy="536933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3DD2DB5-0B0E-F8B3-359A-F565DCE7C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7"/>
                <a:stretch/>
              </p:blipFill>
              <p:spPr>
                <a:xfrm>
                  <a:off x="398831" y="1456139"/>
                  <a:ext cx="6425302" cy="5054093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722BE5-48F0-D48D-D3F4-A4F35F32A3DF}"/>
                    </a:ext>
                  </a:extLst>
                </p:cNvPr>
                <p:cNvSpPr txBox="1"/>
                <p:nvPr/>
              </p:nvSpPr>
              <p:spPr>
                <a:xfrm>
                  <a:off x="961168" y="1140897"/>
                  <a:ext cx="3119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PCA for European genotypes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A4962C-F0BA-E314-2148-F54DEE6E53E9}"/>
                  </a:ext>
                </a:extLst>
              </p:cNvPr>
              <p:cNvSpPr/>
              <p:nvPr/>
            </p:nvSpPr>
            <p:spPr>
              <a:xfrm>
                <a:off x="6536267" y="3646113"/>
                <a:ext cx="130785" cy="494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C937BD-3E3A-315F-6B52-EA0108FE4AE8}"/>
                </a:ext>
              </a:extLst>
            </p:cNvPr>
            <p:cNvSpPr txBox="1"/>
            <p:nvPr/>
          </p:nvSpPr>
          <p:spPr>
            <a:xfrm>
              <a:off x="6413053" y="3517791"/>
              <a:ext cx="115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Controls</a:t>
              </a:r>
            </a:p>
            <a:p>
              <a:r>
                <a:rPr lang="en-US" dirty="0"/>
                <a:t>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60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2BA92-AC93-A240-0FEC-8BA8E9F5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7" y="1323856"/>
            <a:ext cx="6034880" cy="5450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06183-1B27-CDD7-7B1C-303F4E3C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276"/>
            <a:ext cx="10515600" cy="1325563"/>
          </a:xfrm>
        </p:spPr>
        <p:txBody>
          <a:bodyPr/>
          <a:lstStyle/>
          <a:p>
            <a:r>
              <a:rPr lang="en-US" dirty="0"/>
              <a:t>GWAS on </a:t>
            </a:r>
            <a:r>
              <a:rPr lang="en-US" dirty="0" err="1"/>
              <a:t>dbGAP</a:t>
            </a:r>
            <a:r>
              <a:rPr lang="en-US" dirty="0"/>
              <a:t> European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519F-35ED-CA99-359F-C3994782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DE841-F3E9-557C-185A-9E2ABF4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1CEDA-00B7-40E8-33FF-3B385BBA56FC}"/>
              </a:ext>
            </a:extLst>
          </p:cNvPr>
          <p:cNvSpPr txBox="1"/>
          <p:nvPr/>
        </p:nvSpPr>
        <p:spPr>
          <a:xfrm>
            <a:off x="6096000" y="1586463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threshold = 5x10-8</a:t>
            </a:r>
          </a:p>
          <a:p>
            <a:r>
              <a:rPr lang="en-US" dirty="0"/>
              <a:t>Adjusted for multiple testing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753D2-0DF7-5465-C38B-0B1E7066FB2F}"/>
              </a:ext>
            </a:extLst>
          </p:cNvPr>
          <p:cNvSpPr txBox="1"/>
          <p:nvPr/>
        </p:nvSpPr>
        <p:spPr>
          <a:xfrm>
            <a:off x="6393604" y="2853438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adjustment:</a:t>
            </a:r>
          </a:p>
          <a:p>
            <a:r>
              <a:rPr lang="en-US" dirty="0"/>
              <a:t>FDR (Top 50 SNPs) – 0.32 – 0.85</a:t>
            </a:r>
          </a:p>
        </p:txBody>
      </p:sp>
    </p:spTree>
    <p:extLst>
      <p:ext uri="{BB962C8B-B14F-4D97-AF65-F5344CB8AC3E}">
        <p14:creationId xmlns:p14="http://schemas.microsoft.com/office/powerpoint/2010/main" val="407530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CF8-4DD1-E0EC-CAAD-B003C64D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SNPs annotation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AE71-C1AE-3444-F26C-6EB633EC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23266-B78D-AD5D-EF9D-000D0118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B46C5-4A8C-5783-5257-4CA1A3F7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9" y="1325563"/>
            <a:ext cx="11995361" cy="37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183-1B27-CDD7-7B1C-303F4E3C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68"/>
            <a:ext cx="10515600" cy="1325563"/>
          </a:xfrm>
        </p:spPr>
        <p:txBody>
          <a:bodyPr/>
          <a:lstStyle/>
          <a:p>
            <a:r>
              <a:rPr lang="en-US" dirty="0"/>
              <a:t>SOM on </a:t>
            </a:r>
            <a:r>
              <a:rPr lang="en-US" dirty="0" err="1"/>
              <a:t>dbGAP</a:t>
            </a:r>
            <a:r>
              <a:rPr lang="en-US" dirty="0"/>
              <a:t> European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519F-35ED-CA99-359F-C3994782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DE841-F3E9-557C-185A-9E2ABF4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D236E-8BB8-3FC4-954A-3AD437CE1D9E}"/>
              </a:ext>
            </a:extLst>
          </p:cNvPr>
          <p:cNvGrpSpPr/>
          <p:nvPr/>
        </p:nvGrpSpPr>
        <p:grpSpPr>
          <a:xfrm>
            <a:off x="250257" y="1738140"/>
            <a:ext cx="6010812" cy="2060192"/>
            <a:chOff x="250257" y="1738140"/>
            <a:chExt cx="6010812" cy="206019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091E2F-20E2-AA14-5584-8AB1AB18A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5" t="11896"/>
            <a:stretch/>
          </p:blipFill>
          <p:spPr>
            <a:xfrm>
              <a:off x="250257" y="2050181"/>
              <a:ext cx="5845743" cy="14729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E3D567-0857-E065-E668-D310F2589B92}"/>
                </a:ext>
              </a:extLst>
            </p:cNvPr>
            <p:cNvSpPr txBox="1"/>
            <p:nvPr/>
          </p:nvSpPr>
          <p:spPr>
            <a:xfrm>
              <a:off x="1397267" y="1738140"/>
              <a:ext cx="3551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Sample mean allelic value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FBFB81-ADC6-26AE-25D4-45306FC57BF7}"/>
                </a:ext>
              </a:extLst>
            </p:cNvPr>
            <p:cNvSpPr txBox="1"/>
            <p:nvPr/>
          </p:nvSpPr>
          <p:spPr>
            <a:xfrm>
              <a:off x="2621855" y="3429000"/>
              <a:ext cx="1102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36FFA6-C826-A5B7-6BE5-3AC72E61E0A3}"/>
                </a:ext>
              </a:extLst>
            </p:cNvPr>
            <p:cNvSpPr txBox="1"/>
            <p:nvPr/>
          </p:nvSpPr>
          <p:spPr>
            <a:xfrm rot="16200000">
              <a:off x="5134504" y="2601977"/>
              <a:ext cx="1883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SNP mean score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EDFA31-765E-467C-E5F6-2AEF2991852F}"/>
              </a:ext>
            </a:extLst>
          </p:cNvPr>
          <p:cNvGrpSpPr/>
          <p:nvPr/>
        </p:nvGrpSpPr>
        <p:grpSpPr>
          <a:xfrm>
            <a:off x="250257" y="3947445"/>
            <a:ext cx="6147211" cy="2464835"/>
            <a:chOff x="250257" y="4040582"/>
            <a:chExt cx="6147211" cy="246483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25EF611-8A4A-5BDC-A368-DD5367179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739"/>
            <a:stretch/>
          </p:blipFill>
          <p:spPr>
            <a:xfrm>
              <a:off x="250257" y="4409398"/>
              <a:ext cx="6010812" cy="172720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AAAAA-E598-FB41-B487-27B76811BEEC}"/>
                </a:ext>
              </a:extLst>
            </p:cNvPr>
            <p:cNvSpPr txBox="1"/>
            <p:nvPr/>
          </p:nvSpPr>
          <p:spPr>
            <a:xfrm>
              <a:off x="1869898" y="4063748"/>
              <a:ext cx="277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Mean metagene value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3889E6-CB83-C23F-746B-2BB635365D3B}"/>
                </a:ext>
              </a:extLst>
            </p:cNvPr>
            <p:cNvSpPr txBox="1"/>
            <p:nvPr/>
          </p:nvSpPr>
          <p:spPr>
            <a:xfrm>
              <a:off x="2704390" y="6012365"/>
              <a:ext cx="1102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CF635D-F428-E5EE-093A-3D38266DD3D6}"/>
                </a:ext>
              </a:extLst>
            </p:cNvPr>
            <p:cNvSpPr txBox="1"/>
            <p:nvPr/>
          </p:nvSpPr>
          <p:spPr>
            <a:xfrm rot="16200000">
              <a:off x="4980384" y="5088334"/>
              <a:ext cx="2464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Mean metagene score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33EEAD-319D-32D2-F32B-A41D184E9EF8}"/>
              </a:ext>
            </a:extLst>
          </p:cNvPr>
          <p:cNvGrpSpPr/>
          <p:nvPr/>
        </p:nvGrpSpPr>
        <p:grpSpPr>
          <a:xfrm>
            <a:off x="6413092" y="3429000"/>
            <a:ext cx="1451886" cy="758507"/>
            <a:chOff x="7340600" y="2717514"/>
            <a:chExt cx="1451886" cy="7585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464899-BA36-399D-ED01-7BD40F2C6F6B}"/>
                </a:ext>
              </a:extLst>
            </p:cNvPr>
            <p:cNvSpPr/>
            <p:nvPr/>
          </p:nvSpPr>
          <p:spPr>
            <a:xfrm>
              <a:off x="7340600" y="2719618"/>
              <a:ext cx="369332" cy="365125"/>
            </a:xfrm>
            <a:prstGeom prst="rect">
              <a:avLst/>
            </a:prstGeom>
            <a:solidFill>
              <a:srgbClr val="1F46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0F6868-FEF3-2EDE-EDDD-391974CD0F1F}"/>
                </a:ext>
              </a:extLst>
            </p:cNvPr>
            <p:cNvSpPr/>
            <p:nvPr/>
          </p:nvSpPr>
          <p:spPr>
            <a:xfrm>
              <a:off x="7340600" y="3108793"/>
              <a:ext cx="369332" cy="365125"/>
            </a:xfrm>
            <a:prstGeom prst="rect">
              <a:avLst/>
            </a:prstGeom>
            <a:solidFill>
              <a:srgbClr val="E8AA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0E2CE6-CF11-B503-3E71-32831070E404}"/>
                </a:ext>
              </a:extLst>
            </p:cNvPr>
            <p:cNvSpPr txBox="1"/>
            <p:nvPr/>
          </p:nvSpPr>
          <p:spPr>
            <a:xfrm>
              <a:off x="7734183" y="2717514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141194-B03A-5789-0EFA-0E9D13BD252D}"/>
                </a:ext>
              </a:extLst>
            </p:cNvPr>
            <p:cNvSpPr txBox="1"/>
            <p:nvPr/>
          </p:nvSpPr>
          <p:spPr>
            <a:xfrm>
              <a:off x="7734183" y="3106689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68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413697-73F8-533F-BEF3-1D86335022F1}"/>
              </a:ext>
            </a:extLst>
          </p:cNvPr>
          <p:cNvGrpSpPr/>
          <p:nvPr/>
        </p:nvGrpSpPr>
        <p:grpSpPr>
          <a:xfrm>
            <a:off x="2375783" y="5174024"/>
            <a:ext cx="1727584" cy="1662222"/>
            <a:chOff x="4224688" y="4264339"/>
            <a:chExt cx="2150339" cy="20689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2EB52D-DBD2-D914-C029-CE82F1D31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939" b="3799"/>
            <a:stretch/>
          </p:blipFill>
          <p:spPr>
            <a:xfrm>
              <a:off x="4224688" y="4726004"/>
              <a:ext cx="2150339" cy="160731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88C47-1811-8E77-7DED-41FA0580CEBA}"/>
                </a:ext>
              </a:extLst>
            </p:cNvPr>
            <p:cNvSpPr txBox="1"/>
            <p:nvPr/>
          </p:nvSpPr>
          <p:spPr>
            <a:xfrm>
              <a:off x="4786873" y="4264339"/>
              <a:ext cx="1025970" cy="498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Cases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858145-45F7-2B6C-852B-E765BEC8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C528C-1ED2-55AE-EBB8-FC1CDFA0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7935F-FDB7-EF85-6CD5-668D56C75112}"/>
              </a:ext>
            </a:extLst>
          </p:cNvPr>
          <p:cNvGrpSpPr/>
          <p:nvPr/>
        </p:nvGrpSpPr>
        <p:grpSpPr>
          <a:xfrm>
            <a:off x="376990" y="5195779"/>
            <a:ext cx="1615542" cy="1662221"/>
            <a:chOff x="838200" y="2200494"/>
            <a:chExt cx="2010878" cy="2068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EEC4B0-D08F-EBDD-3582-6CF24F8F4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8496" r="6485" b="53241"/>
            <a:stretch/>
          </p:blipFill>
          <p:spPr>
            <a:xfrm>
              <a:off x="838200" y="2662157"/>
              <a:ext cx="2010878" cy="16073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0E7D68-FF1F-CBBD-E8E3-FBB4C0C9742D}"/>
                </a:ext>
              </a:extLst>
            </p:cNvPr>
            <p:cNvSpPr txBox="1"/>
            <p:nvPr/>
          </p:nvSpPr>
          <p:spPr>
            <a:xfrm>
              <a:off x="1124144" y="2200494"/>
              <a:ext cx="1438989" cy="498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Controls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E1019F7-4237-771B-332C-6FCDDF2DD535}"/>
              </a:ext>
            </a:extLst>
          </p:cNvPr>
          <p:cNvSpPr txBox="1">
            <a:spLocks/>
          </p:cNvSpPr>
          <p:nvPr/>
        </p:nvSpPr>
        <p:spPr>
          <a:xfrm>
            <a:off x="0" y="-61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GWAS on </a:t>
            </a:r>
            <a:r>
              <a:rPr lang="en-US" dirty="0" err="1"/>
              <a:t>dbGAP</a:t>
            </a:r>
            <a:r>
              <a:rPr lang="en-US" dirty="0"/>
              <a:t> European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DC16BC-87A9-854E-3396-F695F878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0" y="1171787"/>
            <a:ext cx="3580856" cy="358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2FAA48-33A7-DC57-17C4-C977CBD9E73F}"/>
              </a:ext>
            </a:extLst>
          </p:cNvPr>
          <p:cNvSpPr txBox="1"/>
          <p:nvPr/>
        </p:nvSpPr>
        <p:spPr>
          <a:xfrm>
            <a:off x="231645" y="891776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 spanning tree on </a:t>
            </a:r>
            <a:r>
              <a:rPr lang="en-US" b="1" dirty="0" err="1"/>
              <a:t>metegenes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3251DF-CCB9-1B18-7340-21A90669B7CB}"/>
              </a:ext>
            </a:extLst>
          </p:cNvPr>
          <p:cNvGrpSpPr/>
          <p:nvPr/>
        </p:nvGrpSpPr>
        <p:grpSpPr>
          <a:xfrm>
            <a:off x="3404479" y="1593273"/>
            <a:ext cx="875272" cy="526983"/>
            <a:chOff x="7340600" y="2717514"/>
            <a:chExt cx="1256320" cy="7564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EB3635-BDE0-194D-4658-98B287C77F1F}"/>
                </a:ext>
              </a:extLst>
            </p:cNvPr>
            <p:cNvSpPr/>
            <p:nvPr/>
          </p:nvSpPr>
          <p:spPr>
            <a:xfrm>
              <a:off x="7340600" y="2719618"/>
              <a:ext cx="369332" cy="365125"/>
            </a:xfrm>
            <a:prstGeom prst="rect">
              <a:avLst/>
            </a:prstGeom>
            <a:solidFill>
              <a:srgbClr val="1F46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EA5F99-8435-AEEB-8920-68A967A2E584}"/>
                </a:ext>
              </a:extLst>
            </p:cNvPr>
            <p:cNvSpPr/>
            <p:nvPr/>
          </p:nvSpPr>
          <p:spPr>
            <a:xfrm>
              <a:off x="7340600" y="3108793"/>
              <a:ext cx="369332" cy="365125"/>
            </a:xfrm>
            <a:prstGeom prst="rect">
              <a:avLst/>
            </a:prstGeom>
            <a:solidFill>
              <a:srgbClr val="E8AA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17DDDE-A0E9-E4A5-0DC1-9376D5939FC6}"/>
                </a:ext>
              </a:extLst>
            </p:cNvPr>
            <p:cNvSpPr txBox="1"/>
            <p:nvPr/>
          </p:nvSpPr>
          <p:spPr>
            <a:xfrm>
              <a:off x="7734183" y="2717514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Controls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AB7D8B-C12D-E1D1-AAF3-69AAE86A2445}"/>
                </a:ext>
              </a:extLst>
            </p:cNvPr>
            <p:cNvSpPr txBox="1"/>
            <p:nvPr/>
          </p:nvSpPr>
          <p:spPr>
            <a:xfrm>
              <a:off x="7734183" y="310668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Cases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8ADC40-AC01-FAE3-D312-DBAACC5B60E6}"/>
              </a:ext>
            </a:extLst>
          </p:cNvPr>
          <p:cNvSpPr txBox="1"/>
          <p:nvPr/>
        </p:nvSpPr>
        <p:spPr>
          <a:xfrm>
            <a:off x="1219697" y="483572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 group portraits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D25B22-C838-D849-375B-25009ED6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78" y="1593273"/>
            <a:ext cx="2042859" cy="19146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7296AC-961B-082D-91B8-7890AAE014DB}"/>
              </a:ext>
            </a:extLst>
          </p:cNvPr>
          <p:cNvSpPr txBox="1"/>
          <p:nvPr/>
        </p:nvSpPr>
        <p:spPr>
          <a:xfrm>
            <a:off x="5171023" y="973714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Difference portrait</a:t>
            </a:r>
          </a:p>
          <a:p>
            <a:pPr algn="ctr"/>
            <a:r>
              <a:rPr lang="en-US" b="1" dirty="0"/>
              <a:t>Control VS Case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06361-4B26-31AA-E78E-9B8E0AAF9CF7}"/>
              </a:ext>
            </a:extLst>
          </p:cNvPr>
          <p:cNvSpPr txBox="1"/>
          <p:nvPr/>
        </p:nvSpPr>
        <p:spPr>
          <a:xfrm>
            <a:off x="8757598" y="129614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– 0.3 – 0.88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5090E0-8AA2-8960-C65A-F13C1BC605CC}"/>
              </a:ext>
            </a:extLst>
          </p:cNvPr>
          <p:cNvGrpSpPr/>
          <p:nvPr/>
        </p:nvGrpSpPr>
        <p:grpSpPr>
          <a:xfrm>
            <a:off x="5371467" y="3503744"/>
            <a:ext cx="1862070" cy="2540393"/>
            <a:chOff x="6561845" y="3514707"/>
            <a:chExt cx="1862070" cy="254039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6C76EC7-2CA3-8A92-9B00-2A7CB661E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218"/>
            <a:stretch/>
          </p:blipFill>
          <p:spPr>
            <a:xfrm>
              <a:off x="6561845" y="4060613"/>
              <a:ext cx="1862070" cy="199448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B2A2D1-34C6-57AC-DD24-2528285F590F}"/>
                </a:ext>
              </a:extLst>
            </p:cNvPr>
            <p:cNvSpPr txBox="1"/>
            <p:nvPr/>
          </p:nvSpPr>
          <p:spPr>
            <a:xfrm>
              <a:off x="6652746" y="3514707"/>
              <a:ext cx="1680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Top 100 SNPs </a:t>
              </a:r>
            </a:p>
            <a:p>
              <a:pPr algn="ctr"/>
              <a:r>
                <a:rPr lang="en-US" dirty="0"/>
                <a:t>(by FDR)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5C16B6-CE8C-4380-5098-8D04232D8096}"/>
              </a:ext>
            </a:extLst>
          </p:cNvPr>
          <p:cNvGrpSpPr/>
          <p:nvPr/>
        </p:nvGrpSpPr>
        <p:grpSpPr>
          <a:xfrm>
            <a:off x="7700255" y="3275557"/>
            <a:ext cx="4070241" cy="3263355"/>
            <a:chOff x="7700255" y="3275557"/>
            <a:chExt cx="4070241" cy="32633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D680D4-A710-D6C7-3163-8FCA86EEE501}"/>
                </a:ext>
              </a:extLst>
            </p:cNvPr>
            <p:cNvGrpSpPr/>
            <p:nvPr/>
          </p:nvGrpSpPr>
          <p:grpSpPr>
            <a:xfrm>
              <a:off x="7975822" y="3275557"/>
              <a:ext cx="3794674" cy="3263355"/>
              <a:chOff x="7760585" y="3180578"/>
              <a:chExt cx="3794674" cy="326335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0B13783-03B4-5EBA-BABF-62D8AC3F29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5461"/>
              <a:stretch/>
            </p:blipFill>
            <p:spPr>
              <a:xfrm>
                <a:off x="7760585" y="3751753"/>
                <a:ext cx="3794674" cy="246237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EB98DA-449D-8B28-63CC-698868CE80D6}"/>
                  </a:ext>
                </a:extLst>
              </p:cNvPr>
              <p:cNvSpPr txBox="1"/>
              <p:nvPr/>
            </p:nvSpPr>
            <p:spPr>
              <a:xfrm>
                <a:off x="8470738" y="3180578"/>
                <a:ext cx="2374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Mean SNPs value for </a:t>
                </a:r>
              </a:p>
              <a:p>
                <a:pPr algn="ctr"/>
                <a:r>
                  <a:rPr lang="en-US" dirty="0"/>
                  <a:t>Top 100 SNPs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558437-A7F8-AB52-A03E-32F35A196400}"/>
                  </a:ext>
                </a:extLst>
              </p:cNvPr>
              <p:cNvSpPr txBox="1"/>
              <p:nvPr/>
            </p:nvSpPr>
            <p:spPr>
              <a:xfrm>
                <a:off x="10226929" y="6074601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Case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472957-3EDC-CB07-E5F5-CD25AAB2D1B0}"/>
                  </a:ext>
                </a:extLst>
              </p:cNvPr>
              <p:cNvSpPr txBox="1"/>
              <p:nvPr/>
            </p:nvSpPr>
            <p:spPr>
              <a:xfrm>
                <a:off x="8590280" y="6074601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Control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CCC938-5AF3-F6C7-138F-D6E32D2D7AAE}"/>
                </a:ext>
              </a:extLst>
            </p:cNvPr>
            <p:cNvSpPr txBox="1"/>
            <p:nvPr/>
          </p:nvSpPr>
          <p:spPr>
            <a:xfrm rot="16200000">
              <a:off x="6951011" y="4862226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SNP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05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1803-6FDA-AAF3-0C69-BB712AC8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Comparison of GWAS and SOM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42BFD-909B-5376-0E01-67DF21C3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850-019D-724A-D84B-7D8843C4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9F236-6FB1-2333-88EA-28AD603BC353}"/>
              </a:ext>
            </a:extLst>
          </p:cNvPr>
          <p:cNvSpPr txBox="1"/>
          <p:nvPr/>
        </p:nvSpPr>
        <p:spPr>
          <a:xfrm>
            <a:off x="0" y="1054269"/>
            <a:ext cx="108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the top 100 significant GWAS SNPs with the top 100 SNPs from the SOM difference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32C68-B287-3BAB-DEDD-A0857E59D109}"/>
              </a:ext>
            </a:extLst>
          </p:cNvPr>
          <p:cNvSpPr txBox="1"/>
          <p:nvPr/>
        </p:nvSpPr>
        <p:spPr>
          <a:xfrm>
            <a:off x="0" y="1708969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79 SNPs overlap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B6B86D-DEF3-CB22-ED72-175F109E94C5}"/>
              </a:ext>
            </a:extLst>
          </p:cNvPr>
          <p:cNvGrpSpPr/>
          <p:nvPr/>
        </p:nvGrpSpPr>
        <p:grpSpPr>
          <a:xfrm>
            <a:off x="0" y="2477870"/>
            <a:ext cx="3447448" cy="2995243"/>
            <a:chOff x="0" y="2914669"/>
            <a:chExt cx="3447448" cy="29952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751F50-B826-FA15-DEC4-A732AA937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425"/>
            <a:stretch/>
          </p:blipFill>
          <p:spPr>
            <a:xfrm>
              <a:off x="1" y="3099335"/>
              <a:ext cx="3367237" cy="281057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038935-12E4-60C0-A5E1-E5A4439C9BEF}"/>
                </a:ext>
              </a:extLst>
            </p:cNvPr>
            <p:cNvSpPr txBox="1"/>
            <p:nvPr/>
          </p:nvSpPr>
          <p:spPr>
            <a:xfrm>
              <a:off x="0" y="2914669"/>
              <a:ext cx="344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GWAS and SOM common SNPs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0FBE06-5146-8201-6AB1-96DA4D3007EF}"/>
              </a:ext>
            </a:extLst>
          </p:cNvPr>
          <p:cNvSpPr txBox="1"/>
          <p:nvPr/>
        </p:nvSpPr>
        <p:spPr>
          <a:xfrm>
            <a:off x="4025727" y="2108538"/>
            <a:ext cx="8810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SNPs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rs11258317 (P =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6 x 10</a:t>
            </a:r>
            <a:r>
              <a:rPr lang="en-US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-6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rs915071 (P =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2 x 10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Helvetica Neue"/>
              </a:rPr>
              <a:t>-6</a:t>
            </a:r>
            <a:r>
              <a:rPr lang="en-US" dirty="0"/>
              <a:t>) </a:t>
            </a:r>
          </a:p>
          <a:p>
            <a:pPr lvl="5"/>
            <a:r>
              <a:rPr lang="en-US" dirty="0"/>
              <a:t>Bipolar disorder and schizophrenia (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Wang KS et.al.2010</a:t>
            </a:r>
            <a:r>
              <a:rPr lang="en-US" dirty="0"/>
              <a:t>)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3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C94D-BED1-CAA3-FCA4-A3856303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5290-39A6-D879-A470-4EC070FD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89D5-483D-3563-579D-D980F3E6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5EDB-B51D-43EA-25D5-26301DFC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46CBB-DFBE-3EC4-554D-D96394B0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46B58-82BB-964C-1D21-C3D50534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0BABA35B-439A-5124-84EB-85CD6BEC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25972" y="153188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16D069-5CC3-D955-8610-FB1071EBCEF3}"/>
              </a:ext>
            </a:extLst>
          </p:cNvPr>
          <p:cNvSpPr txBox="1"/>
          <p:nvPr/>
        </p:nvSpPr>
        <p:spPr>
          <a:xfrm>
            <a:off x="1324303" y="1693315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Genome-wide association studies (GWAS)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GWAS examples on the simulated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SOM pipeline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Comparison of SOM with GWAS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Schizophrenia case-control GWAS and SOM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437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F163E8-9930-4389-D37D-7E9A4155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C8F89-C05F-93FA-99F0-181EC035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676-0194-3182-8546-83985770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Complex diseases and traits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632C6-8418-07CD-F947-2B151AD7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F9726-061A-AEDC-AD40-437292DC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AE523-E142-5DD1-22F2-AF30C007A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8457" r="854" b="30012"/>
          <a:stretch/>
        </p:blipFill>
        <p:spPr>
          <a:xfrm>
            <a:off x="229886" y="1564563"/>
            <a:ext cx="3249038" cy="2288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C6BC15-E683-B486-F6FC-429469BC53C1}"/>
              </a:ext>
            </a:extLst>
          </p:cNvPr>
          <p:cNvSpPr txBox="1"/>
          <p:nvPr/>
        </p:nvSpPr>
        <p:spPr>
          <a:xfrm>
            <a:off x="229886" y="1471449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Genomic variations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69164-C049-BB10-0C59-353C285A786D}"/>
              </a:ext>
            </a:extLst>
          </p:cNvPr>
          <p:cNvSpPr txBox="1"/>
          <p:nvPr/>
        </p:nvSpPr>
        <p:spPr>
          <a:xfrm>
            <a:off x="229885" y="3919014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Genomic variations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7B2B24-0CDF-7543-EE19-6B419557BE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24843" r="3266" b="43630"/>
          <a:stretch/>
        </p:blipFill>
        <p:spPr>
          <a:xfrm>
            <a:off x="229885" y="4773592"/>
            <a:ext cx="4988899" cy="1829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406070-6B96-381D-DCE8-66E44DF78888}"/>
              </a:ext>
            </a:extLst>
          </p:cNvPr>
          <p:cNvSpPr txBox="1"/>
          <p:nvPr/>
        </p:nvSpPr>
        <p:spPr>
          <a:xfrm>
            <a:off x="229885" y="4361692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Individual SNPs have a low effect on phenotype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84402C-AA88-BCA4-B778-A2E490689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275" y="1671504"/>
            <a:ext cx="6759725" cy="40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4132-BB22-3036-ADC1-B21ECF40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Genome-wide association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12DD7-6A60-9481-4EB3-31EC1B63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153A-32C8-68AD-B1CA-CD1D52B5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9C5B3-71AA-ABB1-5316-7CB18CD84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622" b="61187"/>
          <a:stretch/>
        </p:blipFill>
        <p:spPr>
          <a:xfrm>
            <a:off x="158161" y="3930569"/>
            <a:ext cx="3412812" cy="180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1DACE-EE07-4745-58FF-CEB32A344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032"/>
          <a:stretch/>
        </p:blipFill>
        <p:spPr>
          <a:xfrm>
            <a:off x="77806" y="1036336"/>
            <a:ext cx="1904998" cy="2073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BBEA1-F240-CAAB-EFF2-11155AED29C9}"/>
              </a:ext>
            </a:extLst>
          </p:cNvPr>
          <p:cNvSpPr txBox="1"/>
          <p:nvPr/>
        </p:nvSpPr>
        <p:spPr>
          <a:xfrm>
            <a:off x="8803858" y="308143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1DAE7-5092-6216-1B4B-72EA6B130903}"/>
              </a:ext>
            </a:extLst>
          </p:cNvPr>
          <p:cNvSpPr txBox="1"/>
          <p:nvPr/>
        </p:nvSpPr>
        <p:spPr>
          <a:xfrm>
            <a:off x="77806" y="3109705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size is important</a:t>
            </a:r>
          </a:p>
          <a:p>
            <a:r>
              <a:rPr lang="en-US" dirty="0"/>
              <a:t># cases/controls &gt; 1000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E93BEC-1C75-11C0-4441-FE62FD839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2" r="47581"/>
          <a:stretch/>
        </p:blipFill>
        <p:spPr>
          <a:xfrm>
            <a:off x="4064266" y="1008065"/>
            <a:ext cx="2184935" cy="2073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1440D6-4844-0D11-54E8-337130CE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28"/>
          <a:stretch/>
        </p:blipFill>
        <p:spPr>
          <a:xfrm>
            <a:off x="8148475" y="1008064"/>
            <a:ext cx="3604985" cy="2073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1D6E60-C66B-4FD4-8A36-E6972B7AB9CB}"/>
              </a:ext>
            </a:extLst>
          </p:cNvPr>
          <p:cNvSpPr txBox="1"/>
          <p:nvPr/>
        </p:nvSpPr>
        <p:spPr>
          <a:xfrm>
            <a:off x="4148283" y="315971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NGS; microarrays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2F934-506B-DF20-20F2-7255A0AB0C8D}"/>
              </a:ext>
            </a:extLst>
          </p:cNvPr>
          <p:cNvSpPr txBox="1"/>
          <p:nvPr/>
        </p:nvSpPr>
        <p:spPr>
          <a:xfrm>
            <a:off x="158161" y="573750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Imputing missing genotypes</a:t>
            </a:r>
          </a:p>
        </p:txBody>
      </p:sp>
    </p:spTree>
    <p:extLst>
      <p:ext uri="{BB962C8B-B14F-4D97-AF65-F5344CB8AC3E}">
        <p14:creationId xmlns:p14="http://schemas.microsoft.com/office/powerpoint/2010/main" val="27910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BABF-FEDC-40D5-E619-D600DD2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Genome-wide association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8025-3DBE-C176-B908-A2565EE2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C3DB-4CCD-7BDB-194F-56DC5CF5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F84E3-E836-87EA-2A59-AD2B30139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66" r="2173" b="50979"/>
          <a:stretch/>
        </p:blipFill>
        <p:spPr>
          <a:xfrm>
            <a:off x="118730" y="1146925"/>
            <a:ext cx="3789127" cy="234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6B6AC-3A5E-1B09-F7C6-FBB08056E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3" t="56284" r="1255" b="4335"/>
          <a:stretch/>
        </p:blipFill>
        <p:spPr>
          <a:xfrm>
            <a:off x="118730" y="3994515"/>
            <a:ext cx="2593723" cy="210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ADAE35-BE19-2D8F-E6E7-0756E01BC4C2}"/>
              </a:ext>
            </a:extLst>
          </p:cNvPr>
          <p:cNvSpPr txBox="1"/>
          <p:nvPr/>
        </p:nvSpPr>
        <p:spPr>
          <a:xfrm>
            <a:off x="118730" y="3481249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 test – Regression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D7B70-1349-8DC2-18BF-FD1737228D7B}"/>
              </a:ext>
            </a:extLst>
          </p:cNvPr>
          <p:cNvSpPr txBox="1"/>
          <p:nvPr/>
        </p:nvSpPr>
        <p:spPr>
          <a:xfrm>
            <a:off x="118730" y="617106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annotation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BB3EC-523B-5ABE-4F60-8C3EDD387121}"/>
              </a:ext>
            </a:extLst>
          </p:cNvPr>
          <p:cNvSpPr txBox="1"/>
          <p:nvPr/>
        </p:nvSpPr>
        <p:spPr>
          <a:xfrm>
            <a:off x="6467697" y="1140897"/>
            <a:ext cx="4158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Big sample 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Sensitive to variations in population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983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0302-2A4F-68AB-A1C1-E8529279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SOM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EF85-F2F2-D732-D033-6A8EB9D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256A-EACE-685F-55CD-0840A122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4C5A-7435-E42C-E105-4D902290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GWAS data simulation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56C48-D5A1-CEFF-6031-68E09EA5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B951-78FF-8A91-F07D-0995DE00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EF101E-8D3B-2A9A-1025-103FC119BD35}"/>
              </a:ext>
            </a:extLst>
          </p:cNvPr>
          <p:cNvGrpSpPr/>
          <p:nvPr/>
        </p:nvGrpSpPr>
        <p:grpSpPr>
          <a:xfrm>
            <a:off x="135956" y="2666608"/>
            <a:ext cx="3836469" cy="1879650"/>
            <a:chOff x="202131" y="1325563"/>
            <a:chExt cx="3836469" cy="187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92950-6374-E67A-E7D3-323BD6510B26}"/>
                </a:ext>
              </a:extLst>
            </p:cNvPr>
            <p:cNvSpPr/>
            <p:nvPr/>
          </p:nvSpPr>
          <p:spPr>
            <a:xfrm>
              <a:off x="202132" y="1325563"/>
              <a:ext cx="2950541" cy="1879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Pentagon 6" descr="jkjkjk&#10;">
              <a:extLst>
                <a:ext uri="{FF2B5EF4-FFF2-40B4-BE49-F238E27FC236}">
                  <a16:creationId xmlns:a16="http://schemas.microsoft.com/office/drawing/2014/main" id="{DA54207D-1D6F-4D6E-278C-B3509AC18719}"/>
                </a:ext>
              </a:extLst>
            </p:cNvPr>
            <p:cNvSpPr/>
            <p:nvPr/>
          </p:nvSpPr>
          <p:spPr>
            <a:xfrm>
              <a:off x="202131" y="1325563"/>
              <a:ext cx="2906829" cy="48126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Simulation groups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6C3A1F56-ECA6-8D91-8D75-B708771C971E}"/>
                </a:ext>
              </a:extLst>
            </p:cNvPr>
            <p:cNvSpPr txBox="1">
              <a:spLocks/>
            </p:cNvSpPr>
            <p:nvPr/>
          </p:nvSpPr>
          <p:spPr>
            <a:xfrm>
              <a:off x="776439" y="1958555"/>
              <a:ext cx="3262161" cy="3068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/>
                <a:t>100 Controls </a:t>
              </a:r>
            </a:p>
            <a:p>
              <a:pPr marL="0" indent="0">
                <a:buNone/>
              </a:pPr>
              <a:r>
                <a:rPr lang="en-US" sz="1800" b="1" dirty="0"/>
                <a:t>&amp;</a:t>
              </a:r>
            </a:p>
            <a:p>
              <a:pPr marL="0" indent="0">
                <a:buNone/>
              </a:pPr>
              <a:r>
                <a:rPr lang="en-US" sz="1800" b="1" dirty="0"/>
                <a:t> 100 cases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1FDC11-71F5-5FBC-E059-08643C9B1FC7}"/>
              </a:ext>
            </a:extLst>
          </p:cNvPr>
          <p:cNvGrpSpPr/>
          <p:nvPr/>
        </p:nvGrpSpPr>
        <p:grpSpPr>
          <a:xfrm>
            <a:off x="8273316" y="2425977"/>
            <a:ext cx="3782728" cy="2197283"/>
            <a:chOff x="8273316" y="2425977"/>
            <a:chExt cx="3782728" cy="219728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99CB55-1091-C463-F706-955115B93F55}"/>
                </a:ext>
              </a:extLst>
            </p:cNvPr>
            <p:cNvSpPr/>
            <p:nvPr/>
          </p:nvSpPr>
          <p:spPr>
            <a:xfrm>
              <a:off x="8273317" y="2425977"/>
              <a:ext cx="3782727" cy="21972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Pentagon 23" descr="jkjkjk&#10;">
              <a:extLst>
                <a:ext uri="{FF2B5EF4-FFF2-40B4-BE49-F238E27FC236}">
                  <a16:creationId xmlns:a16="http://schemas.microsoft.com/office/drawing/2014/main" id="{57F4A773-78CF-1D95-A25C-DCB4327D27F3}"/>
                </a:ext>
              </a:extLst>
            </p:cNvPr>
            <p:cNvSpPr/>
            <p:nvPr/>
          </p:nvSpPr>
          <p:spPr>
            <a:xfrm>
              <a:off x="8273316" y="2425977"/>
              <a:ext cx="2906829" cy="48126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Preprocessing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47EBAC0E-360F-31BE-D748-BDB5FE538F4B}"/>
                </a:ext>
              </a:extLst>
            </p:cNvPr>
            <p:cNvSpPr txBox="1">
              <a:spLocks/>
            </p:cNvSpPr>
            <p:nvPr/>
          </p:nvSpPr>
          <p:spPr>
            <a:xfrm>
              <a:off x="8317030" y="3028421"/>
              <a:ext cx="3695299" cy="1578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/>
                <a:t>SNP selection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Minor allele frequency (MAF)&gt; 0.05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Hardy-Weinberg equilibrium Fisher’s P &lt; 1e-6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Remove heterozygosity outliers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748D83-EFF5-D90E-AA29-731A353B37D6}"/>
              </a:ext>
            </a:extLst>
          </p:cNvPr>
          <p:cNvGrpSpPr/>
          <p:nvPr/>
        </p:nvGrpSpPr>
        <p:grpSpPr>
          <a:xfrm>
            <a:off x="3720565" y="1325563"/>
            <a:ext cx="3782728" cy="4503079"/>
            <a:chOff x="3445645" y="1325563"/>
            <a:chExt cx="3782728" cy="450307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E6CDC4-B8B7-2569-D4CF-064B3A6E2816}"/>
                </a:ext>
              </a:extLst>
            </p:cNvPr>
            <p:cNvSpPr/>
            <p:nvPr/>
          </p:nvSpPr>
          <p:spPr>
            <a:xfrm>
              <a:off x="3445646" y="1325563"/>
              <a:ext cx="3782727" cy="44399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Pentagon 28" descr="jkjkjk&#10;">
              <a:extLst>
                <a:ext uri="{FF2B5EF4-FFF2-40B4-BE49-F238E27FC236}">
                  <a16:creationId xmlns:a16="http://schemas.microsoft.com/office/drawing/2014/main" id="{F434C527-0E5C-D319-729C-907270C5E74A}"/>
                </a:ext>
              </a:extLst>
            </p:cNvPr>
            <p:cNvSpPr/>
            <p:nvPr/>
          </p:nvSpPr>
          <p:spPr>
            <a:xfrm>
              <a:off x="3445645" y="1325563"/>
              <a:ext cx="2906829" cy="48126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Simulation genotypes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0CA642-0CD9-6ED5-9C5A-62C068D5A6F5}"/>
                </a:ext>
              </a:extLst>
            </p:cNvPr>
            <p:cNvSpPr txBox="1"/>
            <p:nvPr/>
          </p:nvSpPr>
          <p:spPr>
            <a:xfrm>
              <a:off x="3455270" y="1858324"/>
              <a:ext cx="3773103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b="1" dirty="0"/>
                <a:t>SNPs </a:t>
              </a:r>
              <a:r>
                <a:rPr lang="en-US" b="1" i="1" dirty="0"/>
                <a:t> </a:t>
              </a:r>
              <a:r>
                <a:rPr lang="en-US" sz="1800" b="1" i="1" dirty="0"/>
                <a:t>- </a:t>
              </a:r>
              <a:r>
                <a:rPr lang="en-US" sz="1800" i="1" dirty="0"/>
                <a:t>allele frequency 0-1</a:t>
              </a:r>
            </a:p>
            <a:p>
              <a:pPr marL="0" indent="0">
                <a:buNone/>
              </a:pPr>
              <a:r>
                <a:rPr lang="en-US" sz="1800" dirty="0"/>
                <a:t>3 options:</a:t>
              </a:r>
            </a:p>
            <a:p>
              <a:pPr marL="0" indent="0">
                <a:buNone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  <a:p>
              <a:r>
                <a:rPr lang="en-US" sz="1800" dirty="0"/>
                <a:t>50030 SNPs with no association</a:t>
              </a:r>
            </a:p>
            <a:p>
              <a:r>
                <a:rPr lang="en-US" sz="1800" dirty="0"/>
                <a:t>20 associated SNPs</a:t>
              </a:r>
            </a:p>
            <a:p>
              <a:r>
                <a:rPr lang="en-US" sz="2400" b="1" dirty="0">
                  <a:solidFill>
                    <a:srgbClr val="1D6295"/>
                  </a:solidFill>
                </a:rPr>
                <a:t>2</a:t>
              </a:r>
            </a:p>
            <a:p>
              <a:r>
                <a:rPr lang="en-US" sz="1800" dirty="0"/>
                <a:t>50000 SNPs with no association</a:t>
              </a:r>
            </a:p>
            <a:p>
              <a:r>
                <a:rPr lang="en-US" sz="1800" dirty="0"/>
                <a:t>50 associated SNPs</a:t>
              </a:r>
            </a:p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sz="1800" dirty="0"/>
                <a:t>49900 SNPs with no association</a:t>
              </a:r>
            </a:p>
            <a:p>
              <a:r>
                <a:rPr lang="en-US" sz="1800" dirty="0"/>
                <a:t>150 associated SNPs</a:t>
              </a:r>
            </a:p>
            <a:p>
              <a:endParaRPr lang="en-US" sz="1800" dirty="0"/>
            </a:p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25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BCD0-D129-9971-C555-B9A03B54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413"/>
            <a:ext cx="10515600" cy="1325563"/>
          </a:xfrm>
        </p:spPr>
        <p:txBody>
          <a:bodyPr/>
          <a:lstStyle/>
          <a:p>
            <a:r>
              <a:rPr lang="en-US" dirty="0"/>
              <a:t>GWAS and SOM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A3AD7-DE2B-747B-2666-1418F327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21538-46A5-4C59-C6A7-E33353DF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8</a:t>
            </a:fld>
            <a:endParaRPr lang="en-US"/>
          </a:p>
        </p:txBody>
      </p:sp>
      <p:sp>
        <p:nvSpPr>
          <p:cNvPr id="8" name="Arrow: Pentagon 7" descr="jkjkjk&#10;">
            <a:extLst>
              <a:ext uri="{FF2B5EF4-FFF2-40B4-BE49-F238E27FC236}">
                <a16:creationId xmlns:a16="http://schemas.microsoft.com/office/drawing/2014/main" id="{43E4FB70-7340-3A28-838A-FA87FA188378}"/>
              </a:ext>
            </a:extLst>
          </p:cNvPr>
          <p:cNvSpPr/>
          <p:nvPr/>
        </p:nvSpPr>
        <p:spPr>
          <a:xfrm>
            <a:off x="0" y="977278"/>
            <a:ext cx="1799618" cy="41878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GWAS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FAED92-FEF6-2618-8F6C-786DC86CB663}"/>
              </a:ext>
            </a:extLst>
          </p:cNvPr>
          <p:cNvGrpSpPr/>
          <p:nvPr/>
        </p:nvGrpSpPr>
        <p:grpSpPr>
          <a:xfrm>
            <a:off x="9183" y="1829666"/>
            <a:ext cx="4014181" cy="4205373"/>
            <a:chOff x="59267" y="1828090"/>
            <a:chExt cx="4014181" cy="420537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1B4C27-A42A-D4CC-7913-98DCA6314C79}"/>
                </a:ext>
              </a:extLst>
            </p:cNvPr>
            <p:cNvGrpSpPr/>
            <p:nvPr/>
          </p:nvGrpSpPr>
          <p:grpSpPr>
            <a:xfrm>
              <a:off x="157521" y="2289203"/>
              <a:ext cx="3054692" cy="2737554"/>
              <a:chOff x="7551977" y="499534"/>
              <a:chExt cx="3054692" cy="273755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AB903E3-028B-A5BA-8A61-84B061D78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724"/>
              <a:stretch/>
            </p:blipFill>
            <p:spPr>
              <a:xfrm>
                <a:off x="7586135" y="794455"/>
                <a:ext cx="3020534" cy="244263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7C5170-5477-1D2A-3723-1B3AE9039A72}"/>
                  </a:ext>
                </a:extLst>
              </p:cNvPr>
              <p:cNvSpPr txBox="1"/>
              <p:nvPr/>
            </p:nvSpPr>
            <p:spPr>
              <a:xfrm>
                <a:off x="7551977" y="499534"/>
                <a:ext cx="3009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PCA plot for simulated data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881C61-B50B-02D4-EE8B-223453C073A5}"/>
                </a:ext>
              </a:extLst>
            </p:cNvPr>
            <p:cNvGrpSpPr/>
            <p:nvPr/>
          </p:nvGrpSpPr>
          <p:grpSpPr>
            <a:xfrm>
              <a:off x="59267" y="1828090"/>
              <a:ext cx="4014181" cy="4205373"/>
              <a:chOff x="6519333" y="517169"/>
              <a:chExt cx="4014181" cy="2659227"/>
            </a:xfrm>
            <a:no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6DA3CCE-1EE4-DF82-1CF3-F02F85813099}"/>
                  </a:ext>
                </a:extLst>
              </p:cNvPr>
              <p:cNvSpPr/>
              <p:nvPr/>
            </p:nvSpPr>
            <p:spPr>
              <a:xfrm>
                <a:off x="6519333" y="517169"/>
                <a:ext cx="4014181" cy="2659227"/>
              </a:xfrm>
              <a:prstGeom prst="round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endParaRPr lang="en-US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DF5044-D085-7267-4260-0A1A027226D7}"/>
                  </a:ext>
                </a:extLst>
              </p:cNvPr>
              <p:cNvSpPr txBox="1"/>
              <p:nvPr/>
            </p:nvSpPr>
            <p:spPr>
              <a:xfrm>
                <a:off x="6750050" y="535530"/>
                <a:ext cx="2182283" cy="36933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800" b="1" dirty="0"/>
                  <a:t>PCA analysis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85B39A-8E2C-EC1D-D732-314FCDF222A5}"/>
              </a:ext>
            </a:extLst>
          </p:cNvPr>
          <p:cNvGrpSpPr/>
          <p:nvPr/>
        </p:nvGrpSpPr>
        <p:grpSpPr>
          <a:xfrm>
            <a:off x="4221151" y="3129212"/>
            <a:ext cx="3888071" cy="1606280"/>
            <a:chOff x="5130801" y="1108777"/>
            <a:chExt cx="3888071" cy="1606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E3535B3-5199-6272-85FE-6EFA37719A9E}"/>
                </a:ext>
              </a:extLst>
            </p:cNvPr>
            <p:cNvGrpSpPr/>
            <p:nvPr/>
          </p:nvGrpSpPr>
          <p:grpSpPr>
            <a:xfrm>
              <a:off x="5130801" y="1108777"/>
              <a:ext cx="3053547" cy="1606280"/>
              <a:chOff x="6519333" y="2861377"/>
              <a:chExt cx="3053547" cy="160628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EF2A0D9-B4FA-E4BD-E2BF-1A06578B7FA7}"/>
                  </a:ext>
                </a:extLst>
              </p:cNvPr>
              <p:cNvSpPr/>
              <p:nvPr/>
            </p:nvSpPr>
            <p:spPr>
              <a:xfrm>
                <a:off x="6519333" y="2861377"/>
                <a:ext cx="3053547" cy="1606280"/>
              </a:xfrm>
              <a:prstGeom prst="roundRect">
                <a:avLst/>
              </a:prstGeom>
              <a:solidFill>
                <a:srgbClr val="FFFFFF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3920B-41A6-E969-575B-D6A3E6FD7401}"/>
                  </a:ext>
                </a:extLst>
              </p:cNvPr>
              <p:cNvSpPr txBox="1"/>
              <p:nvPr/>
            </p:nvSpPr>
            <p:spPr>
              <a:xfrm>
                <a:off x="6724652" y="2951894"/>
                <a:ext cx="21822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800" b="1" dirty="0"/>
                  <a:t>Association test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2AFAE-86E0-77BE-3A46-5CC315A6AF09}"/>
                </a:ext>
              </a:extLst>
            </p:cNvPr>
            <p:cNvSpPr txBox="1"/>
            <p:nvPr/>
          </p:nvSpPr>
          <p:spPr>
            <a:xfrm>
              <a:off x="5217586" y="1636577"/>
              <a:ext cx="380128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Logistic regression 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Multiple test corrections </a:t>
              </a:r>
            </a:p>
            <a:p>
              <a:r>
                <a:rPr lang="en-US" dirty="0"/>
                <a:t>(FDR)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981AC3-693C-2E73-D933-3E98A39D9448}"/>
              </a:ext>
            </a:extLst>
          </p:cNvPr>
          <p:cNvSpPr txBox="1"/>
          <p:nvPr/>
        </p:nvSpPr>
        <p:spPr>
          <a:xfrm>
            <a:off x="465004" y="5208520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 population 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Using 10PC as a covariate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C8D56B-C1E9-973E-1867-4A4847676E48}"/>
              </a:ext>
            </a:extLst>
          </p:cNvPr>
          <p:cNvGrpSpPr/>
          <p:nvPr/>
        </p:nvGrpSpPr>
        <p:grpSpPr>
          <a:xfrm>
            <a:off x="7379570" y="2487953"/>
            <a:ext cx="4834467" cy="3033030"/>
            <a:chOff x="7215938" y="2487953"/>
            <a:chExt cx="4834467" cy="303303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52D60CD-0BAD-1F3F-7EF2-82504768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8002" y="3118962"/>
              <a:ext cx="2308436" cy="6937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9C5A959-EA8B-9DFF-90D1-45D198BE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85038" y="3807768"/>
              <a:ext cx="1363532" cy="68176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029221-A027-AE6F-C6AD-512D050FC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179" y="4588041"/>
              <a:ext cx="1196081" cy="93294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F1547EF-E4BE-EFCE-4E85-C1A5BCDA1B77}"/>
                </a:ext>
              </a:extLst>
            </p:cNvPr>
            <p:cNvGrpSpPr/>
            <p:nvPr/>
          </p:nvGrpSpPr>
          <p:grpSpPr>
            <a:xfrm>
              <a:off x="7215938" y="2487953"/>
              <a:ext cx="4834467" cy="3026416"/>
              <a:chOff x="8610600" y="1923141"/>
              <a:chExt cx="4834467" cy="302641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E69A4C7-D8B4-99C1-1F9C-000886B2E334}"/>
                  </a:ext>
                </a:extLst>
              </p:cNvPr>
              <p:cNvGrpSpPr/>
              <p:nvPr/>
            </p:nvGrpSpPr>
            <p:grpSpPr>
              <a:xfrm>
                <a:off x="8610600" y="1923141"/>
                <a:ext cx="4834467" cy="3026416"/>
                <a:chOff x="5964767" y="5096225"/>
                <a:chExt cx="4834467" cy="3026416"/>
              </a:xfrm>
              <a:noFill/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ADCFE353-FE97-409E-80A9-F17AB6651F05}"/>
                    </a:ext>
                  </a:extLst>
                </p:cNvPr>
                <p:cNvSpPr/>
                <p:nvPr/>
              </p:nvSpPr>
              <p:spPr>
                <a:xfrm>
                  <a:off x="5964767" y="5096225"/>
                  <a:ext cx="4834467" cy="3026416"/>
                </a:xfrm>
                <a:prstGeom prst="roundRect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864AB3-D533-BF08-60FF-7847E8F39E41}"/>
                    </a:ext>
                  </a:extLst>
                </p:cNvPr>
                <p:cNvSpPr txBox="1"/>
                <p:nvPr/>
              </p:nvSpPr>
              <p:spPr>
                <a:xfrm>
                  <a:off x="6199717" y="5164177"/>
                  <a:ext cx="376555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1800" b="1" dirty="0"/>
                    <a:t>Performance evaluation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61FE7F-B6AA-AD73-41FD-48815B036AAB}"/>
                  </a:ext>
                </a:extLst>
              </p:cNvPr>
              <p:cNvSpPr txBox="1"/>
              <p:nvPr/>
            </p:nvSpPr>
            <p:spPr>
              <a:xfrm>
                <a:off x="8845550" y="2649445"/>
                <a:ext cx="376555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Accuracy</a:t>
                </a:r>
              </a:p>
              <a:p>
                <a:pPr marL="285750" lvl="0" indent="-285750">
                  <a:buFont typeface="Wingdings" panose="05000000000000000000" pitchFamily="2" charset="2"/>
                  <a:buChar char="ü"/>
                </a:pPr>
                <a:endParaRPr lang="en-US" sz="1800" dirty="0"/>
              </a:p>
              <a:p>
                <a:pPr marL="285750" lvl="0" indent="-285750">
                  <a:buFont typeface="Wingdings" panose="05000000000000000000" pitchFamily="2" charset="2"/>
                  <a:buChar char="ü"/>
                </a:pPr>
                <a:endParaRPr lang="en-US" sz="1800" dirty="0"/>
              </a:p>
              <a:p>
                <a:pPr marL="285750" lvl="0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Sensitivity</a:t>
                </a:r>
              </a:p>
              <a:p>
                <a:pPr marL="285750" lvl="0" indent="-285750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marL="285750" lvl="0" indent="-285750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marL="285750" lvl="0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Specificity</a:t>
                </a:r>
                <a:endParaRPr 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00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BCD0-D129-9971-C555-B9A03B54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413"/>
            <a:ext cx="10515600" cy="1325563"/>
          </a:xfrm>
        </p:spPr>
        <p:txBody>
          <a:bodyPr/>
          <a:lstStyle/>
          <a:p>
            <a:r>
              <a:rPr lang="en-US" dirty="0"/>
              <a:t>GWAS and SOM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A3AD7-DE2B-747B-2666-1418F327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ABI, Yerevan, 18.10.2022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21538-46A5-4C59-C6A7-E33353DF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65D-1B29-4EBB-9D48-410BA9BD5085}" type="slidenum">
              <a:rPr lang="en-US" smtClean="0"/>
              <a:t>9</a:t>
            </a:fld>
            <a:endParaRPr lang="en-US"/>
          </a:p>
        </p:txBody>
      </p:sp>
      <p:sp>
        <p:nvSpPr>
          <p:cNvPr id="8" name="Arrow: Pentagon 7" descr="jkjkjk&#10;">
            <a:extLst>
              <a:ext uri="{FF2B5EF4-FFF2-40B4-BE49-F238E27FC236}">
                <a16:creationId xmlns:a16="http://schemas.microsoft.com/office/drawing/2014/main" id="{43E4FB70-7340-3A28-838A-FA87FA188378}"/>
              </a:ext>
            </a:extLst>
          </p:cNvPr>
          <p:cNvSpPr/>
          <p:nvPr/>
        </p:nvSpPr>
        <p:spPr>
          <a:xfrm>
            <a:off x="0" y="977278"/>
            <a:ext cx="1799618" cy="41878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881C61-B50B-02D4-EE8B-223453C073A5}"/>
              </a:ext>
            </a:extLst>
          </p:cNvPr>
          <p:cNvGrpSpPr/>
          <p:nvPr/>
        </p:nvGrpSpPr>
        <p:grpSpPr>
          <a:xfrm>
            <a:off x="1" y="1829666"/>
            <a:ext cx="3492874" cy="5028334"/>
            <a:chOff x="6519334" y="517169"/>
            <a:chExt cx="3492874" cy="3179618"/>
          </a:xfrm>
          <a:noFill/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DA3CCE-1EE4-DF82-1CF3-F02F85813099}"/>
                </a:ext>
              </a:extLst>
            </p:cNvPr>
            <p:cNvSpPr/>
            <p:nvPr/>
          </p:nvSpPr>
          <p:spPr>
            <a:xfrm>
              <a:off x="6519334" y="517169"/>
              <a:ext cx="3492874" cy="3179618"/>
            </a:xfrm>
            <a:prstGeom prst="round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1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DF5044-D085-7267-4260-0A1A027226D7}"/>
                </a:ext>
              </a:extLst>
            </p:cNvPr>
            <p:cNvSpPr txBox="1"/>
            <p:nvPr/>
          </p:nvSpPr>
          <p:spPr>
            <a:xfrm>
              <a:off x="6855928" y="572086"/>
              <a:ext cx="2182283" cy="2530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/>
              <a:r>
                <a:rPr lang="en-US" sz="2000" b="1" dirty="0"/>
                <a:t>SOM analysis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3535B3-5199-6272-85FE-6EFA37719A9E}"/>
              </a:ext>
            </a:extLst>
          </p:cNvPr>
          <p:cNvGrpSpPr/>
          <p:nvPr/>
        </p:nvGrpSpPr>
        <p:grpSpPr>
          <a:xfrm>
            <a:off x="3614087" y="1362170"/>
            <a:ext cx="3166466" cy="4640698"/>
            <a:chOff x="6519333" y="2861377"/>
            <a:chExt cx="3248880" cy="173604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EF2A0D9-B4FA-E4BD-E2BF-1A06578B7FA7}"/>
                </a:ext>
              </a:extLst>
            </p:cNvPr>
            <p:cNvSpPr/>
            <p:nvPr/>
          </p:nvSpPr>
          <p:spPr>
            <a:xfrm>
              <a:off x="6519333" y="2861377"/>
              <a:ext cx="3248880" cy="1736044"/>
            </a:xfrm>
            <a:prstGeom prst="round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3920B-41A6-E969-575B-D6A3E6FD7401}"/>
                </a:ext>
              </a:extLst>
            </p:cNvPr>
            <p:cNvSpPr txBox="1"/>
            <p:nvPr/>
          </p:nvSpPr>
          <p:spPr>
            <a:xfrm>
              <a:off x="6716439" y="2873058"/>
              <a:ext cx="2182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800" b="1" dirty="0"/>
                <a:t>Group analysis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69A4C7-D8B4-99C1-1F9C-000886B2E334}"/>
              </a:ext>
            </a:extLst>
          </p:cNvPr>
          <p:cNvGrpSpPr/>
          <p:nvPr/>
        </p:nvGrpSpPr>
        <p:grpSpPr>
          <a:xfrm>
            <a:off x="7064133" y="1302668"/>
            <a:ext cx="4834467" cy="4056732"/>
            <a:chOff x="5964767" y="5096225"/>
            <a:chExt cx="4834467" cy="3026416"/>
          </a:xfrm>
          <a:noFill/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DCFE353-FE97-409E-80A9-F17AB6651F05}"/>
                </a:ext>
              </a:extLst>
            </p:cNvPr>
            <p:cNvSpPr/>
            <p:nvPr/>
          </p:nvSpPr>
          <p:spPr>
            <a:xfrm>
              <a:off x="5964767" y="5096225"/>
              <a:ext cx="4834467" cy="3026416"/>
            </a:xfrm>
            <a:prstGeom prst="round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864AB3-D533-BF08-60FF-7847E8F39E41}"/>
                </a:ext>
              </a:extLst>
            </p:cNvPr>
            <p:cNvSpPr txBox="1"/>
            <p:nvPr/>
          </p:nvSpPr>
          <p:spPr>
            <a:xfrm>
              <a:off x="6199717" y="5164177"/>
              <a:ext cx="3765550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/>
              <a:r>
                <a:rPr lang="en-US" sz="1800" b="1" dirty="0"/>
                <a:t>Difference analysis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AF2A4-757E-7492-5B8B-B2D0839FA0AD}"/>
              </a:ext>
            </a:extLst>
          </p:cNvPr>
          <p:cNvSpPr txBox="1"/>
          <p:nvPr/>
        </p:nvSpPr>
        <p:spPr>
          <a:xfrm>
            <a:off x="69247" y="22256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 genotypes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3F7F96-D8DE-7E3A-447B-C7A174571421}"/>
              </a:ext>
            </a:extLst>
          </p:cNvPr>
          <p:cNvSpPr txBox="1"/>
          <p:nvPr/>
        </p:nvSpPr>
        <p:spPr>
          <a:xfrm>
            <a:off x="-24419" y="4638071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 metagenes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C94BB9D-FA0C-BB6C-0451-D42BF421C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76387"/>
              </p:ext>
            </p:extLst>
          </p:nvPr>
        </p:nvGraphicFramePr>
        <p:xfrm>
          <a:off x="293400" y="3053179"/>
          <a:ext cx="279533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333">
                  <a:extLst>
                    <a:ext uri="{9D8B030D-6E8A-4147-A177-3AD203B41FA5}">
                      <a16:colId xmlns:a16="http://schemas.microsoft.com/office/drawing/2014/main" val="1270730026"/>
                    </a:ext>
                  </a:extLst>
                </a:gridCol>
                <a:gridCol w="399333">
                  <a:extLst>
                    <a:ext uri="{9D8B030D-6E8A-4147-A177-3AD203B41FA5}">
                      <a16:colId xmlns:a16="http://schemas.microsoft.com/office/drawing/2014/main" val="501301672"/>
                    </a:ext>
                  </a:extLst>
                </a:gridCol>
                <a:gridCol w="399333">
                  <a:extLst>
                    <a:ext uri="{9D8B030D-6E8A-4147-A177-3AD203B41FA5}">
                      <a16:colId xmlns:a16="http://schemas.microsoft.com/office/drawing/2014/main" val="2651427363"/>
                    </a:ext>
                  </a:extLst>
                </a:gridCol>
                <a:gridCol w="399333">
                  <a:extLst>
                    <a:ext uri="{9D8B030D-6E8A-4147-A177-3AD203B41FA5}">
                      <a16:colId xmlns:a16="http://schemas.microsoft.com/office/drawing/2014/main" val="2215689845"/>
                    </a:ext>
                  </a:extLst>
                </a:gridCol>
                <a:gridCol w="399333">
                  <a:extLst>
                    <a:ext uri="{9D8B030D-6E8A-4147-A177-3AD203B41FA5}">
                      <a16:colId xmlns:a16="http://schemas.microsoft.com/office/drawing/2014/main" val="3718487639"/>
                    </a:ext>
                  </a:extLst>
                </a:gridCol>
                <a:gridCol w="399333">
                  <a:extLst>
                    <a:ext uri="{9D8B030D-6E8A-4147-A177-3AD203B41FA5}">
                      <a16:colId xmlns:a16="http://schemas.microsoft.com/office/drawing/2014/main" val="1348703666"/>
                    </a:ext>
                  </a:extLst>
                </a:gridCol>
                <a:gridCol w="399333">
                  <a:extLst>
                    <a:ext uri="{9D8B030D-6E8A-4147-A177-3AD203B41FA5}">
                      <a16:colId xmlns:a16="http://schemas.microsoft.com/office/drawing/2014/main" val="2297295156"/>
                    </a:ext>
                  </a:extLst>
                </a:gridCol>
              </a:tblGrid>
              <a:tr h="2903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65293"/>
                  </a:ext>
                </a:extLst>
              </a:tr>
              <a:tr h="29034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1301"/>
                  </a:ext>
                </a:extLst>
              </a:tr>
              <a:tr h="29034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3383"/>
                  </a:ext>
                </a:extLst>
              </a:tr>
              <a:tr h="29034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5534"/>
                  </a:ext>
                </a:extLst>
              </a:tr>
              <a:tr h="29034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26467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6071E0E4-7A2A-95E1-9991-1BF706F963EB}"/>
              </a:ext>
            </a:extLst>
          </p:cNvPr>
          <p:cNvGrpSpPr/>
          <p:nvPr/>
        </p:nvGrpSpPr>
        <p:grpSpPr>
          <a:xfrm>
            <a:off x="-43195" y="2446544"/>
            <a:ext cx="3115593" cy="1764924"/>
            <a:chOff x="7607" y="2471945"/>
            <a:chExt cx="3115593" cy="17649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B1634E-7F46-BE8D-7856-00E80C49BF88}"/>
                </a:ext>
              </a:extLst>
            </p:cNvPr>
            <p:cNvSpPr txBox="1"/>
            <p:nvPr/>
          </p:nvSpPr>
          <p:spPr>
            <a:xfrm rot="16200000">
              <a:off x="-173372" y="368655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SNPs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499122-E7C0-46DF-3C26-F66363CC1B3A}"/>
                </a:ext>
              </a:extLst>
            </p:cNvPr>
            <p:cNvSpPr/>
            <p:nvPr/>
          </p:nvSpPr>
          <p:spPr>
            <a:xfrm>
              <a:off x="754180" y="2808521"/>
              <a:ext cx="1184510" cy="262716"/>
            </a:xfrm>
            <a:prstGeom prst="rect">
              <a:avLst/>
            </a:prstGeom>
            <a:solidFill>
              <a:srgbClr val="E8AA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4CDB24-A668-2DC6-20C9-ADFFBD64B2F7}"/>
                </a:ext>
              </a:extLst>
            </p:cNvPr>
            <p:cNvSpPr/>
            <p:nvPr/>
          </p:nvSpPr>
          <p:spPr>
            <a:xfrm>
              <a:off x="1938690" y="2808521"/>
              <a:ext cx="1184510" cy="2627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B35BFB-C39F-8EC4-ADB4-B5E355C0929F}"/>
                </a:ext>
              </a:extLst>
            </p:cNvPr>
            <p:cNvSpPr txBox="1"/>
            <p:nvPr/>
          </p:nvSpPr>
          <p:spPr>
            <a:xfrm>
              <a:off x="1397001" y="2471945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Samples</a:t>
              </a:r>
            </a:p>
          </p:txBody>
        </p:sp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4B75B0EE-AECB-E2E8-DF99-EA06A460C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19775"/>
              </p:ext>
            </p:extLst>
          </p:nvPr>
        </p:nvGraphicFramePr>
        <p:xfrm>
          <a:off x="467518" y="5494247"/>
          <a:ext cx="27829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67">
                  <a:extLst>
                    <a:ext uri="{9D8B030D-6E8A-4147-A177-3AD203B41FA5}">
                      <a16:colId xmlns:a16="http://schemas.microsoft.com/office/drawing/2014/main" val="1713211844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2697498151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1447617338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1135534681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2348478941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3967007003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322881739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2763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2286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51866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10B2EEF6-20C1-8856-9096-9D976B6A3C82}"/>
              </a:ext>
            </a:extLst>
          </p:cNvPr>
          <p:cNvGrpSpPr/>
          <p:nvPr/>
        </p:nvGrpSpPr>
        <p:grpSpPr>
          <a:xfrm>
            <a:off x="98187" y="4881730"/>
            <a:ext cx="3133368" cy="1754428"/>
            <a:chOff x="147396" y="4900787"/>
            <a:chExt cx="3133368" cy="17544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9256976-B9AF-2C02-F6C8-178485B07C5F}"/>
                </a:ext>
              </a:extLst>
            </p:cNvPr>
            <p:cNvGrpSpPr/>
            <p:nvPr/>
          </p:nvGrpSpPr>
          <p:grpSpPr>
            <a:xfrm>
              <a:off x="911744" y="4900787"/>
              <a:ext cx="2369020" cy="599292"/>
              <a:chOff x="911744" y="4900787"/>
              <a:chExt cx="2369020" cy="59929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BFADE37-D8F7-5CEA-6482-A703005CC05F}"/>
                  </a:ext>
                </a:extLst>
              </p:cNvPr>
              <p:cNvGrpSpPr/>
              <p:nvPr/>
            </p:nvGrpSpPr>
            <p:grpSpPr>
              <a:xfrm>
                <a:off x="911744" y="5237363"/>
                <a:ext cx="2369020" cy="262716"/>
                <a:chOff x="911744" y="5237363"/>
                <a:chExt cx="2369020" cy="26271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692942-2D9B-971A-9987-175E051D151F}"/>
                    </a:ext>
                  </a:extLst>
                </p:cNvPr>
                <p:cNvSpPr/>
                <p:nvPr/>
              </p:nvSpPr>
              <p:spPr>
                <a:xfrm>
                  <a:off x="911744" y="5237363"/>
                  <a:ext cx="1184510" cy="262716"/>
                </a:xfrm>
                <a:prstGeom prst="rect">
                  <a:avLst/>
                </a:prstGeom>
                <a:solidFill>
                  <a:srgbClr val="E8AA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Cases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0D217E0-DA71-4830-2D32-E33BCEF1F761}"/>
                    </a:ext>
                  </a:extLst>
                </p:cNvPr>
                <p:cNvSpPr/>
                <p:nvPr/>
              </p:nvSpPr>
              <p:spPr>
                <a:xfrm>
                  <a:off x="2096254" y="5237363"/>
                  <a:ext cx="1184510" cy="2627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Controls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BCBFAB6-0948-3086-D677-BE05F9D01A92}"/>
                  </a:ext>
                </a:extLst>
              </p:cNvPr>
              <p:cNvSpPr txBox="1"/>
              <p:nvPr/>
            </p:nvSpPr>
            <p:spPr>
              <a:xfrm>
                <a:off x="1554565" y="4900787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Samples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0695B9-A25D-884D-D4BC-D8A12AF99758}"/>
                </a:ext>
              </a:extLst>
            </p:cNvPr>
            <p:cNvSpPr txBox="1"/>
            <p:nvPr/>
          </p:nvSpPr>
          <p:spPr>
            <a:xfrm rot="16200000">
              <a:off x="-261210" y="5877278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Metagene</a:t>
              </a:r>
            </a:p>
          </p:txBody>
        </p:sp>
      </p:grpSp>
      <p:graphicFrame>
        <p:nvGraphicFramePr>
          <p:cNvPr id="51" name="Table 18">
            <a:extLst>
              <a:ext uri="{FF2B5EF4-FFF2-40B4-BE49-F238E27FC236}">
                <a16:creationId xmlns:a16="http://schemas.microsoft.com/office/drawing/2014/main" id="{C3CD006C-EC0C-D208-4C56-F6032D0D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18989"/>
              </p:ext>
            </p:extLst>
          </p:nvPr>
        </p:nvGraphicFramePr>
        <p:xfrm>
          <a:off x="3903597" y="2451747"/>
          <a:ext cx="27829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67">
                  <a:extLst>
                    <a:ext uri="{9D8B030D-6E8A-4147-A177-3AD203B41FA5}">
                      <a16:colId xmlns:a16="http://schemas.microsoft.com/office/drawing/2014/main" val="1713211844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2697498151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1447617338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1135534681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2348478941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3967007003"/>
                    </a:ext>
                  </a:extLst>
                </a:gridCol>
                <a:gridCol w="397567">
                  <a:extLst>
                    <a:ext uri="{9D8B030D-6E8A-4147-A177-3AD203B41FA5}">
                      <a16:colId xmlns:a16="http://schemas.microsoft.com/office/drawing/2014/main" val="322881739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2763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2286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51866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0B58CB3-97FF-7B6D-6DF3-36B777B7D478}"/>
              </a:ext>
            </a:extLst>
          </p:cNvPr>
          <p:cNvGrpSpPr/>
          <p:nvPr/>
        </p:nvGrpSpPr>
        <p:grpSpPr>
          <a:xfrm>
            <a:off x="3534266" y="1839230"/>
            <a:ext cx="3133368" cy="1754428"/>
            <a:chOff x="147396" y="4900787"/>
            <a:chExt cx="3133368" cy="175442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D4D42AF-8BED-32E2-36DC-EB32BAE113CE}"/>
                </a:ext>
              </a:extLst>
            </p:cNvPr>
            <p:cNvGrpSpPr/>
            <p:nvPr/>
          </p:nvGrpSpPr>
          <p:grpSpPr>
            <a:xfrm>
              <a:off x="911744" y="4900787"/>
              <a:ext cx="2369020" cy="599292"/>
              <a:chOff x="911744" y="4900787"/>
              <a:chExt cx="2369020" cy="59929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2CD699C-91B1-91AA-EF37-EC069869B9CF}"/>
                  </a:ext>
                </a:extLst>
              </p:cNvPr>
              <p:cNvGrpSpPr/>
              <p:nvPr/>
            </p:nvGrpSpPr>
            <p:grpSpPr>
              <a:xfrm>
                <a:off x="911744" y="5237363"/>
                <a:ext cx="2369020" cy="262716"/>
                <a:chOff x="911744" y="5237363"/>
                <a:chExt cx="2369020" cy="262716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F23FBBF-F830-CB1F-7554-8E082774BAD8}"/>
                    </a:ext>
                  </a:extLst>
                </p:cNvPr>
                <p:cNvSpPr/>
                <p:nvPr/>
              </p:nvSpPr>
              <p:spPr>
                <a:xfrm>
                  <a:off x="911744" y="5237363"/>
                  <a:ext cx="1184510" cy="262716"/>
                </a:xfrm>
                <a:prstGeom prst="rect">
                  <a:avLst/>
                </a:prstGeom>
                <a:solidFill>
                  <a:srgbClr val="E8AA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Cases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A61E885-0D3E-A063-4537-99A4E908EFD0}"/>
                    </a:ext>
                  </a:extLst>
                </p:cNvPr>
                <p:cNvSpPr/>
                <p:nvPr/>
              </p:nvSpPr>
              <p:spPr>
                <a:xfrm>
                  <a:off x="2096254" y="5237363"/>
                  <a:ext cx="1184510" cy="2627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Controls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081FC9-EDE0-0880-CE95-1BB7BAA8DFAC}"/>
                  </a:ext>
                </a:extLst>
              </p:cNvPr>
              <p:cNvSpPr txBox="1"/>
              <p:nvPr/>
            </p:nvSpPr>
            <p:spPr>
              <a:xfrm>
                <a:off x="1554565" y="4900787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Samples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904E4C-EAD4-A8F6-01FB-350F5D0A11C3}"/>
                </a:ext>
              </a:extLst>
            </p:cNvPr>
            <p:cNvSpPr txBox="1"/>
            <p:nvPr/>
          </p:nvSpPr>
          <p:spPr>
            <a:xfrm rot="16200000">
              <a:off x="-261210" y="5877278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Metagene</a:t>
              </a:r>
            </a:p>
          </p:txBody>
        </p:sp>
      </p:grp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92BCC3C-1CAC-95B6-7C6E-3155E0A4BFD1}"/>
              </a:ext>
            </a:extLst>
          </p:cNvPr>
          <p:cNvSpPr/>
          <p:nvPr/>
        </p:nvSpPr>
        <p:spPr>
          <a:xfrm rot="5400000">
            <a:off x="4829989" y="3072459"/>
            <a:ext cx="131934" cy="1174336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E70FFA30-F2F8-3ADD-9C12-130F8A800B8E}"/>
              </a:ext>
            </a:extLst>
          </p:cNvPr>
          <p:cNvSpPr/>
          <p:nvPr/>
        </p:nvSpPr>
        <p:spPr>
          <a:xfrm rot="5400000">
            <a:off x="6014499" y="3072459"/>
            <a:ext cx="131934" cy="1174336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31216A-9338-C600-E226-88CB72BFED7E}"/>
              </a:ext>
            </a:extLst>
          </p:cNvPr>
          <p:cNvSpPr txBox="1"/>
          <p:nvPr/>
        </p:nvSpPr>
        <p:spPr>
          <a:xfrm>
            <a:off x="4600554" y="376926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E339C-2809-AE99-78E8-196B744DAD0B}"/>
              </a:ext>
            </a:extLst>
          </p:cNvPr>
          <p:cNvSpPr txBox="1"/>
          <p:nvPr/>
        </p:nvSpPr>
        <p:spPr>
          <a:xfrm>
            <a:off x="5813110" y="376926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</a:t>
            </a:r>
          </a:p>
        </p:txBody>
      </p:sp>
      <p:graphicFrame>
        <p:nvGraphicFramePr>
          <p:cNvPr id="66" name="Table 66">
            <a:extLst>
              <a:ext uri="{FF2B5EF4-FFF2-40B4-BE49-F238E27FC236}">
                <a16:creationId xmlns:a16="http://schemas.microsoft.com/office/drawing/2014/main" id="{56EA3B99-5B3F-941E-50D9-864CB7EAC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44498"/>
              </p:ext>
            </p:extLst>
          </p:nvPr>
        </p:nvGraphicFramePr>
        <p:xfrm>
          <a:off x="4105590" y="4346748"/>
          <a:ext cx="117433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45">
                  <a:extLst>
                    <a:ext uri="{9D8B030D-6E8A-4147-A177-3AD203B41FA5}">
                      <a16:colId xmlns:a16="http://schemas.microsoft.com/office/drawing/2014/main" val="1435833184"/>
                    </a:ext>
                  </a:extLst>
                </a:gridCol>
                <a:gridCol w="391445">
                  <a:extLst>
                    <a:ext uri="{9D8B030D-6E8A-4147-A177-3AD203B41FA5}">
                      <a16:colId xmlns:a16="http://schemas.microsoft.com/office/drawing/2014/main" val="2193927012"/>
                    </a:ext>
                  </a:extLst>
                </a:gridCol>
                <a:gridCol w="391445">
                  <a:extLst>
                    <a:ext uri="{9D8B030D-6E8A-4147-A177-3AD203B41FA5}">
                      <a16:colId xmlns:a16="http://schemas.microsoft.com/office/drawing/2014/main" val="2843539367"/>
                    </a:ext>
                  </a:extLst>
                </a:gridCol>
              </a:tblGrid>
              <a:tr h="2359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g1</a:t>
                      </a:r>
                    </a:p>
                  </a:txBody>
                  <a:tcPr>
                    <a:solidFill>
                      <a:srgbClr val="E8AA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g2</a:t>
                      </a:r>
                    </a:p>
                  </a:txBody>
                  <a:tcP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3283"/>
                  </a:ext>
                </a:extLst>
              </a:tr>
              <a:tr h="2359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0091"/>
                  </a:ext>
                </a:extLst>
              </a:tr>
              <a:tr h="2359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04726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8FAAE96B-627A-CAC2-D493-AE4837F63DED}"/>
              </a:ext>
            </a:extLst>
          </p:cNvPr>
          <p:cNvGrpSpPr/>
          <p:nvPr/>
        </p:nvGrpSpPr>
        <p:grpSpPr>
          <a:xfrm>
            <a:off x="3655703" y="4351325"/>
            <a:ext cx="1624222" cy="1630293"/>
            <a:chOff x="3655703" y="4215854"/>
            <a:chExt cx="1624222" cy="163029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F999E55-3EF9-B46E-5919-15169F177973}"/>
                </a:ext>
              </a:extLst>
            </p:cNvPr>
            <p:cNvGrpSpPr/>
            <p:nvPr/>
          </p:nvGrpSpPr>
          <p:grpSpPr>
            <a:xfrm>
              <a:off x="4499335" y="5467327"/>
              <a:ext cx="780590" cy="378820"/>
              <a:chOff x="4499335" y="5467327"/>
              <a:chExt cx="780590" cy="378820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A67400D-205E-E2D0-8183-8AEC8886D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6383" b="50000"/>
              <a:stretch/>
            </p:blipFill>
            <p:spPr>
              <a:xfrm>
                <a:off x="4499335" y="5467327"/>
                <a:ext cx="356099" cy="365125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7A0DD00B-CF0F-6778-347D-11640CFA4F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6383"/>
              <a:stretch/>
            </p:blipFill>
            <p:spPr>
              <a:xfrm>
                <a:off x="4923826" y="5481022"/>
                <a:ext cx="356099" cy="365125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1ED8A1A-EDD8-A044-6EE0-CDAB53B9A328}"/>
                </a:ext>
              </a:extLst>
            </p:cNvPr>
            <p:cNvSpPr txBox="1"/>
            <p:nvPr/>
          </p:nvSpPr>
          <p:spPr>
            <a:xfrm rot="16200000">
              <a:off x="3247097" y="4624460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Metagene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6058AE8-BFA4-C04A-27B6-2E836684E2E7}"/>
              </a:ext>
            </a:extLst>
          </p:cNvPr>
          <p:cNvSpPr txBox="1"/>
          <p:nvPr/>
        </p:nvSpPr>
        <p:spPr>
          <a:xfrm>
            <a:off x="3572697" y="3936045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Group metagenes</a:t>
            </a:r>
          </a:p>
        </p:txBody>
      </p:sp>
      <p:graphicFrame>
        <p:nvGraphicFramePr>
          <p:cNvPr id="71" name="Table 66">
            <a:extLst>
              <a:ext uri="{FF2B5EF4-FFF2-40B4-BE49-F238E27FC236}">
                <a16:creationId xmlns:a16="http://schemas.microsoft.com/office/drawing/2014/main" id="{66CCFECC-8BE8-5AE0-72B0-95C5C207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1659"/>
              </p:ext>
            </p:extLst>
          </p:nvPr>
        </p:nvGraphicFramePr>
        <p:xfrm>
          <a:off x="7557648" y="1794476"/>
          <a:ext cx="117433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45">
                  <a:extLst>
                    <a:ext uri="{9D8B030D-6E8A-4147-A177-3AD203B41FA5}">
                      <a16:colId xmlns:a16="http://schemas.microsoft.com/office/drawing/2014/main" val="1435833184"/>
                    </a:ext>
                  </a:extLst>
                </a:gridCol>
                <a:gridCol w="391445">
                  <a:extLst>
                    <a:ext uri="{9D8B030D-6E8A-4147-A177-3AD203B41FA5}">
                      <a16:colId xmlns:a16="http://schemas.microsoft.com/office/drawing/2014/main" val="2193927012"/>
                    </a:ext>
                  </a:extLst>
                </a:gridCol>
                <a:gridCol w="391445">
                  <a:extLst>
                    <a:ext uri="{9D8B030D-6E8A-4147-A177-3AD203B41FA5}">
                      <a16:colId xmlns:a16="http://schemas.microsoft.com/office/drawing/2014/main" val="2843539367"/>
                    </a:ext>
                  </a:extLst>
                </a:gridCol>
              </a:tblGrid>
              <a:tr h="2359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g1</a:t>
                      </a:r>
                    </a:p>
                  </a:txBody>
                  <a:tcPr>
                    <a:solidFill>
                      <a:srgbClr val="E8AA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g2</a:t>
                      </a:r>
                    </a:p>
                  </a:txBody>
                  <a:tcPr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3283"/>
                  </a:ext>
                </a:extLst>
              </a:tr>
              <a:tr h="2359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0091"/>
                  </a:ext>
                </a:extLst>
              </a:tr>
              <a:tr h="2359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04726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0CEFE29F-6E20-75DC-077B-B37DE26B242C}"/>
              </a:ext>
            </a:extLst>
          </p:cNvPr>
          <p:cNvSpPr txBox="1"/>
          <p:nvPr/>
        </p:nvSpPr>
        <p:spPr>
          <a:xfrm rot="16200000">
            <a:off x="6699155" y="2207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Metagene</a:t>
            </a:r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4BE6C1DA-7B26-1D8B-9A02-F852ABECB143}"/>
              </a:ext>
            </a:extLst>
          </p:cNvPr>
          <p:cNvSpPr/>
          <p:nvPr/>
        </p:nvSpPr>
        <p:spPr>
          <a:xfrm>
            <a:off x="8101966" y="2831359"/>
            <a:ext cx="457200" cy="3831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Table 66">
            <a:extLst>
              <a:ext uri="{FF2B5EF4-FFF2-40B4-BE49-F238E27FC236}">
                <a16:creationId xmlns:a16="http://schemas.microsoft.com/office/drawing/2014/main" id="{2CFDDADD-3F97-2DF5-94BA-9E84B5C9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88072"/>
              </p:ext>
            </p:extLst>
          </p:nvPr>
        </p:nvGraphicFramePr>
        <p:xfrm>
          <a:off x="7566232" y="3574173"/>
          <a:ext cx="8403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133">
                  <a:extLst>
                    <a:ext uri="{9D8B030D-6E8A-4147-A177-3AD203B41FA5}">
                      <a16:colId xmlns:a16="http://schemas.microsoft.com/office/drawing/2014/main" val="1435833184"/>
                    </a:ext>
                  </a:extLst>
                </a:gridCol>
                <a:gridCol w="560266">
                  <a:extLst>
                    <a:ext uri="{9D8B030D-6E8A-4147-A177-3AD203B41FA5}">
                      <a16:colId xmlns:a16="http://schemas.microsoft.com/office/drawing/2014/main" val="2193927012"/>
                    </a:ext>
                  </a:extLst>
                </a:gridCol>
              </a:tblGrid>
              <a:tr h="258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Diff </a:t>
                      </a:r>
                    </a:p>
                  </a:txBody>
                  <a:tcPr>
                    <a:solidFill>
                      <a:srgbClr val="7E9E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3283"/>
                  </a:ext>
                </a:extLst>
              </a:tr>
              <a:tr h="2359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0091"/>
                  </a:ext>
                </a:extLst>
              </a:tr>
              <a:tr h="2359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0472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9C30AF4-0103-3213-65C9-41CE258CAC39}"/>
              </a:ext>
            </a:extLst>
          </p:cNvPr>
          <p:cNvSpPr txBox="1"/>
          <p:nvPr/>
        </p:nvSpPr>
        <p:spPr>
          <a:xfrm rot="16200000">
            <a:off x="6707739" y="398735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Metagene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90293F-2C93-38BF-8E2E-C5E347F1A542}"/>
              </a:ext>
            </a:extLst>
          </p:cNvPr>
          <p:cNvSpPr txBox="1"/>
          <p:nvPr/>
        </p:nvSpPr>
        <p:spPr>
          <a:xfrm>
            <a:off x="7097725" y="3159000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Difference metagenes</a:t>
            </a:r>
          </a:p>
        </p:txBody>
      </p:sp>
      <p:sp>
        <p:nvSpPr>
          <p:cNvPr id="81" name="Arrow: Curved Left 80">
            <a:extLst>
              <a:ext uri="{FF2B5EF4-FFF2-40B4-BE49-F238E27FC236}">
                <a16:creationId xmlns:a16="http://schemas.microsoft.com/office/drawing/2014/main" id="{28CBE9CE-0A12-77A5-D55A-702BAF5A4B03}"/>
              </a:ext>
            </a:extLst>
          </p:cNvPr>
          <p:cNvSpPr/>
          <p:nvPr/>
        </p:nvSpPr>
        <p:spPr>
          <a:xfrm>
            <a:off x="3140942" y="4470821"/>
            <a:ext cx="293399" cy="585156"/>
          </a:xfrm>
          <a:prstGeom prst="curvedLeftArrow">
            <a:avLst/>
          </a:prstGeom>
          <a:solidFill>
            <a:srgbClr val="1F4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urved Left 81">
            <a:extLst>
              <a:ext uri="{FF2B5EF4-FFF2-40B4-BE49-F238E27FC236}">
                <a16:creationId xmlns:a16="http://schemas.microsoft.com/office/drawing/2014/main" id="{E79EA410-2A02-358A-02C4-2D9A331B66A5}"/>
              </a:ext>
            </a:extLst>
          </p:cNvPr>
          <p:cNvSpPr/>
          <p:nvPr/>
        </p:nvSpPr>
        <p:spPr>
          <a:xfrm>
            <a:off x="6411998" y="3758677"/>
            <a:ext cx="293399" cy="585156"/>
          </a:xfrm>
          <a:prstGeom prst="curvedLeftArrow">
            <a:avLst/>
          </a:prstGeom>
          <a:solidFill>
            <a:srgbClr val="1F4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urved Left 82">
            <a:extLst>
              <a:ext uri="{FF2B5EF4-FFF2-40B4-BE49-F238E27FC236}">
                <a16:creationId xmlns:a16="http://schemas.microsoft.com/office/drawing/2014/main" id="{964C64A0-8DDC-FC04-04AB-4F1506F6032C}"/>
              </a:ext>
            </a:extLst>
          </p:cNvPr>
          <p:cNvSpPr/>
          <p:nvPr/>
        </p:nvSpPr>
        <p:spPr>
          <a:xfrm>
            <a:off x="9024147" y="2974899"/>
            <a:ext cx="493515" cy="870924"/>
          </a:xfrm>
          <a:prstGeom prst="curvedLeftArrow">
            <a:avLst/>
          </a:prstGeom>
          <a:solidFill>
            <a:srgbClr val="1F46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8227CDF-E926-61BF-9E2A-86944D09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87" y="4722453"/>
            <a:ext cx="545244" cy="5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718</Words>
  <Application>Microsoft Office PowerPoint</Application>
  <PresentationFormat>Widescreen</PresentationFormat>
  <Paragraphs>287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BlinkMacSystemFont</vt:lpstr>
      <vt:lpstr>Calibri</vt:lpstr>
      <vt:lpstr>Georgia</vt:lpstr>
      <vt:lpstr>Helvetica Neue</vt:lpstr>
      <vt:lpstr>Wingdings</vt:lpstr>
      <vt:lpstr>Office Theme</vt:lpstr>
      <vt:lpstr>Comparison of SOM pipelines with genome-wide approaches</vt:lpstr>
      <vt:lpstr>Outline</vt:lpstr>
      <vt:lpstr>Complex diseases and traits</vt:lpstr>
      <vt:lpstr>Genome-wide association study</vt:lpstr>
      <vt:lpstr>Genome-wide association study</vt:lpstr>
      <vt:lpstr>SOM pipeline</vt:lpstr>
      <vt:lpstr>GWAS data simulation</vt:lpstr>
      <vt:lpstr>GWAS and SOM analysis</vt:lpstr>
      <vt:lpstr>GWAS and SOM analysis</vt:lpstr>
      <vt:lpstr>GWAS and SOM analysis</vt:lpstr>
      <vt:lpstr>GWAS and SOM analysis</vt:lpstr>
      <vt:lpstr>GWAS and SOM analysis</vt:lpstr>
      <vt:lpstr>European population structure</vt:lpstr>
      <vt:lpstr>GWAS on dbGAP European data</vt:lpstr>
      <vt:lpstr>SNPs annotation</vt:lpstr>
      <vt:lpstr>SOM on dbGAP European data</vt:lpstr>
      <vt:lpstr>PowerPoint Presentation</vt:lpstr>
      <vt:lpstr>Comparison of GWAS and SOM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SOM pipelines with genome-wide approaches</dc:title>
  <dc:creator>Maria Nikoghosyan</dc:creator>
  <cp:lastModifiedBy>Maria Nikoghosyan</cp:lastModifiedBy>
  <cp:revision>6</cp:revision>
  <dcterms:created xsi:type="dcterms:W3CDTF">2022-10-12T06:29:10Z</dcterms:created>
  <dcterms:modified xsi:type="dcterms:W3CDTF">2022-10-15T12:28:22Z</dcterms:modified>
</cp:coreProperties>
</file>