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2" r:id="rId5"/>
    <p:sldId id="263" r:id="rId6"/>
    <p:sldId id="259" r:id="rId7"/>
    <p:sldId id="261" r:id="rId8"/>
    <p:sldId id="266" r:id="rId9"/>
    <p:sldId id="267" r:id="rId10"/>
    <p:sldId id="285" r:id="rId11"/>
    <p:sldId id="268" r:id="rId12"/>
    <p:sldId id="270" r:id="rId13"/>
    <p:sldId id="271" r:id="rId14"/>
    <p:sldId id="286" r:id="rId16"/>
    <p:sldId id="287" r:id="rId17"/>
    <p:sldId id="288" r:id="rId18"/>
    <p:sldId id="289" r:id="rId19"/>
    <p:sldId id="26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GB"/>
              <a:t>givenexample of chabby cate, rare word, or words repeated across many classes</a:t>
            </a:r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NED PGD DS w/AI Batch 3/4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GENERALIZATION</a:t>
            </a:r>
            <a:br>
              <a:rPr lang="en-US" alt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en-US" b="1"/>
              <a:t>The goal of ML</a:t>
            </a:r>
            <a:br>
              <a:rPr lang="en-US" altLang="en-GB" b="1"/>
            </a:br>
            <a:r>
              <a:rPr lang="en-US" altLang="en-GB" b="1"/>
              <a:t>Avoiding Overfitting / Underfitting</a:t>
            </a:r>
            <a:endParaRPr lang="en-US" altLang="en-GB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0" y="2284095"/>
            <a:ext cx="7322185" cy="3589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495"/>
          </a:xfrm>
        </p:spPr>
        <p:txBody>
          <a:bodyPr>
            <a:normAutofit/>
          </a:bodyPr>
          <a:p>
            <a:r>
              <a:rPr lang="en-US" altLang="en-GB"/>
              <a:t>Robust Fit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1510665"/>
            <a:ext cx="8620125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Reasons for Overfitting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697095"/>
          </a:xfrm>
        </p:spPr>
        <p:txBody>
          <a:bodyPr/>
          <a:p>
            <a:r>
              <a:rPr lang="en-GB" altLang="en-US">
                <a:highlight>
                  <a:srgbClr val="00FFFF"/>
                </a:highlight>
              </a:rPr>
              <a:t>NOISY TRAINING DATA</a:t>
            </a:r>
            <a:endParaRPr lang="en-GB" altLang="en-US">
              <a:highlight>
                <a:srgbClr val="00FFFF"/>
              </a:highlight>
            </a:endParaRPr>
          </a:p>
          <a:p>
            <a:endParaRPr lang="en-GB" altLang="en-US"/>
          </a:p>
          <a:p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961515"/>
            <a:ext cx="2877185" cy="224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4208145"/>
            <a:ext cx="3803650" cy="110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1961515"/>
            <a:ext cx="6063615" cy="2393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50785" y="1480185"/>
            <a:ext cx="3580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800">
                <a:highlight>
                  <a:srgbClr val="00FFFF"/>
                </a:highlight>
              </a:rPr>
              <a:t>AMBIGOUS FEATURES</a:t>
            </a:r>
            <a:endParaRPr lang="en-US" altLang="en-GB" sz="2800">
              <a:highlight>
                <a:srgbClr val="00FFFF"/>
              </a:highligh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04265" y="571690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>
                <a:solidFill>
                  <a:schemeClr val="tx1"/>
                </a:solidFill>
                <a:highlight>
                  <a:srgbClr val="00FFFF"/>
                </a:highlight>
              </a:rPr>
              <a:t>RARE FEATURES AND SPURIOUS CORRELATIONS</a:t>
            </a:r>
            <a:endParaRPr lang="en-GB" altLang="en-US" sz="24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Manifold Analogy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GB" altLang="en-US" sz="2400"/>
              <a:t>A deep learning model is basically a very high-dimensional curve—a curve that is</a:t>
            </a:r>
            <a:r>
              <a:rPr lang="en-US" altLang="en-GB" sz="2400"/>
              <a:t> </a:t>
            </a:r>
            <a:r>
              <a:rPr lang="en-GB" altLang="en-US" sz="2400"/>
              <a:t> smooth and continuous (with additional constraints on its structure, originating from</a:t>
            </a:r>
            <a:r>
              <a:rPr lang="en-US" altLang="en-GB" sz="2400"/>
              <a:t> </a:t>
            </a:r>
            <a:r>
              <a:rPr lang="en-GB" altLang="en-US" sz="2400"/>
              <a:t> model architecture priors), since it needs to be differentiable. </a:t>
            </a:r>
            <a:endParaRPr lang="en-GB" altLang="en-US" sz="2400"/>
          </a:p>
          <a:p>
            <a:r>
              <a:rPr lang="en-GB" altLang="en-US" sz="2400"/>
              <a:t>And that curve is fitted</a:t>
            </a:r>
            <a:r>
              <a:rPr lang="en-US" altLang="en-GB" sz="2400"/>
              <a:t> </a:t>
            </a:r>
            <a:r>
              <a:rPr lang="en-GB" altLang="en-US" sz="2400"/>
              <a:t> to data points via gradient descent, smoothly and incrementally. </a:t>
            </a:r>
            <a:endParaRPr lang="en-GB" altLang="en-US" sz="2400"/>
          </a:p>
          <a:p>
            <a:r>
              <a:rPr lang="en-GB" altLang="en-US" sz="2400"/>
              <a:t>By its very nature,</a:t>
            </a:r>
            <a:r>
              <a:rPr lang="en-US" altLang="en-GB" sz="2400"/>
              <a:t> </a:t>
            </a:r>
            <a:r>
              <a:rPr lang="en-GB" altLang="en-US" sz="2400"/>
              <a:t>deep learning is about taking a big, complex curve—a manifold—and incrementally</a:t>
            </a:r>
            <a:r>
              <a:rPr lang="en-US" altLang="en-GB" sz="2400"/>
              <a:t> </a:t>
            </a:r>
            <a:r>
              <a:rPr lang="en-GB" altLang="en-US" sz="2400"/>
              <a:t>adjusting its parameters until it fits some training data points.</a:t>
            </a:r>
            <a:endParaRPr lang="en-GB" altLang="en-US" sz="2400"/>
          </a:p>
          <a:p>
            <a:r>
              <a:rPr lang="en-GB" altLang="en-US" sz="2400"/>
              <a:t>Moving along the curve learned by the model at that point will come close to moving</a:t>
            </a:r>
            <a:r>
              <a:rPr lang="en-US" altLang="en-GB" sz="2400"/>
              <a:t> </a:t>
            </a:r>
            <a:r>
              <a:rPr lang="en-GB" altLang="en-US" sz="2400"/>
              <a:t>along the actual latent manifold of the data—as such, the model will be capable of</a:t>
            </a:r>
            <a:r>
              <a:rPr lang="en-US" altLang="en-GB" sz="2400"/>
              <a:t> </a:t>
            </a:r>
            <a:r>
              <a:rPr lang="en-GB" altLang="en-US" sz="2400"/>
              <a:t>making sense of never-before-seen inputs via interpolation between training inputs</a:t>
            </a:r>
            <a:endParaRPr lang="en-GB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365125"/>
            <a:ext cx="9737090" cy="631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Model / Data Characterstics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/>
              <a:t>Deep learning models implement a smooth, continuous mapping </a:t>
            </a:r>
            <a:r>
              <a:rPr lang="en-US" altLang="en-GB"/>
              <a:t>(mean differentiable - for gradient descent calc) essential for </a:t>
            </a:r>
            <a:r>
              <a:rPr lang="en-GB" altLang="en-US"/>
              <a:t>from their</a:t>
            </a:r>
            <a:r>
              <a:rPr lang="en-US" altLang="en-GB"/>
              <a:t> </a:t>
            </a:r>
            <a:r>
              <a:rPr lang="en-GB" altLang="en-US"/>
              <a:t>inputs to their outputs. </a:t>
            </a:r>
            <a:endParaRPr lang="en-GB" altLang="en-US"/>
          </a:p>
          <a:p>
            <a:r>
              <a:rPr lang="en-GB" altLang="en-US"/>
              <a:t>The more informative and the less noisy your</a:t>
            </a:r>
            <a:r>
              <a:rPr lang="en-US" altLang="en-GB"/>
              <a:t> </a:t>
            </a:r>
            <a:r>
              <a:rPr lang="en-GB" altLang="en-US"/>
              <a:t>features are, the better you will be able to generalize, since your input space will be</a:t>
            </a:r>
            <a:r>
              <a:rPr lang="en-US" altLang="en-GB"/>
              <a:t> </a:t>
            </a:r>
            <a:r>
              <a:rPr lang="en-GB" altLang="en-US"/>
              <a:t>simpler and better structured.</a:t>
            </a:r>
            <a:endParaRPr lang="en-GB" altLang="en-US"/>
          </a:p>
          <a:p>
            <a:r>
              <a:rPr lang="en-GB" altLang="en-US"/>
              <a:t> </a:t>
            </a:r>
            <a:r>
              <a:rPr lang="en-US" altLang="en-GB"/>
              <a:t>For the </a:t>
            </a:r>
            <a:r>
              <a:rPr lang="en-GB" altLang="en-US"/>
              <a:t>model to perform well it needs</a:t>
            </a:r>
            <a:r>
              <a:rPr lang="en-US" altLang="en-GB"/>
              <a:t> </a:t>
            </a:r>
            <a:r>
              <a:rPr lang="en-GB" altLang="en-US"/>
              <a:t>to be trained on a </a:t>
            </a:r>
            <a:r>
              <a:rPr lang="en-US" altLang="en-GB"/>
              <a:t>“</a:t>
            </a:r>
            <a:r>
              <a:rPr lang="en-GB" altLang="en-US"/>
              <a:t>dense sampling</a:t>
            </a:r>
            <a:r>
              <a:rPr lang="en-US" altLang="en-GB"/>
              <a:t>”</a:t>
            </a:r>
            <a:r>
              <a:rPr lang="en-GB" altLang="en-US"/>
              <a:t> of its input space</a:t>
            </a:r>
            <a:r>
              <a:rPr lang="en-US" altLang="en-GB"/>
              <a:t> (</a:t>
            </a:r>
            <a:r>
              <a:rPr lang="en-GB" altLang="en-US"/>
              <a:t>means that the training data should densely cover the entirety of the input data</a:t>
            </a:r>
            <a:r>
              <a:rPr lang="en-US" altLang="en-GB"/>
              <a:t> </a:t>
            </a:r>
            <a:r>
              <a:rPr lang="en-GB" altLang="en-US"/>
              <a:t>manifold</a:t>
            </a:r>
            <a:r>
              <a:rPr lang="en-US" altLang="en-GB"/>
              <a:t>)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Dense Sampling &amp; Interpolation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6060" y="1825625"/>
            <a:ext cx="6658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Ways to achieve Generalization</a:t>
            </a:r>
            <a:endParaRPr lang="en-US" altLang="en-GB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830" y="1691005"/>
            <a:ext cx="7031990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Informaton Leaks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The Train data should not be DUPLICATED in Validation/Test samples.</a:t>
            </a:r>
            <a:endParaRPr lang="en-US" altLang="en-GB"/>
          </a:p>
          <a:p>
            <a:r>
              <a:rPr lang="en-GB" altLang="en-US"/>
              <a:t>Every time you tune</a:t>
            </a:r>
            <a:r>
              <a:rPr lang="en-US" altLang="en-GB"/>
              <a:t> </a:t>
            </a:r>
            <a:r>
              <a:rPr lang="en-GB" altLang="en-US"/>
              <a:t>a hyperparameter of your model based on the model’s performance on the validation</a:t>
            </a:r>
            <a:r>
              <a:rPr lang="en-US" altLang="en-GB"/>
              <a:t> </a:t>
            </a:r>
            <a:r>
              <a:rPr lang="en-GB" altLang="en-US"/>
              <a:t>set, some information about the validation data leaks into the model</a:t>
            </a:r>
            <a:r>
              <a:rPr lang="en-US" altLang="en-GB"/>
              <a:t> -- AVOID REPEATING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/>
              <a:t> Things to keep in mind about model evaluation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Data representativeness</a:t>
            </a:r>
            <a:r>
              <a:rPr lang="en-US" altLang="en-GB"/>
              <a:t> (train/validation data to have representation of all scenerios / classes -- that’s why we shuffle before splitting)</a:t>
            </a:r>
            <a:endParaRPr lang="en-US" altLang="en-GB"/>
          </a:p>
          <a:p>
            <a:r>
              <a:rPr lang="en-US" altLang="en-GB"/>
              <a:t>The arrow of time (shouldn’t shuffle the time-series data)</a:t>
            </a:r>
            <a:endParaRPr lang="en-US" altLang="en-GB"/>
          </a:p>
          <a:p>
            <a:r>
              <a:rPr lang="en-US" altLang="en-GB"/>
              <a:t>Redundancy in your data </a:t>
            </a:r>
            <a:br>
              <a:rPr lang="en-US" altLang="en-GB"/>
            </a:br>
            <a:r>
              <a:rPr lang="en-US" altLang="en-GB"/>
              <a:t>( Make sure your training set and validation set are disjoint)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20495"/>
            <a:ext cx="5010785" cy="515048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Tensors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Rank 0 tensors = Scalers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Rank 1 tensors = Vectors = 1D Array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  <a:sym typeface="+mn-ea"/>
              </a:rPr>
              <a:t>Rank 2 tensors = Matrix = 2D array</a:t>
            </a:r>
            <a:endParaRPr lang="en-GB" altLang="en-US" sz="2400">
              <a:highlight>
                <a:srgbClr val="00FFFF"/>
              </a:highlight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  <a:sym typeface="+mn-ea"/>
              </a:rPr>
              <a:t>Rank 3 tensors = 3D arrays</a:t>
            </a:r>
            <a:endParaRPr lang="en-US" altLang="en-GB" sz="2400">
              <a:highlight>
                <a:srgbClr val="00FFFF"/>
              </a:highlight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Rank n tensors = nD array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Tensor Operations we need to know: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Dot Product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Addition</a:t>
            </a:r>
            <a:br>
              <a:rPr lang="en-US" altLang="en-GB" sz="2400">
                <a:highlight>
                  <a:srgbClr val="00FFFF"/>
                </a:highlight>
              </a:rPr>
            </a:br>
            <a:r>
              <a:rPr lang="en-US" altLang="en-GB" sz="2400">
                <a:highlight>
                  <a:srgbClr val="00FFFF"/>
                </a:highlight>
              </a:rPr>
              <a:t>- Transpose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Broadcasting in addition</a:t>
            </a:r>
            <a:endParaRPr lang="en-US" altLang="en-GB" sz="2400">
              <a:highlight>
                <a:srgbClr val="00FFFF"/>
              </a:highlight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8985" y="1420495"/>
            <a:ext cx="5881370" cy="3131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5190"/>
            <a:ext cx="5257165" cy="172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 </a:t>
            </a:r>
            <a:r>
              <a:rPr lang="en-US" altLang="en-GB" b="1"/>
              <a:t>Common Observations in model fit.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GB"/>
              <a:t>Model at first must</a:t>
            </a:r>
            <a:r>
              <a:rPr lang="en-GB" altLang="en-US"/>
              <a:t> overfit</a:t>
            </a:r>
            <a:r>
              <a:rPr lang="en-US" altLang="en-GB"/>
              <a:t>, to know i</a:t>
            </a:r>
            <a:r>
              <a:rPr lang="en-GB" altLang="en-US"/>
              <a:t>n advance</a:t>
            </a:r>
            <a:r>
              <a:rPr lang="en-US" altLang="en-GB"/>
              <a:t> </a:t>
            </a:r>
            <a:r>
              <a:rPr lang="en-GB" altLang="en-US"/>
              <a:t>where the boundary lies</a:t>
            </a:r>
            <a:endParaRPr lang="en-GB" altLang="en-US"/>
          </a:p>
          <a:p>
            <a:r>
              <a:rPr lang="en-GB" altLang="en-US"/>
              <a:t>There are three common problems you’ll encounter at this stage: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/>
              <a:t>Training doesn’t get started: your training loss doesn’t go down over time.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/>
              <a:t>Training and validation loss both go down over time, and you can beat your</a:t>
            </a:r>
            <a:r>
              <a:rPr lang="en-US" altLang="en-GB"/>
              <a:t> </a:t>
            </a:r>
            <a:r>
              <a:rPr lang="en-GB" altLang="en-US"/>
              <a:t>baseline, but you don’t seem to be able to overfit, which indicates you’re still</a:t>
            </a:r>
            <a:r>
              <a:rPr lang="en-US" altLang="en-GB"/>
              <a:t> </a:t>
            </a:r>
            <a:r>
              <a:rPr lang="en-GB" altLang="en-US"/>
              <a:t>underfitting.</a:t>
            </a:r>
            <a:endParaRPr lang="en-GB" altLang="en-US"/>
          </a:p>
          <a:p>
            <a:pPr marL="514350" indent="-514350">
              <a:buFont typeface="+mj-lt"/>
              <a:buAutoNum type="arabicPeriod"/>
            </a:pPr>
            <a:r>
              <a:rPr lang="en-GB" altLang="en-US">
                <a:sym typeface="+mn-ea"/>
              </a:rPr>
              <a:t>Training gets started just fine, but your model doesn’t meaningfully generalize:</a:t>
            </a:r>
            <a:r>
              <a:rPr lang="en-US" altLang="en-GB">
                <a:sym typeface="+mn-ea"/>
              </a:rPr>
              <a:t> </a:t>
            </a:r>
            <a:r>
              <a:rPr lang="en-GB" altLang="en-US">
                <a:sym typeface="+mn-ea"/>
              </a:rPr>
              <a:t>you can’t beat the common-sense baseline you set.</a:t>
            </a:r>
            <a:endParaRPr lang="en-GB" altLang="en-US">
              <a:sym typeface="+mn-ea"/>
            </a:endParaRPr>
          </a:p>
          <a:p>
            <a:pPr marL="0" indent="0">
              <a:buFont typeface="+mj-lt"/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sym typeface="+mn-ea"/>
              </a:rPr>
              <a:t>Tuning </a:t>
            </a:r>
            <a:r>
              <a:rPr lang="en-US" altLang="en-GB" b="1"/>
              <a:t>Hyper Parameters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GB" b="1">
                <a:sym typeface="+mn-ea"/>
              </a:rPr>
              <a:t>To fight these problems, you will be tuning the hyper parameters. </a:t>
            </a:r>
            <a:endParaRPr lang="en-US" altLang="en-GB" b="1"/>
          </a:p>
          <a:p>
            <a:pPr marL="0" indent="0">
              <a:buNone/>
            </a:pPr>
            <a:r>
              <a:rPr lang="en-US" altLang="en-GB"/>
              <a:t>1. Tuning key gradient descent parameters </a:t>
            </a:r>
            <a:br>
              <a:rPr lang="en-US" altLang="en-GB"/>
            </a:br>
            <a:r>
              <a:rPr lang="en-US" altLang="en-GB"/>
              <a:t> * Learning Rate</a:t>
            </a:r>
            <a:br>
              <a:rPr lang="en-US" altLang="en-GB"/>
            </a:br>
            <a:r>
              <a:rPr lang="en-US" altLang="en-US">
                <a:sym typeface="+mn-ea"/>
              </a:rPr>
              <a:t> * </a:t>
            </a:r>
            <a:r>
              <a:rPr lang="en-US" altLang="en-GB">
                <a:sym typeface="+mn-ea"/>
              </a:rPr>
              <a:t>Choice Optimizer (Gradient descent algorithm) (...)</a:t>
            </a:r>
            <a:br>
              <a:rPr lang="en-US" altLang="en-GB">
                <a:sym typeface="+mn-ea"/>
              </a:rPr>
            </a:br>
            <a:r>
              <a:rPr lang="en-US" altLang="en-US">
                <a:sym typeface="+mn-ea"/>
              </a:rPr>
              <a:t> * </a:t>
            </a:r>
            <a:r>
              <a:rPr lang="en-US" altLang="en-GB">
                <a:sym typeface="+mn-ea"/>
              </a:rPr>
              <a:t>Chosing Momentum with optimizer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 </a:t>
            </a:r>
            <a:r>
              <a:rPr lang="en-US" altLang="en-US">
                <a:sym typeface="+mn-ea"/>
              </a:rPr>
              <a:t>* </a:t>
            </a:r>
            <a:r>
              <a:rPr lang="en-US" altLang="en-GB">
                <a:sym typeface="+mn-ea"/>
              </a:rPr>
              <a:t>Choice of  Regularizations L1, L2, Dropout (to be discussed)</a:t>
            </a:r>
            <a:endParaRPr lang="en-US" altLang="en-GB">
              <a:sym typeface="+mn-ea"/>
            </a:endParaRPr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2. Increasing Model Capacity </a:t>
            </a:r>
            <a:br>
              <a:rPr lang="en-US" altLang="en-GB"/>
            </a:br>
            <a:r>
              <a:rPr lang="en-US" altLang="en-GB"/>
              <a:t> * Number of Layers</a:t>
            </a:r>
            <a:br>
              <a:rPr lang="en-US" altLang="en-GB"/>
            </a:br>
            <a:r>
              <a:rPr lang="en-US" altLang="en-GB"/>
              <a:t> * Number of unites in layers</a:t>
            </a:r>
            <a:br>
              <a:rPr lang="en-US" altLang="en-GB"/>
            </a:br>
            <a:r>
              <a:rPr lang="en-US" altLang="en-GB"/>
              <a:t>    (both of these multiply to determine no. of model parameters/weights)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3. Others</a:t>
            </a:r>
            <a:br>
              <a:rPr lang="en-US" altLang="en-GB"/>
            </a:br>
            <a:r>
              <a:rPr lang="en-US" altLang="en-GB"/>
              <a:t> * Choice of Activation Function (...)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 Dataset curation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Make sure you have enough data</a:t>
            </a:r>
            <a:endParaRPr lang="en-GB" altLang="en-US"/>
          </a:p>
          <a:p>
            <a:r>
              <a:rPr lang="en-GB" altLang="en-US"/>
              <a:t>Minimize labeling errors</a:t>
            </a:r>
            <a:endParaRPr lang="en-GB" altLang="en-US"/>
          </a:p>
          <a:p>
            <a:r>
              <a:rPr lang="en-GB" altLang="en-US"/>
              <a:t>Clean your data and deal with missing values</a:t>
            </a:r>
            <a:endParaRPr lang="en-GB" altLang="en-US"/>
          </a:p>
          <a:p>
            <a:r>
              <a:rPr lang="en-GB" altLang="en-US"/>
              <a:t>If you have many features and you aren’t sure which ones are actually useful, do</a:t>
            </a:r>
            <a:r>
              <a:rPr lang="en-US" altLang="en-GB"/>
              <a:t> </a:t>
            </a:r>
            <a:r>
              <a:rPr lang="en-GB" altLang="en-US"/>
              <a:t>feature selection.</a:t>
            </a:r>
            <a:endParaRPr lang="en-GB" altLang="en-US"/>
          </a:p>
          <a:p>
            <a:r>
              <a:rPr lang="en-GB" altLang="en-US"/>
              <a:t>Feature engineering</a:t>
            </a:r>
            <a:r>
              <a:rPr lang="en-US" altLang="en-GB"/>
              <a:t> (conversion of features to more learn-friendly ones)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Other ways to prevent over fitting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GB" b="1"/>
              <a:t>EARLY STOPPING:</a:t>
            </a:r>
            <a:br>
              <a:rPr lang="en-GB" altLang="en-US"/>
            </a:br>
            <a:r>
              <a:rPr lang="en-GB" altLang="en-US"/>
              <a:t>Finding the exact point during training where you’ve reached the most generalizable fit—the exact boundary between an underfit curve and an overfit curve—is one</a:t>
            </a:r>
            <a:r>
              <a:rPr lang="en-US" altLang="en-GB"/>
              <a:t> </a:t>
            </a:r>
            <a:r>
              <a:rPr lang="en-GB" altLang="en-US"/>
              <a:t>of the most effective things you can do to improve generalization.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US" altLang="en-GB" b="1"/>
              <a:t>REGULARIZATION: (panelty for loss function)</a:t>
            </a:r>
            <a:endParaRPr lang="en-US" altLang="en-GB" b="1"/>
          </a:p>
          <a:p>
            <a:pPr marL="0" indent="0">
              <a:buNone/>
            </a:pPr>
            <a:r>
              <a:rPr lang="en-US" altLang="en-GB" b="1"/>
              <a:t>L1 -&gt; L * sum(weights)</a:t>
            </a:r>
            <a:endParaRPr lang="en-US" altLang="en-GB" b="1"/>
          </a:p>
          <a:p>
            <a:pPr marL="0" indent="0">
              <a:buNone/>
            </a:pPr>
            <a:r>
              <a:rPr lang="en-US" altLang="en-GB" b="1"/>
              <a:t>L2 -&gt; L * sum(weights^2)</a:t>
            </a:r>
            <a:br>
              <a:rPr lang="en-US" altLang="en-GB" b="1"/>
            </a:br>
            <a:br>
              <a:rPr lang="en-US" altLang="en-GB" b="1"/>
            </a:br>
            <a:endParaRPr lang="en-US" altLang="en-GB" b="1"/>
          </a:p>
          <a:p>
            <a:pPr marL="0" indent="0">
              <a:buNone/>
            </a:pPr>
            <a:r>
              <a:rPr lang="en-US" altLang="en-GB" b="1"/>
              <a:t>DROPOUT:</a:t>
            </a:r>
            <a:br>
              <a:rPr lang="en-US" altLang="en-GB" b="1"/>
            </a:br>
            <a:r>
              <a:rPr lang="en-US" altLang="en-GB"/>
              <a:t>dropping layers from calculation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6260"/>
            <a:ext cx="5010785" cy="47447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Neural Netwoks: Input,Hidden,Output Layers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F</a:t>
            </a:r>
            <a:r>
              <a:rPr lang="en-GB" altLang="en-US" sz="2400">
                <a:highlight>
                  <a:srgbClr val="00FF00"/>
                </a:highlight>
              </a:rPr>
              <a:t>orward pass (upto calculation of loss function), and application of activation function.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00FFFF"/>
                </a:highlight>
              </a:rPr>
              <a:t>Backpropagation (backward pass) - calculation of gradients, updating weights.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00FFFF"/>
                </a:highlight>
                <a:sym typeface="+mn-ea"/>
              </a:rPr>
              <a:t>Layer 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Class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 (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units, 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weights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 initialization, activation function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)</a:t>
            </a:r>
            <a:endParaRPr lang="en-GB" altLang="en-US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GB" altLang="en-US" sz="2400">
              <a:highlight>
                <a:srgbClr val="00FFFF"/>
              </a:highligh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rcRect l="4243" t="1078" r="2859" b="-1078"/>
          <a:stretch>
            <a:fillRect/>
          </a:stretch>
        </p:blipFill>
        <p:spPr>
          <a:xfrm>
            <a:off x="6179185" y="1419860"/>
            <a:ext cx="5244465" cy="533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028815" y="363855"/>
            <a:ext cx="4955540" cy="2703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7028815" y="3734435"/>
            <a:ext cx="4955540" cy="274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2930" y="3134995"/>
            <a:ext cx="6234430" cy="296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" y="896620"/>
            <a:ext cx="6229350" cy="15036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1360" y="63220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b="1">
                <a:highlight>
                  <a:srgbClr val="00FF00"/>
                </a:highlight>
                <a:sym typeface="+mn-ea"/>
              </a:rPr>
              <a:t>R</a:t>
            </a:r>
            <a:r>
              <a:rPr lang="en-GB" altLang="en-US" b="1">
                <a:highlight>
                  <a:srgbClr val="00FF00"/>
                </a:highlight>
                <a:sym typeface="+mn-ea"/>
              </a:rPr>
              <a:t>elu activations can solve a wide range of problems</a:t>
            </a:r>
            <a:endParaRPr lang="en-GB" altLang="en-US" b="1">
              <a:highlight>
                <a:srgbClr val="00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The concepts Learnt in previous classes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58010"/>
            <a:ext cx="5799455" cy="442341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ü"/>
            </a:pPr>
            <a:r>
              <a:rPr lang="en-GB" altLang="en-US" sz="2400">
                <a:highlight>
                  <a:srgbClr val="C0C0C0"/>
                </a:highlight>
              </a:rPr>
              <a:t>Gradient descent (</a:t>
            </a:r>
            <a:r>
              <a:rPr lang="en-US" altLang="en-GB" sz="2400">
                <a:highlight>
                  <a:srgbClr val="C0C0C0"/>
                </a:highlight>
              </a:rPr>
              <a:t>a quick technique to calculate weight updates based on loss function</a:t>
            </a:r>
            <a:r>
              <a:rPr lang="en-GB" altLang="en-US" sz="2400">
                <a:highlight>
                  <a:srgbClr val="C0C0C0"/>
                </a:highlight>
              </a:rPr>
              <a:t>)</a:t>
            </a:r>
            <a:endParaRPr lang="en-GB" altLang="en-US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00"/>
                </a:highlight>
              </a:rPr>
              <a:t>Model initialization using ‘</a:t>
            </a:r>
            <a:r>
              <a:rPr lang="en-GB" altLang="en-US" sz="2400">
                <a:highlight>
                  <a:srgbClr val="00FF00"/>
                </a:highlight>
              </a:rPr>
              <a:t>model.compile</a:t>
            </a:r>
            <a:r>
              <a:rPr lang="en-US" altLang="en-GB" sz="2400">
                <a:highlight>
                  <a:srgbClr val="00FF00"/>
                </a:highlight>
              </a:rPr>
              <a:t>’</a:t>
            </a:r>
            <a:r>
              <a:rPr lang="en-GB" altLang="en-US" sz="2400">
                <a:highlight>
                  <a:srgbClr val="00FF00"/>
                </a:highlight>
              </a:rPr>
              <a:t> (initialization of hyper parameters, like optimizer, loss function, metrics)</a:t>
            </a:r>
            <a:endParaRPr lang="en-GB" altLang="en-US" sz="2400">
              <a:highlight>
                <a:srgbClr val="00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Training Loop (m</a:t>
            </a:r>
            <a:r>
              <a:rPr lang="en-GB" altLang="en-US" sz="2400">
                <a:highlight>
                  <a:srgbClr val="00FFFF"/>
                </a:highlight>
              </a:rPr>
              <a:t>odel.fit</a:t>
            </a:r>
            <a:r>
              <a:rPr lang="en-US" altLang="en-GB" sz="2400">
                <a:highlight>
                  <a:srgbClr val="00FFFF"/>
                </a:highlight>
              </a:rPr>
              <a:t>)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C0C0C0"/>
                </a:highlight>
              </a:rPr>
              <a:t>Evaluation (</a:t>
            </a:r>
            <a:r>
              <a:rPr lang="en-GB" altLang="en-US" sz="2400">
                <a:highlight>
                  <a:srgbClr val="C0C0C0"/>
                </a:highlight>
              </a:rPr>
              <a:t>model</a:t>
            </a:r>
            <a:r>
              <a:rPr lang="en-US" altLang="en-GB" sz="2400">
                <a:highlight>
                  <a:srgbClr val="C0C0C0"/>
                </a:highlight>
              </a:rPr>
              <a:t>.</a:t>
            </a:r>
            <a:r>
              <a:rPr lang="en-GB" altLang="en-US" sz="2400">
                <a:highlight>
                  <a:srgbClr val="C0C0C0"/>
                </a:highlight>
              </a:rPr>
              <a:t>evaluate</a:t>
            </a:r>
            <a:r>
              <a:rPr lang="en-US" altLang="en-GB" sz="2400">
                <a:highlight>
                  <a:srgbClr val="C0C0C0"/>
                </a:highlight>
              </a:rPr>
              <a:t>)</a:t>
            </a:r>
            <a:endParaRPr lang="en-US" altLang="en-GB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FFFF00"/>
                </a:highlight>
              </a:rPr>
              <a:t>Loss Function</a:t>
            </a:r>
            <a:endParaRPr lang="en-US" altLang="en-GB" sz="2400">
              <a:highlight>
                <a:srgbClr val="FFFF0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C0C0C0"/>
                </a:highlight>
              </a:rPr>
              <a:t>Optimizer</a:t>
            </a:r>
            <a:endParaRPr lang="en-US" altLang="en-GB" sz="2400">
              <a:highlight>
                <a:srgbClr val="C0C0C0"/>
              </a:highlight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2400">
                <a:highlight>
                  <a:srgbClr val="00FFFF"/>
                </a:highlight>
              </a:rPr>
              <a:t>Evaluation Metrics</a:t>
            </a:r>
            <a:endParaRPr lang="en-US" altLang="en-GB" sz="2400">
              <a:highlight>
                <a:srgbClr val="00FFFF"/>
              </a:highlight>
            </a:endParaRPr>
          </a:p>
          <a:p>
            <a:pPr>
              <a:buFont typeface="Wingdings" panose="05000000000000000000" charset="0"/>
              <a:buChar char="ü"/>
            </a:pPr>
            <a:endParaRPr lang="en-US" altLang="en-GB" sz="2400">
              <a:highlight>
                <a:srgbClr val="00FFFF"/>
              </a:highligh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9420" y="2114550"/>
            <a:ext cx="5021580" cy="4166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Primary Types of Deep Learning </a:t>
            </a:r>
            <a:endParaRPr lang="en-US" altLang="en-GB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52245"/>
            <a:ext cx="10515600" cy="4958715"/>
          </a:xfrm>
        </p:spPr>
        <p:txBody>
          <a:bodyPr>
            <a:noAutofit/>
          </a:bodyPr>
          <a:p>
            <a:r>
              <a:rPr lang="en-GB" altLang="en-US" sz="2000" b="1"/>
              <a:t>Binary classification</a:t>
            </a:r>
            <a:br>
              <a:rPr lang="en-GB" altLang="en-US" sz="2000"/>
            </a:br>
            <a:r>
              <a:rPr lang="en-US" altLang="en-GB" sz="2000">
                <a:highlight>
                  <a:srgbClr val="00FFFF"/>
                </a:highlight>
              </a:rPr>
              <a:t>A</a:t>
            </a:r>
            <a:r>
              <a:rPr lang="en-GB" altLang="en-US" sz="2000">
                <a:highlight>
                  <a:srgbClr val="00FFFF"/>
                </a:highlight>
              </a:rPr>
              <a:t> classification task where each input sample should</a:t>
            </a:r>
            <a:r>
              <a:rPr lang="en-US" altLang="en-GB" sz="2000">
                <a:highlight>
                  <a:srgbClr val="00FFFF"/>
                </a:highlight>
              </a:rPr>
              <a:t> </a:t>
            </a:r>
            <a:r>
              <a:rPr lang="en-GB" altLang="en-US" sz="2000">
                <a:highlight>
                  <a:srgbClr val="00FFFF"/>
                </a:highlight>
              </a:rPr>
              <a:t>be categorized into two exclusive categories.</a:t>
            </a:r>
            <a:endParaRPr lang="en-GB" altLang="en-US" sz="2000">
              <a:highlight>
                <a:srgbClr val="00FFFF"/>
              </a:highlight>
            </a:endParaRPr>
          </a:p>
          <a:p>
            <a:r>
              <a:rPr lang="en-GB" altLang="en-US" sz="2000" b="1"/>
              <a:t>Multiclass classification</a:t>
            </a:r>
            <a:br>
              <a:rPr lang="en-GB" altLang="en-US" sz="2000"/>
            </a:br>
            <a:r>
              <a:rPr lang="en-US" altLang="en-GB" sz="2000">
                <a:highlight>
                  <a:srgbClr val="FFFF00"/>
                </a:highlight>
              </a:rPr>
              <a:t>C</a:t>
            </a:r>
            <a:r>
              <a:rPr lang="en-GB" altLang="en-US" sz="2000">
                <a:highlight>
                  <a:srgbClr val="FFFF00"/>
                </a:highlight>
              </a:rPr>
              <a:t>lassification task where each input sample</a:t>
            </a:r>
            <a:r>
              <a:rPr lang="en-US" altLang="en-GB" sz="2000">
                <a:highlight>
                  <a:srgbClr val="FFFF00"/>
                </a:highlight>
              </a:rPr>
              <a:t> </a:t>
            </a:r>
            <a:r>
              <a:rPr lang="en-GB" altLang="en-US" sz="2000">
                <a:highlight>
                  <a:srgbClr val="FFFF00"/>
                </a:highlight>
              </a:rPr>
              <a:t>should be categorized into more than two categories: for instance, classifying</a:t>
            </a:r>
            <a:r>
              <a:rPr lang="en-US" altLang="en-GB" sz="2000">
                <a:highlight>
                  <a:srgbClr val="FFFF00"/>
                </a:highlight>
              </a:rPr>
              <a:t> </a:t>
            </a:r>
            <a:r>
              <a:rPr lang="en-GB" altLang="en-US" sz="2000">
                <a:highlight>
                  <a:srgbClr val="FFFF00"/>
                </a:highlight>
              </a:rPr>
              <a:t>handwritten digits.</a:t>
            </a:r>
            <a:endParaRPr lang="en-GB" altLang="en-US" sz="2000">
              <a:highlight>
                <a:srgbClr val="FFFF00"/>
              </a:highlight>
            </a:endParaRPr>
          </a:p>
          <a:p>
            <a:r>
              <a:rPr lang="en-GB" altLang="en-US" sz="2000" b="1"/>
              <a:t>Multilabel classification</a:t>
            </a:r>
            <a:br>
              <a:rPr lang="en-GB" altLang="en-US" sz="2000" b="1"/>
            </a:br>
            <a:r>
              <a:rPr lang="en-GB" altLang="en-US" sz="2000">
                <a:highlight>
                  <a:srgbClr val="00FF00"/>
                </a:highlight>
              </a:rPr>
              <a:t>A classification task where each input sample can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be assigned multiple labels. For instance, a given image may contain both a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cat and a dog and should be annotated both with the “cat” label and the</a:t>
            </a:r>
            <a:r>
              <a:rPr lang="en-US" altLang="en-GB" sz="2000">
                <a:highlight>
                  <a:srgbClr val="00FF00"/>
                </a:highlight>
              </a:rPr>
              <a:t> </a:t>
            </a:r>
            <a:r>
              <a:rPr lang="en-GB" altLang="en-US" sz="2000">
                <a:highlight>
                  <a:srgbClr val="00FF00"/>
                </a:highlight>
              </a:rPr>
              <a:t>“dog” label. The number of labels per image is usually variable.</a:t>
            </a:r>
            <a:endParaRPr lang="en-GB" altLang="en-US" sz="2000">
              <a:highlight>
                <a:srgbClr val="00FF00"/>
              </a:highlight>
            </a:endParaRPr>
          </a:p>
          <a:p>
            <a:r>
              <a:rPr lang="en-GB" altLang="en-US" sz="2000" b="1"/>
              <a:t>Scalar regression</a:t>
            </a:r>
            <a:br>
              <a:rPr lang="en-GB" altLang="en-US" sz="2000" b="1"/>
            </a:br>
            <a:r>
              <a:rPr lang="en-US" altLang="en-GB" sz="2000">
                <a:highlight>
                  <a:srgbClr val="FF00FF"/>
                </a:highlight>
              </a:rPr>
              <a:t>A</a:t>
            </a:r>
            <a:r>
              <a:rPr lang="en-GB" altLang="en-US" sz="2000">
                <a:highlight>
                  <a:srgbClr val="FF00FF"/>
                </a:highlight>
              </a:rPr>
              <a:t> task where the target is a continuous scalar value. Predicting house prices is a good example: the different target prices form a continuous space.</a:t>
            </a:r>
            <a:endParaRPr lang="en-GB" altLang="en-US" sz="2000">
              <a:highlight>
                <a:srgbClr val="FF00FF"/>
              </a:highlight>
            </a:endParaRPr>
          </a:p>
          <a:p>
            <a:r>
              <a:rPr lang="en-GB" altLang="en-US" sz="2000" b="1"/>
              <a:t>Vector regression</a:t>
            </a:r>
            <a:br>
              <a:rPr lang="en-GB" altLang="en-US" sz="2000" b="1"/>
            </a:br>
            <a:r>
              <a:rPr lang="en-GB" altLang="en-US" sz="2000">
                <a:highlight>
                  <a:srgbClr val="C0C0C0"/>
                </a:highlight>
              </a:rPr>
              <a:t>A task where the target is a set of continuous values: for</a:t>
            </a:r>
            <a:r>
              <a:rPr lang="en-US" altLang="en-GB" sz="2000">
                <a:highlight>
                  <a:srgbClr val="C0C0C0"/>
                </a:highlight>
              </a:rPr>
              <a:t> </a:t>
            </a:r>
            <a:r>
              <a:rPr lang="en-GB" altLang="en-US" sz="2000">
                <a:highlight>
                  <a:srgbClr val="C0C0C0"/>
                </a:highlight>
              </a:rPr>
              <a:t>example, a continuous vector. If you’re doing regression against multiple values (such as the coordinates of a bounding box in an image), then you’re</a:t>
            </a:r>
            <a:r>
              <a:rPr lang="en-US" altLang="en-GB" sz="2000">
                <a:highlight>
                  <a:srgbClr val="C0C0C0"/>
                </a:highlight>
              </a:rPr>
              <a:t> </a:t>
            </a:r>
            <a:r>
              <a:rPr lang="en-GB" altLang="en-US" sz="2000">
                <a:highlight>
                  <a:srgbClr val="C0C0C0"/>
                </a:highlight>
              </a:rPr>
              <a:t>doing vector regression.</a:t>
            </a:r>
            <a:endParaRPr lang="en-GB" altLang="en-US" sz="200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Take Aways from 3 Experiments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773295"/>
          </a:xfrm>
        </p:spPr>
        <p:txBody>
          <a:bodyPr>
            <a:noAutofit/>
          </a:bodyPr>
          <a:p>
            <a:r>
              <a:rPr lang="en-US" altLang="en-GB" sz="2400" b="1"/>
              <a:t>B</a:t>
            </a:r>
            <a:r>
              <a:rPr lang="en-GB" altLang="en-US" sz="2400" b="1"/>
              <a:t>inary classification</a:t>
            </a:r>
            <a:r>
              <a:rPr lang="en-US" altLang="en-GB" sz="2400" b="1"/>
              <a:t>:</a:t>
            </a:r>
            <a:br>
              <a:rPr lang="en-US" altLang="en-GB" sz="2400"/>
            </a:br>
            <a:r>
              <a:rPr lang="en-US" altLang="en-GB" sz="2400"/>
              <a:t>- Output layer has o</a:t>
            </a:r>
            <a:r>
              <a:rPr lang="en-GB" altLang="en-US" sz="2400"/>
              <a:t>ne unit and a sigmoid activation</a:t>
            </a:r>
            <a:br>
              <a:rPr lang="en-GB" altLang="en-US" sz="2400"/>
            </a:br>
            <a:r>
              <a:rPr lang="en-US" altLang="en-GB" sz="2400"/>
              <a:t>- Loss function </a:t>
            </a:r>
            <a:r>
              <a:rPr lang="en-GB" altLang="en-US" sz="2400"/>
              <a:t>binary_crossentropy</a:t>
            </a:r>
            <a:br>
              <a:rPr lang="en-GB" altLang="en-US" sz="2400"/>
            </a:br>
            <a:r>
              <a:rPr lang="en-US" altLang="en-GB" sz="2400"/>
              <a:t>- Optimizer: R</a:t>
            </a:r>
            <a:r>
              <a:rPr lang="en-GB" altLang="en-US" sz="2400"/>
              <a:t>msprop</a:t>
            </a:r>
            <a:r>
              <a:rPr lang="en-US" altLang="en-GB" sz="2400"/>
              <a:t> / Adam</a:t>
            </a:r>
            <a:br>
              <a:rPr lang="en-US" altLang="en-GB" sz="2400"/>
            </a:br>
            <a:r>
              <a:rPr lang="en-US" altLang="en-GB" sz="2400"/>
              <a:t>- Lables encoding: 0,1</a:t>
            </a:r>
            <a:endParaRPr lang="en-US" altLang="en-GB" sz="2400"/>
          </a:p>
          <a:p>
            <a:r>
              <a:rPr lang="en-US" altLang="en-GB" sz="2400" b="1"/>
              <a:t>Single Class - Multiclass (N) Classification:</a:t>
            </a:r>
            <a:br>
              <a:rPr lang="en-US" altLang="en-GB" sz="2400"/>
            </a:br>
            <a:r>
              <a:rPr lang="en-US" altLang="en-GB" sz="2400"/>
              <a:t> - Ouput layer has N units, and a softmax activation (probability)</a:t>
            </a:r>
            <a:br>
              <a:rPr lang="en-US" altLang="en-GB" sz="2400"/>
            </a:br>
            <a:r>
              <a:rPr lang="en-US" altLang="en-GB" sz="2400"/>
              <a:t>-  (It minimizes the distance between the probability distributions)</a:t>
            </a:r>
            <a:br>
              <a:rPr lang="en-US" altLang="en-GB" sz="2400"/>
            </a:br>
            <a:r>
              <a:rPr lang="en-US" altLang="en-GB" sz="2400">
                <a:highlight>
                  <a:srgbClr val="FFFF00"/>
                </a:highlight>
                <a:sym typeface="+mn-ea"/>
              </a:rPr>
              <a:t>- L</a:t>
            </a:r>
            <a:r>
              <a:rPr lang="en-US" altLang="en-GB" sz="2400">
                <a:highlight>
                  <a:srgbClr val="FFFF00"/>
                </a:highlight>
              </a:rPr>
              <a:t>ables can be encoded on OH-encoding, </a:t>
            </a:r>
            <a:r>
              <a:rPr lang="en-US" altLang="en-GB" sz="2400">
                <a:highlight>
                  <a:srgbClr val="FFFF00"/>
                </a:highlight>
                <a:sym typeface="+mn-ea"/>
              </a:rPr>
              <a:t>Loss function: </a:t>
            </a:r>
            <a:r>
              <a:rPr lang="en-US" altLang="en-GB" sz="2000" b="1">
                <a:highlight>
                  <a:srgbClr val="FFFF00"/>
                </a:highlight>
                <a:sym typeface="+mn-ea"/>
              </a:rPr>
              <a:t>Categorical crossentropy</a:t>
            </a:r>
            <a:br>
              <a:rPr lang="en-US" altLang="en-GB" sz="2400">
                <a:highlight>
                  <a:srgbClr val="FFFF00"/>
                </a:highlight>
              </a:rPr>
            </a:br>
            <a:r>
              <a:rPr lang="en-US" altLang="en-GB" sz="2000" b="1">
                <a:highlight>
                  <a:srgbClr val="00FF00"/>
                </a:highlight>
              </a:rPr>
              <a:t>- Enc</a:t>
            </a:r>
            <a:r>
              <a:rPr lang="en-US" altLang="en-GB" sz="2400">
                <a:highlight>
                  <a:srgbClr val="00FF00"/>
                </a:highlight>
              </a:rPr>
              <a:t>oding the labels as integers, the loss fuction: </a:t>
            </a:r>
            <a:r>
              <a:rPr lang="en-US" altLang="en-GB" sz="2000" b="1">
                <a:highlight>
                  <a:srgbClr val="00FF00"/>
                </a:highlight>
              </a:rPr>
              <a:t>Sparse_categorical_crossentropy</a:t>
            </a:r>
            <a:endParaRPr lang="en-US" altLang="en-GB" sz="2400">
              <a:highlight>
                <a:srgbClr val="00FF00"/>
              </a:highlight>
            </a:endParaRPr>
          </a:p>
          <a:p>
            <a:r>
              <a:rPr lang="en-US" altLang="en-GB" sz="2400"/>
              <a:t>As a rule of thumb, the number of units in intermediate layers should not be less than Nto avoid information bottlenecks (mis representation of all classes)</a:t>
            </a:r>
            <a:endParaRPr lang="en-US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Take Aways from 3 Experiments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4773295"/>
          </a:xfrm>
        </p:spPr>
        <p:txBody>
          <a:bodyPr>
            <a:noAutofit/>
          </a:bodyPr>
          <a:p>
            <a:r>
              <a:rPr lang="en-US" altLang="en-GB" sz="2400" b="1">
                <a:sym typeface="+mn-ea"/>
              </a:rPr>
              <a:t>Regression:</a:t>
            </a:r>
            <a:br>
              <a:rPr lang="en-US" altLang="en-GB" sz="2400" b="1">
                <a:sym typeface="+mn-ea"/>
              </a:rPr>
            </a:br>
            <a:r>
              <a:rPr lang="en-US" altLang="en-GB" sz="2400">
                <a:highlight>
                  <a:srgbClr val="00FF00"/>
                </a:highlight>
                <a:sym typeface="+mn-ea"/>
              </a:rPr>
              <a:t>Last layer have single unit, with Loss function as MSE, and no activation function.</a:t>
            </a:r>
            <a:br>
              <a:rPr lang="en-US" altLang="en-GB" sz="2400">
                <a:sym typeface="+mn-ea"/>
              </a:rPr>
            </a:br>
            <a:r>
              <a:rPr lang="en-US" altLang="en-GB" sz="2400">
                <a:sym typeface="+mn-ea"/>
              </a:rPr>
              <a:t>E</a:t>
            </a:r>
            <a:r>
              <a:rPr lang="en-GB" altLang="en-US" sz="2400">
                <a:sym typeface="+mn-ea"/>
              </a:rPr>
              <a:t>valuation metrics is mean absolute error (MAE).</a:t>
            </a:r>
            <a:br>
              <a:rPr lang="en-GB" altLang="en-US" sz="2400">
                <a:sym typeface="+mn-ea"/>
              </a:rPr>
            </a:br>
            <a:r>
              <a:rPr lang="en-GB" altLang="en-US" sz="2400">
                <a:highlight>
                  <a:srgbClr val="FFFF00"/>
                </a:highlight>
                <a:sym typeface="+mn-ea"/>
              </a:rPr>
              <a:t>When features in the input data have values in different ranges, each feature</a:t>
            </a:r>
            <a:r>
              <a:rPr lang="en-US" altLang="en-GB" sz="2400">
                <a:highlight>
                  <a:srgbClr val="FFFF00"/>
                </a:highlight>
                <a:sym typeface="+mn-ea"/>
              </a:rPr>
              <a:t> </a:t>
            </a:r>
            <a:r>
              <a:rPr lang="en-GB" altLang="en-US" sz="2400">
                <a:highlight>
                  <a:srgbClr val="FFFF00"/>
                </a:highlight>
                <a:sym typeface="+mn-ea"/>
              </a:rPr>
              <a:t>should be scaled independently as a preprocessing step.</a:t>
            </a:r>
            <a:endParaRPr lang="en-GB" altLang="en-US" sz="2400">
              <a:highlight>
                <a:srgbClr val="FFFF00"/>
              </a:highlight>
            </a:endParaRPr>
          </a:p>
          <a:p>
            <a:r>
              <a:rPr lang="en-GB" altLang="en-US" sz="2400">
                <a:sym typeface="+mn-ea"/>
              </a:rPr>
              <a:t>When there is little data available, using K-fold validation is a great way to reliably evaluate a model.</a:t>
            </a:r>
            <a:br>
              <a:rPr lang="en-GB" altLang="en-US" sz="2400">
                <a:sym typeface="+mn-ea"/>
              </a:rPr>
            </a:br>
            <a:r>
              <a:rPr lang="en-GB" altLang="en-US" sz="2400">
                <a:highlight>
                  <a:srgbClr val="00FFFF"/>
                </a:highlight>
                <a:sym typeface="+mn-ea"/>
              </a:rPr>
              <a:t>When little training data is available, it’s preferable to use a small model with few</a:t>
            </a:r>
            <a:r>
              <a:rPr lang="en-US" altLang="en-GB" sz="2400">
                <a:highlight>
                  <a:srgbClr val="00FFFF"/>
                </a:highlight>
                <a:sym typeface="+mn-ea"/>
              </a:rPr>
              <a:t> </a:t>
            </a:r>
            <a:r>
              <a:rPr lang="en-GB" altLang="en-US" sz="2400">
                <a:highlight>
                  <a:srgbClr val="00FFFF"/>
                </a:highlight>
                <a:sym typeface="+mn-ea"/>
              </a:rPr>
              <a:t>intermediate layers (typically only one or two), in order to avoid severe overfitting. </a:t>
            </a:r>
            <a:endParaRPr lang="en-US" altLang="en-GB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957070"/>
            <a:ext cx="11389995" cy="2827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7186</Words>
  <Application>WPS Presentation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Class 5</vt:lpstr>
      <vt:lpstr>The concepts Learnt in previous classes</vt:lpstr>
      <vt:lpstr>The concepts Learnt in previous classes</vt:lpstr>
      <vt:lpstr>PowerPoint 演示文稿</vt:lpstr>
      <vt:lpstr>The concepts Learnt in previous classes</vt:lpstr>
      <vt:lpstr>Primary Types of Deep Learning </vt:lpstr>
      <vt:lpstr>Take Aways from 3 Experiments</vt:lpstr>
      <vt:lpstr>Take Aways from 3 Experiments</vt:lpstr>
      <vt:lpstr>PowerPoint 演示文稿</vt:lpstr>
      <vt:lpstr>GENERALIZATION The goal of ML Avoiding Overfitting / Underfitting</vt:lpstr>
      <vt:lpstr>Robust Fit</vt:lpstr>
      <vt:lpstr>Reasons for Overfitting</vt:lpstr>
      <vt:lpstr>Manifold Analogy</vt:lpstr>
      <vt:lpstr>PowerPoint 演示文稿</vt:lpstr>
      <vt:lpstr>Model / Data Characterstics</vt:lpstr>
      <vt:lpstr>Dense Sampling &amp; Interpolation</vt:lpstr>
      <vt:lpstr>Ways to achieve Generalization</vt:lpstr>
      <vt:lpstr>Informaton Leaks</vt:lpstr>
      <vt:lpstr> Things to keep in mind about model evaluation</vt:lpstr>
      <vt:lpstr> Common Observations in model fit.</vt:lpstr>
      <vt:lpstr>Tuning Hyper Parameters</vt:lpstr>
      <vt:lpstr> Dataset curation</vt:lpstr>
      <vt:lpstr>Other ways to prevent over fitting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</dc:title>
  <dc:creator>CLASS</dc:creator>
  <cp:lastModifiedBy>TJAMIL</cp:lastModifiedBy>
  <cp:revision>30</cp:revision>
  <dcterms:created xsi:type="dcterms:W3CDTF">2023-10-19T07:39:00Z</dcterms:created>
  <dcterms:modified xsi:type="dcterms:W3CDTF">2023-10-21T14:23:54Z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921CC42BBE804D569D76DC0ABE21F011_12</vt:lpwstr>
  </property>
  <property fmtid="{D5CDD505-2E9C-101B-9397-08002B2CF9AE}" pid="3" name="KSOProductBuildVer">
    <vt:lpwstr>2057-12.2.0.13266</vt:lpwstr>
  </property>
</Properties>
</file>