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CLASS 6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Tensorboard Usage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42806"/>
          <a:stretch>
            <a:fillRect/>
          </a:stretch>
        </p:blipFill>
        <p:spPr>
          <a:xfrm>
            <a:off x="7981315" y="1165860"/>
            <a:ext cx="3442970" cy="22631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58825" y="1691005"/>
            <a:ext cx="963485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2400"/>
              <a:t> With TensorBoard, you can</a:t>
            </a:r>
            <a:endParaRPr lang="en-GB" altLang="en-US" sz="2400"/>
          </a:p>
          <a:p>
            <a:r>
              <a:rPr lang="en-GB" altLang="en-US" sz="2400"/>
              <a:t> Visually monitor metrics during training</a:t>
            </a:r>
            <a:endParaRPr lang="en-GB" altLang="en-US" sz="2400"/>
          </a:p>
          <a:p>
            <a:r>
              <a:rPr lang="en-GB" altLang="en-US" sz="2400"/>
              <a:t> Visualize your model architecture</a:t>
            </a:r>
            <a:endParaRPr lang="en-GB" altLang="en-US" sz="2400"/>
          </a:p>
          <a:p>
            <a:r>
              <a:rPr lang="en-GB" altLang="en-US" sz="2400"/>
              <a:t> Visualize histograms of activations and gradients</a:t>
            </a:r>
            <a:endParaRPr lang="en-GB" altLang="en-US" sz="2400"/>
          </a:p>
          <a:p>
            <a:r>
              <a:rPr lang="en-GB" altLang="en-US" sz="2400"/>
              <a:t> Explore embeddings in 3D</a:t>
            </a:r>
            <a:endParaRPr lang="en-GB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699770" y="3827780"/>
            <a:ext cx="5501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/>
              <a:t>Easy Steps to User Callback</a:t>
            </a:r>
            <a:endParaRPr lang="en-US" altLang="en-GB" sz="2400"/>
          </a:p>
        </p:txBody>
      </p:sp>
      <p:sp>
        <p:nvSpPr>
          <p:cNvPr id="9" name="Text Box 8"/>
          <p:cNvSpPr txBox="1"/>
          <p:nvPr/>
        </p:nvSpPr>
        <p:spPr>
          <a:xfrm>
            <a:off x="1026795" y="4596765"/>
            <a:ext cx="49866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 on the machine:</a:t>
            </a:r>
            <a:br>
              <a:rPr lang="en-US" alt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GB"/>
              <a:t>pip install tensorboard</a:t>
            </a:r>
            <a:endParaRPr lang="en-US" altLang="en-GB"/>
          </a:p>
          <a:p>
            <a:endParaRPr lang="en-US" altLang="en-GB"/>
          </a:p>
          <a:p>
            <a:r>
              <a:rPr lang="en-US" alt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follwoing coomand on python prompt:</a:t>
            </a:r>
            <a:endParaRPr lang="en-US" altLang="en-GB"/>
          </a:p>
          <a:p>
            <a:r>
              <a:rPr lang="en-US" altLang="en-GB"/>
              <a:t>tensorboard --logdir /’tb_log_dir’  # or any name</a:t>
            </a:r>
            <a:endParaRPr lang="en-US" altLang="en-GB"/>
          </a:p>
          <a:p>
            <a:endParaRPr lang="en-US" altLang="en-GB"/>
          </a:p>
          <a:p>
            <a:endParaRPr lang="en-US" altLang="en-GB"/>
          </a:p>
        </p:txBody>
      </p:sp>
      <p:sp>
        <p:nvSpPr>
          <p:cNvPr id="10" name="Text Box 9"/>
          <p:cNvSpPr txBox="1"/>
          <p:nvPr/>
        </p:nvSpPr>
        <p:spPr>
          <a:xfrm>
            <a:off x="6749415" y="452945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Include callback in model.fit():</a:t>
            </a:r>
            <a:br>
              <a:rPr lang="en-US" altLang="en-GB"/>
            </a:br>
            <a:br>
              <a:rPr lang="en-US" altLang="en-GB"/>
            </a:br>
            <a:r>
              <a:rPr lang="en-US" altLang="en-GB"/>
              <a:t>model.fit(train_images, train_labels,</a:t>
            </a:r>
            <a:endParaRPr lang="en-US" altLang="en-GB"/>
          </a:p>
          <a:p>
            <a:r>
              <a:rPr lang="en-US" altLang="en-GB"/>
              <a:t> epochs=10,</a:t>
            </a:r>
            <a:endParaRPr lang="en-US" altLang="en-GB"/>
          </a:p>
          <a:p>
            <a:r>
              <a:rPr lang="en-US" altLang="en-GB"/>
              <a:t> validation_data=(val_images, val_labels),</a:t>
            </a:r>
            <a:endParaRPr lang="en-US" altLang="en-GB"/>
          </a:p>
          <a:p>
            <a:r>
              <a:rPr lang="en-US" altLang="en-GB"/>
              <a:t> callbacks=[tensorboard]</a:t>
            </a:r>
            <a:endParaRPr lang="en-US" altLang="en-GB"/>
          </a:p>
          <a:p>
            <a:r>
              <a:rPr lang="en-US" altLang="en-GB"/>
              <a:t> )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p>
            <a:r>
              <a:rPr lang="en-US" altLang="en-GB"/>
              <a:t>Keras Model Building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2825" y="3073400"/>
            <a:ext cx="10154920" cy="33959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32815" y="1370330"/>
            <a:ext cx="101180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800"/>
              <a:t>1. Sequential </a:t>
            </a:r>
            <a:endParaRPr lang="en-US" altLang="en-GB" sz="2800"/>
          </a:p>
          <a:p>
            <a:r>
              <a:rPr lang="en-US" altLang="en-GB" sz="2800"/>
              <a:t>2. Functional API</a:t>
            </a:r>
            <a:endParaRPr lang="en-US" altLang="en-GB" sz="2800"/>
          </a:p>
          <a:p>
            <a:r>
              <a:rPr lang="en-US" altLang="en-GB" sz="2800"/>
              <a:t>3. Model Sub-Classing</a:t>
            </a:r>
            <a:endParaRPr lang="en-US" altLang="en-GB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Sequential Layer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6275" y="1691005"/>
            <a:ext cx="5105400" cy="2331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40" y="1691005"/>
            <a:ext cx="598932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022725"/>
            <a:ext cx="8298180" cy="1508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" y="5531485"/>
            <a:ext cx="7033260" cy="1051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Sequential Layers 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8345" y="1764030"/>
            <a:ext cx="9022080" cy="1569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5" y="3536950"/>
            <a:ext cx="9243060" cy="2034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07380"/>
            <a:ext cx="6530340" cy="541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Functional API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More powerful and most MLE use this layer.</a:t>
            </a:r>
            <a:br>
              <a:rPr lang="en-US" altLang="en-GB"/>
            </a:b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96185"/>
            <a:ext cx="7239000" cy="15392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4424045"/>
            <a:ext cx="80314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These objects are called Symbolic tensors.</a:t>
            </a:r>
            <a:br>
              <a:rPr lang="en-US" altLang="en-GB"/>
            </a:br>
            <a:r>
              <a:rPr lang="en-US" altLang="en-GB"/>
              <a:t>No data, but will hold data when model is executed.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i.e.</a:t>
            </a:r>
            <a:endParaRPr lang="en-US" altLang="en-GB"/>
          </a:p>
          <a:p>
            <a:r>
              <a:rPr lang="en-US" altLang="en-GB"/>
              <a:t>we can use ‘features.shape’, ‘features.type’ over these objects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Multi-input, Multi Output Models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Go to Book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Call backs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285"/>
            <a:ext cx="10515600" cy="4658995"/>
          </a:xfrm>
        </p:spPr>
        <p:txBody>
          <a:bodyPr>
            <a:noAutofit/>
          </a:bodyPr>
          <a:p>
            <a:r>
              <a:rPr lang="en-GB" altLang="en-US" sz="2400"/>
              <a:t>A callback is an object (a class instance implementing specific methods) that is</a:t>
            </a:r>
            <a:r>
              <a:rPr lang="en-US" altLang="en-GB" sz="2400"/>
              <a:t> </a:t>
            </a:r>
            <a:r>
              <a:rPr lang="en-GB" altLang="en-US" sz="2400"/>
              <a:t>passed to the model in the call to fit() </a:t>
            </a:r>
            <a:endParaRPr lang="en-GB" altLang="en-US" sz="2400"/>
          </a:p>
          <a:p>
            <a:r>
              <a:rPr lang="en-GB" altLang="en-US" sz="2400"/>
              <a:t>It has access to all the available data about the state of the</a:t>
            </a:r>
            <a:r>
              <a:rPr lang="en-US" altLang="en-GB" sz="2400"/>
              <a:t> </a:t>
            </a:r>
            <a:r>
              <a:rPr lang="en-GB" altLang="en-US" sz="2400"/>
              <a:t>model and its performance</a:t>
            </a:r>
            <a:r>
              <a:rPr lang="en-US" altLang="en-GB" sz="2400"/>
              <a:t>.</a:t>
            </a:r>
            <a:endParaRPr lang="en-US" altLang="en-GB" sz="2400"/>
          </a:p>
          <a:p>
            <a:r>
              <a:rPr lang="en-GB" altLang="en-US" sz="2400"/>
              <a:t>and it can take action: interrupt training, save a model,</a:t>
            </a:r>
            <a:r>
              <a:rPr lang="en-US" altLang="en-GB" sz="2400"/>
              <a:t> </a:t>
            </a:r>
            <a:r>
              <a:rPr lang="en-GB" altLang="en-US" sz="2400"/>
              <a:t>load a different weight set, or otherwise alter the state of the model.</a:t>
            </a:r>
            <a:endParaRPr lang="en-GB" altLang="en-US" sz="2400"/>
          </a:p>
          <a:p>
            <a:r>
              <a:rPr lang="en-GB" altLang="en-US" sz="2400"/>
              <a:t>The keras.callbacks module includes a number of built-in callbacks (this is not an</a:t>
            </a:r>
            <a:endParaRPr lang="en-GB" altLang="en-US" sz="2400"/>
          </a:p>
          <a:p>
            <a:r>
              <a:rPr lang="en-GB" altLang="en-US" sz="2400"/>
              <a:t>exhaustive list):</a:t>
            </a:r>
            <a:endParaRPr lang="en-GB" altLang="en-US" sz="2400"/>
          </a:p>
          <a:p>
            <a:endParaRPr lang="en-GB" altLang="en-US" sz="2400"/>
          </a:p>
          <a:p>
            <a:r>
              <a:rPr lang="" altLang="en-GB" sz="2400"/>
              <a:t>model.fit(train_data, train_labels, epochs=20, validation=(valid_data, valid_labels), callbacks=[EarlyStopping, LearningRateScheduler,....])</a:t>
            </a:r>
            <a:endParaRPr lang="" altLang="en-GB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Callbacks Example Use Cases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GB" altLang="en-US">
                <a:sym typeface="+mn-ea"/>
              </a:rPr>
              <a:t>Model checkpointing—Saving the current state of the model at different points</a:t>
            </a:r>
            <a:r>
              <a:rPr lang="en-US" altLang="en-GB">
                <a:sym typeface="+mn-ea"/>
              </a:rPr>
              <a:t> </a:t>
            </a:r>
            <a:r>
              <a:rPr lang="en-GB" altLang="en-US">
                <a:sym typeface="+mn-ea"/>
              </a:rPr>
              <a:t>during training.</a:t>
            </a:r>
            <a:endParaRPr lang="en-GB" altLang="en-US"/>
          </a:p>
          <a:p>
            <a:r>
              <a:rPr lang="en-GB" altLang="en-US">
                <a:sym typeface="+mn-ea"/>
              </a:rPr>
              <a:t>Early stopping—Interrupting training when the validation loss is no longer</a:t>
            </a:r>
            <a:r>
              <a:rPr lang="en-US" altLang="en-GB">
                <a:sym typeface="+mn-ea"/>
              </a:rPr>
              <a:t> </a:t>
            </a:r>
            <a:r>
              <a:rPr lang="en-GB" altLang="en-US">
                <a:sym typeface="+mn-ea"/>
              </a:rPr>
              <a:t>improving (and of course, saving the best model obtained during training).</a:t>
            </a:r>
            <a:endParaRPr lang="en-GB" altLang="en-US"/>
          </a:p>
          <a:p>
            <a:r>
              <a:rPr lang="en-GB" altLang="en-US">
                <a:sym typeface="+mn-ea"/>
              </a:rPr>
              <a:t>Dynamically adjusting the value of certain parameters during training—Such as the</a:t>
            </a:r>
            <a:r>
              <a:rPr lang="en-US" altLang="en-GB">
                <a:sym typeface="+mn-ea"/>
              </a:rPr>
              <a:t> </a:t>
            </a:r>
            <a:r>
              <a:rPr lang="en-GB" altLang="en-US">
                <a:sym typeface="+mn-ea"/>
              </a:rPr>
              <a:t>learning rate of the optimizer.</a:t>
            </a:r>
            <a:endParaRPr lang="en-GB" altLang="en-US"/>
          </a:p>
          <a:p>
            <a:r>
              <a:rPr lang="en-GB" altLang="en-US">
                <a:sym typeface="+mn-ea"/>
              </a:rPr>
              <a:t>Logging training and validation metrics during training, or visualizing the representations learned by the model as they’re updated</a:t>
            </a:r>
            <a:r>
              <a:rPr lang="en-US" altLang="en-GB">
                <a:sym typeface="+mn-ea"/>
              </a:rPr>
              <a:t>.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Keras Popular Callback APIs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keras.callbacks.ModelCheckpoint</a:t>
            </a:r>
            <a:endParaRPr lang="en-GB" altLang="en-US"/>
          </a:p>
          <a:p>
            <a:r>
              <a:rPr lang="en-GB" altLang="en-US"/>
              <a:t>keras.callbacks.EarlyStopping</a:t>
            </a:r>
            <a:endParaRPr lang="en-GB" altLang="en-US"/>
          </a:p>
          <a:p>
            <a:r>
              <a:rPr lang="en-GB" altLang="en-US"/>
              <a:t>keras.callbacks.LearningRateScheduler</a:t>
            </a:r>
            <a:endParaRPr lang="en-GB" altLang="en-US"/>
          </a:p>
          <a:p>
            <a:r>
              <a:rPr lang="en-GB" altLang="en-US"/>
              <a:t>keras.callbacks.ReduceLROnPlateau</a:t>
            </a:r>
            <a:endParaRPr lang="en-GB" altLang="en-US"/>
          </a:p>
          <a:p>
            <a:r>
              <a:rPr lang="en-GB" altLang="en-US"/>
              <a:t>keras.callbacks.CSVLogger</a:t>
            </a:r>
            <a:endParaRPr lang="en-GB" altLang="en-US"/>
          </a:p>
          <a:p>
            <a:endParaRPr lang="en-GB" altLang="en-US"/>
          </a:p>
          <a:p>
            <a:pPr marL="0" indent="0">
              <a:buNone/>
            </a:pPr>
            <a:r>
              <a:rPr lang="en-US" altLang="en-GB"/>
              <a:t>Examples in vs code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2187</Words>
  <Application>WPS Presentation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CLASS 6</vt:lpstr>
      <vt:lpstr>Keras Model Building</vt:lpstr>
      <vt:lpstr>Sequential Layer</vt:lpstr>
      <vt:lpstr>Sequential Layers </vt:lpstr>
      <vt:lpstr>Functional API</vt:lpstr>
      <vt:lpstr>Multi-input, Multi Output Models</vt:lpstr>
      <vt:lpstr>Call backs</vt:lpstr>
      <vt:lpstr>Callbacks Example Use Cases</vt:lpstr>
      <vt:lpstr>Keras Popular Callback APIs</vt:lpstr>
      <vt:lpstr>Tensorboard Usage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6</dc:title>
  <dc:creator/>
  <cp:lastModifiedBy>TJAMIL</cp:lastModifiedBy>
  <cp:revision>8</cp:revision>
  <dcterms:created xsi:type="dcterms:W3CDTF">2023-10-21T16:24:00Z</dcterms:created>
  <dcterms:modified xsi:type="dcterms:W3CDTF">2023-10-22T11:22:33Z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016F44D9B97447188BB97B1CF2A4BBA1_11</vt:lpwstr>
  </property>
  <property fmtid="{D5CDD505-2E9C-101B-9397-08002B2CF9AE}" pid="3" name="KSOProductBuildVer">
    <vt:lpwstr>2057-12.2.0.13266</vt:lpwstr>
  </property>
</Properties>
</file>