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.png"/><Relationship Id="rId2" Type="http://schemas.openxmlformats.org/officeDocument/2006/relationships/hyperlink" Target="https://jakevdp.github.io/PythonDataScienceHandbook/figures/02.05-broadcasting.png" TargetMode="External"/><Relationship Id="rId1" Type="http://schemas.openxmlformats.org/officeDocument/2006/relationships/hyperlink" Target="https://githubraw.cdn.bcebos.com/PaddlePaddle/FluidDoc/develop/doc/paddle/guides/images/Axis_2.0.png?raw=tr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visualize-it.github.io/gradient_descent/simulation.html" TargetMode="External"/><Relationship Id="rId3" Type="http://schemas.openxmlformats.org/officeDocument/2006/relationships/hyperlink" Target="https://miro.medium.com/max/1432/1*47skUygd3tWf3yB9A10QHg.gif" TargetMode="External"/><Relationship Id="rId2" Type="http://schemas.openxmlformats.org/officeDocument/2006/relationships/hyperlink" Target="https://i.pinimg.com/originals/e2/a7/7b/e2a77b844f5d45d0955276e7f33f731c.gif" TargetMode="External"/><Relationship Id="rId1" Type="http://schemas.openxmlformats.org/officeDocument/2006/relationships/hyperlink" Target="https://gbhat.com/assets/gifs/sgd_with_momentum.gi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Lecture 3/4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3.5.4 Model shape</a:t>
            </a:r>
            <a:endParaRPr lang="en-US" altLang="en-GB"/>
          </a:p>
        </p:txBody>
      </p:sp>
      <p:pic>
        <p:nvPicPr>
          <p:cNvPr id="4" name="Content Placeholder 3" descr="simple model"/>
          <p:cNvPicPr>
            <a:picLocks noChangeAspect="1"/>
          </p:cNvPicPr>
          <p:nvPr>
            <p:ph idx="1"/>
          </p:nvPr>
        </p:nvPicPr>
        <p:blipFill>
          <a:blip r:embed="rId1"/>
          <a:srcRect l="22804" t="9514" r="29445" b="48636"/>
          <a:stretch>
            <a:fillRect/>
          </a:stretch>
        </p:blipFill>
        <p:spPr>
          <a:xfrm>
            <a:off x="1297940" y="1581785"/>
            <a:ext cx="8290560" cy="4484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50240"/>
          </a:xfrm>
        </p:spPr>
        <p:txBody>
          <a:bodyPr/>
          <a:p>
            <a:r>
              <a:rPr lang="en-US" sz="2400"/>
              <a:t>Last Lecture Key Points</a:t>
            </a:r>
            <a:endParaRPr lang="en-US" sz="240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40105" y="1448435"/>
            <a:ext cx="5628005" cy="4420870"/>
          </a:xfrm>
        </p:spPr>
        <p:txBody>
          <a:bodyPr>
            <a:normAutofit fontScale="90000" lnSpcReduction="10000"/>
          </a:bodyPr>
          <a:p>
            <a:pPr marL="342900" indent="-342900">
              <a:buAutoNum type="arabicPeriod"/>
            </a:pPr>
            <a:r>
              <a:rPr lang="en-US"/>
              <a:t>Tensor, Tensor Ranks (ndim)  </a:t>
            </a:r>
            <a:r>
              <a:rPr lang="en-US">
                <a:hlinkClick r:id="rId1" action="ppaction://hlinkfile"/>
              </a:rPr>
              <a:t>link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Broadcasting </a:t>
            </a:r>
            <a:r>
              <a:rPr lang="en-US">
                <a:hlinkClick r:id="rId2" action="ppaction://hlinkfile"/>
              </a:rPr>
              <a:t>Link</a:t>
            </a:r>
            <a:endParaRPr 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Layer (first, hidden[s], last)</a:t>
            </a:r>
            <a:br>
              <a:rPr lang="en-US"/>
            </a:br>
            <a:r>
              <a:rPr lang="en-US"/>
              <a:t>L</a:t>
            </a:r>
            <a:r>
              <a:rPr lang="en-US" i="1"/>
              <a:t>eras.layers.Dense(512, activation="relu")</a:t>
            </a:r>
            <a:endParaRPr lang="en-US" i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Forward Propagation (process)</a:t>
            </a:r>
            <a:br>
              <a:rPr lang="en-US"/>
            </a:br>
            <a:r>
              <a:rPr lang="en-US" i="1">
                <a:sym typeface="+mn-ea"/>
              </a:rPr>
              <a:t>output = relu(dot(input, W) + b)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Tensor Operation (add, dot)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Predictions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Loss Function (y_pred-y_true)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Loss Score Loss Score)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Back Propagation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Optimizer (SGD, RMSProp, Adam)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Weights Update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Epoch</a:t>
            </a:r>
            <a:endParaRPr lang="en-US"/>
          </a:p>
        </p:txBody>
      </p:sp>
      <p:pic>
        <p:nvPicPr>
          <p:cNvPr id="6" name="Picture 5" descr="Screenshot at 2023-10-13 06-55-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1202055"/>
            <a:ext cx="571754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843260" cy="949960"/>
          </a:xfrm>
        </p:spPr>
        <p:txBody>
          <a:bodyPr>
            <a:noAutofit/>
          </a:bodyPr>
          <a:p>
            <a:pPr algn="ctr"/>
            <a:r>
              <a:rPr lang="en-US" sz="3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The engine of neural networks: </a:t>
            </a:r>
            <a:br>
              <a:rPr lang="en-US" sz="3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</a:br>
            <a:r>
              <a:rPr lang="en-US" sz="3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highlight>
                  <a:srgbClr val="FFFF00"/>
                </a:highlight>
                <a:sym typeface="+mn-ea"/>
              </a:rPr>
              <a:t>Gradient-based optimization</a:t>
            </a:r>
            <a:endParaRPr lang="en-US" sz="36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1407795"/>
            <a:ext cx="5971540" cy="5031105"/>
          </a:xfrm>
        </p:spPr>
        <p:txBody>
          <a:bodyPr/>
          <a:p>
            <a:r>
              <a:rPr lang="en-US" sz="2000" b="1" u="sng"/>
              <a:t>TRAINING LOOP</a:t>
            </a:r>
            <a:endParaRPr lang="en-US" sz="2000" b="1" u="sng"/>
          </a:p>
          <a:p>
            <a:endParaRPr lang="en-US" sz="2000" b="1" u="sng"/>
          </a:p>
          <a:p>
            <a:pPr marL="342900" indent="-342900">
              <a:buAutoNum type="arabicPeriod"/>
            </a:pPr>
            <a:r>
              <a:rPr lang="en-US" sz="2000"/>
              <a:t>Draw a batch of training samples, x, and corresponding targets, y_true.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Run the model on x (a step called the forward pass) to obtain predictions, y_pred.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Compute the loss of the model on the batch, a measure of the mismatch between (y_pred and y_true.)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C00000"/>
                </a:solidFill>
              </a:rPr>
              <a:t>Update all weights of the model in a way that slightly reduces the loss on this batch.</a:t>
            </a:r>
            <a:endParaRPr lang="en-US" sz="2000">
              <a:solidFill>
                <a:srgbClr val="C00000"/>
              </a:solidFill>
            </a:endParaRPr>
          </a:p>
        </p:txBody>
      </p:sp>
      <p:pic>
        <p:nvPicPr>
          <p:cNvPr id="7" name="Picture Placeholder 6" descr="Screenshot at 2023-10-13 06-55-5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11010" y="2207895"/>
            <a:ext cx="4872355" cy="3661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Gradient Descent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SGD (</a:t>
            </a:r>
            <a:r>
              <a:rPr lang="en-US">
                <a:hlinkClick r:id="rId1" action="ppaction://hlinkfile"/>
              </a:rPr>
              <a:t>link</a:t>
            </a:r>
            <a:r>
              <a:rPr lang="en-US"/>
              <a:t>)</a:t>
            </a:r>
            <a:endParaRPr lang="en-US"/>
          </a:p>
          <a:p>
            <a:r>
              <a:rPr lang="en-US"/>
              <a:t>Liner Fit Example (</a:t>
            </a:r>
            <a:r>
              <a:rPr lang="en-US">
                <a:hlinkClick r:id="rId2" action="ppaction://hlinkfile"/>
              </a:rPr>
              <a:t>link</a:t>
            </a:r>
            <a:r>
              <a:rPr lang="en-US"/>
              <a:t>)</a:t>
            </a:r>
            <a:endParaRPr lang="en-US"/>
          </a:p>
          <a:p>
            <a:r>
              <a:rPr lang="en-US"/>
              <a:t>Local vertical Concept (</a:t>
            </a:r>
            <a:r>
              <a:rPr lang="en-US">
                <a:hlinkClick r:id="rId3" action="ppaction://hlinkfile"/>
              </a:rPr>
              <a:t>link</a:t>
            </a:r>
            <a:r>
              <a:rPr lang="en-US"/>
              <a:t>)</a:t>
            </a:r>
            <a:endParaRPr lang="en-US"/>
          </a:p>
          <a:p>
            <a:r>
              <a:rPr lang="en-US"/>
              <a:t>Simulation - linear fit (</a:t>
            </a:r>
            <a:r>
              <a:rPr lang="en-US">
                <a:hlinkClick r:id="rId4" action="ppaction://hlinkfile"/>
              </a:rPr>
              <a:t>link</a:t>
            </a:r>
            <a:r>
              <a:rPr lang="en-US"/>
              <a:t>)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GPU Support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c</a:t>
            </a:r>
            <a:r>
              <a:rPr lang="en-GB" altLang="en-US"/>
              <a:t>onda create --name tf python=3.9</a:t>
            </a:r>
            <a:endParaRPr lang="en-GB" altLang="en-US"/>
          </a:p>
          <a:p>
            <a:r>
              <a:rPr lang="en-GB" altLang="en-US"/>
              <a:t>conda activate tf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conda install -c conda-forge cudatoolkit=11.2 cudnn=8.1.0</a:t>
            </a:r>
            <a:endParaRPr lang="en-GB" altLang="en-US"/>
          </a:p>
          <a:p>
            <a:r>
              <a:rPr lang="en-GB" altLang="en-US"/>
              <a:t>pip install --upgrade pip</a:t>
            </a:r>
            <a:endParaRPr lang="en-GB" altLang="en-US"/>
          </a:p>
          <a:p>
            <a:r>
              <a:rPr lang="en-GB" altLang="en-US"/>
              <a:t>pip install "tensorflow-gpu&lt;2.11"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Original vs Model Predicted Data Example 3</a:t>
            </a:r>
            <a:endParaRPr lang="en-US" altLang="en-GB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1630" y="1943735"/>
            <a:ext cx="5652770" cy="382651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15465"/>
            <a:ext cx="5321300" cy="3793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3.6 Anatomy of a neural network: </a:t>
            </a:r>
            <a:br>
              <a:rPr lang="en-GB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GB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Understanding core Keras APIs</a:t>
            </a:r>
            <a:endParaRPr lang="en-GB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GB" altLang="en-US"/>
              <a:t>The fundamental data structure in neural networks is the layer,</a:t>
            </a:r>
            <a:endParaRPr lang="en-GB" altLang="en-US"/>
          </a:p>
          <a:p>
            <a:r>
              <a:rPr lang="en-GB" altLang="en-US"/>
              <a:t>A layer is a data processing module that takes as input one or</a:t>
            </a:r>
            <a:r>
              <a:rPr lang="en-US" altLang="en-GB"/>
              <a:t> </a:t>
            </a:r>
            <a:r>
              <a:rPr lang="en-GB" altLang="en-US"/>
              <a:t>more tensors and that outputs one or more tensors. </a:t>
            </a:r>
            <a:endParaRPr lang="en-GB" altLang="en-US"/>
          </a:p>
          <a:p>
            <a:r>
              <a:rPr lang="en-GB" altLang="en-US"/>
              <a:t>Some layers are stateless, but</a:t>
            </a:r>
            <a:r>
              <a:rPr lang="en-US" altLang="en-GB"/>
              <a:t> </a:t>
            </a:r>
            <a:r>
              <a:rPr lang="en-GB" altLang="en-US"/>
              <a:t>more frequently layers have a state</a:t>
            </a:r>
            <a:endParaRPr lang="en-GB" altLang="en-US"/>
          </a:p>
          <a:p>
            <a:r>
              <a:rPr lang="en-US" altLang="en-GB"/>
              <a:t>Different Types of Layers</a:t>
            </a:r>
            <a:br>
              <a:rPr lang="en-US" altLang="en-GB"/>
            </a:br>
            <a:endParaRPr lang="en-US" altLang="en-GB"/>
          </a:p>
        </p:txBody>
      </p:sp>
      <p:graphicFrame>
        <p:nvGraphicFramePr>
          <p:cNvPr id="7" name="Table 6"/>
          <p:cNvGraphicFramePr/>
          <p:nvPr/>
        </p:nvGraphicFramePr>
        <p:xfrm>
          <a:off x="1129030" y="4158615"/>
          <a:ext cx="85331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690"/>
                <a:gridCol w="2709545"/>
                <a:gridCol w="36048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Layer Type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Used for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Data Shape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DenseLayer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for Simple 2D data types 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(sample,features)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Recurrent Layer</a:t>
                      </a:r>
                      <a:endParaRPr lang="en-US" altLang="en-GB"/>
                    </a:p>
                    <a:p>
                      <a:pPr>
                        <a:buNone/>
                      </a:pPr>
                      <a:r>
                        <a:rPr lang="en-US" altLang="en-GB"/>
                        <a:t>(RNN/LSTM, 1DConv)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for Time Series / Sequence 3D data types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(sample, timestamp, features)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Conv2D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Image data 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(sample, height, width)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Conv2D, PositionEncoding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Video Data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(sample, frame, height, width)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WPS Presentation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主题</vt:lpstr>
      <vt:lpstr>Lecture 3/4</vt:lpstr>
      <vt:lpstr>PowerPoint 演示文稿</vt:lpstr>
      <vt:lpstr>Last Lecture Key Points</vt:lpstr>
      <vt:lpstr>The engine of neural networks:  Gradient-based optimization</vt:lpstr>
      <vt:lpstr>Gradient Descent </vt:lpstr>
      <vt:lpstr>GPU Support</vt:lpstr>
      <vt:lpstr>Original vs Model Predicted Data Example 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CLASS</cp:lastModifiedBy>
  <cp:revision>17</cp:revision>
  <dcterms:created xsi:type="dcterms:W3CDTF">2023-10-13T03:15:00Z</dcterms:created>
  <dcterms:modified xsi:type="dcterms:W3CDTF">2023-10-13T13:12:32Z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2057-12.2.0.13266</vt:lpwstr>
  </property>
</Properties>
</file>