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Montserrat" panose="00000500000000000000" pitchFamily="2" charset="0"/>
      <p:regular r:id="rId17"/>
    </p:embeddedFont>
    <p:embeddedFont>
      <p:font typeface="Montserrat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914" y="10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13380" y="0"/>
            <a:ext cx="11574620" cy="10287000"/>
            <a:chOff x="0" y="0"/>
            <a:chExt cx="1793212" cy="1593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93212" cy="1593725"/>
            </a:xfrm>
            <a:custGeom>
              <a:avLst/>
              <a:gdLst/>
              <a:ahLst/>
              <a:cxnLst/>
              <a:rect l="l" t="t" r="r" b="b"/>
              <a:pathLst>
                <a:path w="1793212" h="1593725">
                  <a:moveTo>
                    <a:pt x="0" y="0"/>
                  </a:moveTo>
                  <a:lnTo>
                    <a:pt x="1793212" y="0"/>
                  </a:lnTo>
                  <a:lnTo>
                    <a:pt x="1793212" y="1593725"/>
                  </a:lnTo>
                  <a:lnTo>
                    <a:pt x="0" y="1593725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638450" y="1999703"/>
            <a:ext cx="8494362" cy="6287595"/>
            <a:chOff x="0" y="0"/>
            <a:chExt cx="1315999" cy="9741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15999" cy="974113"/>
            </a:xfrm>
            <a:custGeom>
              <a:avLst/>
              <a:gdLst/>
              <a:ahLst/>
              <a:cxnLst/>
              <a:rect l="l" t="t" r="r" b="b"/>
              <a:pathLst>
                <a:path w="1315999" h="974113">
                  <a:moveTo>
                    <a:pt x="0" y="0"/>
                  </a:moveTo>
                  <a:lnTo>
                    <a:pt x="1315999" y="0"/>
                  </a:lnTo>
                  <a:lnTo>
                    <a:pt x="1315999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212441" y="4059836"/>
            <a:ext cx="7801340" cy="214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58"/>
              </a:lnSpc>
            </a:pPr>
            <a:r>
              <a:rPr lang="en-US" sz="7812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ENTITY RESOLUTION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888017" y="6310373"/>
            <a:ext cx="5472615" cy="806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34"/>
              </a:lnSpc>
            </a:pPr>
            <a:r>
              <a:rPr lang="en-US" sz="2487" spc="189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OLARU MARIA</a:t>
            </a:r>
          </a:p>
          <a:p>
            <a:pPr algn="just">
              <a:lnSpc>
                <a:spcPts val="3234"/>
              </a:lnSpc>
            </a:pPr>
            <a:r>
              <a:rPr lang="en-US" sz="2487" spc="189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MADALINA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7867363" y="1942553"/>
            <a:ext cx="420637" cy="6287595"/>
            <a:chOff x="0" y="0"/>
            <a:chExt cx="1315999" cy="97411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15999" cy="974113"/>
            </a:xfrm>
            <a:custGeom>
              <a:avLst/>
              <a:gdLst/>
              <a:ahLst/>
              <a:cxnLst/>
              <a:rect l="l" t="t" r="r" b="b"/>
              <a:pathLst>
                <a:path w="1315999" h="974113">
                  <a:moveTo>
                    <a:pt x="0" y="0"/>
                  </a:moveTo>
                  <a:lnTo>
                    <a:pt x="1315999" y="0"/>
                  </a:lnTo>
                  <a:lnTo>
                    <a:pt x="1315999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376803" y="7833116"/>
            <a:ext cx="5472615" cy="397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34"/>
              </a:lnSpc>
            </a:pPr>
            <a:r>
              <a:rPr lang="en-US" sz="2487" spc="189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ASSESSMENT FOR VERIDION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867363" y="1942553"/>
            <a:ext cx="420637" cy="6287595"/>
            <a:chOff x="0" y="0"/>
            <a:chExt cx="65168" cy="9741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5168" cy="974113"/>
            </a:xfrm>
            <a:custGeom>
              <a:avLst/>
              <a:gdLst/>
              <a:ahLst/>
              <a:cxnLst/>
              <a:rect l="l" t="t" r="r" b="b"/>
              <a:pathLst>
                <a:path w="65168" h="974113">
                  <a:moveTo>
                    <a:pt x="0" y="0"/>
                  </a:moveTo>
                  <a:lnTo>
                    <a:pt x="65168" y="0"/>
                  </a:lnTo>
                  <a:lnTo>
                    <a:pt x="65168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1999703"/>
            <a:ext cx="420637" cy="6287595"/>
            <a:chOff x="0" y="0"/>
            <a:chExt cx="65168" cy="9741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5168" cy="974113"/>
            </a:xfrm>
            <a:custGeom>
              <a:avLst/>
              <a:gdLst/>
              <a:ahLst/>
              <a:cxnLst/>
              <a:rect l="l" t="t" r="r" b="b"/>
              <a:pathLst>
                <a:path w="65168" h="974113">
                  <a:moveTo>
                    <a:pt x="0" y="0"/>
                  </a:moveTo>
                  <a:lnTo>
                    <a:pt x="65168" y="0"/>
                  </a:lnTo>
                  <a:lnTo>
                    <a:pt x="65168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962955" y="1052199"/>
            <a:ext cx="12362090" cy="1256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8"/>
              </a:lnSpc>
            </a:pPr>
            <a:r>
              <a:rPr lang="en-US" sz="4587" spc="123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WHY CERTAIN ATTRIBUTES WEREN'T USED?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62955" y="3048575"/>
            <a:ext cx="12894491" cy="34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96"/>
              </a:lnSpc>
              <a:spcBef>
                <a:spcPct val="0"/>
              </a:spcBef>
            </a:pPr>
            <a:r>
              <a:rPr lang="en-US" sz="3425" b="1">
                <a:solidFill>
                  <a:srgbClr val="3635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Main business activity </a:t>
            </a:r>
          </a:p>
          <a:p>
            <a:pPr algn="just">
              <a:lnSpc>
                <a:spcPts val="4796"/>
              </a:lnSpc>
              <a:spcBef>
                <a:spcPct val="0"/>
              </a:spcBef>
            </a:pPr>
            <a:r>
              <a:rPr lang="en-US" sz="34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The data could be outdated by up to two years (based on last_updated_at) and companies may have changed sectors but also the domain field can vary slightly depending on the data source.</a:t>
            </a:r>
          </a:p>
          <a:p>
            <a:pPr algn="just">
              <a:lnSpc>
                <a:spcPts val="3956"/>
              </a:lnSpc>
              <a:spcBef>
                <a:spcPct val="0"/>
              </a:spcBef>
            </a:pPr>
            <a:endParaRPr lang="en-US" sz="3425">
              <a:solidFill>
                <a:srgbClr val="36353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836164" y="269003"/>
            <a:ext cx="9057807" cy="336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1"/>
              </a:lnSpc>
            </a:pPr>
            <a:r>
              <a:rPr lang="en-US" sz="2487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FILTERING  PARAMETERS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62955" y="6464857"/>
            <a:ext cx="12894491" cy="287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96"/>
              </a:lnSpc>
              <a:spcBef>
                <a:spcPct val="0"/>
              </a:spcBef>
            </a:pPr>
            <a:r>
              <a:rPr lang="en-US" sz="3425" b="1">
                <a:solidFill>
                  <a:srgbClr val="3635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Address</a:t>
            </a:r>
          </a:p>
          <a:p>
            <a:pPr algn="just">
              <a:lnSpc>
                <a:spcPts val="4796"/>
              </a:lnSpc>
              <a:spcBef>
                <a:spcPct val="0"/>
              </a:spcBef>
            </a:pPr>
            <a:r>
              <a:rPr lang="en-US" sz="34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When a company operates multiple branches within the same country, filtering by address may inadvertently split a single entity into two or more distinct records.</a:t>
            </a:r>
          </a:p>
          <a:p>
            <a:pPr algn="just">
              <a:lnSpc>
                <a:spcPts val="3956"/>
              </a:lnSpc>
              <a:spcBef>
                <a:spcPct val="0"/>
              </a:spcBef>
            </a:pPr>
            <a:endParaRPr lang="en-US" sz="3425">
              <a:solidFill>
                <a:srgbClr val="36353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32990" y="1416590"/>
            <a:ext cx="16332077" cy="8870410"/>
            <a:chOff x="0" y="0"/>
            <a:chExt cx="2380236" cy="12927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80236" cy="1292773"/>
            </a:xfrm>
            <a:custGeom>
              <a:avLst/>
              <a:gdLst/>
              <a:ahLst/>
              <a:cxnLst/>
              <a:rect l="l" t="t" r="r" b="b"/>
              <a:pathLst>
                <a:path w="2380236" h="1292773">
                  <a:moveTo>
                    <a:pt x="0" y="0"/>
                  </a:moveTo>
                  <a:lnTo>
                    <a:pt x="2380236" y="0"/>
                  </a:lnTo>
                  <a:lnTo>
                    <a:pt x="2380236" y="1292773"/>
                  </a:lnTo>
                  <a:lnTo>
                    <a:pt x="0" y="1292773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7867363" y="1942553"/>
            <a:ext cx="497704" cy="6287595"/>
            <a:chOff x="0" y="0"/>
            <a:chExt cx="154215" cy="9741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4215" cy="974113"/>
            </a:xfrm>
            <a:custGeom>
              <a:avLst/>
              <a:gdLst/>
              <a:ahLst/>
              <a:cxnLst/>
              <a:rect l="l" t="t" r="r" b="b"/>
              <a:pathLst>
                <a:path w="154215" h="974113">
                  <a:moveTo>
                    <a:pt x="0" y="0"/>
                  </a:moveTo>
                  <a:lnTo>
                    <a:pt x="154215" y="0"/>
                  </a:lnTo>
                  <a:lnTo>
                    <a:pt x="154215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490515" y="2063200"/>
            <a:ext cx="15042286" cy="8560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16"/>
              </a:lnSpc>
              <a:spcBef>
                <a:spcPct val="0"/>
              </a:spcBef>
            </a:pPr>
            <a:r>
              <a:rPr lang="en-US" sz="27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This step is essential before grouping. After early testing, where match rates were low, I added more normalization techniques beyond the basics (e.g., converting to lowercase, trimming spaces) for company names, like: </a:t>
            </a:r>
          </a:p>
          <a:p>
            <a:pPr algn="just">
              <a:lnSpc>
                <a:spcPts val="3816"/>
              </a:lnSpc>
              <a:spcBef>
                <a:spcPct val="0"/>
              </a:spcBef>
            </a:pPr>
            <a:endParaRPr lang="en-US" sz="2725">
              <a:solidFill>
                <a:srgbClr val="3635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88487" lvl="1" indent="-294244" algn="just">
              <a:lnSpc>
                <a:spcPts val="3816"/>
              </a:lnSpc>
              <a:spcBef>
                <a:spcPct val="0"/>
              </a:spcBef>
              <a:buFont typeface="Arial"/>
              <a:buChar char="•"/>
            </a:pPr>
            <a:r>
              <a:rPr lang="en-US" sz="27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Removed elements after the pipe symbol (|), as many values included extra info after the company name</a:t>
            </a:r>
          </a:p>
          <a:p>
            <a:pPr algn="just">
              <a:lnSpc>
                <a:spcPts val="3816"/>
              </a:lnSpc>
              <a:spcBef>
                <a:spcPct val="0"/>
              </a:spcBef>
            </a:pPr>
            <a:endParaRPr lang="en-US" sz="2725">
              <a:solidFill>
                <a:srgbClr val="3635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88487" lvl="1" indent="-294244" algn="just">
              <a:lnSpc>
                <a:spcPts val="3816"/>
              </a:lnSpc>
              <a:spcBef>
                <a:spcPct val="0"/>
              </a:spcBef>
              <a:buFont typeface="Arial"/>
              <a:buChar char="•"/>
            </a:pPr>
            <a:r>
              <a:rPr lang="en-US" sz="27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Limited strings to 50 characters – some entries included full descriptions rather than just names, which affected matching</a:t>
            </a:r>
          </a:p>
          <a:p>
            <a:pPr algn="just">
              <a:lnSpc>
                <a:spcPts val="3816"/>
              </a:lnSpc>
              <a:spcBef>
                <a:spcPct val="0"/>
              </a:spcBef>
            </a:pPr>
            <a:endParaRPr lang="en-US" sz="2725">
              <a:solidFill>
                <a:srgbClr val="3635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816"/>
              </a:lnSpc>
              <a:spcBef>
                <a:spcPct val="0"/>
              </a:spcBef>
            </a:pPr>
            <a:r>
              <a:rPr lang="en-US" sz="27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Country code initially with 6.07% missing, reduced to 5.37% by extrapolating from phone number prefixes. </a:t>
            </a:r>
          </a:p>
          <a:p>
            <a:pPr algn="just">
              <a:lnSpc>
                <a:spcPts val="3816"/>
              </a:lnSpc>
              <a:spcBef>
                <a:spcPct val="0"/>
              </a:spcBef>
            </a:pPr>
            <a:endParaRPr lang="en-US" sz="2725">
              <a:solidFill>
                <a:srgbClr val="3635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816"/>
              </a:lnSpc>
              <a:spcBef>
                <a:spcPct val="0"/>
              </a:spcBef>
            </a:pPr>
            <a:r>
              <a:rPr lang="en-US" sz="27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For website domain I eliminated the TLD, it was not necessary, because we will first group by country.</a:t>
            </a:r>
          </a:p>
          <a:p>
            <a:pPr algn="just">
              <a:lnSpc>
                <a:spcPts val="3816"/>
              </a:lnSpc>
              <a:spcBef>
                <a:spcPct val="0"/>
              </a:spcBef>
            </a:pPr>
            <a:endParaRPr lang="en-US" sz="2725">
              <a:solidFill>
                <a:srgbClr val="3635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816"/>
              </a:lnSpc>
              <a:spcBef>
                <a:spcPct val="0"/>
              </a:spcBef>
            </a:pPr>
            <a:endParaRPr lang="en-US" sz="2725">
              <a:solidFill>
                <a:srgbClr val="3635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816"/>
              </a:lnSpc>
              <a:spcBef>
                <a:spcPct val="0"/>
              </a:spcBef>
            </a:pPr>
            <a:endParaRPr lang="en-US" sz="2725">
              <a:solidFill>
                <a:srgbClr val="36353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32990" y="542503"/>
            <a:ext cx="9057807" cy="486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31"/>
              </a:lnSpc>
            </a:pPr>
            <a:r>
              <a:rPr lang="en-US" sz="3487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DATA NORMALIZATION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9201" y="1616751"/>
            <a:ext cx="4048641" cy="1115337"/>
            <a:chOff x="0" y="0"/>
            <a:chExt cx="3604783" cy="9930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04783" cy="993061"/>
            </a:xfrm>
            <a:custGeom>
              <a:avLst/>
              <a:gdLst/>
              <a:ahLst/>
              <a:cxnLst/>
              <a:rect l="l" t="t" r="r" b="b"/>
              <a:pathLst>
                <a:path w="3604783" h="993061">
                  <a:moveTo>
                    <a:pt x="0" y="0"/>
                  </a:moveTo>
                  <a:lnTo>
                    <a:pt x="3604783" y="0"/>
                  </a:lnTo>
                  <a:lnTo>
                    <a:pt x="3604783" y="993061"/>
                  </a:lnTo>
                  <a:lnTo>
                    <a:pt x="0" y="993061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95699" y="488274"/>
            <a:ext cx="9057807" cy="540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sz="3887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STRATEGY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45232" y="1699159"/>
            <a:ext cx="3394165" cy="913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76"/>
              </a:lnSpc>
            </a:pPr>
            <a:r>
              <a:rPr lang="en-US" sz="2625" dirty="0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group by</a:t>
            </a:r>
          </a:p>
          <a:p>
            <a:pPr algn="ctr">
              <a:lnSpc>
                <a:spcPts val="3676"/>
              </a:lnSpc>
              <a:spcBef>
                <a:spcPct val="0"/>
              </a:spcBef>
            </a:pPr>
            <a:r>
              <a:rPr lang="en-US" sz="2625" dirty="0" err="1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main_country_code</a:t>
            </a:r>
            <a:endParaRPr lang="en-US" sz="2625" dirty="0">
              <a:solidFill>
                <a:srgbClr val="4040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8686800" y="2778756"/>
            <a:ext cx="0" cy="643006"/>
          </a:xfrm>
          <a:prstGeom prst="line">
            <a:avLst/>
          </a:prstGeom>
          <a:ln w="104775" cap="flat">
            <a:solidFill>
              <a:srgbClr val="E7E6E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o-RO"/>
          </a:p>
        </p:txBody>
      </p:sp>
      <p:grpSp>
        <p:nvGrpSpPr>
          <p:cNvPr id="7" name="Group 7"/>
          <p:cNvGrpSpPr/>
          <p:nvPr/>
        </p:nvGrpSpPr>
        <p:grpSpPr>
          <a:xfrm>
            <a:off x="6040926" y="3376266"/>
            <a:ext cx="5592544" cy="1378376"/>
            <a:chOff x="0" y="0"/>
            <a:chExt cx="4029188" cy="99306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029189" cy="993061"/>
            </a:xfrm>
            <a:custGeom>
              <a:avLst/>
              <a:gdLst/>
              <a:ahLst/>
              <a:cxnLst/>
              <a:rect l="l" t="t" r="r" b="b"/>
              <a:pathLst>
                <a:path w="4029189" h="993061">
                  <a:moveTo>
                    <a:pt x="0" y="0"/>
                  </a:moveTo>
                  <a:lnTo>
                    <a:pt x="4029189" y="0"/>
                  </a:lnTo>
                  <a:lnTo>
                    <a:pt x="4029189" y="993061"/>
                  </a:lnTo>
                  <a:lnTo>
                    <a:pt x="0" y="993061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085114" y="3512922"/>
            <a:ext cx="5418067" cy="914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6"/>
              </a:lnSpc>
            </a:pPr>
            <a:r>
              <a:rPr lang="en-US" sz="2625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 calculate similarity scores of</a:t>
            </a:r>
          </a:p>
          <a:p>
            <a:pPr algn="ctr">
              <a:lnSpc>
                <a:spcPts val="3676"/>
              </a:lnSpc>
              <a:spcBef>
                <a:spcPct val="0"/>
              </a:spcBef>
            </a:pPr>
            <a:r>
              <a:rPr lang="en-US" sz="2625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company_name </a:t>
            </a:r>
          </a:p>
        </p:txBody>
      </p:sp>
      <p:sp>
        <p:nvSpPr>
          <p:cNvPr id="10" name="AutoShape 10"/>
          <p:cNvSpPr/>
          <p:nvPr/>
        </p:nvSpPr>
        <p:spPr>
          <a:xfrm flipH="1">
            <a:off x="5266430" y="4754642"/>
            <a:ext cx="747332" cy="627177"/>
          </a:xfrm>
          <a:prstGeom prst="line">
            <a:avLst/>
          </a:prstGeom>
          <a:ln w="104775" cap="flat">
            <a:solidFill>
              <a:srgbClr val="E7E6E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o-RO"/>
          </a:p>
        </p:txBody>
      </p:sp>
      <p:sp>
        <p:nvSpPr>
          <p:cNvPr id="11" name="AutoShape 11"/>
          <p:cNvSpPr/>
          <p:nvPr/>
        </p:nvSpPr>
        <p:spPr>
          <a:xfrm>
            <a:off x="11660634" y="4754642"/>
            <a:ext cx="990327" cy="672672"/>
          </a:xfrm>
          <a:prstGeom prst="line">
            <a:avLst/>
          </a:prstGeom>
          <a:ln w="104775" cap="flat">
            <a:solidFill>
              <a:srgbClr val="E7E6E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o-RO"/>
          </a:p>
        </p:txBody>
      </p:sp>
      <p:grpSp>
        <p:nvGrpSpPr>
          <p:cNvPr id="13" name="Group 13"/>
          <p:cNvGrpSpPr/>
          <p:nvPr/>
        </p:nvGrpSpPr>
        <p:grpSpPr>
          <a:xfrm>
            <a:off x="508460" y="5381820"/>
            <a:ext cx="5592544" cy="1378376"/>
            <a:chOff x="0" y="0"/>
            <a:chExt cx="4029188" cy="99306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029189" cy="993061"/>
            </a:xfrm>
            <a:custGeom>
              <a:avLst/>
              <a:gdLst/>
              <a:ahLst/>
              <a:cxnLst/>
              <a:rect l="l" t="t" r="r" b="b"/>
              <a:pathLst>
                <a:path w="4029189" h="993061">
                  <a:moveTo>
                    <a:pt x="0" y="0"/>
                  </a:moveTo>
                  <a:lnTo>
                    <a:pt x="4029189" y="0"/>
                  </a:lnTo>
                  <a:lnTo>
                    <a:pt x="4029189" y="993061"/>
                  </a:lnTo>
                  <a:lnTo>
                    <a:pt x="0" y="993061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595699" y="5563970"/>
            <a:ext cx="5418067" cy="914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6"/>
              </a:lnSpc>
              <a:spcBef>
                <a:spcPct val="0"/>
              </a:spcBef>
            </a:pPr>
            <a:r>
              <a:rPr lang="en-US" sz="2625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90%</a:t>
            </a:r>
          </a:p>
          <a:p>
            <a:pPr algn="ctr">
              <a:lnSpc>
                <a:spcPts val="3676"/>
              </a:lnSpc>
              <a:spcBef>
                <a:spcPct val="0"/>
              </a:spcBef>
            </a:pPr>
            <a:r>
              <a:rPr lang="en-US" sz="2625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Group entities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532824" y="5381820"/>
            <a:ext cx="4833980" cy="1378376"/>
            <a:chOff x="0" y="0"/>
            <a:chExt cx="3482675" cy="99306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482675" cy="993061"/>
            </a:xfrm>
            <a:custGeom>
              <a:avLst/>
              <a:gdLst/>
              <a:ahLst/>
              <a:cxnLst/>
              <a:rect l="l" t="t" r="r" b="b"/>
              <a:pathLst>
                <a:path w="3482675" h="993061">
                  <a:moveTo>
                    <a:pt x="0" y="0"/>
                  </a:moveTo>
                  <a:lnTo>
                    <a:pt x="3482675" y="0"/>
                  </a:lnTo>
                  <a:lnTo>
                    <a:pt x="3482675" y="993061"/>
                  </a:lnTo>
                  <a:lnTo>
                    <a:pt x="0" y="993061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969906" y="7357706"/>
            <a:ext cx="5592544" cy="1378376"/>
            <a:chOff x="0" y="0"/>
            <a:chExt cx="4029188" cy="99306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029189" cy="993061"/>
            </a:xfrm>
            <a:custGeom>
              <a:avLst/>
              <a:gdLst/>
              <a:ahLst/>
              <a:cxnLst/>
              <a:rect l="l" t="t" r="r" b="b"/>
              <a:pathLst>
                <a:path w="4029189" h="993061">
                  <a:moveTo>
                    <a:pt x="0" y="0"/>
                  </a:moveTo>
                  <a:lnTo>
                    <a:pt x="4029189" y="0"/>
                  </a:lnTo>
                  <a:lnTo>
                    <a:pt x="4029189" y="993061"/>
                  </a:lnTo>
                  <a:lnTo>
                    <a:pt x="0" y="993061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2038902" y="7565891"/>
            <a:ext cx="5367314" cy="914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6"/>
              </a:lnSpc>
              <a:spcBef>
                <a:spcPct val="0"/>
              </a:spcBef>
            </a:pPr>
            <a:r>
              <a:rPr lang="en-US" sz="2625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Matched</a:t>
            </a:r>
          </a:p>
          <a:p>
            <a:pPr algn="ctr">
              <a:lnSpc>
                <a:spcPts val="3676"/>
              </a:lnSpc>
              <a:spcBef>
                <a:spcPct val="0"/>
              </a:spcBef>
            </a:pPr>
            <a:r>
              <a:rPr lang="en-US" sz="2625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Group entities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2012957" y="5427314"/>
            <a:ext cx="5592544" cy="1378376"/>
            <a:chOff x="0" y="0"/>
            <a:chExt cx="4029188" cy="99306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029189" cy="993061"/>
            </a:xfrm>
            <a:custGeom>
              <a:avLst/>
              <a:gdLst/>
              <a:ahLst/>
              <a:cxnLst/>
              <a:rect l="l" t="t" r="r" b="b"/>
              <a:pathLst>
                <a:path w="4029189" h="993061">
                  <a:moveTo>
                    <a:pt x="0" y="0"/>
                  </a:moveTo>
                  <a:lnTo>
                    <a:pt x="4029189" y="0"/>
                  </a:lnTo>
                  <a:lnTo>
                    <a:pt x="4029189" y="993061"/>
                  </a:lnTo>
                  <a:lnTo>
                    <a:pt x="0" y="993061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215403" y="5563970"/>
            <a:ext cx="5418067" cy="914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6"/>
              </a:lnSpc>
              <a:spcBef>
                <a:spcPct val="0"/>
              </a:spcBef>
            </a:pPr>
            <a:r>
              <a:rPr lang="en-US" sz="2625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70%-90%</a:t>
            </a:r>
          </a:p>
          <a:p>
            <a:pPr algn="ctr">
              <a:lnSpc>
                <a:spcPts val="3676"/>
              </a:lnSpc>
              <a:spcBef>
                <a:spcPct val="0"/>
              </a:spcBef>
            </a:pPr>
            <a:r>
              <a:rPr lang="en-US" sz="2625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Check domain</a:t>
            </a:r>
          </a:p>
        </p:txBody>
      </p:sp>
      <p:sp>
        <p:nvSpPr>
          <p:cNvPr id="24" name="AutoShape 24"/>
          <p:cNvSpPr/>
          <p:nvPr/>
        </p:nvSpPr>
        <p:spPr>
          <a:xfrm flipH="1">
            <a:off x="14670171" y="6816788"/>
            <a:ext cx="0" cy="540917"/>
          </a:xfrm>
          <a:prstGeom prst="line">
            <a:avLst/>
          </a:prstGeom>
          <a:ln w="104775" cap="flat">
            <a:solidFill>
              <a:srgbClr val="E7E6E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o-RO"/>
          </a:p>
        </p:txBody>
      </p:sp>
      <p:grpSp>
        <p:nvGrpSpPr>
          <p:cNvPr id="25" name="Group 25"/>
          <p:cNvGrpSpPr/>
          <p:nvPr/>
        </p:nvGrpSpPr>
        <p:grpSpPr>
          <a:xfrm>
            <a:off x="6532824" y="7357706"/>
            <a:ext cx="4833980" cy="1378376"/>
            <a:chOff x="0" y="0"/>
            <a:chExt cx="3482675" cy="99306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482675" cy="993061"/>
            </a:xfrm>
            <a:custGeom>
              <a:avLst/>
              <a:gdLst/>
              <a:ahLst/>
              <a:cxnLst/>
              <a:rect l="l" t="t" r="r" b="b"/>
              <a:pathLst>
                <a:path w="3482675" h="993061">
                  <a:moveTo>
                    <a:pt x="0" y="0"/>
                  </a:moveTo>
                  <a:lnTo>
                    <a:pt x="3482675" y="0"/>
                  </a:lnTo>
                  <a:lnTo>
                    <a:pt x="3482675" y="993061"/>
                  </a:lnTo>
                  <a:lnTo>
                    <a:pt x="0" y="993061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6266156" y="7541031"/>
            <a:ext cx="5367314" cy="914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6"/>
              </a:lnSpc>
              <a:spcBef>
                <a:spcPct val="0"/>
              </a:spcBef>
            </a:pPr>
            <a:r>
              <a:rPr lang="en-US" sz="2625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Matched</a:t>
            </a:r>
          </a:p>
          <a:p>
            <a:pPr algn="ctr">
              <a:lnSpc>
                <a:spcPts val="3676"/>
              </a:lnSpc>
              <a:spcBef>
                <a:spcPct val="0"/>
              </a:spcBef>
            </a:pPr>
            <a:r>
              <a:rPr lang="en-US" sz="2625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Group entities</a:t>
            </a:r>
          </a:p>
        </p:txBody>
      </p:sp>
      <p:sp>
        <p:nvSpPr>
          <p:cNvPr id="28" name="AutoShape 28"/>
          <p:cNvSpPr/>
          <p:nvPr/>
        </p:nvSpPr>
        <p:spPr>
          <a:xfrm flipH="1">
            <a:off x="8912997" y="6805690"/>
            <a:ext cx="0" cy="552016"/>
          </a:xfrm>
          <a:prstGeom prst="line">
            <a:avLst/>
          </a:prstGeom>
          <a:ln w="104775" cap="flat">
            <a:solidFill>
              <a:srgbClr val="E7E6E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o-RO"/>
          </a:p>
        </p:txBody>
      </p:sp>
      <p:sp>
        <p:nvSpPr>
          <p:cNvPr id="29" name="TextBox 29"/>
          <p:cNvSpPr txBox="1"/>
          <p:nvPr/>
        </p:nvSpPr>
        <p:spPr>
          <a:xfrm>
            <a:off x="11969906" y="5416215"/>
            <a:ext cx="5505306" cy="1389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9"/>
              </a:lnSpc>
              <a:spcBef>
                <a:spcPct val="0"/>
              </a:spcBef>
            </a:pPr>
            <a:r>
              <a:rPr lang="en-US" sz="2671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30%-70%</a:t>
            </a:r>
          </a:p>
          <a:p>
            <a:pPr algn="ctr">
              <a:lnSpc>
                <a:spcPts val="3739"/>
              </a:lnSpc>
              <a:spcBef>
                <a:spcPct val="0"/>
              </a:spcBef>
            </a:pPr>
            <a:r>
              <a:rPr lang="en-US" sz="2671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Check primary phone or</a:t>
            </a:r>
          </a:p>
          <a:p>
            <a:pPr algn="ctr">
              <a:lnSpc>
                <a:spcPts val="3739"/>
              </a:lnSpc>
              <a:spcBef>
                <a:spcPct val="0"/>
              </a:spcBef>
            </a:pPr>
            <a:r>
              <a:rPr lang="en-US" sz="2671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facebook URL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836164" y="269003"/>
            <a:ext cx="9057807" cy="336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1"/>
              </a:lnSpc>
            </a:pPr>
            <a:r>
              <a:rPr lang="en-US" sz="2487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GROUPING ENTITIES</a:t>
            </a:r>
          </a:p>
        </p:txBody>
      </p:sp>
      <p:sp>
        <p:nvSpPr>
          <p:cNvPr id="31" name="AutoShape 6">
            <a:extLst>
              <a:ext uri="{FF2B5EF4-FFF2-40B4-BE49-F238E27FC236}">
                <a16:creationId xmlns:a16="http://schemas.microsoft.com/office/drawing/2014/main" id="{4129C0E2-109C-F1CD-6C76-DE170A3C3D20}"/>
              </a:ext>
            </a:extLst>
          </p:cNvPr>
          <p:cNvSpPr/>
          <p:nvPr/>
        </p:nvSpPr>
        <p:spPr>
          <a:xfrm>
            <a:off x="8878653" y="4838700"/>
            <a:ext cx="0" cy="558948"/>
          </a:xfrm>
          <a:prstGeom prst="line">
            <a:avLst/>
          </a:prstGeom>
          <a:ln w="104775" cap="flat">
            <a:solidFill>
              <a:srgbClr val="E7E6E4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7066114" cy="10370835"/>
            <a:chOff x="0" y="0"/>
            <a:chExt cx="1094726" cy="1606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4726" cy="1606714"/>
            </a:xfrm>
            <a:custGeom>
              <a:avLst/>
              <a:gdLst/>
              <a:ahLst/>
              <a:cxnLst/>
              <a:rect l="l" t="t" r="r" b="b"/>
              <a:pathLst>
                <a:path w="1094726" h="1606714">
                  <a:moveTo>
                    <a:pt x="0" y="0"/>
                  </a:moveTo>
                  <a:lnTo>
                    <a:pt x="1094726" y="0"/>
                  </a:lnTo>
                  <a:lnTo>
                    <a:pt x="1094726" y="1606714"/>
                  </a:lnTo>
                  <a:lnTo>
                    <a:pt x="0" y="1606714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7867363" y="1942553"/>
            <a:ext cx="420637" cy="6287595"/>
            <a:chOff x="0" y="0"/>
            <a:chExt cx="154215" cy="9741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4215" cy="974113"/>
            </a:xfrm>
            <a:custGeom>
              <a:avLst/>
              <a:gdLst/>
              <a:ahLst/>
              <a:cxnLst/>
              <a:rect l="l" t="t" r="r" b="b"/>
              <a:pathLst>
                <a:path w="154215" h="974113">
                  <a:moveTo>
                    <a:pt x="0" y="0"/>
                  </a:moveTo>
                  <a:lnTo>
                    <a:pt x="154215" y="0"/>
                  </a:lnTo>
                  <a:lnTo>
                    <a:pt x="154215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3057" y="4020744"/>
            <a:ext cx="5835077" cy="1617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70"/>
              </a:lnSpc>
            </a:pPr>
            <a:r>
              <a:rPr lang="en-US" sz="3991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THOUGHT PROCESS BEHIND GROUPING METHOD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836164" y="269003"/>
            <a:ext cx="9057807" cy="336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1"/>
              </a:lnSpc>
            </a:pPr>
            <a:r>
              <a:rPr lang="en-US" sz="2487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GROUPING ENTITIES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94329" y="6053891"/>
            <a:ext cx="10144820" cy="3442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For the 5% of records missing country information, even when cross-referencing multiple attributes (such as company name, domain, or email), it is difficult to establish a reliable match.</a:t>
            </a:r>
          </a:p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International companies often share similar attributes across different countries, which increases the risk of false positives despite these additional checks.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94329" y="865190"/>
            <a:ext cx="10144820" cy="4928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I chose to base the initial grouping on country, as it is the most reliable attribute and can later support the validation of subsequent groupings.</a:t>
            </a:r>
          </a:p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Name-based grouping is at the core of the process and includes three key distinctions. For similarity scores in the 70–90 range, I used domain comparison, as the name alone is not sufficient for a confident match. For scores between 30–70, a stronger level of validation was required — such as matching phone numbers or Facebook URLs.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32990" y="1942553"/>
            <a:ext cx="16255010" cy="8344447"/>
            <a:chOff x="0" y="0"/>
            <a:chExt cx="2518326" cy="129277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18326" cy="1292773"/>
            </a:xfrm>
            <a:custGeom>
              <a:avLst/>
              <a:gdLst/>
              <a:ahLst/>
              <a:cxnLst/>
              <a:rect l="l" t="t" r="r" b="b"/>
              <a:pathLst>
                <a:path w="2518326" h="1292773">
                  <a:moveTo>
                    <a:pt x="0" y="0"/>
                  </a:moveTo>
                  <a:lnTo>
                    <a:pt x="2518326" y="0"/>
                  </a:lnTo>
                  <a:lnTo>
                    <a:pt x="2518326" y="1292773"/>
                  </a:lnTo>
                  <a:lnTo>
                    <a:pt x="0" y="1292773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7867363" y="1942553"/>
            <a:ext cx="420637" cy="6287595"/>
            <a:chOff x="0" y="0"/>
            <a:chExt cx="154215" cy="9741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4215" cy="974113"/>
            </a:xfrm>
            <a:custGeom>
              <a:avLst/>
              <a:gdLst/>
              <a:ahLst/>
              <a:cxnLst/>
              <a:rect l="l" t="t" r="r" b="b"/>
              <a:pathLst>
                <a:path w="154215" h="974113">
                  <a:moveTo>
                    <a:pt x="0" y="0"/>
                  </a:moveTo>
                  <a:lnTo>
                    <a:pt x="154215" y="0"/>
                  </a:lnTo>
                  <a:lnTo>
                    <a:pt x="154215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217014" y="3532832"/>
            <a:ext cx="15042286" cy="614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96"/>
              </a:lnSpc>
              <a:spcBef>
                <a:spcPct val="0"/>
              </a:spcBef>
            </a:pPr>
            <a:r>
              <a:rPr lang="en-US" sz="29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US" sz="2925" b="1">
                <a:solidFill>
                  <a:srgbClr val="3635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2.48%</a:t>
            </a:r>
            <a:r>
              <a:rPr lang="en-US" sz="29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 of records missing company names but with strong data completeness can be treated separately.</a:t>
            </a:r>
          </a:p>
          <a:p>
            <a:pPr algn="just">
              <a:lnSpc>
                <a:spcPts val="4096"/>
              </a:lnSpc>
              <a:spcBef>
                <a:spcPct val="0"/>
              </a:spcBef>
            </a:pPr>
            <a:endParaRPr lang="en-US" sz="2925">
              <a:solidFill>
                <a:srgbClr val="3635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4096"/>
              </a:lnSpc>
              <a:spcBef>
                <a:spcPct val="0"/>
              </a:spcBef>
            </a:pPr>
            <a:r>
              <a:rPr lang="en-US" sz="29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These can be matched based on domain and verified using other strong identifiers like phone number or email.</a:t>
            </a:r>
          </a:p>
          <a:p>
            <a:pPr algn="just">
              <a:lnSpc>
                <a:spcPts val="4096"/>
              </a:lnSpc>
              <a:spcBef>
                <a:spcPct val="0"/>
              </a:spcBef>
            </a:pPr>
            <a:endParaRPr lang="en-US" sz="2925">
              <a:solidFill>
                <a:srgbClr val="3635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4096"/>
              </a:lnSpc>
              <a:spcBef>
                <a:spcPct val="0"/>
              </a:spcBef>
            </a:pPr>
            <a:r>
              <a:rPr lang="en-US" sz="29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Extrapolating country from TLD can be a next good step, into reducing the </a:t>
            </a:r>
            <a:r>
              <a:rPr lang="en-US" sz="2925" b="1">
                <a:solidFill>
                  <a:srgbClr val="3635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5%</a:t>
            </a:r>
            <a:r>
              <a:rPr lang="en-US" sz="29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 of the values that aren’t grouped. The downfall is that the most of them are “.com”.</a:t>
            </a:r>
          </a:p>
          <a:p>
            <a:pPr algn="just">
              <a:lnSpc>
                <a:spcPts val="4096"/>
              </a:lnSpc>
              <a:spcBef>
                <a:spcPct val="0"/>
              </a:spcBef>
            </a:pPr>
            <a:endParaRPr lang="en-US" sz="2925">
              <a:solidFill>
                <a:srgbClr val="3635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4096"/>
              </a:lnSpc>
              <a:spcBef>
                <a:spcPct val="0"/>
              </a:spcBef>
            </a:pPr>
            <a:r>
              <a:rPr lang="en-US" sz="29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Automated testing on a part of the dataset to determine precision using </a:t>
            </a:r>
            <a:r>
              <a:rPr lang="en-US" sz="2925" b="1">
                <a:solidFill>
                  <a:srgbClr val="3635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output values</a:t>
            </a:r>
            <a:r>
              <a:rPr lang="en-US" sz="29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 vs </a:t>
            </a:r>
            <a:r>
              <a:rPr lang="en-US" sz="2925" b="1">
                <a:solidFill>
                  <a:srgbClr val="3635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expected values</a:t>
            </a:r>
            <a:r>
              <a:rPr lang="en-US" sz="29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 mechanism.</a:t>
            </a:r>
          </a:p>
          <a:p>
            <a:pPr algn="just">
              <a:lnSpc>
                <a:spcPts val="4096"/>
              </a:lnSpc>
              <a:spcBef>
                <a:spcPct val="0"/>
              </a:spcBef>
            </a:pPr>
            <a:endParaRPr lang="en-US" sz="2925">
              <a:solidFill>
                <a:srgbClr val="36353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32990" y="804652"/>
            <a:ext cx="9057807" cy="486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31"/>
              </a:lnSpc>
            </a:pPr>
            <a:r>
              <a:rPr lang="en-US" sz="3487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IMPROVEMENTS (NEXT STEPS)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13380" y="0"/>
            <a:ext cx="11574620" cy="10287000"/>
            <a:chOff x="0" y="0"/>
            <a:chExt cx="1793212" cy="1593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93212" cy="1593725"/>
            </a:xfrm>
            <a:custGeom>
              <a:avLst/>
              <a:gdLst/>
              <a:ahLst/>
              <a:cxnLst/>
              <a:rect l="l" t="t" r="r" b="b"/>
              <a:pathLst>
                <a:path w="1793212" h="1593725">
                  <a:moveTo>
                    <a:pt x="0" y="0"/>
                  </a:moveTo>
                  <a:lnTo>
                    <a:pt x="1793212" y="0"/>
                  </a:lnTo>
                  <a:lnTo>
                    <a:pt x="1793212" y="1593725"/>
                  </a:lnTo>
                  <a:lnTo>
                    <a:pt x="0" y="1593725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638450" y="1999703"/>
            <a:ext cx="8494362" cy="6287595"/>
            <a:chOff x="0" y="0"/>
            <a:chExt cx="1315999" cy="9741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15999" cy="974113"/>
            </a:xfrm>
            <a:custGeom>
              <a:avLst/>
              <a:gdLst/>
              <a:ahLst/>
              <a:cxnLst/>
              <a:rect l="l" t="t" r="r" b="b"/>
              <a:pathLst>
                <a:path w="1315999" h="974113">
                  <a:moveTo>
                    <a:pt x="0" y="0"/>
                  </a:moveTo>
                  <a:lnTo>
                    <a:pt x="1315999" y="0"/>
                  </a:lnTo>
                  <a:lnTo>
                    <a:pt x="1315999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653790" y="2922523"/>
            <a:ext cx="2692596" cy="1082530"/>
            <a:chOff x="0" y="0"/>
            <a:chExt cx="3590128" cy="1443374"/>
          </a:xfrm>
        </p:grpSpPr>
        <p:sp>
          <p:nvSpPr>
            <p:cNvPr id="9" name="Freeform 9"/>
            <p:cNvSpPr/>
            <p:nvPr/>
          </p:nvSpPr>
          <p:spPr>
            <a:xfrm>
              <a:off x="1599356" y="0"/>
              <a:ext cx="480154" cy="658566"/>
            </a:xfrm>
            <a:custGeom>
              <a:avLst/>
              <a:gdLst/>
              <a:ahLst/>
              <a:cxnLst/>
              <a:rect l="l" t="t" r="r" b="b"/>
              <a:pathLst>
                <a:path w="480154" h="658566">
                  <a:moveTo>
                    <a:pt x="0" y="0"/>
                  </a:moveTo>
                  <a:lnTo>
                    <a:pt x="480154" y="0"/>
                  </a:lnTo>
                  <a:lnTo>
                    <a:pt x="480154" y="658566"/>
                  </a:lnTo>
                  <a:lnTo>
                    <a:pt x="0" y="6585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ro-RO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82351"/>
              <a:ext cx="3590128" cy="4610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91"/>
                </a:lnSpc>
                <a:spcBef>
                  <a:spcPct val="0"/>
                </a:spcBef>
              </a:pPr>
              <a:r>
                <a:rPr lang="en-US" sz="2137" spc="136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0749 612 565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568942" y="4493224"/>
            <a:ext cx="4862291" cy="929544"/>
            <a:chOff x="0" y="0"/>
            <a:chExt cx="6483055" cy="1239392"/>
          </a:xfrm>
        </p:grpSpPr>
        <p:sp>
          <p:nvSpPr>
            <p:cNvPr id="12" name="Freeform 12"/>
            <p:cNvSpPr/>
            <p:nvPr/>
          </p:nvSpPr>
          <p:spPr>
            <a:xfrm>
              <a:off x="2960053" y="0"/>
              <a:ext cx="562948" cy="432958"/>
            </a:xfrm>
            <a:custGeom>
              <a:avLst/>
              <a:gdLst/>
              <a:ahLst/>
              <a:cxnLst/>
              <a:rect l="l" t="t" r="r" b="b"/>
              <a:pathLst>
                <a:path w="562948" h="432958">
                  <a:moveTo>
                    <a:pt x="0" y="0"/>
                  </a:moveTo>
                  <a:lnTo>
                    <a:pt x="562948" y="0"/>
                  </a:lnTo>
                  <a:lnTo>
                    <a:pt x="562948" y="432958"/>
                  </a:lnTo>
                  <a:lnTo>
                    <a:pt x="0" y="432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ro-RO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778369"/>
              <a:ext cx="6483055" cy="4610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91"/>
                </a:lnSpc>
                <a:spcBef>
                  <a:spcPct val="0"/>
                </a:spcBef>
              </a:pPr>
              <a:r>
                <a:rPr lang="en-US" sz="2137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</a:t>
              </a:r>
              <a:r>
                <a:rPr lang="en-US" sz="2137" u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ariamadalinaolaru26@gmail.com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3739127" y="5776481"/>
            <a:ext cx="521922" cy="593126"/>
          </a:xfrm>
          <a:custGeom>
            <a:avLst/>
            <a:gdLst/>
            <a:ahLst/>
            <a:cxnLst/>
            <a:rect l="l" t="t" r="r" b="b"/>
            <a:pathLst>
              <a:path w="521922" h="593126">
                <a:moveTo>
                  <a:pt x="0" y="0"/>
                </a:moveTo>
                <a:lnTo>
                  <a:pt x="521922" y="0"/>
                </a:lnTo>
                <a:lnTo>
                  <a:pt x="521922" y="593126"/>
                </a:lnTo>
                <a:lnTo>
                  <a:pt x="0" y="5931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821" r="-6821"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15" name="TextBox 15"/>
          <p:cNvSpPr txBox="1"/>
          <p:nvPr/>
        </p:nvSpPr>
        <p:spPr>
          <a:xfrm>
            <a:off x="3049537" y="4540849"/>
            <a:ext cx="7801340" cy="1091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58"/>
              </a:lnSpc>
            </a:pPr>
            <a:r>
              <a:rPr lang="en-US" sz="7812" dirty="0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CONTACT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568942" y="6683932"/>
            <a:ext cx="4862291" cy="72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91"/>
              </a:lnSpc>
              <a:spcBef>
                <a:spcPct val="0"/>
              </a:spcBef>
            </a:pPr>
            <a:r>
              <a:rPr lang="en-US" sz="213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www.linkedin.com/in/m</a:t>
            </a:r>
            <a:r>
              <a:rPr lang="en-US" sz="2137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aria-mădălina-olaru-8650a318b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73387" y="3494002"/>
            <a:ext cx="2458165" cy="245816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26671" y="3494002"/>
            <a:ext cx="2458165" cy="245816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4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800029" y="3494002"/>
            <a:ext cx="2458165" cy="245816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4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867363" y="1942553"/>
            <a:ext cx="420637" cy="6287595"/>
            <a:chOff x="0" y="0"/>
            <a:chExt cx="154215" cy="97411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215" cy="974113"/>
            </a:xfrm>
            <a:custGeom>
              <a:avLst/>
              <a:gdLst/>
              <a:ahLst/>
              <a:cxnLst/>
              <a:rect l="l" t="t" r="r" b="b"/>
              <a:pathLst>
                <a:path w="154215" h="974113">
                  <a:moveTo>
                    <a:pt x="0" y="0"/>
                  </a:moveTo>
                  <a:lnTo>
                    <a:pt x="154215" y="0"/>
                  </a:lnTo>
                  <a:lnTo>
                    <a:pt x="154215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1999703"/>
            <a:ext cx="420637" cy="6287595"/>
            <a:chOff x="0" y="0"/>
            <a:chExt cx="65168" cy="9741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5168" cy="974113"/>
            </a:xfrm>
            <a:custGeom>
              <a:avLst/>
              <a:gdLst/>
              <a:ahLst/>
              <a:cxnLst/>
              <a:rect l="l" t="t" r="r" b="b"/>
              <a:pathLst>
                <a:path w="65168" h="974113">
                  <a:moveTo>
                    <a:pt x="0" y="0"/>
                  </a:moveTo>
                  <a:lnTo>
                    <a:pt x="65168" y="0"/>
                  </a:lnTo>
                  <a:lnTo>
                    <a:pt x="65168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sp>
        <p:nvSpPr>
          <p:cNvPr id="15" name="AutoShape 15"/>
          <p:cNvSpPr/>
          <p:nvPr/>
        </p:nvSpPr>
        <p:spPr>
          <a:xfrm flipV="1">
            <a:off x="5801932" y="4704035"/>
            <a:ext cx="158100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o-RO"/>
          </a:p>
        </p:txBody>
      </p:sp>
      <p:sp>
        <p:nvSpPr>
          <p:cNvPr id="16" name="AutoShape 16"/>
          <p:cNvSpPr/>
          <p:nvPr/>
        </p:nvSpPr>
        <p:spPr>
          <a:xfrm flipV="1">
            <a:off x="10675290" y="4742135"/>
            <a:ext cx="158100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o-RO"/>
          </a:p>
        </p:txBody>
      </p:sp>
      <p:sp>
        <p:nvSpPr>
          <p:cNvPr id="17" name="Freeform 17"/>
          <p:cNvSpPr/>
          <p:nvPr/>
        </p:nvSpPr>
        <p:spPr>
          <a:xfrm>
            <a:off x="13246892" y="4107218"/>
            <a:ext cx="1280631" cy="1231734"/>
          </a:xfrm>
          <a:custGeom>
            <a:avLst/>
            <a:gdLst/>
            <a:ahLst/>
            <a:cxnLst/>
            <a:rect l="l" t="t" r="r" b="b"/>
            <a:pathLst>
              <a:path w="1280631" h="1231734">
                <a:moveTo>
                  <a:pt x="0" y="0"/>
                </a:moveTo>
                <a:lnTo>
                  <a:pt x="1280631" y="0"/>
                </a:lnTo>
                <a:lnTo>
                  <a:pt x="1280631" y="1231734"/>
                </a:lnTo>
                <a:lnTo>
                  <a:pt x="0" y="1231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18" name="Freeform 18"/>
          <p:cNvSpPr/>
          <p:nvPr/>
        </p:nvSpPr>
        <p:spPr>
          <a:xfrm>
            <a:off x="3665477" y="4253769"/>
            <a:ext cx="889713" cy="976731"/>
          </a:xfrm>
          <a:custGeom>
            <a:avLst/>
            <a:gdLst/>
            <a:ahLst/>
            <a:cxnLst/>
            <a:rect l="l" t="t" r="r" b="b"/>
            <a:pathLst>
              <a:path w="889713" h="976731">
                <a:moveTo>
                  <a:pt x="0" y="0"/>
                </a:moveTo>
                <a:lnTo>
                  <a:pt x="889713" y="0"/>
                </a:lnTo>
                <a:lnTo>
                  <a:pt x="889713" y="976731"/>
                </a:lnTo>
                <a:lnTo>
                  <a:pt x="0" y="9767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19" name="Freeform 19"/>
          <p:cNvSpPr/>
          <p:nvPr/>
        </p:nvSpPr>
        <p:spPr>
          <a:xfrm>
            <a:off x="8248822" y="4107218"/>
            <a:ext cx="1560579" cy="1401684"/>
          </a:xfrm>
          <a:custGeom>
            <a:avLst/>
            <a:gdLst/>
            <a:ahLst/>
            <a:cxnLst/>
            <a:rect l="l" t="t" r="r" b="b"/>
            <a:pathLst>
              <a:path w="1560579" h="1401684">
                <a:moveTo>
                  <a:pt x="0" y="0"/>
                </a:moveTo>
                <a:lnTo>
                  <a:pt x="1560580" y="0"/>
                </a:lnTo>
                <a:lnTo>
                  <a:pt x="1560580" y="1401684"/>
                </a:lnTo>
                <a:lnTo>
                  <a:pt x="0" y="14016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20" name="TextBox 20"/>
          <p:cNvSpPr txBox="1"/>
          <p:nvPr/>
        </p:nvSpPr>
        <p:spPr>
          <a:xfrm>
            <a:off x="1926208" y="6409323"/>
            <a:ext cx="4459091" cy="1032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7"/>
              </a:lnSpc>
            </a:pPr>
            <a:r>
              <a:rPr lang="en-US" sz="365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Filtering  Parameters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857602" y="6409323"/>
            <a:ext cx="4459091" cy="1032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7"/>
              </a:lnSpc>
            </a:pPr>
            <a:r>
              <a:rPr lang="en-US" sz="365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Normalization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902700" y="6666498"/>
            <a:ext cx="4459091" cy="51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57"/>
              </a:lnSpc>
              <a:spcBef>
                <a:spcPct val="0"/>
              </a:spcBef>
            </a:pPr>
            <a:r>
              <a:rPr lang="en-US" sz="365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-US" sz="3655" u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rouping Entities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848067" y="2056853"/>
            <a:ext cx="12362090" cy="637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8"/>
              </a:lnSpc>
            </a:pPr>
            <a:r>
              <a:rPr lang="en-US" sz="4587" spc="123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WORKFLOW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4" y="0"/>
            <a:ext cx="7066114" cy="10287000"/>
            <a:chOff x="0" y="0"/>
            <a:chExt cx="1094726" cy="1593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4726" cy="1593725"/>
            </a:xfrm>
            <a:custGeom>
              <a:avLst/>
              <a:gdLst/>
              <a:ahLst/>
              <a:cxnLst/>
              <a:rect l="l" t="t" r="r" b="b"/>
              <a:pathLst>
                <a:path w="1094726" h="1593725">
                  <a:moveTo>
                    <a:pt x="0" y="0"/>
                  </a:moveTo>
                  <a:lnTo>
                    <a:pt x="1094726" y="0"/>
                  </a:lnTo>
                  <a:lnTo>
                    <a:pt x="1094726" y="1593725"/>
                  </a:lnTo>
                  <a:lnTo>
                    <a:pt x="0" y="1593725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7867363" y="1942553"/>
            <a:ext cx="420637" cy="6287595"/>
            <a:chOff x="0" y="0"/>
            <a:chExt cx="154215" cy="9741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4215" cy="974113"/>
            </a:xfrm>
            <a:custGeom>
              <a:avLst/>
              <a:gdLst/>
              <a:ahLst/>
              <a:cxnLst/>
              <a:rect l="l" t="t" r="r" b="b"/>
              <a:pathLst>
                <a:path w="154215" h="974113">
                  <a:moveTo>
                    <a:pt x="0" y="0"/>
                  </a:moveTo>
                  <a:lnTo>
                    <a:pt x="154215" y="0"/>
                  </a:lnTo>
                  <a:lnTo>
                    <a:pt x="154215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76432" y="1746033"/>
            <a:ext cx="6513698" cy="100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5"/>
              </a:lnSpc>
            </a:pPr>
            <a:r>
              <a:rPr lang="en-US" sz="3687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WHAT TRULY DEFINES A COMPANY?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535817" y="529975"/>
            <a:ext cx="9829251" cy="841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879"/>
              </a:lnSpc>
            </a:pPr>
            <a:r>
              <a:rPr lang="en-US" sz="3199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6879"/>
              </a:lnSpc>
            </a:pPr>
            <a:r>
              <a:rPr lang="en-US" sz="3199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Unique registration code </a:t>
            </a:r>
          </a:p>
          <a:p>
            <a:pPr algn="just">
              <a:lnSpc>
                <a:spcPts val="6879"/>
              </a:lnSpc>
            </a:pPr>
            <a:r>
              <a:rPr lang="en-US" sz="3199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Company name </a:t>
            </a:r>
          </a:p>
          <a:p>
            <a:pPr algn="just">
              <a:lnSpc>
                <a:spcPts val="6879"/>
              </a:lnSpc>
            </a:pPr>
            <a:r>
              <a:rPr lang="en-US" sz="3199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Country </a:t>
            </a:r>
          </a:p>
          <a:p>
            <a:pPr algn="just">
              <a:lnSpc>
                <a:spcPts val="6879"/>
              </a:lnSpc>
            </a:pPr>
            <a:r>
              <a:rPr lang="en-US" sz="3199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Phone number </a:t>
            </a:r>
          </a:p>
          <a:p>
            <a:pPr algn="just">
              <a:lnSpc>
                <a:spcPts val="6879"/>
              </a:lnSpc>
            </a:pPr>
            <a:r>
              <a:rPr lang="en-US" sz="3199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Email </a:t>
            </a:r>
          </a:p>
          <a:p>
            <a:pPr algn="just">
              <a:lnSpc>
                <a:spcPts val="6879"/>
              </a:lnSpc>
            </a:pPr>
            <a:r>
              <a:rPr lang="en-US" sz="3199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Website </a:t>
            </a:r>
          </a:p>
          <a:p>
            <a:pPr algn="just">
              <a:lnSpc>
                <a:spcPts val="6879"/>
              </a:lnSpc>
            </a:pPr>
            <a:r>
              <a:rPr lang="en-US" sz="3199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Adress</a:t>
            </a:r>
          </a:p>
          <a:p>
            <a:pPr algn="just">
              <a:lnSpc>
                <a:spcPts val="6879"/>
              </a:lnSpc>
            </a:pPr>
            <a:r>
              <a:rPr lang="en-US" sz="3199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Main activity</a:t>
            </a:r>
          </a:p>
          <a:p>
            <a:pPr algn="just">
              <a:lnSpc>
                <a:spcPts val="4479"/>
              </a:lnSpc>
            </a:pPr>
            <a:endParaRPr lang="en-US" sz="3199">
              <a:solidFill>
                <a:srgbClr val="36353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76432" y="3813811"/>
            <a:ext cx="6513698" cy="5805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26"/>
              </a:lnSpc>
              <a:spcBef>
                <a:spcPct val="0"/>
              </a:spcBef>
            </a:pPr>
            <a:r>
              <a:rPr lang="en-US" sz="3233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The answer depends primarily on the type of analysis we want to perform—whether we are looking at a corporate group or a legal entity. Based on the data received, I will focus on analyzing </a:t>
            </a:r>
            <a:r>
              <a:rPr lang="en-US" sz="3233" b="1">
                <a:solidFill>
                  <a:srgbClr val="3635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Legal Entities</a:t>
            </a:r>
            <a:r>
              <a:rPr lang="en-US" sz="3233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algn="just">
              <a:lnSpc>
                <a:spcPts val="4526"/>
              </a:lnSpc>
              <a:spcBef>
                <a:spcPct val="0"/>
              </a:spcBef>
            </a:pPr>
            <a:endParaRPr lang="en-US" sz="3233">
              <a:solidFill>
                <a:srgbClr val="3635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5787"/>
              </a:lnSpc>
            </a:pPr>
            <a:endParaRPr lang="en-US" sz="3233">
              <a:solidFill>
                <a:srgbClr val="3635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4526"/>
              </a:lnSpc>
              <a:spcBef>
                <a:spcPct val="0"/>
              </a:spcBef>
            </a:pPr>
            <a:endParaRPr lang="en-US" sz="3233">
              <a:solidFill>
                <a:srgbClr val="36353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7553584" y="1952262"/>
            <a:ext cx="704694" cy="0"/>
          </a:xfrm>
          <a:prstGeom prst="line">
            <a:avLst/>
          </a:prstGeom>
          <a:ln w="38100" cap="flat">
            <a:solidFill>
              <a:srgbClr val="363535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ro-RO"/>
          </a:p>
        </p:txBody>
      </p:sp>
      <p:sp>
        <p:nvSpPr>
          <p:cNvPr id="10" name="AutoShape 10"/>
          <p:cNvSpPr/>
          <p:nvPr/>
        </p:nvSpPr>
        <p:spPr>
          <a:xfrm>
            <a:off x="7553584" y="2838087"/>
            <a:ext cx="704694" cy="0"/>
          </a:xfrm>
          <a:prstGeom prst="line">
            <a:avLst/>
          </a:prstGeom>
          <a:ln w="38100" cap="flat">
            <a:solidFill>
              <a:srgbClr val="363535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ro-RO"/>
          </a:p>
        </p:txBody>
      </p:sp>
      <p:sp>
        <p:nvSpPr>
          <p:cNvPr id="11" name="AutoShape 11"/>
          <p:cNvSpPr/>
          <p:nvPr/>
        </p:nvSpPr>
        <p:spPr>
          <a:xfrm>
            <a:off x="7553584" y="3723912"/>
            <a:ext cx="704694" cy="0"/>
          </a:xfrm>
          <a:prstGeom prst="line">
            <a:avLst/>
          </a:prstGeom>
          <a:ln w="38100" cap="flat">
            <a:solidFill>
              <a:srgbClr val="363535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ro-RO"/>
          </a:p>
        </p:txBody>
      </p:sp>
      <p:sp>
        <p:nvSpPr>
          <p:cNvPr id="12" name="AutoShape 12"/>
          <p:cNvSpPr/>
          <p:nvPr/>
        </p:nvSpPr>
        <p:spPr>
          <a:xfrm>
            <a:off x="7553584" y="4609737"/>
            <a:ext cx="704694" cy="0"/>
          </a:xfrm>
          <a:prstGeom prst="line">
            <a:avLst/>
          </a:prstGeom>
          <a:ln w="38100" cap="flat">
            <a:solidFill>
              <a:srgbClr val="363535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ro-RO"/>
          </a:p>
        </p:txBody>
      </p:sp>
      <p:sp>
        <p:nvSpPr>
          <p:cNvPr id="13" name="AutoShape 13"/>
          <p:cNvSpPr/>
          <p:nvPr/>
        </p:nvSpPr>
        <p:spPr>
          <a:xfrm>
            <a:off x="7553584" y="5425818"/>
            <a:ext cx="704694" cy="0"/>
          </a:xfrm>
          <a:prstGeom prst="line">
            <a:avLst/>
          </a:prstGeom>
          <a:ln w="38100" cap="flat">
            <a:solidFill>
              <a:srgbClr val="363535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ro-RO"/>
          </a:p>
        </p:txBody>
      </p:sp>
      <p:sp>
        <p:nvSpPr>
          <p:cNvPr id="14" name="AutoShape 14"/>
          <p:cNvSpPr/>
          <p:nvPr/>
        </p:nvSpPr>
        <p:spPr>
          <a:xfrm>
            <a:off x="7506037" y="6241899"/>
            <a:ext cx="704694" cy="0"/>
          </a:xfrm>
          <a:prstGeom prst="line">
            <a:avLst/>
          </a:prstGeom>
          <a:ln w="38100" cap="flat">
            <a:solidFill>
              <a:srgbClr val="363535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ro-RO"/>
          </a:p>
        </p:txBody>
      </p:sp>
      <p:sp>
        <p:nvSpPr>
          <p:cNvPr id="15" name="AutoShape 15"/>
          <p:cNvSpPr/>
          <p:nvPr/>
        </p:nvSpPr>
        <p:spPr>
          <a:xfrm>
            <a:off x="7506037" y="7127724"/>
            <a:ext cx="704694" cy="0"/>
          </a:xfrm>
          <a:prstGeom prst="line">
            <a:avLst/>
          </a:prstGeom>
          <a:ln w="38100" cap="flat">
            <a:solidFill>
              <a:srgbClr val="363535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ro-RO"/>
          </a:p>
        </p:txBody>
      </p:sp>
      <p:sp>
        <p:nvSpPr>
          <p:cNvPr id="16" name="AutoShape 16"/>
          <p:cNvSpPr/>
          <p:nvPr/>
        </p:nvSpPr>
        <p:spPr>
          <a:xfrm>
            <a:off x="7506037" y="8014787"/>
            <a:ext cx="704694" cy="0"/>
          </a:xfrm>
          <a:prstGeom prst="line">
            <a:avLst/>
          </a:prstGeom>
          <a:ln w="38100" cap="flat">
            <a:solidFill>
              <a:srgbClr val="363535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ro-RO"/>
          </a:p>
        </p:txBody>
      </p:sp>
      <p:sp>
        <p:nvSpPr>
          <p:cNvPr id="17" name="TextBox 17"/>
          <p:cNvSpPr txBox="1"/>
          <p:nvPr/>
        </p:nvSpPr>
        <p:spPr>
          <a:xfrm>
            <a:off x="13836164" y="269003"/>
            <a:ext cx="9057807" cy="336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1"/>
              </a:lnSpc>
            </a:pPr>
            <a:r>
              <a:rPr lang="en-US" sz="2487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FILTERING  PARAMETERS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572125"/>
            <a:ext cx="9208301" cy="3506870"/>
            <a:chOff x="0" y="0"/>
            <a:chExt cx="2425231" cy="9236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25231" cy="923620"/>
            </a:xfrm>
            <a:custGeom>
              <a:avLst/>
              <a:gdLst/>
              <a:ahLst/>
              <a:cxnLst/>
              <a:rect l="l" t="t" r="r" b="b"/>
              <a:pathLst>
                <a:path w="2425231" h="923620">
                  <a:moveTo>
                    <a:pt x="0" y="0"/>
                  </a:moveTo>
                  <a:lnTo>
                    <a:pt x="2425231" y="0"/>
                  </a:lnTo>
                  <a:lnTo>
                    <a:pt x="2425231" y="923620"/>
                  </a:lnTo>
                  <a:lnTo>
                    <a:pt x="0" y="92362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404040"/>
              </a:solidFill>
              <a:prstDash val="solid"/>
              <a:miter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425231" cy="9426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30710" y="5657850"/>
            <a:ext cx="698905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Choosing grouping parameters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1221886" y="0"/>
            <a:ext cx="7066114" cy="10287000"/>
            <a:chOff x="0" y="0"/>
            <a:chExt cx="1094726" cy="15937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94726" cy="1593725"/>
            </a:xfrm>
            <a:custGeom>
              <a:avLst/>
              <a:gdLst/>
              <a:ahLst/>
              <a:cxnLst/>
              <a:rect l="l" t="t" r="r" b="b"/>
              <a:pathLst>
                <a:path w="1094726" h="1593725">
                  <a:moveTo>
                    <a:pt x="0" y="0"/>
                  </a:moveTo>
                  <a:lnTo>
                    <a:pt x="1094726" y="0"/>
                  </a:lnTo>
                  <a:lnTo>
                    <a:pt x="1094726" y="1593725"/>
                  </a:lnTo>
                  <a:lnTo>
                    <a:pt x="0" y="1593725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867363" y="1942553"/>
            <a:ext cx="420637" cy="6287595"/>
            <a:chOff x="0" y="0"/>
            <a:chExt cx="154215" cy="97411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4215" cy="974113"/>
            </a:xfrm>
            <a:custGeom>
              <a:avLst/>
              <a:gdLst/>
              <a:ahLst/>
              <a:cxnLst/>
              <a:rect l="l" t="t" r="r" b="b"/>
              <a:pathLst>
                <a:path w="154215" h="974113">
                  <a:moveTo>
                    <a:pt x="0" y="0"/>
                  </a:moveTo>
                  <a:lnTo>
                    <a:pt x="154215" y="0"/>
                  </a:lnTo>
                  <a:lnTo>
                    <a:pt x="154215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1514475"/>
            <a:ext cx="9208301" cy="3086100"/>
            <a:chOff x="0" y="0"/>
            <a:chExt cx="2425231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25231" cy="812800"/>
            </a:xfrm>
            <a:custGeom>
              <a:avLst/>
              <a:gdLst/>
              <a:ahLst/>
              <a:cxnLst/>
              <a:rect l="l" t="t" r="r" b="b"/>
              <a:pathLst>
                <a:path w="2425231" h="812800">
                  <a:moveTo>
                    <a:pt x="0" y="0"/>
                  </a:moveTo>
                  <a:lnTo>
                    <a:pt x="2425231" y="0"/>
                  </a:lnTo>
                  <a:lnTo>
                    <a:pt x="242523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404040"/>
              </a:solidFill>
              <a:prstDash val="solid"/>
              <a:miter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2425231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4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30710" y="2862599"/>
            <a:ext cx="8766492" cy="1339905"/>
            <a:chOff x="0" y="0"/>
            <a:chExt cx="2308870" cy="35289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308870" cy="352897"/>
            </a:xfrm>
            <a:custGeom>
              <a:avLst/>
              <a:gdLst/>
              <a:ahLst/>
              <a:cxnLst/>
              <a:rect l="l" t="t" r="r" b="b"/>
              <a:pathLst>
                <a:path w="2308870" h="352897">
                  <a:moveTo>
                    <a:pt x="0" y="0"/>
                  </a:moveTo>
                  <a:lnTo>
                    <a:pt x="2308870" y="0"/>
                  </a:lnTo>
                  <a:lnTo>
                    <a:pt x="2308870" y="352897"/>
                  </a:lnTo>
                  <a:lnTo>
                    <a:pt x="0" y="352897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ro-RO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2308870" cy="37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4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1554518" y="1394512"/>
            <a:ext cx="6150654" cy="2153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70"/>
              </a:lnSpc>
            </a:pPr>
            <a:r>
              <a:rPr lang="en-US" sz="3991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WHAT ARE THE KEY ATTRIBUTES IN THE DATASET THAT WE CAN USE?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517119" y="3872249"/>
            <a:ext cx="5742181" cy="6910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Even if a certain attribute is very effective in distinguishing between two records, if it is not sufficiently populated, it cannot be relied upon as a primary feature. However, it can be very useful when the initial grouping does not yield conclusive results.</a:t>
            </a:r>
          </a:p>
          <a:p>
            <a:pPr algn="just">
              <a:lnSpc>
                <a:spcPts val="3956"/>
              </a:lnSpc>
              <a:spcBef>
                <a:spcPct val="0"/>
              </a:spcBef>
            </a:pPr>
            <a:endParaRPr lang="en-US" sz="2825">
              <a:solidFill>
                <a:srgbClr val="3635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956"/>
              </a:lnSpc>
              <a:spcBef>
                <a:spcPct val="0"/>
              </a:spcBef>
            </a:pPr>
            <a:endParaRPr lang="en-US" sz="2825">
              <a:solidFill>
                <a:srgbClr val="3635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956"/>
              </a:lnSpc>
              <a:spcBef>
                <a:spcPct val="0"/>
              </a:spcBef>
            </a:pPr>
            <a:endParaRPr lang="en-US" sz="2825">
              <a:solidFill>
                <a:srgbClr val="3635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956"/>
              </a:lnSpc>
              <a:spcBef>
                <a:spcPct val="0"/>
              </a:spcBef>
            </a:pPr>
            <a:endParaRPr lang="en-US" sz="2825">
              <a:solidFill>
                <a:srgbClr val="3635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956"/>
              </a:lnSpc>
              <a:spcBef>
                <a:spcPct val="0"/>
              </a:spcBef>
            </a:pPr>
            <a:endParaRPr lang="en-US" sz="2825">
              <a:solidFill>
                <a:srgbClr val="36353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30710" y="1862293"/>
            <a:ext cx="921913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Checking for null values in each column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88184" y="3259594"/>
            <a:ext cx="9219134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Remove columns with over 90% missing values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230710" y="6445222"/>
            <a:ext cx="8766492" cy="2268810"/>
            <a:chOff x="0" y="0"/>
            <a:chExt cx="2308870" cy="59754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308870" cy="597547"/>
            </a:xfrm>
            <a:custGeom>
              <a:avLst/>
              <a:gdLst/>
              <a:ahLst/>
              <a:cxnLst/>
              <a:rect l="l" t="t" r="r" b="b"/>
              <a:pathLst>
                <a:path w="2308870" h="597547">
                  <a:moveTo>
                    <a:pt x="0" y="0"/>
                  </a:moveTo>
                  <a:lnTo>
                    <a:pt x="2308870" y="0"/>
                  </a:lnTo>
                  <a:lnTo>
                    <a:pt x="2308870" y="597547"/>
                  </a:lnTo>
                  <a:lnTo>
                    <a:pt x="0" y="597547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ro-RO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9050"/>
              <a:ext cx="2308870" cy="6165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4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388184" y="6830320"/>
            <a:ext cx="9219134" cy="146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Remove similar columns</a:t>
            </a:r>
          </a:p>
          <a:p>
            <a:pPr algn="just">
              <a:lnSpc>
                <a:spcPts val="3920"/>
              </a:lnSpc>
            </a:pPr>
            <a:endParaRPr lang="en-US" sz="2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Eliminate non-essential or technical metadata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836164" y="269003"/>
            <a:ext cx="9057807" cy="336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1"/>
              </a:lnSpc>
            </a:pPr>
            <a:r>
              <a:rPr lang="en-US" sz="2487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FILTERING  PARAMETERS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09653" y="6246302"/>
            <a:ext cx="3222863" cy="574507"/>
            <a:chOff x="0" y="0"/>
            <a:chExt cx="1200893" cy="2140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00893" cy="214071"/>
            </a:xfrm>
            <a:custGeom>
              <a:avLst/>
              <a:gdLst/>
              <a:ahLst/>
              <a:cxnLst/>
              <a:rect l="l" t="t" r="r" b="b"/>
              <a:pathLst>
                <a:path w="1200893" h="214071">
                  <a:moveTo>
                    <a:pt x="0" y="0"/>
                  </a:moveTo>
                  <a:lnTo>
                    <a:pt x="1200893" y="0"/>
                  </a:lnTo>
                  <a:lnTo>
                    <a:pt x="1200893" y="214071"/>
                  </a:lnTo>
                  <a:lnTo>
                    <a:pt x="0" y="214071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200893" cy="242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45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867363" y="1942553"/>
            <a:ext cx="420637" cy="6287595"/>
            <a:chOff x="0" y="0"/>
            <a:chExt cx="154215" cy="97411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215" cy="974113"/>
            </a:xfrm>
            <a:custGeom>
              <a:avLst/>
              <a:gdLst/>
              <a:ahLst/>
              <a:cxnLst/>
              <a:rect l="l" t="t" r="r" b="b"/>
              <a:pathLst>
                <a:path w="154215" h="974113">
                  <a:moveTo>
                    <a:pt x="0" y="0"/>
                  </a:moveTo>
                  <a:lnTo>
                    <a:pt x="154215" y="0"/>
                  </a:lnTo>
                  <a:lnTo>
                    <a:pt x="154215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1999703"/>
            <a:ext cx="420637" cy="6287595"/>
            <a:chOff x="0" y="0"/>
            <a:chExt cx="65168" cy="9741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5168" cy="974113"/>
            </a:xfrm>
            <a:custGeom>
              <a:avLst/>
              <a:gdLst/>
              <a:ahLst/>
              <a:cxnLst/>
              <a:rect l="l" t="t" r="r" b="b"/>
              <a:pathLst>
                <a:path w="65168" h="974113">
                  <a:moveTo>
                    <a:pt x="0" y="0"/>
                  </a:moveTo>
                  <a:lnTo>
                    <a:pt x="65168" y="0"/>
                  </a:lnTo>
                  <a:lnTo>
                    <a:pt x="65168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25746" y="1555767"/>
            <a:ext cx="16036508" cy="8247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88"/>
              </a:lnSpc>
            </a:pPr>
            <a:r>
              <a:rPr lang="en-US" sz="313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Remove similar columns -  main examples</a:t>
            </a:r>
          </a:p>
          <a:p>
            <a:pPr algn="just">
              <a:lnSpc>
                <a:spcPts val="4108"/>
              </a:lnSpc>
            </a:pPr>
            <a:endParaRPr lang="en-US" sz="3134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33651" lvl="1" indent="-316826" algn="just">
              <a:lnSpc>
                <a:spcPts val="4108"/>
              </a:lnSpc>
              <a:buFont typeface="Arial"/>
              <a:buChar char="•"/>
            </a:pPr>
            <a:r>
              <a:rPr lang="en-US" sz="293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company_name vs company_commercial_names vs company_legal_names → Keep company_name because it has the most populated values and the others may be misleading</a:t>
            </a:r>
          </a:p>
          <a:p>
            <a:pPr algn="just">
              <a:lnSpc>
                <a:spcPts val="4108"/>
              </a:lnSpc>
            </a:pPr>
            <a:endParaRPr lang="en-US" sz="2934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33651" lvl="1" indent="-316826" algn="just">
              <a:lnSpc>
                <a:spcPts val="4108"/>
              </a:lnSpc>
              <a:buFont typeface="Arial"/>
              <a:buChar char="•"/>
            </a:pPr>
            <a:r>
              <a:rPr lang="en-US" sz="293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main_country_code vs main_country → Keep main_country_code as it's easier to filter and the values are standardized</a:t>
            </a:r>
          </a:p>
          <a:p>
            <a:pPr algn="just">
              <a:lnSpc>
                <a:spcPts val="4108"/>
              </a:lnSpc>
            </a:pPr>
            <a:endParaRPr lang="en-US" sz="2934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33651" lvl="1" indent="-316826" algn="just">
              <a:lnSpc>
                <a:spcPts val="4108"/>
              </a:lnSpc>
              <a:buFont typeface="Arial"/>
              <a:buChar char="•"/>
            </a:pPr>
            <a:r>
              <a:rPr lang="en-US" sz="293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website_url, website_domain, website_tld → Keep website_domain is partially cleaned and contains the most important information</a:t>
            </a:r>
          </a:p>
          <a:p>
            <a:pPr algn="just">
              <a:lnSpc>
                <a:spcPts val="4108"/>
              </a:lnSpc>
            </a:pPr>
            <a:endParaRPr lang="en-US" sz="2934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4108"/>
              </a:lnSpc>
            </a:pPr>
            <a:endParaRPr lang="en-US" sz="2934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4108"/>
              </a:lnSpc>
            </a:pPr>
            <a:endParaRPr lang="en-US" sz="2934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4108"/>
              </a:lnSpc>
            </a:pPr>
            <a:endParaRPr lang="en-US" sz="2934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4108"/>
              </a:lnSpc>
            </a:pPr>
            <a:endParaRPr lang="en-US" sz="2934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330688" y="4684294"/>
            <a:ext cx="3854018" cy="574507"/>
            <a:chOff x="0" y="0"/>
            <a:chExt cx="1436072" cy="21407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36072" cy="214071"/>
            </a:xfrm>
            <a:custGeom>
              <a:avLst/>
              <a:gdLst/>
              <a:ahLst/>
              <a:cxnLst/>
              <a:rect l="l" t="t" r="r" b="b"/>
              <a:pathLst>
                <a:path w="1436072" h="214071">
                  <a:moveTo>
                    <a:pt x="0" y="0"/>
                  </a:moveTo>
                  <a:lnTo>
                    <a:pt x="1436072" y="0"/>
                  </a:lnTo>
                  <a:lnTo>
                    <a:pt x="1436072" y="214071"/>
                  </a:lnTo>
                  <a:lnTo>
                    <a:pt x="0" y="214071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1436072" cy="242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45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875603" y="3131126"/>
            <a:ext cx="3054555" cy="574507"/>
            <a:chOff x="0" y="0"/>
            <a:chExt cx="1138179" cy="21407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38179" cy="214071"/>
            </a:xfrm>
            <a:custGeom>
              <a:avLst/>
              <a:gdLst/>
              <a:ahLst/>
              <a:cxnLst/>
              <a:rect l="l" t="t" r="r" b="b"/>
              <a:pathLst>
                <a:path w="1138179" h="214071">
                  <a:moveTo>
                    <a:pt x="0" y="0"/>
                  </a:moveTo>
                  <a:lnTo>
                    <a:pt x="1138179" y="0"/>
                  </a:lnTo>
                  <a:lnTo>
                    <a:pt x="1138179" y="214071"/>
                  </a:lnTo>
                  <a:lnTo>
                    <a:pt x="0" y="214071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1138179" cy="242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458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3836164" y="269003"/>
            <a:ext cx="9057807" cy="336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1"/>
              </a:lnSpc>
            </a:pPr>
            <a:r>
              <a:rPr lang="en-US" sz="2487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FILTERING  PARAMETERS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867363" y="1942553"/>
            <a:ext cx="420637" cy="6287595"/>
            <a:chOff x="0" y="0"/>
            <a:chExt cx="65168" cy="9741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5168" cy="974113"/>
            </a:xfrm>
            <a:custGeom>
              <a:avLst/>
              <a:gdLst/>
              <a:ahLst/>
              <a:cxnLst/>
              <a:rect l="l" t="t" r="r" b="b"/>
              <a:pathLst>
                <a:path w="65168" h="974113">
                  <a:moveTo>
                    <a:pt x="0" y="0"/>
                  </a:moveTo>
                  <a:lnTo>
                    <a:pt x="65168" y="0"/>
                  </a:lnTo>
                  <a:lnTo>
                    <a:pt x="65168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97" y="4125602"/>
            <a:ext cx="4411250" cy="25732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266" y="4125602"/>
            <a:ext cx="4411250" cy="257322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5700" y="4125602"/>
            <a:ext cx="4411250" cy="257322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97129" y="7417824"/>
            <a:ext cx="4774669" cy="51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7"/>
              </a:lnSpc>
            </a:pPr>
            <a:r>
              <a:rPr lang="en-US" sz="365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main_country_code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214773" y="7417824"/>
            <a:ext cx="4459091" cy="51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7"/>
              </a:lnSpc>
            </a:pPr>
            <a:r>
              <a:rPr lang="en-US" sz="365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company_name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331780" y="7378977"/>
            <a:ext cx="4459091" cy="51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7"/>
              </a:lnSpc>
            </a:pPr>
            <a:r>
              <a:rPr lang="en-US" sz="365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website_domain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0" y="1999703"/>
            <a:ext cx="420637" cy="6287595"/>
            <a:chOff x="0" y="0"/>
            <a:chExt cx="65168" cy="9741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68" cy="974113"/>
            </a:xfrm>
            <a:custGeom>
              <a:avLst/>
              <a:gdLst/>
              <a:ahLst/>
              <a:cxnLst/>
              <a:rect l="l" t="t" r="r" b="b"/>
              <a:pathLst>
                <a:path w="65168" h="974113">
                  <a:moveTo>
                    <a:pt x="0" y="0"/>
                  </a:moveTo>
                  <a:lnTo>
                    <a:pt x="65168" y="0"/>
                  </a:lnTo>
                  <a:lnTo>
                    <a:pt x="65168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098725" y="2293993"/>
            <a:ext cx="12362090" cy="637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8"/>
              </a:lnSpc>
            </a:pPr>
            <a:r>
              <a:rPr lang="en-US" sz="4587" spc="123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ESSENTIAL PARAMETERS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836164" y="269003"/>
            <a:ext cx="9057807" cy="336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1"/>
              </a:lnSpc>
            </a:pPr>
            <a:r>
              <a:rPr lang="en-US" sz="2487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FILTERING  PARAMETERS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41917"/>
            <a:ext cx="7066114" cy="10370835"/>
            <a:chOff x="0" y="0"/>
            <a:chExt cx="1094726" cy="1606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4726" cy="1606714"/>
            </a:xfrm>
            <a:custGeom>
              <a:avLst/>
              <a:gdLst/>
              <a:ahLst/>
              <a:cxnLst/>
              <a:rect l="l" t="t" r="r" b="b"/>
              <a:pathLst>
                <a:path w="1094726" h="1606714">
                  <a:moveTo>
                    <a:pt x="0" y="0"/>
                  </a:moveTo>
                  <a:lnTo>
                    <a:pt x="1094726" y="0"/>
                  </a:lnTo>
                  <a:lnTo>
                    <a:pt x="1094726" y="1606714"/>
                  </a:lnTo>
                  <a:lnTo>
                    <a:pt x="0" y="1606714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7867363" y="1942553"/>
            <a:ext cx="420637" cy="6287595"/>
            <a:chOff x="0" y="0"/>
            <a:chExt cx="154215" cy="9741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4215" cy="974113"/>
            </a:xfrm>
            <a:custGeom>
              <a:avLst/>
              <a:gdLst/>
              <a:ahLst/>
              <a:cxnLst/>
              <a:rect l="l" t="t" r="r" b="b"/>
              <a:pathLst>
                <a:path w="154215" h="974113">
                  <a:moveTo>
                    <a:pt x="0" y="0"/>
                  </a:moveTo>
                  <a:lnTo>
                    <a:pt x="154215" y="0"/>
                  </a:lnTo>
                  <a:lnTo>
                    <a:pt x="154215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19964" y="288053"/>
            <a:ext cx="6150654" cy="1081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70"/>
              </a:lnSpc>
            </a:pPr>
            <a:r>
              <a:rPr lang="en-US" sz="3991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THOUGHT PROCESS BEHIND MY SELECTION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71643" y="2456232"/>
            <a:ext cx="10201564" cy="471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825" b="1">
                <a:solidFill>
                  <a:srgbClr val="3635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main_country_code</a:t>
            </a: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36164" y="269003"/>
            <a:ext cx="9057807" cy="336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1"/>
              </a:lnSpc>
            </a:pPr>
            <a:r>
              <a:rPr lang="en-US" sz="2487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FILTERING  PARAMETERS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536245" y="981075"/>
            <a:ext cx="8876139" cy="3442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High impact on entity uniqueness - We may have two entities with the same name but in different countries.</a:t>
            </a:r>
          </a:p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Strong filtering dimension </a:t>
            </a:r>
          </a:p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Data completeness and derivability - Even if some values are missing, country information can often be inferred from other fields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1643" y="5821988"/>
            <a:ext cx="10201564" cy="471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825" b="1">
                <a:solidFill>
                  <a:srgbClr val="3635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company_name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536245" y="5345738"/>
            <a:ext cx="9031276" cy="1461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6"/>
              </a:lnSpc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High availability across dataset</a:t>
            </a:r>
          </a:p>
          <a:p>
            <a:pPr algn="just">
              <a:lnSpc>
                <a:spcPts val="3956"/>
              </a:lnSpc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Strong signal for matching</a:t>
            </a:r>
          </a:p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Primary identifier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1643" y="8417214"/>
            <a:ext cx="10201564" cy="471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825" b="1">
                <a:solidFill>
                  <a:srgbClr val="3635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website_domain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536245" y="7902864"/>
            <a:ext cx="10201564" cy="1461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Are typically unique to each company</a:t>
            </a:r>
          </a:p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Difficult to duplicate across entities</a:t>
            </a:r>
          </a:p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Often linked to official identity</a:t>
            </a:r>
          </a:p>
        </p:txBody>
      </p:sp>
      <p:sp>
        <p:nvSpPr>
          <p:cNvPr id="14" name="AutoShape 14"/>
          <p:cNvSpPr/>
          <p:nvPr/>
        </p:nvSpPr>
        <p:spPr>
          <a:xfrm>
            <a:off x="5520223" y="2715620"/>
            <a:ext cx="270839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o-RO"/>
          </a:p>
        </p:txBody>
      </p:sp>
      <p:sp>
        <p:nvSpPr>
          <p:cNvPr id="15" name="AutoShape 15"/>
          <p:cNvSpPr/>
          <p:nvPr/>
        </p:nvSpPr>
        <p:spPr>
          <a:xfrm>
            <a:off x="5520223" y="6100426"/>
            <a:ext cx="270839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o-RO"/>
          </a:p>
        </p:txBody>
      </p:sp>
      <p:sp>
        <p:nvSpPr>
          <p:cNvPr id="16" name="AutoShape 16"/>
          <p:cNvSpPr/>
          <p:nvPr/>
        </p:nvSpPr>
        <p:spPr>
          <a:xfrm>
            <a:off x="5520223" y="8657553"/>
            <a:ext cx="270839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867363" y="1942553"/>
            <a:ext cx="420637" cy="6287595"/>
            <a:chOff x="0" y="0"/>
            <a:chExt cx="65168" cy="9741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5168" cy="974113"/>
            </a:xfrm>
            <a:custGeom>
              <a:avLst/>
              <a:gdLst/>
              <a:ahLst/>
              <a:cxnLst/>
              <a:rect l="l" t="t" r="r" b="b"/>
              <a:pathLst>
                <a:path w="65168" h="974113">
                  <a:moveTo>
                    <a:pt x="0" y="0"/>
                  </a:moveTo>
                  <a:lnTo>
                    <a:pt x="65168" y="0"/>
                  </a:lnTo>
                  <a:lnTo>
                    <a:pt x="65168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300" y="3810025"/>
            <a:ext cx="4411250" cy="25732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69" y="3810025"/>
            <a:ext cx="4411250" cy="257322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055633" y="7102247"/>
            <a:ext cx="4774669" cy="51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7"/>
              </a:lnSpc>
            </a:pPr>
            <a:r>
              <a:rPr lang="en-US" sz="365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primary_phone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73276" y="7102247"/>
            <a:ext cx="4269745" cy="51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7"/>
              </a:lnSpc>
            </a:pPr>
            <a:r>
              <a:rPr lang="en-US" sz="365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facebook_url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1999703"/>
            <a:ext cx="420637" cy="6287595"/>
            <a:chOff x="0" y="0"/>
            <a:chExt cx="65168" cy="97411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68" cy="974113"/>
            </a:xfrm>
            <a:custGeom>
              <a:avLst/>
              <a:gdLst/>
              <a:ahLst/>
              <a:cxnLst/>
              <a:rect l="l" t="t" r="r" b="b"/>
              <a:pathLst>
                <a:path w="65168" h="974113">
                  <a:moveTo>
                    <a:pt x="0" y="0"/>
                  </a:moveTo>
                  <a:lnTo>
                    <a:pt x="65168" y="0"/>
                  </a:lnTo>
                  <a:lnTo>
                    <a:pt x="65168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649256" y="2336070"/>
            <a:ext cx="12362090" cy="637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8"/>
              </a:lnSpc>
            </a:pPr>
            <a:r>
              <a:rPr lang="en-US" sz="4587" spc="123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SECONDARY PARAMETERS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836164" y="269003"/>
            <a:ext cx="9057807" cy="336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1"/>
              </a:lnSpc>
            </a:pPr>
            <a:r>
              <a:rPr lang="en-US" sz="2487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FILTERING  PARAMETERS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7066114" cy="10370835"/>
            <a:chOff x="0" y="0"/>
            <a:chExt cx="1094726" cy="1606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4726" cy="1606714"/>
            </a:xfrm>
            <a:custGeom>
              <a:avLst/>
              <a:gdLst/>
              <a:ahLst/>
              <a:cxnLst/>
              <a:rect l="l" t="t" r="r" b="b"/>
              <a:pathLst>
                <a:path w="1094726" h="1606714">
                  <a:moveTo>
                    <a:pt x="0" y="0"/>
                  </a:moveTo>
                  <a:lnTo>
                    <a:pt x="1094726" y="0"/>
                  </a:lnTo>
                  <a:lnTo>
                    <a:pt x="1094726" y="1606714"/>
                  </a:lnTo>
                  <a:lnTo>
                    <a:pt x="0" y="1606714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7867363" y="1942553"/>
            <a:ext cx="420637" cy="6287595"/>
            <a:chOff x="0" y="0"/>
            <a:chExt cx="154215" cy="9741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4215" cy="974113"/>
            </a:xfrm>
            <a:custGeom>
              <a:avLst/>
              <a:gdLst/>
              <a:ahLst/>
              <a:cxnLst/>
              <a:rect l="l" t="t" r="r" b="b"/>
              <a:pathLst>
                <a:path w="154215" h="974113">
                  <a:moveTo>
                    <a:pt x="0" y="0"/>
                  </a:moveTo>
                  <a:lnTo>
                    <a:pt x="154215" y="0"/>
                  </a:lnTo>
                  <a:lnTo>
                    <a:pt x="154215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ro-RO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19964" y="288053"/>
            <a:ext cx="6150654" cy="1081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70"/>
              </a:lnSpc>
            </a:pPr>
            <a:r>
              <a:rPr lang="en-US" sz="3991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THOUGHT PROCESS BEHIND MY SELECTION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36792" y="3466165"/>
            <a:ext cx="10201564" cy="471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825" b="1">
                <a:solidFill>
                  <a:srgbClr val="3635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primary_phone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36164" y="269003"/>
            <a:ext cx="9057807" cy="336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1"/>
              </a:lnSpc>
            </a:pPr>
            <a:r>
              <a:rPr lang="en-US" sz="2487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rPr>
              <a:t>FILTERING  PARAMETERS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575069" y="2723215"/>
            <a:ext cx="8876139" cy="1957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Going beyond the main parameters, the telephone number, although to a lesser extent, can be defining but also very specific in terms of grouping entities.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1643" y="6777257"/>
            <a:ext cx="10201564" cy="471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825" b="1">
                <a:solidFill>
                  <a:srgbClr val="3635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facebook_url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609920" y="6034307"/>
            <a:ext cx="9031276" cy="1957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If we have made sure they are in the same country and the company name is similar, the facebook URL can be a good indicator to identify if we are talking about the same entity.</a:t>
            </a:r>
          </a:p>
        </p:txBody>
      </p:sp>
      <p:sp>
        <p:nvSpPr>
          <p:cNvPr id="12" name="AutoShape 12"/>
          <p:cNvSpPr/>
          <p:nvPr/>
        </p:nvSpPr>
        <p:spPr>
          <a:xfrm>
            <a:off x="5485371" y="3725553"/>
            <a:ext cx="270839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o-RO"/>
          </a:p>
        </p:txBody>
      </p:sp>
      <p:sp>
        <p:nvSpPr>
          <p:cNvPr id="13" name="AutoShape 13"/>
          <p:cNvSpPr/>
          <p:nvPr/>
        </p:nvSpPr>
        <p:spPr>
          <a:xfrm>
            <a:off x="5520223" y="7036645"/>
            <a:ext cx="270839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961</Words>
  <Application>Microsoft Office PowerPoint</Application>
  <PresentationFormat>Custom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Montserrat</vt:lpstr>
      <vt:lpstr>Montserrat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Grün Einfach Minimalist Business Workshop Präsentation</dc:title>
  <cp:lastModifiedBy>Maria Madalina Olaru</cp:lastModifiedBy>
  <cp:revision>3</cp:revision>
  <dcterms:created xsi:type="dcterms:W3CDTF">2006-08-16T00:00:00Z</dcterms:created>
  <dcterms:modified xsi:type="dcterms:W3CDTF">2025-04-23T13:04:19Z</dcterms:modified>
  <dc:identifier>DAGlb32Qy3Q</dc:identifier>
</cp:coreProperties>
</file>