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67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e248a8b-cb9c-4f6a-ad72-6cad440486e1}">
          <p14:sldIdLst>
            <p14:sldId id="256"/>
            <p14:sldId id="266"/>
            <p14:sldId id="267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8B8F"/>
    <a:srgbClr val="AA5C5C"/>
    <a:srgbClr val="B55E54"/>
    <a:srgbClr val="39998D"/>
    <a:srgbClr val="910426"/>
    <a:srgbClr val="401BC0"/>
    <a:srgbClr val="463794"/>
    <a:srgbClr val="DCCA00"/>
    <a:srgbClr val="4B6D17"/>
    <a:srgbClr val="57C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>
          <a:gsLst>
            <a:gs pos="0">
              <a:srgbClr val="012D86"/>
            </a:gs>
            <a:gs pos="30000">
              <a:srgbClr val="002060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4" name="Oval 13"/>
          <p:cNvSpPr/>
          <p:nvPr/>
        </p:nvSpPr>
        <p:spPr>
          <a:xfrm>
            <a:off x="5754370" y="4814570"/>
            <a:ext cx="1543050" cy="1433195"/>
          </a:xfrm>
          <a:prstGeom prst="ellipse">
            <a:avLst/>
          </a:prstGeom>
          <a:solidFill>
            <a:srgbClr val="39998D">
              <a:alpha val="43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 rot="0">
            <a:off x="5831205" y="4907915"/>
            <a:ext cx="1351280" cy="1264920"/>
            <a:chOff x="9990" y="8040"/>
            <a:chExt cx="2128" cy="1992"/>
          </a:xfrm>
        </p:grpSpPr>
        <p:sp>
          <p:nvSpPr>
            <p:cNvPr id="15" name="Oval 14"/>
            <p:cNvSpPr/>
            <p:nvPr/>
          </p:nvSpPr>
          <p:spPr>
            <a:xfrm>
              <a:off x="9990" y="8040"/>
              <a:ext cx="2128" cy="1993"/>
            </a:xfrm>
            <a:prstGeom prst="ellipse">
              <a:avLst/>
            </a:prstGeom>
            <a:solidFill>
              <a:srgbClr val="39998D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0127" y="8182"/>
              <a:ext cx="1854" cy="1678"/>
            </a:xfrm>
            <a:prstGeom prst="ellipse">
              <a:avLst/>
            </a:prstGeom>
            <a:solidFill>
              <a:srgbClr val="39998D">
                <a:alpha val="43000"/>
              </a:srgbClr>
            </a:solidFill>
            <a:ln w="3175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0310" y="8368"/>
              <a:ext cx="1488" cy="1362"/>
            </a:xfrm>
            <a:prstGeom prst="ellipse">
              <a:avLst/>
            </a:prstGeom>
            <a:solidFill>
              <a:srgbClr val="39998D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1589405" y="-278130"/>
            <a:ext cx="6822440" cy="6632575"/>
          </a:xfrm>
          <a:prstGeom prst="ellipse">
            <a:avLst/>
          </a:prstGeom>
          <a:noFill/>
          <a:ln w="28575" cmpd="sng">
            <a:solidFill>
              <a:srgbClr val="0070C0"/>
            </a:solidFill>
            <a:prstDash val="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Oval 16"/>
          <p:cNvSpPr/>
          <p:nvPr/>
        </p:nvSpPr>
        <p:spPr>
          <a:xfrm>
            <a:off x="5754370" y="1436370"/>
            <a:ext cx="954405" cy="894715"/>
          </a:xfrm>
          <a:prstGeom prst="ellipse">
            <a:avLst/>
          </a:prstGeom>
          <a:solidFill>
            <a:srgbClr val="FFC000">
              <a:alpha val="48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14015" y="1134745"/>
            <a:ext cx="3821430" cy="3807460"/>
          </a:xfrm>
          <a:prstGeom prst="ellipse">
            <a:avLst/>
          </a:prstGeom>
          <a:noFill/>
          <a:ln w="28575" cmpd="sng">
            <a:solidFill>
              <a:srgbClr val="0070C0"/>
            </a:solidFill>
            <a:prstDash val="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Oval 9"/>
          <p:cNvSpPr/>
          <p:nvPr/>
        </p:nvSpPr>
        <p:spPr>
          <a:xfrm>
            <a:off x="-350520" y="-1617345"/>
            <a:ext cx="10881995" cy="10222865"/>
          </a:xfrm>
          <a:prstGeom prst="ellipse">
            <a:avLst/>
          </a:prstGeom>
          <a:noFill/>
          <a:ln w="28575" cmpd="sng">
            <a:solidFill>
              <a:srgbClr val="0070C0"/>
            </a:solidFill>
            <a:prstDash val="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n>
                <a:solidFill>
                  <a:schemeClr val="tx1"/>
                </a:solidFill>
              </a:ln>
              <a:latin typeface="Cascadia Code SemiBold" panose="020B0609020000020004" charset="0"/>
              <a:cs typeface="Cascadia Code SemiBold" panose="020B060902000002000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1655" y="-1068705"/>
            <a:ext cx="9002395" cy="8596630"/>
          </a:xfrm>
          <a:prstGeom prst="ellipse">
            <a:avLst/>
          </a:prstGeom>
          <a:noFill/>
          <a:ln w="28575" cmpd="sng">
            <a:solidFill>
              <a:srgbClr val="0070C0"/>
            </a:solidFill>
            <a:prstDash val="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Oval 11"/>
          <p:cNvSpPr/>
          <p:nvPr/>
        </p:nvSpPr>
        <p:spPr>
          <a:xfrm>
            <a:off x="-1485265" y="-2626995"/>
            <a:ext cx="13055600" cy="12377420"/>
          </a:xfrm>
          <a:prstGeom prst="ellipse">
            <a:avLst/>
          </a:prstGeom>
          <a:noFill/>
          <a:ln w="28575" cmpd="sng">
            <a:solidFill>
              <a:srgbClr val="0070C0"/>
            </a:solidFill>
            <a:prstDash val="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/>
          <p:nvPr/>
        </p:nvSpPr>
        <p:spPr>
          <a:xfrm>
            <a:off x="5398135" y="1134745"/>
            <a:ext cx="1664970" cy="1521460"/>
          </a:xfrm>
          <a:prstGeom prst="ellipse">
            <a:avLst/>
          </a:prstGeom>
          <a:solidFill>
            <a:srgbClr val="FFC000">
              <a:alpha val="48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537835" y="1217930"/>
            <a:ext cx="1391920" cy="1309370"/>
          </a:xfrm>
          <a:prstGeom prst="ellipse">
            <a:avLst/>
          </a:prstGeom>
          <a:solidFill>
            <a:srgbClr val="FFC000">
              <a:alpha val="48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623560" y="1303655"/>
            <a:ext cx="1220470" cy="1102360"/>
          </a:xfrm>
          <a:prstGeom prst="ellipse">
            <a:avLst/>
          </a:prstGeom>
          <a:solidFill>
            <a:srgbClr val="FFC000">
              <a:alpha val="48000"/>
            </a:srgbClr>
          </a:solidFill>
          <a:ln w="3175">
            <a:noFill/>
          </a:ln>
          <a:effectLst>
            <a:softEdge rad="127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67970" y="3509010"/>
            <a:ext cx="1543050" cy="1433195"/>
          </a:xfrm>
          <a:prstGeom prst="ellipse">
            <a:avLst/>
          </a:prstGeom>
          <a:solidFill>
            <a:srgbClr val="910426">
              <a:alpha val="43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07035" y="3587750"/>
            <a:ext cx="1351280" cy="1265555"/>
          </a:xfrm>
          <a:prstGeom prst="ellipse">
            <a:avLst/>
          </a:prstGeom>
          <a:solidFill>
            <a:srgbClr val="910426">
              <a:alpha val="43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94030" y="3677920"/>
            <a:ext cx="1177290" cy="1065530"/>
          </a:xfrm>
          <a:prstGeom prst="ellipse">
            <a:avLst/>
          </a:prstGeom>
          <a:solidFill>
            <a:srgbClr val="910426">
              <a:alpha val="43000"/>
            </a:srgbClr>
          </a:solidFill>
          <a:ln w="3175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10235" y="3788410"/>
            <a:ext cx="944880" cy="864870"/>
          </a:xfrm>
          <a:prstGeom prst="ellipse">
            <a:avLst/>
          </a:prstGeom>
          <a:solidFill>
            <a:srgbClr val="910426">
              <a:alpha val="43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9026525" y="3877945"/>
            <a:ext cx="647700" cy="659765"/>
          </a:xfrm>
          <a:prstGeom prst="ellipse">
            <a:avLst/>
          </a:prstGeom>
          <a:solidFill>
            <a:srgbClr val="B55E54">
              <a:alpha val="48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747125" y="3618865"/>
            <a:ext cx="1129665" cy="1123315"/>
          </a:xfrm>
          <a:prstGeom prst="ellipse">
            <a:avLst/>
          </a:prstGeom>
          <a:solidFill>
            <a:srgbClr val="B55E54">
              <a:alpha val="48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8856345" y="3687445"/>
            <a:ext cx="946150" cy="965835"/>
          </a:xfrm>
          <a:prstGeom prst="ellipse">
            <a:avLst/>
          </a:prstGeom>
          <a:solidFill>
            <a:srgbClr val="B55E54">
              <a:alpha val="48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974455" y="3806190"/>
            <a:ext cx="828040" cy="812165"/>
          </a:xfrm>
          <a:prstGeom prst="ellipse">
            <a:avLst/>
          </a:prstGeom>
          <a:solidFill>
            <a:srgbClr val="B55E54">
              <a:alpha val="48000"/>
            </a:srgbClr>
          </a:solidFill>
          <a:ln w="3175">
            <a:noFill/>
          </a:ln>
          <a:effectLst>
            <a:softEdge rad="127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953260" y="734695"/>
            <a:ext cx="461010" cy="460375"/>
          </a:xfrm>
          <a:prstGeom prst="ellipse">
            <a:avLst/>
          </a:prstGeom>
          <a:solidFill>
            <a:srgbClr val="401BC0">
              <a:alpha val="48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811020" y="554355"/>
            <a:ext cx="804545" cy="782320"/>
          </a:xfrm>
          <a:prstGeom prst="ellipse">
            <a:avLst/>
          </a:prstGeom>
          <a:solidFill>
            <a:srgbClr val="401BC0">
              <a:alpha val="48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868170" y="596900"/>
            <a:ext cx="672465" cy="672465"/>
          </a:xfrm>
          <a:prstGeom prst="ellipse">
            <a:avLst/>
          </a:prstGeom>
          <a:solidFill>
            <a:srgbClr val="401BC0">
              <a:alpha val="48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920875" y="674370"/>
            <a:ext cx="590550" cy="566420"/>
          </a:xfrm>
          <a:prstGeom prst="ellipse">
            <a:avLst/>
          </a:prstGeom>
          <a:solidFill>
            <a:srgbClr val="401BC0">
              <a:alpha val="48000"/>
            </a:srgbClr>
          </a:solidFill>
          <a:ln w="3175">
            <a:noFill/>
          </a:ln>
          <a:effectLst>
            <a:softEdge rad="127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" name="Text Box 87"/>
          <p:cNvSpPr txBox="1"/>
          <p:nvPr/>
        </p:nvSpPr>
        <p:spPr>
          <a:xfrm>
            <a:off x="7061835" y="1944370"/>
            <a:ext cx="3213100" cy="1088390"/>
          </a:xfrm>
          <a:prstGeom prst="rect">
            <a:avLst/>
          </a:prstGeom>
          <a:solidFill>
            <a:srgbClr val="DCCA00">
              <a:alpha val="0"/>
            </a:srgbClr>
          </a:solidFill>
          <a:ln>
            <a:noFill/>
          </a:ln>
          <a:effectLst>
            <a:innerShdw blurRad="254000" dist="50800" dir="14340000">
              <a:prstClr val="black">
                <a:alpha val="100000"/>
              </a:prstClr>
            </a:innerShdw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p>
            <a:r>
              <a:rPr lang="en-US" sz="2000">
                <a:solidFill>
                  <a:srgbClr val="FFC000"/>
                </a:solidFill>
                <a:latin typeface="Segoe Print" panose="02000600000000000000" charset="0"/>
                <a:cs typeface="Segoe Print" panose="02000600000000000000" charset="0"/>
              </a:rPr>
              <a:t>project overview :</a:t>
            </a:r>
            <a:endParaRPr lang="en-US" sz="2000">
              <a:solidFill>
                <a:srgbClr val="FFC000"/>
              </a:solidFill>
              <a:latin typeface="Segoe Print" panose="02000600000000000000" charset="0"/>
              <a:cs typeface="Segoe Print" panose="02000600000000000000" charset="0"/>
            </a:endParaRPr>
          </a:p>
          <a:p>
            <a:r>
              <a:rPr lang="en-US" sz="2000" b="1">
                <a:solidFill>
                  <a:schemeClr val="bg1"/>
                </a:solidFill>
                <a:latin typeface="Gabriola" panose="04040605051002020D02" charset="0"/>
                <a:cs typeface="Gabriola" panose="04040605051002020D02" charset="0"/>
              </a:rPr>
              <a:t>- This project develops a DL model to segment brain tumors MRI images .</a:t>
            </a:r>
            <a:endParaRPr lang="en-US" sz="2000" b="1">
              <a:solidFill>
                <a:schemeClr val="bg1"/>
              </a:solidFill>
              <a:latin typeface="Gabriola" panose="04040605051002020D02" charset="0"/>
              <a:cs typeface="Gabriola" panose="04040605051002020D02" charset="0"/>
            </a:endParaRPr>
          </a:p>
          <a:p>
            <a:r>
              <a:rPr lang="en-US" sz="2000" b="1">
                <a:solidFill>
                  <a:schemeClr val="bg1"/>
                </a:solidFill>
                <a:latin typeface="Gabriola" panose="04040605051002020D02" charset="0"/>
                <a:cs typeface="Gabriola" panose="04040605051002020D02" charset="0"/>
              </a:rPr>
              <a:t>- Preprocessing,training,evalution.</a:t>
            </a:r>
            <a:endParaRPr lang="en-US" sz="2000" b="1">
              <a:solidFill>
                <a:schemeClr val="bg1"/>
              </a:solidFill>
              <a:latin typeface="Gabriola" panose="04040605051002020D02" charset="0"/>
              <a:cs typeface="Gabriola" panose="04040605051002020D02" charset="0"/>
            </a:endParaRPr>
          </a:p>
        </p:txBody>
      </p:sp>
      <p:sp>
        <p:nvSpPr>
          <p:cNvPr id="101" name="Text Box 100"/>
          <p:cNvSpPr txBox="1"/>
          <p:nvPr/>
        </p:nvSpPr>
        <p:spPr>
          <a:xfrm>
            <a:off x="2684145" y="959485"/>
            <a:ext cx="2537460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spAutoFit/>
          </a:bodyPr>
          <a:p>
            <a:r>
              <a:rPr lang="en-US" b="1">
                <a:solidFill>
                  <a:schemeClr val="accent6">
                    <a:lumMod val="40000"/>
                    <a:lumOff val="60000"/>
                  </a:schemeClr>
                </a:solidFill>
                <a:latin typeface="Segoe Print" panose="02000600000000000000" charset="0"/>
                <a:cs typeface="Segoe Print" panose="02000600000000000000" charset="0"/>
              </a:rPr>
              <a:t>Data Collection:</a:t>
            </a:r>
            <a:endParaRPr lang="en-US" b="1">
              <a:solidFill>
                <a:schemeClr val="accent6">
                  <a:lumMod val="40000"/>
                  <a:lumOff val="60000"/>
                </a:schemeClr>
              </a:solidFill>
              <a:latin typeface="Segoe Print" panose="02000600000000000000" charset="0"/>
              <a:cs typeface="Segoe Print" panose="02000600000000000000" charset="0"/>
            </a:endParaRPr>
          </a:p>
          <a:p>
            <a:r>
              <a:rPr lang="en-US" b="1">
                <a:solidFill>
                  <a:schemeClr val="bg1"/>
                </a:solidFill>
                <a:latin typeface="Gabriola" panose="04040605051002020D02" charset="0"/>
                <a:cs typeface="Gabriola" panose="04040605051002020D02" charset="0"/>
              </a:rPr>
              <a:t>- BRATS dataset, normalization,Resizing,Augmentation.</a:t>
            </a:r>
            <a:endParaRPr lang="en-US" b="1">
              <a:solidFill>
                <a:schemeClr val="bg1"/>
              </a:solidFill>
              <a:latin typeface="Gabriola" panose="04040605051002020D02" charset="0"/>
              <a:cs typeface="Gabriola" panose="04040605051002020D02" charset="0"/>
            </a:endParaRPr>
          </a:p>
        </p:txBody>
      </p:sp>
      <p:sp>
        <p:nvSpPr>
          <p:cNvPr id="103" name="Text Box 102"/>
          <p:cNvSpPr txBox="1"/>
          <p:nvPr/>
        </p:nvSpPr>
        <p:spPr>
          <a:xfrm>
            <a:off x="1717040" y="4038600"/>
            <a:ext cx="2713355" cy="6832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r>
              <a:rPr lang="en-US" b="1">
                <a:solidFill>
                  <a:srgbClr val="910426"/>
                </a:solidFill>
                <a:latin typeface="Segoe Print" panose="02000600000000000000" charset="0"/>
                <a:cs typeface="Segoe Print" panose="02000600000000000000" charset="0"/>
              </a:rPr>
              <a:t>Model Development:</a:t>
            </a:r>
            <a:endParaRPr lang="en-US" b="1">
              <a:solidFill>
                <a:srgbClr val="910426"/>
              </a:solidFill>
              <a:latin typeface="Segoe Print" panose="02000600000000000000" charset="0"/>
              <a:cs typeface="Segoe Print" panose="02000600000000000000" charset="0"/>
            </a:endParaRPr>
          </a:p>
          <a:p>
            <a:r>
              <a:rPr lang="en-US" b="1">
                <a:solidFill>
                  <a:schemeClr val="bg1"/>
                </a:solidFill>
                <a:latin typeface="Gabriola" panose="04040605051002020D02" charset="0"/>
                <a:cs typeface="Gabriola" panose="04040605051002020D02" charset="0"/>
              </a:rPr>
              <a:t>- CNN,encoder-decoder structure.</a:t>
            </a:r>
            <a:endParaRPr lang="en-US" b="1">
              <a:solidFill>
                <a:schemeClr val="bg1"/>
              </a:solidFill>
              <a:latin typeface="Gabriola" panose="04040605051002020D02" charset="0"/>
              <a:cs typeface="Gabriola" panose="04040605051002020D02" charset="0"/>
            </a:endParaRPr>
          </a:p>
        </p:txBody>
      </p:sp>
      <p:sp>
        <p:nvSpPr>
          <p:cNvPr id="105" name="Text Box 104"/>
          <p:cNvSpPr txBox="1"/>
          <p:nvPr/>
        </p:nvSpPr>
        <p:spPr>
          <a:xfrm flipH="1">
            <a:off x="7390130" y="5238115"/>
            <a:ext cx="3542665" cy="956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>
                <a:solidFill>
                  <a:srgbClr val="39998D"/>
                </a:solidFill>
                <a:latin typeface="Segoe Print" panose="02000600000000000000" charset="0"/>
                <a:cs typeface="Segoe Print" panose="02000600000000000000" charset="0"/>
              </a:rPr>
              <a:t>Training &amp; Evalution:</a:t>
            </a:r>
            <a:endParaRPr lang="en-US" b="1">
              <a:solidFill>
                <a:srgbClr val="39998D"/>
              </a:solidFill>
              <a:latin typeface="Segoe Print" panose="02000600000000000000" charset="0"/>
              <a:cs typeface="Segoe Print" panose="02000600000000000000" charset="0"/>
            </a:endParaRPr>
          </a:p>
          <a:p>
            <a:r>
              <a:rPr lang="en-US" b="1">
                <a:solidFill>
                  <a:schemeClr val="bg1"/>
                </a:solidFill>
                <a:latin typeface="Gabriola" panose="04040605051002020D02" charset="0"/>
                <a:cs typeface="Gabriola" panose="04040605051002020D02" charset="0"/>
              </a:rPr>
              <a:t>- Dice Loss, Adam Optimizer, Accuracy.</a:t>
            </a:r>
            <a:endParaRPr lang="en-US" b="1">
              <a:solidFill>
                <a:schemeClr val="bg1"/>
              </a:solidFill>
              <a:latin typeface="Gabriola" panose="04040605051002020D02" charset="0"/>
              <a:cs typeface="Gabriola" panose="04040605051002020D02" charset="0"/>
            </a:endParaRPr>
          </a:p>
        </p:txBody>
      </p:sp>
      <p:sp>
        <p:nvSpPr>
          <p:cNvPr id="107" name="Text Box 106"/>
          <p:cNvSpPr txBox="1"/>
          <p:nvPr/>
        </p:nvSpPr>
        <p:spPr>
          <a:xfrm>
            <a:off x="9876790" y="4169410"/>
            <a:ext cx="2235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B55E54"/>
                </a:solidFill>
                <a:latin typeface="Segoe Print" panose="02000600000000000000" charset="0"/>
                <a:cs typeface="Segoe Print" panose="02000600000000000000" charset="0"/>
              </a:rPr>
              <a:t>Deployment:</a:t>
            </a:r>
            <a:endParaRPr lang="en-US" b="1">
              <a:solidFill>
                <a:srgbClr val="B55E54"/>
              </a:solidFill>
              <a:latin typeface="Segoe Print" panose="02000600000000000000" charset="0"/>
              <a:cs typeface="Segoe Print" panose="02000600000000000000" charset="0"/>
            </a:endParaRPr>
          </a:p>
          <a:p>
            <a:r>
              <a:rPr lang="en-US" b="1">
                <a:solidFill>
                  <a:schemeClr val="bg1"/>
                </a:solidFill>
                <a:latin typeface="Gabriola" panose="04040605051002020D02" charset="0"/>
                <a:cs typeface="Gabriola" panose="04040605051002020D02" charset="0"/>
              </a:rPr>
              <a:t>-Stremlit or Flask web App.</a:t>
            </a:r>
            <a:endParaRPr lang="en-US" b="1">
              <a:solidFill>
                <a:schemeClr val="bg1"/>
              </a:solidFill>
              <a:latin typeface="Gabriola" panose="04040605051002020D02" charset="0"/>
              <a:cs typeface="Gabriola" panose="04040605051002020D0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2" grpId="0" animBg="1"/>
      <p:bldP spid="53" grpId="0" animBg="1"/>
      <p:bldP spid="54" grpId="0" animBg="1"/>
      <p:bldP spid="88" grpId="0" animBg="1"/>
      <p:bldP spid="17" grpId="1" animBg="1"/>
      <p:bldP spid="52" grpId="1" animBg="1"/>
      <p:bldP spid="53" grpId="1" animBg="1"/>
      <p:bldP spid="54" grpId="1" animBg="1"/>
      <p:bldP spid="88" grpId="1" animBg="1"/>
      <p:bldP spid="82" grpId="0" animBg="1"/>
      <p:bldP spid="83" grpId="0" animBg="1"/>
      <p:bldP spid="84" grpId="0" animBg="1"/>
      <p:bldP spid="85" grpId="0" animBg="1"/>
      <p:bldP spid="101" grpId="0" animBg="1"/>
      <p:bldP spid="82" grpId="1" animBg="1"/>
      <p:bldP spid="83" grpId="1" animBg="1"/>
      <p:bldP spid="84" grpId="1" animBg="1"/>
      <p:bldP spid="85" grpId="1" animBg="1"/>
      <p:bldP spid="101" grpId="1" animBg="1"/>
      <p:bldP spid="61" grpId="0" animBg="1"/>
      <p:bldP spid="62" grpId="0" animBg="1"/>
      <p:bldP spid="63" grpId="0" animBg="1"/>
      <p:bldP spid="64" grpId="0" animBg="1"/>
      <p:bldP spid="61" grpId="1" animBg="1"/>
      <p:bldP spid="62" grpId="1" animBg="1"/>
      <p:bldP spid="63" grpId="1" animBg="1"/>
      <p:bldP spid="64" grpId="1" animBg="1"/>
      <p:bldP spid="103" grpId="0"/>
      <p:bldP spid="103" grpId="1"/>
      <p:bldP spid="14" grpId="0" animBg="1"/>
      <p:bldP spid="105" grpId="0"/>
      <p:bldP spid="14" grpId="1" animBg="1"/>
      <p:bldP spid="105" grpId="1"/>
      <p:bldP spid="74" grpId="0" animBg="1"/>
      <p:bldP spid="75" grpId="0" animBg="1"/>
      <p:bldP spid="76" grpId="0" animBg="1"/>
      <p:bldP spid="77" grpId="0" animBg="1"/>
      <p:bldP spid="107" grpId="0"/>
      <p:bldP spid="74" grpId="1" animBg="1"/>
      <p:bldP spid="75" grpId="1" animBg="1"/>
      <p:bldP spid="76" grpId="1" animBg="1"/>
      <p:bldP spid="77" grpId="1" animBg="1"/>
      <p:bldP spid="10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507105" y="831850"/>
            <a:ext cx="5815330" cy="662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>
                <a:solidFill>
                  <a:srgbClr val="BC8B8F"/>
                </a:solidFill>
                <a:latin typeface="Segoe Print" panose="02000600000000000000" charset="0"/>
                <a:cs typeface="Segoe Print" panose="02000600000000000000" charset="0"/>
              </a:rPr>
              <a:t>Brain Tumor Segmentation</a:t>
            </a:r>
            <a:r>
              <a:rPr lang="en-US" sz="2400">
                <a:latin typeface="Cascadia Mono SemiBold" panose="020B0609020000020004" charset="0"/>
                <a:cs typeface="Cascadia Mono SemiBold" panose="020B0609020000020004" charset="0"/>
              </a:rPr>
              <a:t> </a:t>
            </a:r>
            <a:endParaRPr lang="en-US" sz="2400"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844925" y="2065655"/>
            <a:ext cx="4157980" cy="1601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 b="1">
                <a:solidFill>
                  <a:srgbClr val="AA5C5C"/>
                </a:solidFill>
                <a:latin typeface="Cambria" panose="02040503050406030204" charset="0"/>
                <a:cs typeface="Cambria" panose="02040503050406030204" charset="0"/>
              </a:rPr>
              <a:t>North East University Bangladesh</a:t>
            </a:r>
            <a:endParaRPr lang="en-US" sz="2000" b="1">
              <a:solidFill>
                <a:srgbClr val="AA5C5C"/>
              </a:solidFill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b="1">
                <a:solidFill>
                  <a:srgbClr val="AA5C5C"/>
                </a:solidFill>
                <a:latin typeface="Cambria" panose="02040503050406030204" charset="0"/>
                <a:cs typeface="Cambria" panose="02040503050406030204" charset="0"/>
              </a:rPr>
              <a:t>        Dept of CSE</a:t>
            </a:r>
            <a:endParaRPr lang="en-US" b="1">
              <a:solidFill>
                <a:srgbClr val="AA5C5C"/>
              </a:solidFill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b="1">
                <a:solidFill>
                  <a:srgbClr val="AA5C5C"/>
                </a:solidFill>
                <a:latin typeface="Cambria" panose="02040503050406030204" charset="0"/>
                <a:cs typeface="Cambria" panose="02040503050406030204" charset="0"/>
              </a:rPr>
              <a:t>       Course Title : Deep Learning Lab</a:t>
            </a:r>
            <a:endParaRPr lang="en-US" b="1">
              <a:solidFill>
                <a:srgbClr val="AA5C5C"/>
              </a:solidFill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b="1">
                <a:solidFill>
                  <a:srgbClr val="AA5C5C"/>
                </a:solidFill>
                <a:latin typeface="Cambria" panose="02040503050406030204" charset="0"/>
                <a:cs typeface="Cambria" panose="02040503050406030204" charset="0"/>
              </a:rPr>
              <a:t>       Course Code : CSE 406</a:t>
            </a:r>
            <a:endParaRPr lang="en-US" b="1">
              <a:solidFill>
                <a:srgbClr val="AA5C5C"/>
              </a:solidFill>
              <a:latin typeface="Cambria" panose="02040503050406030204" charset="0"/>
              <a:cs typeface="Cambria" panose="02040503050406030204" charset="0"/>
            </a:endParaRPr>
          </a:p>
          <a:p>
            <a:endParaRPr lang="en-US" b="1">
              <a:solidFill>
                <a:srgbClr val="AA5C5C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185160" y="391985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Name : Maria Mahtab Oyshi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ID; 210303020017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Semester : 8th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012D86"/>
            </a:gs>
            <a:gs pos="30000">
              <a:srgbClr val="002060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4" name="Oval 13"/>
          <p:cNvSpPr/>
          <p:nvPr/>
        </p:nvSpPr>
        <p:spPr>
          <a:xfrm>
            <a:off x="5754370" y="4814570"/>
            <a:ext cx="1543050" cy="1433195"/>
          </a:xfrm>
          <a:prstGeom prst="ellipse">
            <a:avLst/>
          </a:prstGeom>
          <a:solidFill>
            <a:srgbClr val="39998D">
              <a:alpha val="43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 rot="0">
            <a:off x="5831205" y="4907915"/>
            <a:ext cx="1351280" cy="1264920"/>
            <a:chOff x="9990" y="8040"/>
            <a:chExt cx="2128" cy="1992"/>
          </a:xfrm>
        </p:grpSpPr>
        <p:sp>
          <p:nvSpPr>
            <p:cNvPr id="15" name="Oval 14"/>
            <p:cNvSpPr/>
            <p:nvPr/>
          </p:nvSpPr>
          <p:spPr>
            <a:xfrm>
              <a:off x="9990" y="8040"/>
              <a:ext cx="2128" cy="1993"/>
            </a:xfrm>
            <a:prstGeom prst="ellipse">
              <a:avLst/>
            </a:prstGeom>
            <a:solidFill>
              <a:srgbClr val="39998D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0127" y="8182"/>
              <a:ext cx="1854" cy="1678"/>
            </a:xfrm>
            <a:prstGeom prst="ellipse">
              <a:avLst/>
            </a:prstGeom>
            <a:solidFill>
              <a:srgbClr val="39998D">
                <a:alpha val="43000"/>
              </a:srgbClr>
            </a:solidFill>
            <a:ln w="3175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0310" y="8368"/>
              <a:ext cx="1488" cy="1362"/>
            </a:xfrm>
            <a:prstGeom prst="ellipse">
              <a:avLst/>
            </a:prstGeom>
            <a:solidFill>
              <a:srgbClr val="39998D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1589405" y="-278130"/>
            <a:ext cx="6822440" cy="6632575"/>
          </a:xfrm>
          <a:prstGeom prst="ellipse">
            <a:avLst/>
          </a:prstGeom>
          <a:noFill/>
          <a:ln w="28575" cmpd="sng">
            <a:solidFill>
              <a:srgbClr val="0070C0"/>
            </a:solidFill>
            <a:prstDash val="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Oval 16"/>
          <p:cNvSpPr/>
          <p:nvPr/>
        </p:nvSpPr>
        <p:spPr>
          <a:xfrm>
            <a:off x="5754370" y="1436370"/>
            <a:ext cx="954405" cy="894715"/>
          </a:xfrm>
          <a:prstGeom prst="ellipse">
            <a:avLst/>
          </a:prstGeom>
          <a:solidFill>
            <a:srgbClr val="FFC000">
              <a:alpha val="48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14015" y="1134745"/>
            <a:ext cx="3821430" cy="3807460"/>
          </a:xfrm>
          <a:prstGeom prst="ellipse">
            <a:avLst/>
          </a:prstGeom>
          <a:noFill/>
          <a:ln w="28575" cmpd="sng">
            <a:solidFill>
              <a:srgbClr val="0070C0"/>
            </a:solidFill>
            <a:prstDash val="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Oval 9"/>
          <p:cNvSpPr/>
          <p:nvPr/>
        </p:nvSpPr>
        <p:spPr>
          <a:xfrm>
            <a:off x="-350520" y="-1617345"/>
            <a:ext cx="10881995" cy="10222865"/>
          </a:xfrm>
          <a:prstGeom prst="ellipse">
            <a:avLst/>
          </a:prstGeom>
          <a:noFill/>
          <a:ln w="28575" cmpd="sng">
            <a:solidFill>
              <a:srgbClr val="0070C0"/>
            </a:solidFill>
            <a:prstDash val="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n>
                <a:solidFill>
                  <a:schemeClr val="tx1"/>
                </a:solidFill>
              </a:ln>
              <a:latin typeface="Cascadia Code SemiBold" panose="020B0609020000020004" charset="0"/>
              <a:cs typeface="Cascadia Code SemiBold" panose="020B060902000002000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1655" y="-1068705"/>
            <a:ext cx="9002395" cy="8596630"/>
          </a:xfrm>
          <a:prstGeom prst="ellipse">
            <a:avLst/>
          </a:prstGeom>
          <a:noFill/>
          <a:ln w="28575" cmpd="sng">
            <a:solidFill>
              <a:srgbClr val="0070C0"/>
            </a:solidFill>
            <a:prstDash val="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Oval 11"/>
          <p:cNvSpPr/>
          <p:nvPr/>
        </p:nvSpPr>
        <p:spPr>
          <a:xfrm>
            <a:off x="-1485265" y="-2626995"/>
            <a:ext cx="13055600" cy="12377420"/>
          </a:xfrm>
          <a:prstGeom prst="ellipse">
            <a:avLst/>
          </a:prstGeom>
          <a:noFill/>
          <a:ln w="28575" cmpd="sng">
            <a:solidFill>
              <a:srgbClr val="0070C0"/>
            </a:solidFill>
            <a:prstDash val="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/>
          <p:nvPr/>
        </p:nvSpPr>
        <p:spPr>
          <a:xfrm>
            <a:off x="5398135" y="1134745"/>
            <a:ext cx="1664970" cy="1521460"/>
          </a:xfrm>
          <a:prstGeom prst="ellipse">
            <a:avLst/>
          </a:prstGeom>
          <a:solidFill>
            <a:srgbClr val="FFC000">
              <a:alpha val="48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537835" y="1217930"/>
            <a:ext cx="1391920" cy="1309370"/>
          </a:xfrm>
          <a:prstGeom prst="ellipse">
            <a:avLst/>
          </a:prstGeom>
          <a:solidFill>
            <a:srgbClr val="FFC000">
              <a:alpha val="48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623560" y="1303655"/>
            <a:ext cx="1220470" cy="1102360"/>
          </a:xfrm>
          <a:prstGeom prst="ellipse">
            <a:avLst/>
          </a:prstGeom>
          <a:solidFill>
            <a:srgbClr val="FFC000">
              <a:alpha val="48000"/>
            </a:srgbClr>
          </a:solidFill>
          <a:ln w="3175">
            <a:noFill/>
          </a:ln>
          <a:effectLst>
            <a:softEdge rad="127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67970" y="3509010"/>
            <a:ext cx="1543050" cy="1433195"/>
          </a:xfrm>
          <a:prstGeom prst="ellipse">
            <a:avLst/>
          </a:prstGeom>
          <a:solidFill>
            <a:srgbClr val="910426">
              <a:alpha val="43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07035" y="3587750"/>
            <a:ext cx="1351280" cy="1265555"/>
          </a:xfrm>
          <a:prstGeom prst="ellipse">
            <a:avLst/>
          </a:prstGeom>
          <a:solidFill>
            <a:srgbClr val="910426">
              <a:alpha val="43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94030" y="3677920"/>
            <a:ext cx="1177290" cy="1065530"/>
          </a:xfrm>
          <a:prstGeom prst="ellipse">
            <a:avLst/>
          </a:prstGeom>
          <a:solidFill>
            <a:srgbClr val="910426">
              <a:alpha val="43000"/>
            </a:srgbClr>
          </a:solidFill>
          <a:ln w="3175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10235" y="3788410"/>
            <a:ext cx="944880" cy="864870"/>
          </a:xfrm>
          <a:prstGeom prst="ellipse">
            <a:avLst/>
          </a:prstGeom>
          <a:solidFill>
            <a:srgbClr val="910426">
              <a:alpha val="43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9026525" y="3877945"/>
            <a:ext cx="647700" cy="659765"/>
          </a:xfrm>
          <a:prstGeom prst="ellipse">
            <a:avLst/>
          </a:prstGeom>
          <a:solidFill>
            <a:srgbClr val="B55E54">
              <a:alpha val="48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747125" y="3618865"/>
            <a:ext cx="1129665" cy="1123315"/>
          </a:xfrm>
          <a:prstGeom prst="ellipse">
            <a:avLst/>
          </a:prstGeom>
          <a:solidFill>
            <a:srgbClr val="B55E54">
              <a:alpha val="48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8856345" y="3687445"/>
            <a:ext cx="946150" cy="965835"/>
          </a:xfrm>
          <a:prstGeom prst="ellipse">
            <a:avLst/>
          </a:prstGeom>
          <a:solidFill>
            <a:srgbClr val="B55E54">
              <a:alpha val="48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974455" y="3806190"/>
            <a:ext cx="828040" cy="812165"/>
          </a:xfrm>
          <a:prstGeom prst="ellipse">
            <a:avLst/>
          </a:prstGeom>
          <a:solidFill>
            <a:srgbClr val="B55E54">
              <a:alpha val="48000"/>
            </a:srgbClr>
          </a:solidFill>
          <a:ln w="3175">
            <a:noFill/>
          </a:ln>
          <a:effectLst>
            <a:softEdge rad="127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953260" y="734695"/>
            <a:ext cx="461010" cy="460375"/>
          </a:xfrm>
          <a:prstGeom prst="ellipse">
            <a:avLst/>
          </a:prstGeom>
          <a:solidFill>
            <a:srgbClr val="401BC0">
              <a:alpha val="48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811020" y="554355"/>
            <a:ext cx="804545" cy="782320"/>
          </a:xfrm>
          <a:prstGeom prst="ellipse">
            <a:avLst/>
          </a:prstGeom>
          <a:solidFill>
            <a:srgbClr val="401BC0">
              <a:alpha val="48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868170" y="596900"/>
            <a:ext cx="672465" cy="672465"/>
          </a:xfrm>
          <a:prstGeom prst="ellipse">
            <a:avLst/>
          </a:prstGeom>
          <a:solidFill>
            <a:srgbClr val="401BC0">
              <a:alpha val="48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920875" y="674370"/>
            <a:ext cx="590550" cy="566420"/>
          </a:xfrm>
          <a:prstGeom prst="ellipse">
            <a:avLst/>
          </a:prstGeom>
          <a:solidFill>
            <a:srgbClr val="401BC0">
              <a:alpha val="48000"/>
            </a:srgbClr>
          </a:solidFill>
          <a:ln w="3175">
            <a:noFill/>
          </a:ln>
          <a:effectLst>
            <a:softEdge rad="127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" name="Text Box 87"/>
          <p:cNvSpPr txBox="1"/>
          <p:nvPr/>
        </p:nvSpPr>
        <p:spPr>
          <a:xfrm>
            <a:off x="7061835" y="1944370"/>
            <a:ext cx="3213100" cy="1088390"/>
          </a:xfrm>
          <a:prstGeom prst="rect">
            <a:avLst/>
          </a:prstGeom>
          <a:solidFill>
            <a:srgbClr val="DCCA00">
              <a:alpha val="0"/>
            </a:srgbClr>
          </a:solidFill>
          <a:ln>
            <a:noFill/>
          </a:ln>
          <a:effectLst>
            <a:innerShdw blurRad="254000" dist="50800" dir="14340000">
              <a:prstClr val="black">
                <a:alpha val="100000"/>
              </a:prstClr>
            </a:innerShdw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p>
            <a:r>
              <a:rPr lang="en-US" sz="2000">
                <a:solidFill>
                  <a:srgbClr val="FFC000"/>
                </a:solidFill>
                <a:latin typeface="Segoe Print" panose="02000600000000000000" charset="0"/>
                <a:cs typeface="Segoe Print" panose="02000600000000000000" charset="0"/>
              </a:rPr>
              <a:t>project overview :</a:t>
            </a:r>
            <a:endParaRPr lang="en-US" sz="2000">
              <a:solidFill>
                <a:srgbClr val="FFC000"/>
              </a:solidFill>
              <a:latin typeface="Segoe Print" panose="02000600000000000000" charset="0"/>
              <a:cs typeface="Segoe Print" panose="02000600000000000000" charset="0"/>
            </a:endParaRPr>
          </a:p>
          <a:p>
            <a:r>
              <a:rPr lang="en-US" sz="2000" b="1">
                <a:solidFill>
                  <a:schemeClr val="bg1"/>
                </a:solidFill>
                <a:latin typeface="Gabriola" panose="04040605051002020D02" charset="0"/>
                <a:cs typeface="Gabriola" panose="04040605051002020D02" charset="0"/>
              </a:rPr>
              <a:t>- This project develops a DL model to segment brain tumors MRI images .</a:t>
            </a:r>
            <a:endParaRPr lang="en-US" sz="2000" b="1">
              <a:solidFill>
                <a:schemeClr val="bg1"/>
              </a:solidFill>
              <a:latin typeface="Gabriola" panose="04040605051002020D02" charset="0"/>
              <a:cs typeface="Gabriola" panose="04040605051002020D02" charset="0"/>
            </a:endParaRPr>
          </a:p>
          <a:p>
            <a:r>
              <a:rPr lang="en-US" sz="2000" b="1">
                <a:solidFill>
                  <a:schemeClr val="bg1"/>
                </a:solidFill>
                <a:latin typeface="Gabriola" panose="04040605051002020D02" charset="0"/>
                <a:cs typeface="Gabriola" panose="04040605051002020D02" charset="0"/>
              </a:rPr>
              <a:t>- Preprocessing,training,evalution.</a:t>
            </a:r>
            <a:endParaRPr lang="en-US" sz="2000" b="1">
              <a:solidFill>
                <a:schemeClr val="bg1"/>
              </a:solidFill>
              <a:latin typeface="Gabriola" panose="04040605051002020D02" charset="0"/>
              <a:cs typeface="Gabriola" panose="04040605051002020D02" charset="0"/>
            </a:endParaRPr>
          </a:p>
        </p:txBody>
      </p:sp>
      <p:sp>
        <p:nvSpPr>
          <p:cNvPr id="101" name="Text Box 100"/>
          <p:cNvSpPr txBox="1"/>
          <p:nvPr/>
        </p:nvSpPr>
        <p:spPr>
          <a:xfrm>
            <a:off x="2684145" y="959485"/>
            <a:ext cx="2537460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spAutoFit/>
          </a:bodyPr>
          <a:p>
            <a:r>
              <a:rPr lang="en-US" b="1">
                <a:solidFill>
                  <a:schemeClr val="accent6">
                    <a:lumMod val="40000"/>
                    <a:lumOff val="60000"/>
                  </a:schemeClr>
                </a:solidFill>
                <a:latin typeface="Segoe Print" panose="02000600000000000000" charset="0"/>
                <a:cs typeface="Segoe Print" panose="02000600000000000000" charset="0"/>
              </a:rPr>
              <a:t>Data Collection:</a:t>
            </a:r>
            <a:endParaRPr lang="en-US" b="1">
              <a:solidFill>
                <a:schemeClr val="accent6">
                  <a:lumMod val="40000"/>
                  <a:lumOff val="60000"/>
                </a:schemeClr>
              </a:solidFill>
              <a:latin typeface="Segoe Print" panose="02000600000000000000" charset="0"/>
              <a:cs typeface="Segoe Print" panose="02000600000000000000" charset="0"/>
            </a:endParaRPr>
          </a:p>
          <a:p>
            <a:r>
              <a:rPr lang="en-US" b="1">
                <a:solidFill>
                  <a:schemeClr val="bg1"/>
                </a:solidFill>
                <a:latin typeface="Gabriola" panose="04040605051002020D02" charset="0"/>
                <a:cs typeface="Gabriola" panose="04040605051002020D02" charset="0"/>
              </a:rPr>
              <a:t>- BRATS dataset, normalization,Resizing,Augmentation.</a:t>
            </a:r>
            <a:endParaRPr lang="en-US" b="1">
              <a:solidFill>
                <a:schemeClr val="bg1"/>
              </a:solidFill>
              <a:latin typeface="Gabriola" panose="04040605051002020D02" charset="0"/>
              <a:cs typeface="Gabriola" panose="04040605051002020D02" charset="0"/>
            </a:endParaRPr>
          </a:p>
        </p:txBody>
      </p:sp>
      <p:sp>
        <p:nvSpPr>
          <p:cNvPr id="103" name="Text Box 102"/>
          <p:cNvSpPr txBox="1"/>
          <p:nvPr/>
        </p:nvSpPr>
        <p:spPr>
          <a:xfrm>
            <a:off x="1717040" y="4038600"/>
            <a:ext cx="2713355" cy="6832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r>
              <a:rPr lang="en-US" b="1">
                <a:solidFill>
                  <a:srgbClr val="910426"/>
                </a:solidFill>
                <a:latin typeface="Segoe Print" panose="02000600000000000000" charset="0"/>
                <a:cs typeface="Segoe Print" panose="02000600000000000000" charset="0"/>
              </a:rPr>
              <a:t>Model Development:</a:t>
            </a:r>
            <a:endParaRPr lang="en-US" b="1">
              <a:solidFill>
                <a:srgbClr val="910426"/>
              </a:solidFill>
              <a:latin typeface="Segoe Print" panose="02000600000000000000" charset="0"/>
              <a:cs typeface="Segoe Print" panose="02000600000000000000" charset="0"/>
            </a:endParaRPr>
          </a:p>
          <a:p>
            <a:r>
              <a:rPr lang="en-US" b="1">
                <a:solidFill>
                  <a:schemeClr val="bg1"/>
                </a:solidFill>
                <a:latin typeface="Gabriola" panose="04040605051002020D02" charset="0"/>
                <a:cs typeface="Gabriola" panose="04040605051002020D02" charset="0"/>
              </a:rPr>
              <a:t>- CNN,encoder-decoder structure.</a:t>
            </a:r>
            <a:endParaRPr lang="en-US" b="1">
              <a:solidFill>
                <a:schemeClr val="bg1"/>
              </a:solidFill>
              <a:latin typeface="Gabriola" panose="04040605051002020D02" charset="0"/>
              <a:cs typeface="Gabriola" panose="04040605051002020D02" charset="0"/>
            </a:endParaRPr>
          </a:p>
        </p:txBody>
      </p:sp>
      <p:sp>
        <p:nvSpPr>
          <p:cNvPr id="105" name="Text Box 104"/>
          <p:cNvSpPr txBox="1"/>
          <p:nvPr/>
        </p:nvSpPr>
        <p:spPr>
          <a:xfrm flipH="1">
            <a:off x="7390130" y="5238115"/>
            <a:ext cx="3542665" cy="956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>
                <a:solidFill>
                  <a:srgbClr val="39998D"/>
                </a:solidFill>
                <a:latin typeface="Segoe Print" panose="02000600000000000000" charset="0"/>
                <a:cs typeface="Segoe Print" panose="02000600000000000000" charset="0"/>
              </a:rPr>
              <a:t>Training &amp; Evalution:</a:t>
            </a:r>
            <a:endParaRPr lang="en-US" b="1">
              <a:solidFill>
                <a:srgbClr val="39998D"/>
              </a:solidFill>
              <a:latin typeface="Segoe Print" panose="02000600000000000000" charset="0"/>
              <a:cs typeface="Segoe Print" panose="02000600000000000000" charset="0"/>
            </a:endParaRPr>
          </a:p>
          <a:p>
            <a:r>
              <a:rPr lang="en-US" b="1">
                <a:solidFill>
                  <a:schemeClr val="bg1"/>
                </a:solidFill>
                <a:latin typeface="Gabriola" panose="04040605051002020D02" charset="0"/>
                <a:cs typeface="Gabriola" panose="04040605051002020D02" charset="0"/>
              </a:rPr>
              <a:t>- Dice Loss, Adam Optimizer, Accuracy.</a:t>
            </a:r>
            <a:endParaRPr lang="en-US" b="1">
              <a:solidFill>
                <a:schemeClr val="bg1"/>
              </a:solidFill>
              <a:latin typeface="Gabriola" panose="04040605051002020D02" charset="0"/>
              <a:cs typeface="Gabriola" panose="04040605051002020D02" charset="0"/>
            </a:endParaRPr>
          </a:p>
        </p:txBody>
      </p:sp>
      <p:sp>
        <p:nvSpPr>
          <p:cNvPr id="107" name="Text Box 106"/>
          <p:cNvSpPr txBox="1"/>
          <p:nvPr/>
        </p:nvSpPr>
        <p:spPr>
          <a:xfrm>
            <a:off x="9876790" y="4169410"/>
            <a:ext cx="2235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B55E54"/>
                </a:solidFill>
                <a:latin typeface="Segoe Print" panose="02000600000000000000" charset="0"/>
                <a:cs typeface="Segoe Print" panose="02000600000000000000" charset="0"/>
              </a:rPr>
              <a:t>Deployment:</a:t>
            </a:r>
            <a:endParaRPr lang="en-US" b="1">
              <a:solidFill>
                <a:srgbClr val="B55E54"/>
              </a:solidFill>
              <a:latin typeface="Segoe Print" panose="02000600000000000000" charset="0"/>
              <a:cs typeface="Segoe Print" panose="02000600000000000000" charset="0"/>
            </a:endParaRPr>
          </a:p>
          <a:p>
            <a:r>
              <a:rPr lang="en-US" b="1">
                <a:solidFill>
                  <a:schemeClr val="bg1"/>
                </a:solidFill>
                <a:latin typeface="Gabriola" panose="04040605051002020D02" charset="0"/>
                <a:cs typeface="Gabriola" panose="04040605051002020D02" charset="0"/>
              </a:rPr>
              <a:t>-Stremlit or Flask web App.</a:t>
            </a:r>
            <a:endParaRPr lang="en-US" b="1">
              <a:solidFill>
                <a:schemeClr val="bg1"/>
              </a:solidFill>
              <a:latin typeface="Gabriola" panose="04040605051002020D02" charset="0"/>
              <a:cs typeface="Gabriola" panose="04040605051002020D0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52" grpId="0" bldLvl="0" animBg="1"/>
      <p:bldP spid="53" grpId="0" bldLvl="0" animBg="1"/>
      <p:bldP spid="54" grpId="0" bldLvl="0" animBg="1"/>
      <p:bldP spid="88" grpId="0" bldLvl="0" animBg="1"/>
      <p:bldP spid="17" grpId="1" animBg="1"/>
      <p:bldP spid="52" grpId="1" animBg="1"/>
      <p:bldP spid="53" grpId="1" animBg="1"/>
      <p:bldP spid="54" grpId="1" animBg="1"/>
      <p:bldP spid="88" grpId="1" animBg="1"/>
      <p:bldP spid="82" grpId="0" bldLvl="0" animBg="1"/>
      <p:bldP spid="83" grpId="0" bldLvl="0" animBg="1"/>
      <p:bldP spid="84" grpId="0" bldLvl="0" animBg="1"/>
      <p:bldP spid="85" grpId="0" bldLvl="0" animBg="1"/>
      <p:bldP spid="101" grpId="0" bldLvl="0" animBg="1"/>
      <p:bldP spid="82" grpId="1" animBg="1"/>
      <p:bldP spid="83" grpId="1" animBg="1"/>
      <p:bldP spid="84" grpId="1" animBg="1"/>
      <p:bldP spid="85" grpId="1" animBg="1"/>
      <p:bldP spid="101" grpId="1" animBg="1"/>
      <p:bldP spid="61" grpId="0" bldLvl="0" animBg="1"/>
      <p:bldP spid="62" grpId="0" bldLvl="0" animBg="1"/>
      <p:bldP spid="63" grpId="0" bldLvl="0" animBg="1"/>
      <p:bldP spid="64" grpId="0" bldLvl="0" animBg="1"/>
      <p:bldP spid="61" grpId="1" animBg="1"/>
      <p:bldP spid="62" grpId="1" animBg="1"/>
      <p:bldP spid="63" grpId="1" animBg="1"/>
      <p:bldP spid="64" grpId="1" animBg="1"/>
      <p:bldP spid="103" grpId="0"/>
      <p:bldP spid="103" grpId="1"/>
      <p:bldP spid="14" grpId="0" bldLvl="0" animBg="1"/>
      <p:bldP spid="105" grpId="0"/>
      <p:bldP spid="14" grpId="1" animBg="1"/>
      <p:bldP spid="105" grpId="1"/>
      <p:bldP spid="74" grpId="0" bldLvl="0" animBg="1"/>
      <p:bldP spid="75" grpId="0" bldLvl="0" animBg="1"/>
      <p:bldP spid="76" grpId="0" bldLvl="0" animBg="1"/>
      <p:bldP spid="77" grpId="0" bldLvl="0" animBg="1"/>
      <p:bldP spid="107" grpId="0"/>
      <p:bldP spid="74" grpId="1" animBg="1"/>
      <p:bldP spid="75" grpId="1" animBg="1"/>
      <p:bldP spid="76" grpId="1" animBg="1"/>
      <p:bldP spid="77" grpId="1" animBg="1"/>
      <p:bldP spid="10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328795" y="823595"/>
            <a:ext cx="4467225" cy="577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3200">
                <a:solidFill>
                  <a:schemeClr val="accent6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  <a:sym typeface="+mn-ea"/>
              </a:rPr>
              <a:t>Expected Outcomes</a:t>
            </a:r>
            <a:endParaRPr lang="en-US" sz="3200">
              <a:solidFill>
                <a:schemeClr val="accent6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233295" y="1605280"/>
            <a:ext cx="7496175" cy="4338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2400">
                <a:solidFill>
                  <a:schemeClr val="bg1"/>
                </a:solidFill>
                <a:latin typeface="Bahnschrift SemiLight" panose="020B0502040204020203" charset="0"/>
                <a:cs typeface="Bahnschrift SemiLight" panose="020B0502040204020203" charset="0"/>
                <a:sym typeface="+mn-ea"/>
              </a:rPr>
              <a:t>• Understand full DL pipeline for medical image segmentation.</a:t>
            </a:r>
            <a:endParaRPr sz="2400">
              <a:solidFill>
                <a:schemeClr val="bg1"/>
              </a:solidFill>
              <a:latin typeface="Bahnschrift SemiLight" panose="020B0502040204020203" charset="0"/>
              <a:cs typeface="Bahnschrift SemiLight" panose="020B0502040204020203" charset="0"/>
              <a:sym typeface="+mn-ea"/>
            </a:endParaRPr>
          </a:p>
          <a:p>
            <a:r>
              <a:rPr sz="2400">
                <a:solidFill>
                  <a:schemeClr val="bg1"/>
                </a:solidFill>
                <a:latin typeface="Bahnschrift SemiLight" panose="020B0502040204020203" charset="0"/>
                <a:cs typeface="Bahnschrift SemiLight" panose="020B0502040204020203" charset="0"/>
                <a:sym typeface="+mn-ea"/>
              </a:rPr>
              <a:t>• Gain hands-on experience in model training and tuning.</a:t>
            </a:r>
            <a:endParaRPr sz="2400">
              <a:solidFill>
                <a:schemeClr val="bg1"/>
              </a:solidFill>
              <a:latin typeface="Bahnschrift SemiLight" panose="020B0502040204020203" charset="0"/>
              <a:cs typeface="Bahnschrift SemiLight" panose="020B0502040204020203" charset="0"/>
              <a:sym typeface="+mn-ea"/>
            </a:endParaRPr>
          </a:p>
          <a:p>
            <a:r>
              <a:rPr sz="2400">
                <a:solidFill>
                  <a:schemeClr val="bg1"/>
                </a:solidFill>
                <a:latin typeface="Bahnschrift SemiLight" panose="020B0502040204020203" charset="0"/>
                <a:cs typeface="Bahnschrift SemiLight" panose="020B0502040204020203" charset="0"/>
                <a:sym typeface="+mn-ea"/>
              </a:rPr>
              <a:t>• Successfully deploy a usable segmentation app.</a:t>
            </a:r>
            <a:endParaRPr lang="en-US" sz="2400">
              <a:solidFill>
                <a:schemeClr val="bg1"/>
              </a:solidFill>
              <a:latin typeface="Bahnschrift SemiLight" panose="020B0502040204020203" charset="0"/>
              <a:cs typeface="Bahnschrift SemiLight" panose="020B05020402040202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4828540" y="528320"/>
            <a:ext cx="2915285" cy="796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3200" b="1">
                <a:solidFill>
                  <a:schemeClr val="accent6"/>
                </a:solidFill>
                <a:sym typeface="+mn-ea"/>
              </a:rPr>
              <a:t>Conclusion</a:t>
            </a:r>
            <a:endParaRPr lang="en-US" sz="3200" b="1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371725" y="1519555"/>
            <a:ext cx="7226300" cy="4021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>
                <a:solidFill>
                  <a:schemeClr val="bg1"/>
                </a:solidFill>
                <a:latin typeface="Bahnschrift SemiLight" panose="020B0502040204020203" charset="0"/>
                <a:cs typeface="Bahnschrift SemiLight" panose="020B0502040204020203" charset="0"/>
                <a:sym typeface="+mn-ea"/>
              </a:rPr>
              <a:t>- </a:t>
            </a:r>
            <a:r>
              <a:rPr sz="2400">
                <a:solidFill>
                  <a:schemeClr val="bg1"/>
                </a:solidFill>
                <a:latin typeface="Bahnschrift SemiLight" panose="020B0502040204020203" charset="0"/>
                <a:cs typeface="Bahnschrift SemiLight" panose="020B0502040204020203" charset="0"/>
                <a:sym typeface="+mn-ea"/>
              </a:rPr>
              <a:t>This project demonstrates an effective way to automate tumor detection using deep learning.</a:t>
            </a:r>
            <a:endParaRPr sz="2400">
              <a:solidFill>
                <a:schemeClr val="bg1"/>
              </a:solidFill>
              <a:latin typeface="Bahnschrift SemiLight" panose="020B0502040204020203" charset="0"/>
              <a:cs typeface="Bahnschrift SemiLight" panose="020B0502040204020203" charset="0"/>
              <a:sym typeface="+mn-ea"/>
            </a:endParaRPr>
          </a:p>
          <a:p>
            <a:r>
              <a:rPr lang="en-US" sz="2400">
                <a:solidFill>
                  <a:schemeClr val="bg1"/>
                </a:solidFill>
                <a:latin typeface="Bahnschrift SemiLight" panose="020B0502040204020203" charset="0"/>
                <a:cs typeface="Bahnschrift SemiLight" panose="020B0502040204020203" charset="0"/>
                <a:sym typeface="+mn-ea"/>
              </a:rPr>
              <a:t>- </a:t>
            </a:r>
            <a:r>
              <a:rPr sz="2400">
                <a:solidFill>
                  <a:schemeClr val="bg1"/>
                </a:solidFill>
                <a:latin typeface="Bahnschrift SemiLight" panose="020B0502040204020203" charset="0"/>
                <a:cs typeface="Bahnschrift SemiLight" panose="020B0502040204020203" charset="0"/>
                <a:sym typeface="+mn-ea"/>
              </a:rPr>
              <a:t>It combines data processing, model training, and deployment to assist in medical diagnosis.</a:t>
            </a:r>
            <a:endParaRPr sz="2400">
              <a:solidFill>
                <a:schemeClr val="bg1"/>
              </a:solidFill>
              <a:latin typeface="Bahnschrift SemiLight" panose="020B0502040204020203" charset="0"/>
              <a:cs typeface="Bahnschrift SemiLight" panose="020B0502040204020203" charset="0"/>
              <a:sym typeface="+mn-ea"/>
            </a:endParaRPr>
          </a:p>
          <a:p>
            <a:r>
              <a:rPr lang="en-US" sz="2400">
                <a:solidFill>
                  <a:schemeClr val="bg1"/>
                </a:solidFill>
                <a:latin typeface="Bahnschrift SemiLight" panose="020B0502040204020203" charset="0"/>
                <a:cs typeface="Bahnschrift SemiLight" panose="020B0502040204020203" charset="0"/>
                <a:sym typeface="+mn-ea"/>
              </a:rPr>
              <a:t>- </a:t>
            </a:r>
            <a:r>
              <a:rPr sz="2400">
                <a:solidFill>
                  <a:schemeClr val="bg1"/>
                </a:solidFill>
                <a:latin typeface="Bahnschrift SemiLight" panose="020B0502040204020203" charset="0"/>
                <a:cs typeface="Bahnschrift SemiLight" panose="020B0502040204020203" charset="0"/>
                <a:sym typeface="+mn-ea"/>
              </a:rPr>
              <a:t>The experience builds skill in both AI modeling and real-world application.</a:t>
            </a:r>
            <a:endParaRPr sz="2400">
              <a:solidFill>
                <a:schemeClr val="bg1"/>
              </a:solidFill>
              <a:latin typeface="Bahnschrift SemiLight" panose="020B0502040204020203" charset="0"/>
              <a:cs typeface="Bahnschrift SemiLight" panose="020B0502040204020203" charset="0"/>
              <a:sym typeface="+mn-ea"/>
            </a:endParaRPr>
          </a:p>
          <a:p>
            <a:endParaRPr lang="en-US" sz="2400">
              <a:solidFill>
                <a:schemeClr val="bg1"/>
              </a:solidFill>
              <a:latin typeface="Bahnschrift SemiLight" panose="020B0502040204020203" charset="0"/>
              <a:cs typeface="Bahnschrift SemiLight" panose="020B05020402040202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1333</Words>
  <Application>WPS Presentation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SimSun</vt:lpstr>
      <vt:lpstr>Wingdings</vt:lpstr>
      <vt:lpstr>Cascadia Code SemiBold</vt:lpstr>
      <vt:lpstr>Segoe Print</vt:lpstr>
      <vt:lpstr>Gabriola</vt:lpstr>
      <vt:lpstr>Cascadia Mono SemiBold</vt:lpstr>
      <vt:lpstr>Bahnschrift SemiLight</vt:lpstr>
      <vt:lpstr>Microsoft YaHei</vt:lpstr>
      <vt:lpstr>Arial Unicode MS</vt:lpstr>
      <vt:lpstr>Calibri</vt:lpstr>
      <vt:lpstr>Cambria Math</vt:lpstr>
      <vt:lpstr>Cambria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Maria Oyshi</cp:lastModifiedBy>
  <cp:revision>2</cp:revision>
  <dcterms:created xsi:type="dcterms:W3CDTF">2025-07-11T23:05:00Z</dcterms:created>
  <dcterms:modified xsi:type="dcterms:W3CDTF">2025-07-11T23:24:15Z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9BC47C509315408A896A39D72502314C_13</vt:lpwstr>
  </property>
  <property fmtid="{D5CDD505-2E9C-101B-9397-08002B2CF9AE}" pid="3" name="KSOProductBuildVer">
    <vt:lpwstr>1033-12.2.0.21931</vt:lpwstr>
  </property>
</Properties>
</file>