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59" r:id="rId5"/>
    <p:sldId id="269" r:id="rId6"/>
    <p:sldId id="270" r:id="rId7"/>
    <p:sldId id="272" r:id="rId8"/>
    <p:sldId id="273" r:id="rId9"/>
    <p:sldId id="274" r:id="rId10"/>
    <p:sldId id="280" r:id="rId11"/>
    <p:sldId id="276" r:id="rId12"/>
    <p:sldId id="277" r:id="rId13"/>
    <p:sldId id="278" r:id="rId14"/>
    <p:sldId id="275" r:id="rId15"/>
    <p:sldId id="28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42"/>
    <p:restoredTop sz="96327"/>
  </p:normalViewPr>
  <p:slideViewPr>
    <p:cSldViewPr snapToGrid="0">
      <p:cViewPr varScale="1">
        <p:scale>
          <a:sx n="78" d="100"/>
          <a:sy n="78" d="100"/>
        </p:scale>
        <p:origin x="176" y="1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918039-CADA-2042-A7D2-6A4CC93B3AAC}" type="doc">
      <dgm:prSet loTypeId="urn:microsoft.com/office/officeart/2008/layout/VerticalCurvedList" loCatId="" qsTypeId="urn:microsoft.com/office/officeart/2005/8/quickstyle/simple1" qsCatId="simple" csTypeId="urn:microsoft.com/office/officeart/2005/8/colors/accent2_5" csCatId="accent2" phldr="1"/>
      <dgm:spPr/>
      <dgm:t>
        <a:bodyPr/>
        <a:lstStyle/>
        <a:p>
          <a:endParaRPr lang="en-GB"/>
        </a:p>
      </dgm:t>
    </dgm:pt>
    <dgm:pt modelId="{6DFBBC3E-0C93-8542-AE72-DF350D40ACF2}">
      <dgm:prSet/>
      <dgm:spPr/>
      <dgm:t>
        <a:bodyPr/>
        <a:lstStyle/>
        <a:p>
          <a:r>
            <a:rPr lang="en-US" dirty="0">
              <a:latin typeface="Tahoma" panose="020B0604030504040204" pitchFamily="34" charset="0"/>
              <a:ea typeface="Tahoma" panose="020B0604030504040204" pitchFamily="34" charset="0"/>
              <a:cs typeface="Tahoma" panose="020B0604030504040204" pitchFamily="34" charset="0"/>
            </a:rPr>
            <a:t>Problem Statement</a:t>
          </a:r>
          <a:endParaRPr lang="en-GB" dirty="0">
            <a:latin typeface="Tahoma" panose="020B0604030504040204" pitchFamily="34" charset="0"/>
            <a:ea typeface="Tahoma" panose="020B0604030504040204" pitchFamily="34" charset="0"/>
            <a:cs typeface="Tahoma" panose="020B0604030504040204" pitchFamily="34" charset="0"/>
          </a:endParaRPr>
        </a:p>
      </dgm:t>
    </dgm:pt>
    <dgm:pt modelId="{91A7482B-0B4B-F241-B15D-BBFA2F1705F7}" type="parTrans" cxnId="{DF7AC155-80AD-F94D-9AB8-8B22AE3D3ACD}">
      <dgm:prSet/>
      <dgm:spPr/>
      <dgm:t>
        <a:bodyPr/>
        <a:lstStyle/>
        <a:p>
          <a:endParaRPr lang="en-GB"/>
        </a:p>
      </dgm:t>
    </dgm:pt>
    <dgm:pt modelId="{FED15097-A7E0-C04C-B49F-46D35D10CD23}" type="sibTrans" cxnId="{DF7AC155-80AD-F94D-9AB8-8B22AE3D3ACD}">
      <dgm:prSet/>
      <dgm:spPr/>
      <dgm:t>
        <a:bodyPr/>
        <a:lstStyle/>
        <a:p>
          <a:endParaRPr lang="en-GB"/>
        </a:p>
      </dgm:t>
    </dgm:pt>
    <dgm:pt modelId="{41B5DB4F-D731-DF45-A54F-60BFD61D9184}">
      <dgm:prSet/>
      <dgm:spPr/>
      <dgm:t>
        <a:bodyPr/>
        <a:lstStyle/>
        <a:p>
          <a:r>
            <a:rPr lang="en-US" dirty="0">
              <a:latin typeface="Tahoma" panose="020B0604030504040204" pitchFamily="34" charset="0"/>
              <a:ea typeface="Tahoma" panose="020B0604030504040204" pitchFamily="34" charset="0"/>
              <a:cs typeface="Tahoma" panose="020B0604030504040204" pitchFamily="34" charset="0"/>
            </a:rPr>
            <a:t>Recommendations</a:t>
          </a:r>
          <a:endParaRPr lang="en-GB" dirty="0">
            <a:latin typeface="Tahoma" panose="020B0604030504040204" pitchFamily="34" charset="0"/>
            <a:ea typeface="Tahoma" panose="020B0604030504040204" pitchFamily="34" charset="0"/>
            <a:cs typeface="Tahoma" panose="020B0604030504040204" pitchFamily="34" charset="0"/>
          </a:endParaRPr>
        </a:p>
      </dgm:t>
    </dgm:pt>
    <dgm:pt modelId="{63BDC7B1-8F5D-A643-85A4-C8F8FE518F81}" type="parTrans" cxnId="{CB5C510A-DCCA-2C4D-ADD1-98CEE69185AF}">
      <dgm:prSet/>
      <dgm:spPr/>
      <dgm:t>
        <a:bodyPr/>
        <a:lstStyle/>
        <a:p>
          <a:endParaRPr lang="en-GB"/>
        </a:p>
      </dgm:t>
    </dgm:pt>
    <dgm:pt modelId="{DD1C9D20-A690-C947-960A-FAB48393BADF}" type="sibTrans" cxnId="{CB5C510A-DCCA-2C4D-ADD1-98CEE69185AF}">
      <dgm:prSet/>
      <dgm:spPr/>
      <dgm:t>
        <a:bodyPr/>
        <a:lstStyle/>
        <a:p>
          <a:endParaRPr lang="en-GB"/>
        </a:p>
      </dgm:t>
    </dgm:pt>
    <dgm:pt modelId="{CC9C0D8E-0FE4-784A-A8B0-D3A83080C054}">
      <dgm:prSet/>
      <dgm:spPr/>
      <dgm:t>
        <a:bodyPr/>
        <a:lstStyle/>
        <a:p>
          <a:r>
            <a:rPr lang="en-US" dirty="0">
              <a:latin typeface="Tahoma" panose="020B0604030504040204" pitchFamily="34" charset="0"/>
              <a:ea typeface="Tahoma" panose="020B0604030504040204" pitchFamily="34" charset="0"/>
              <a:cs typeface="Tahoma" panose="020B0604030504040204" pitchFamily="34" charset="0"/>
            </a:rPr>
            <a:t>Data Exploration</a:t>
          </a:r>
          <a:endParaRPr lang="en-GB" dirty="0">
            <a:latin typeface="Tahoma" panose="020B0604030504040204" pitchFamily="34" charset="0"/>
            <a:ea typeface="Tahoma" panose="020B0604030504040204" pitchFamily="34" charset="0"/>
            <a:cs typeface="Tahoma" panose="020B0604030504040204" pitchFamily="34" charset="0"/>
          </a:endParaRPr>
        </a:p>
      </dgm:t>
    </dgm:pt>
    <dgm:pt modelId="{6B25A6BA-8B99-444B-9881-C504D31B6E3C}" type="sibTrans" cxnId="{7AFD5CBD-CEBE-2A4D-AC5F-F3443DB428F7}">
      <dgm:prSet/>
      <dgm:spPr/>
      <dgm:t>
        <a:bodyPr/>
        <a:lstStyle/>
        <a:p>
          <a:endParaRPr lang="en-GB"/>
        </a:p>
      </dgm:t>
    </dgm:pt>
    <dgm:pt modelId="{AC2AD683-F08C-B34C-B665-2ED5E3B66810}" type="parTrans" cxnId="{7AFD5CBD-CEBE-2A4D-AC5F-F3443DB428F7}">
      <dgm:prSet/>
      <dgm:spPr/>
      <dgm:t>
        <a:bodyPr/>
        <a:lstStyle/>
        <a:p>
          <a:endParaRPr lang="en-GB"/>
        </a:p>
      </dgm:t>
    </dgm:pt>
    <dgm:pt modelId="{C970A83B-4AF9-7246-89C8-ADCF6E208253}">
      <dgm:prSet/>
      <dgm:spPr/>
      <dgm:t>
        <a:bodyPr/>
        <a:lstStyle/>
        <a:p>
          <a:r>
            <a:rPr lang="en-GB" dirty="0"/>
            <a:t>EDA</a:t>
          </a:r>
        </a:p>
      </dgm:t>
    </dgm:pt>
    <dgm:pt modelId="{48847CB4-808B-DC4E-9531-3CD2C5B45F16}" type="sibTrans" cxnId="{17C37524-AA7E-FA49-95A6-F9732E5F0A9D}">
      <dgm:prSet/>
      <dgm:spPr/>
      <dgm:t>
        <a:bodyPr/>
        <a:lstStyle/>
        <a:p>
          <a:endParaRPr lang="en-GB"/>
        </a:p>
      </dgm:t>
    </dgm:pt>
    <dgm:pt modelId="{B143215E-F75D-5041-B9CD-58E15D3C4111}" type="parTrans" cxnId="{17C37524-AA7E-FA49-95A6-F9732E5F0A9D}">
      <dgm:prSet/>
      <dgm:spPr/>
      <dgm:t>
        <a:bodyPr/>
        <a:lstStyle/>
        <a:p>
          <a:endParaRPr lang="en-GB"/>
        </a:p>
      </dgm:t>
    </dgm:pt>
    <dgm:pt modelId="{DF404089-89BF-7E46-B51B-4A9F88179C59}" type="pres">
      <dgm:prSet presAssocID="{C7918039-CADA-2042-A7D2-6A4CC93B3AAC}" presName="Name0" presStyleCnt="0">
        <dgm:presLayoutVars>
          <dgm:chMax val="7"/>
          <dgm:chPref val="7"/>
          <dgm:dir/>
        </dgm:presLayoutVars>
      </dgm:prSet>
      <dgm:spPr/>
    </dgm:pt>
    <dgm:pt modelId="{3B198102-CAAC-A342-8902-AFDCB97035FC}" type="pres">
      <dgm:prSet presAssocID="{C7918039-CADA-2042-A7D2-6A4CC93B3AAC}" presName="Name1" presStyleCnt="0"/>
      <dgm:spPr/>
    </dgm:pt>
    <dgm:pt modelId="{A20B1677-3820-8242-8691-ECA19AEA151E}" type="pres">
      <dgm:prSet presAssocID="{C7918039-CADA-2042-A7D2-6A4CC93B3AAC}" presName="cycle" presStyleCnt="0"/>
      <dgm:spPr/>
    </dgm:pt>
    <dgm:pt modelId="{0539975B-78CA-044F-8E77-0A8A8070A6CA}" type="pres">
      <dgm:prSet presAssocID="{C7918039-CADA-2042-A7D2-6A4CC93B3AAC}" presName="srcNode" presStyleLbl="node1" presStyleIdx="0" presStyleCnt="4"/>
      <dgm:spPr/>
    </dgm:pt>
    <dgm:pt modelId="{A41A29FD-53AA-924A-B64A-B444FBA8956A}" type="pres">
      <dgm:prSet presAssocID="{C7918039-CADA-2042-A7D2-6A4CC93B3AAC}" presName="conn" presStyleLbl="parChTrans1D2" presStyleIdx="0" presStyleCnt="1"/>
      <dgm:spPr/>
    </dgm:pt>
    <dgm:pt modelId="{92C10DA4-E960-204E-8625-2CC28C6F1C45}" type="pres">
      <dgm:prSet presAssocID="{C7918039-CADA-2042-A7D2-6A4CC93B3AAC}" presName="extraNode" presStyleLbl="node1" presStyleIdx="0" presStyleCnt="4"/>
      <dgm:spPr/>
    </dgm:pt>
    <dgm:pt modelId="{0B111378-89E4-304A-85FA-7CDC5DF71AD5}" type="pres">
      <dgm:prSet presAssocID="{C7918039-CADA-2042-A7D2-6A4CC93B3AAC}" presName="dstNode" presStyleLbl="node1" presStyleIdx="0" presStyleCnt="4"/>
      <dgm:spPr/>
    </dgm:pt>
    <dgm:pt modelId="{824E5189-D6DE-0647-B218-87B81E6C543A}" type="pres">
      <dgm:prSet presAssocID="{6DFBBC3E-0C93-8542-AE72-DF350D40ACF2}" presName="text_1" presStyleLbl="node1" presStyleIdx="0" presStyleCnt="4">
        <dgm:presLayoutVars>
          <dgm:bulletEnabled val="1"/>
        </dgm:presLayoutVars>
      </dgm:prSet>
      <dgm:spPr/>
    </dgm:pt>
    <dgm:pt modelId="{AB0DBC98-24EE-A847-8DF4-8DEA7A1A4EF3}" type="pres">
      <dgm:prSet presAssocID="{6DFBBC3E-0C93-8542-AE72-DF350D40ACF2}" presName="accent_1" presStyleCnt="0"/>
      <dgm:spPr/>
    </dgm:pt>
    <dgm:pt modelId="{912D61A4-C427-AF4C-9E96-5D69032110B4}" type="pres">
      <dgm:prSet presAssocID="{6DFBBC3E-0C93-8542-AE72-DF350D40ACF2}" presName="accentRepeatNode" presStyleLbl="solidFgAcc1" presStyleIdx="0" presStyleCnt="4"/>
      <dgm:spPr/>
    </dgm:pt>
    <dgm:pt modelId="{D6AF0D07-FA6C-3343-8D00-D004CF17AB06}" type="pres">
      <dgm:prSet presAssocID="{CC9C0D8E-0FE4-784A-A8B0-D3A83080C054}" presName="text_2" presStyleLbl="node1" presStyleIdx="1" presStyleCnt="4">
        <dgm:presLayoutVars>
          <dgm:bulletEnabled val="1"/>
        </dgm:presLayoutVars>
      </dgm:prSet>
      <dgm:spPr/>
    </dgm:pt>
    <dgm:pt modelId="{20FFFAE1-48CD-3A40-AB42-A86E8D907D48}" type="pres">
      <dgm:prSet presAssocID="{CC9C0D8E-0FE4-784A-A8B0-D3A83080C054}" presName="accent_2" presStyleCnt="0"/>
      <dgm:spPr/>
    </dgm:pt>
    <dgm:pt modelId="{D41F00A0-1E78-1F4C-9C0C-54B699DB8F81}" type="pres">
      <dgm:prSet presAssocID="{CC9C0D8E-0FE4-784A-A8B0-D3A83080C054}" presName="accentRepeatNode" presStyleLbl="solidFgAcc1" presStyleIdx="1" presStyleCnt="4"/>
      <dgm:spPr/>
    </dgm:pt>
    <dgm:pt modelId="{D3D259D2-B0CB-A04E-97F1-B5C745EB756A}" type="pres">
      <dgm:prSet presAssocID="{C970A83B-4AF9-7246-89C8-ADCF6E208253}" presName="text_3" presStyleLbl="node1" presStyleIdx="2" presStyleCnt="4">
        <dgm:presLayoutVars>
          <dgm:bulletEnabled val="1"/>
        </dgm:presLayoutVars>
      </dgm:prSet>
      <dgm:spPr/>
    </dgm:pt>
    <dgm:pt modelId="{F0A33380-C6F5-E042-9399-265BCADAC59A}" type="pres">
      <dgm:prSet presAssocID="{C970A83B-4AF9-7246-89C8-ADCF6E208253}" presName="accent_3" presStyleCnt="0"/>
      <dgm:spPr/>
    </dgm:pt>
    <dgm:pt modelId="{E69AF105-9A45-4B46-9D69-CA58138D6B2E}" type="pres">
      <dgm:prSet presAssocID="{C970A83B-4AF9-7246-89C8-ADCF6E208253}" presName="accentRepeatNode" presStyleLbl="solidFgAcc1" presStyleIdx="2" presStyleCnt="4"/>
      <dgm:spPr/>
    </dgm:pt>
    <dgm:pt modelId="{55162C1F-FB03-134A-8DC8-E46A29BEF9C3}" type="pres">
      <dgm:prSet presAssocID="{41B5DB4F-D731-DF45-A54F-60BFD61D9184}" presName="text_4" presStyleLbl="node1" presStyleIdx="3" presStyleCnt="4">
        <dgm:presLayoutVars>
          <dgm:bulletEnabled val="1"/>
        </dgm:presLayoutVars>
      </dgm:prSet>
      <dgm:spPr/>
    </dgm:pt>
    <dgm:pt modelId="{21E45958-419A-C74A-86D9-4C6188B753D3}" type="pres">
      <dgm:prSet presAssocID="{41B5DB4F-D731-DF45-A54F-60BFD61D9184}" presName="accent_4" presStyleCnt="0"/>
      <dgm:spPr/>
    </dgm:pt>
    <dgm:pt modelId="{00D192E0-E33F-A447-B625-7101A341FCFA}" type="pres">
      <dgm:prSet presAssocID="{41B5DB4F-D731-DF45-A54F-60BFD61D9184}" presName="accentRepeatNode" presStyleLbl="solidFgAcc1" presStyleIdx="3" presStyleCnt="4"/>
      <dgm:spPr/>
    </dgm:pt>
  </dgm:ptLst>
  <dgm:cxnLst>
    <dgm:cxn modelId="{CB5C510A-DCCA-2C4D-ADD1-98CEE69185AF}" srcId="{C7918039-CADA-2042-A7D2-6A4CC93B3AAC}" destId="{41B5DB4F-D731-DF45-A54F-60BFD61D9184}" srcOrd="3" destOrd="0" parTransId="{63BDC7B1-8F5D-A643-85A4-C8F8FE518F81}" sibTransId="{DD1C9D20-A690-C947-960A-FAB48393BADF}"/>
    <dgm:cxn modelId="{C71EFE13-DD3F-9E44-AB89-5067EAC7BE2C}" type="presOf" srcId="{FED15097-A7E0-C04C-B49F-46D35D10CD23}" destId="{A41A29FD-53AA-924A-B64A-B444FBA8956A}" srcOrd="0" destOrd="0" presId="urn:microsoft.com/office/officeart/2008/layout/VerticalCurvedList"/>
    <dgm:cxn modelId="{17C37524-AA7E-FA49-95A6-F9732E5F0A9D}" srcId="{C7918039-CADA-2042-A7D2-6A4CC93B3AAC}" destId="{C970A83B-4AF9-7246-89C8-ADCF6E208253}" srcOrd="2" destOrd="0" parTransId="{B143215E-F75D-5041-B9CD-58E15D3C4111}" sibTransId="{48847CB4-808B-DC4E-9531-3CD2C5B45F16}"/>
    <dgm:cxn modelId="{AABF0944-B256-E94B-82DB-89788B6D2A42}" type="presOf" srcId="{6DFBBC3E-0C93-8542-AE72-DF350D40ACF2}" destId="{824E5189-D6DE-0647-B218-87B81E6C543A}" srcOrd="0" destOrd="0" presId="urn:microsoft.com/office/officeart/2008/layout/VerticalCurvedList"/>
    <dgm:cxn modelId="{4CB32549-4CD7-FA40-A0E7-728214AB8B7A}" type="presOf" srcId="{C7918039-CADA-2042-A7D2-6A4CC93B3AAC}" destId="{DF404089-89BF-7E46-B51B-4A9F88179C59}" srcOrd="0" destOrd="0" presId="urn:microsoft.com/office/officeart/2008/layout/VerticalCurvedList"/>
    <dgm:cxn modelId="{DF7AC155-80AD-F94D-9AB8-8B22AE3D3ACD}" srcId="{C7918039-CADA-2042-A7D2-6A4CC93B3AAC}" destId="{6DFBBC3E-0C93-8542-AE72-DF350D40ACF2}" srcOrd="0" destOrd="0" parTransId="{91A7482B-0B4B-F241-B15D-BBFA2F1705F7}" sibTransId="{FED15097-A7E0-C04C-B49F-46D35D10CD23}"/>
    <dgm:cxn modelId="{04094A59-FDEB-8646-98A3-29A7268C0D1F}" type="presOf" srcId="{41B5DB4F-D731-DF45-A54F-60BFD61D9184}" destId="{55162C1F-FB03-134A-8DC8-E46A29BEF9C3}" srcOrd="0" destOrd="0" presId="urn:microsoft.com/office/officeart/2008/layout/VerticalCurvedList"/>
    <dgm:cxn modelId="{0C98FE8E-E5DD-C143-B9B4-B25F20FB3C29}" type="presOf" srcId="{CC9C0D8E-0FE4-784A-A8B0-D3A83080C054}" destId="{D6AF0D07-FA6C-3343-8D00-D004CF17AB06}" srcOrd="0" destOrd="0" presId="urn:microsoft.com/office/officeart/2008/layout/VerticalCurvedList"/>
    <dgm:cxn modelId="{7AFD5CBD-CEBE-2A4D-AC5F-F3443DB428F7}" srcId="{C7918039-CADA-2042-A7D2-6A4CC93B3AAC}" destId="{CC9C0D8E-0FE4-784A-A8B0-D3A83080C054}" srcOrd="1" destOrd="0" parTransId="{AC2AD683-F08C-B34C-B665-2ED5E3B66810}" sibTransId="{6B25A6BA-8B99-444B-9881-C504D31B6E3C}"/>
    <dgm:cxn modelId="{790C07C0-8B8C-BE47-BE13-84101402F9CF}" type="presOf" srcId="{C970A83B-4AF9-7246-89C8-ADCF6E208253}" destId="{D3D259D2-B0CB-A04E-97F1-B5C745EB756A}" srcOrd="0" destOrd="0" presId="urn:microsoft.com/office/officeart/2008/layout/VerticalCurvedList"/>
    <dgm:cxn modelId="{E5C73F78-D1E4-8A4F-BD1E-7D0F2F3046F1}" type="presParOf" srcId="{DF404089-89BF-7E46-B51B-4A9F88179C59}" destId="{3B198102-CAAC-A342-8902-AFDCB97035FC}" srcOrd="0" destOrd="0" presId="urn:microsoft.com/office/officeart/2008/layout/VerticalCurvedList"/>
    <dgm:cxn modelId="{B2BE8E45-CA4D-1244-A864-8DC2BBAC2666}" type="presParOf" srcId="{3B198102-CAAC-A342-8902-AFDCB97035FC}" destId="{A20B1677-3820-8242-8691-ECA19AEA151E}" srcOrd="0" destOrd="0" presId="urn:microsoft.com/office/officeart/2008/layout/VerticalCurvedList"/>
    <dgm:cxn modelId="{A57A2531-338A-C44E-B469-A9F6865E8067}" type="presParOf" srcId="{A20B1677-3820-8242-8691-ECA19AEA151E}" destId="{0539975B-78CA-044F-8E77-0A8A8070A6CA}" srcOrd="0" destOrd="0" presId="urn:microsoft.com/office/officeart/2008/layout/VerticalCurvedList"/>
    <dgm:cxn modelId="{7B20ADD5-EAF0-F74B-9F90-72C14E8FC9AE}" type="presParOf" srcId="{A20B1677-3820-8242-8691-ECA19AEA151E}" destId="{A41A29FD-53AA-924A-B64A-B444FBA8956A}" srcOrd="1" destOrd="0" presId="urn:microsoft.com/office/officeart/2008/layout/VerticalCurvedList"/>
    <dgm:cxn modelId="{4F2EA0CB-07E4-5A46-B410-16893FC52E2E}" type="presParOf" srcId="{A20B1677-3820-8242-8691-ECA19AEA151E}" destId="{92C10DA4-E960-204E-8625-2CC28C6F1C45}" srcOrd="2" destOrd="0" presId="urn:microsoft.com/office/officeart/2008/layout/VerticalCurvedList"/>
    <dgm:cxn modelId="{C62BD123-516B-C244-A3E8-07717C094D25}" type="presParOf" srcId="{A20B1677-3820-8242-8691-ECA19AEA151E}" destId="{0B111378-89E4-304A-85FA-7CDC5DF71AD5}" srcOrd="3" destOrd="0" presId="urn:microsoft.com/office/officeart/2008/layout/VerticalCurvedList"/>
    <dgm:cxn modelId="{BCDA349B-4182-F24A-A181-AE93F7D386D7}" type="presParOf" srcId="{3B198102-CAAC-A342-8902-AFDCB97035FC}" destId="{824E5189-D6DE-0647-B218-87B81E6C543A}" srcOrd="1" destOrd="0" presId="urn:microsoft.com/office/officeart/2008/layout/VerticalCurvedList"/>
    <dgm:cxn modelId="{0F2F6130-BF26-F645-A698-F1156E62299A}" type="presParOf" srcId="{3B198102-CAAC-A342-8902-AFDCB97035FC}" destId="{AB0DBC98-24EE-A847-8DF4-8DEA7A1A4EF3}" srcOrd="2" destOrd="0" presId="urn:microsoft.com/office/officeart/2008/layout/VerticalCurvedList"/>
    <dgm:cxn modelId="{F77EB73A-8967-AA49-BD65-5982F42E1366}" type="presParOf" srcId="{AB0DBC98-24EE-A847-8DF4-8DEA7A1A4EF3}" destId="{912D61A4-C427-AF4C-9E96-5D69032110B4}" srcOrd="0" destOrd="0" presId="urn:microsoft.com/office/officeart/2008/layout/VerticalCurvedList"/>
    <dgm:cxn modelId="{9EDFDE5E-9356-AB47-B1B4-98DEEF701721}" type="presParOf" srcId="{3B198102-CAAC-A342-8902-AFDCB97035FC}" destId="{D6AF0D07-FA6C-3343-8D00-D004CF17AB06}" srcOrd="3" destOrd="0" presId="urn:microsoft.com/office/officeart/2008/layout/VerticalCurvedList"/>
    <dgm:cxn modelId="{A837D891-8D93-6A44-A19C-2F3510A90734}" type="presParOf" srcId="{3B198102-CAAC-A342-8902-AFDCB97035FC}" destId="{20FFFAE1-48CD-3A40-AB42-A86E8D907D48}" srcOrd="4" destOrd="0" presId="urn:microsoft.com/office/officeart/2008/layout/VerticalCurvedList"/>
    <dgm:cxn modelId="{AF37ED09-5707-E84E-8737-9A5F054825B1}" type="presParOf" srcId="{20FFFAE1-48CD-3A40-AB42-A86E8D907D48}" destId="{D41F00A0-1E78-1F4C-9C0C-54B699DB8F81}" srcOrd="0" destOrd="0" presId="urn:microsoft.com/office/officeart/2008/layout/VerticalCurvedList"/>
    <dgm:cxn modelId="{13FE32C9-9B84-AA4B-B00F-E2E40BA49775}" type="presParOf" srcId="{3B198102-CAAC-A342-8902-AFDCB97035FC}" destId="{D3D259D2-B0CB-A04E-97F1-B5C745EB756A}" srcOrd="5" destOrd="0" presId="urn:microsoft.com/office/officeart/2008/layout/VerticalCurvedList"/>
    <dgm:cxn modelId="{FB5A0A9F-AECD-B041-88DA-12BA8FFA65C6}" type="presParOf" srcId="{3B198102-CAAC-A342-8902-AFDCB97035FC}" destId="{F0A33380-C6F5-E042-9399-265BCADAC59A}" srcOrd="6" destOrd="0" presId="urn:microsoft.com/office/officeart/2008/layout/VerticalCurvedList"/>
    <dgm:cxn modelId="{FBC56D6C-16BD-624D-84FD-0EDE2775E1D1}" type="presParOf" srcId="{F0A33380-C6F5-E042-9399-265BCADAC59A}" destId="{E69AF105-9A45-4B46-9D69-CA58138D6B2E}" srcOrd="0" destOrd="0" presId="urn:microsoft.com/office/officeart/2008/layout/VerticalCurvedList"/>
    <dgm:cxn modelId="{932D7BB2-365C-F545-9AEE-51114AA39043}" type="presParOf" srcId="{3B198102-CAAC-A342-8902-AFDCB97035FC}" destId="{55162C1F-FB03-134A-8DC8-E46A29BEF9C3}" srcOrd="7" destOrd="0" presId="urn:microsoft.com/office/officeart/2008/layout/VerticalCurvedList"/>
    <dgm:cxn modelId="{4265C5A7-FA8B-7D43-B52E-AE1D1B569A8A}" type="presParOf" srcId="{3B198102-CAAC-A342-8902-AFDCB97035FC}" destId="{21E45958-419A-C74A-86D9-4C6188B753D3}" srcOrd="8" destOrd="0" presId="urn:microsoft.com/office/officeart/2008/layout/VerticalCurvedList"/>
    <dgm:cxn modelId="{04E27C08-3F2A-7B4C-A456-4678716D0295}" type="presParOf" srcId="{21E45958-419A-C74A-86D9-4C6188B753D3}" destId="{00D192E0-E33F-A447-B625-7101A341FCF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A29FD-53AA-924A-B64A-B444FBA8956A}">
      <dsp:nvSpPr>
        <dsp:cNvPr id="0" name=""/>
        <dsp:cNvSpPr/>
      </dsp:nvSpPr>
      <dsp:spPr>
        <a:xfrm>
          <a:off x="-3425274" y="-526679"/>
          <a:ext cx="4084055" cy="4084055"/>
        </a:xfrm>
        <a:prstGeom prst="blockArc">
          <a:avLst>
            <a:gd name="adj1" fmla="val 18900000"/>
            <a:gd name="adj2" fmla="val 2700000"/>
            <a:gd name="adj3" fmla="val 529"/>
          </a:avLst>
        </a:pr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4E5189-D6DE-0647-B218-87B81E6C543A}">
      <dsp:nvSpPr>
        <dsp:cNvPr id="0" name=""/>
        <dsp:cNvSpPr/>
      </dsp:nvSpPr>
      <dsp:spPr>
        <a:xfrm>
          <a:off x="345425" y="232999"/>
          <a:ext cx="4075947" cy="466242"/>
        </a:xfrm>
        <a:prstGeom prst="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08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ahoma" panose="020B0604030504040204" pitchFamily="34" charset="0"/>
              <a:ea typeface="Tahoma" panose="020B0604030504040204" pitchFamily="34" charset="0"/>
              <a:cs typeface="Tahoma" panose="020B0604030504040204" pitchFamily="34" charset="0"/>
            </a:rPr>
            <a:t>Problem Statement</a:t>
          </a:r>
          <a:endParaRPr lang="en-GB" sz="2400" kern="1200" dirty="0">
            <a:latin typeface="Tahoma" panose="020B0604030504040204" pitchFamily="34" charset="0"/>
            <a:ea typeface="Tahoma" panose="020B0604030504040204" pitchFamily="34" charset="0"/>
            <a:cs typeface="Tahoma" panose="020B0604030504040204" pitchFamily="34" charset="0"/>
          </a:endParaRPr>
        </a:p>
      </dsp:txBody>
      <dsp:txXfrm>
        <a:off x="345425" y="232999"/>
        <a:ext cx="4075947" cy="466242"/>
      </dsp:txXfrm>
    </dsp:sp>
    <dsp:sp modelId="{912D61A4-C427-AF4C-9E96-5D69032110B4}">
      <dsp:nvSpPr>
        <dsp:cNvPr id="0" name=""/>
        <dsp:cNvSpPr/>
      </dsp:nvSpPr>
      <dsp:spPr>
        <a:xfrm>
          <a:off x="54024" y="174719"/>
          <a:ext cx="582802" cy="582802"/>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F0D07-FA6C-3343-8D00-D004CF17AB06}">
      <dsp:nvSpPr>
        <dsp:cNvPr id="0" name=""/>
        <dsp:cNvSpPr/>
      </dsp:nvSpPr>
      <dsp:spPr>
        <a:xfrm>
          <a:off x="612733" y="932484"/>
          <a:ext cx="3808640" cy="466242"/>
        </a:xfrm>
        <a:prstGeom prst="rect">
          <a:avLst/>
        </a:prstGeom>
        <a:solidFill>
          <a:schemeClr val="accent2">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08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ahoma" panose="020B0604030504040204" pitchFamily="34" charset="0"/>
              <a:ea typeface="Tahoma" panose="020B0604030504040204" pitchFamily="34" charset="0"/>
              <a:cs typeface="Tahoma" panose="020B0604030504040204" pitchFamily="34" charset="0"/>
            </a:rPr>
            <a:t>Data Exploration</a:t>
          </a:r>
          <a:endParaRPr lang="en-GB" sz="2400" kern="1200" dirty="0">
            <a:latin typeface="Tahoma" panose="020B0604030504040204" pitchFamily="34" charset="0"/>
            <a:ea typeface="Tahoma" panose="020B0604030504040204" pitchFamily="34" charset="0"/>
            <a:cs typeface="Tahoma" panose="020B0604030504040204" pitchFamily="34" charset="0"/>
          </a:endParaRPr>
        </a:p>
      </dsp:txBody>
      <dsp:txXfrm>
        <a:off x="612733" y="932484"/>
        <a:ext cx="3808640" cy="466242"/>
      </dsp:txXfrm>
    </dsp:sp>
    <dsp:sp modelId="{D41F00A0-1E78-1F4C-9C0C-54B699DB8F81}">
      <dsp:nvSpPr>
        <dsp:cNvPr id="0" name=""/>
        <dsp:cNvSpPr/>
      </dsp:nvSpPr>
      <dsp:spPr>
        <a:xfrm>
          <a:off x="321331" y="874204"/>
          <a:ext cx="582802" cy="582802"/>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dsp:style>
    </dsp:sp>
    <dsp:sp modelId="{D3D259D2-B0CB-A04E-97F1-B5C745EB756A}">
      <dsp:nvSpPr>
        <dsp:cNvPr id="0" name=""/>
        <dsp:cNvSpPr/>
      </dsp:nvSpPr>
      <dsp:spPr>
        <a:xfrm>
          <a:off x="612733" y="1631969"/>
          <a:ext cx="3808640" cy="466242"/>
        </a:xfrm>
        <a:prstGeom prst="rect">
          <a:avLst/>
        </a:prstGeom>
        <a:solidFill>
          <a:schemeClr val="accent2">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080" tIns="60960" rIns="60960" bIns="60960" numCol="1" spcCol="1270" anchor="ctr" anchorCtr="0">
          <a:noAutofit/>
        </a:bodyPr>
        <a:lstStyle/>
        <a:p>
          <a:pPr marL="0" lvl="0" indent="0" algn="l" defTabSz="1066800">
            <a:lnSpc>
              <a:spcPct val="90000"/>
            </a:lnSpc>
            <a:spcBef>
              <a:spcPct val="0"/>
            </a:spcBef>
            <a:spcAft>
              <a:spcPct val="35000"/>
            </a:spcAft>
            <a:buNone/>
          </a:pPr>
          <a:r>
            <a:rPr lang="en-GB" sz="2400" kern="1200" dirty="0"/>
            <a:t>EDA</a:t>
          </a:r>
        </a:p>
      </dsp:txBody>
      <dsp:txXfrm>
        <a:off x="612733" y="1631969"/>
        <a:ext cx="3808640" cy="466242"/>
      </dsp:txXfrm>
    </dsp:sp>
    <dsp:sp modelId="{E69AF105-9A45-4B46-9D69-CA58138D6B2E}">
      <dsp:nvSpPr>
        <dsp:cNvPr id="0" name=""/>
        <dsp:cNvSpPr/>
      </dsp:nvSpPr>
      <dsp:spPr>
        <a:xfrm>
          <a:off x="321331" y="1573688"/>
          <a:ext cx="582802" cy="582802"/>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dsp:style>
    </dsp:sp>
    <dsp:sp modelId="{55162C1F-FB03-134A-8DC8-E46A29BEF9C3}">
      <dsp:nvSpPr>
        <dsp:cNvPr id="0" name=""/>
        <dsp:cNvSpPr/>
      </dsp:nvSpPr>
      <dsp:spPr>
        <a:xfrm>
          <a:off x="345425" y="2331453"/>
          <a:ext cx="4075947" cy="466242"/>
        </a:xfrm>
        <a:prstGeom prst="rect">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08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ahoma" panose="020B0604030504040204" pitchFamily="34" charset="0"/>
              <a:ea typeface="Tahoma" panose="020B0604030504040204" pitchFamily="34" charset="0"/>
              <a:cs typeface="Tahoma" panose="020B0604030504040204" pitchFamily="34" charset="0"/>
            </a:rPr>
            <a:t>Recommendations</a:t>
          </a:r>
          <a:endParaRPr lang="en-GB" sz="2400" kern="1200" dirty="0">
            <a:latin typeface="Tahoma" panose="020B0604030504040204" pitchFamily="34" charset="0"/>
            <a:ea typeface="Tahoma" panose="020B0604030504040204" pitchFamily="34" charset="0"/>
            <a:cs typeface="Tahoma" panose="020B0604030504040204" pitchFamily="34" charset="0"/>
          </a:endParaRPr>
        </a:p>
      </dsp:txBody>
      <dsp:txXfrm>
        <a:off x="345425" y="2331453"/>
        <a:ext cx="4075947" cy="466242"/>
      </dsp:txXfrm>
    </dsp:sp>
    <dsp:sp modelId="{00D192E0-E33F-A447-B625-7101A341FCFA}">
      <dsp:nvSpPr>
        <dsp:cNvPr id="0" name=""/>
        <dsp:cNvSpPr/>
      </dsp:nvSpPr>
      <dsp:spPr>
        <a:xfrm>
          <a:off x="54024" y="2273173"/>
          <a:ext cx="582802" cy="582802"/>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5/31/24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5/31/24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5.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4.wdp"/><Relationship Id="rId5" Type="http://schemas.microsoft.com/office/2007/relationships/hdphoto" Target="../media/hdphoto3.wdp"/><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1969770"/>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2800" b="1" dirty="0">
                <a:solidFill>
                  <a:schemeClr val="tx1">
                    <a:lumMod val="95000"/>
                    <a:lumOff val="5000"/>
                  </a:schemeClr>
                </a:solidFill>
                <a:latin typeface="Calibri" panose="020F0502020204030204" pitchFamily="34" charset="0"/>
                <a:cs typeface="Calibri" panose="020F0502020204030204" pitchFamily="34" charset="0"/>
              </a:rPr>
              <a:t>G2M(cab industry) case study</a:t>
            </a:r>
            <a:endParaRPr lang="en-US" sz="2800" dirty="0">
              <a:solidFill>
                <a:schemeClr val="tx1">
                  <a:lumMod val="95000"/>
                  <a:lumOff val="5000"/>
                </a:schemeClr>
              </a:solidFill>
            </a:endParaRPr>
          </a:p>
          <a:p>
            <a:r>
              <a:rPr lang="en-US" sz="2800" b="1" dirty="0"/>
              <a:t>21/05/2024</a:t>
            </a:r>
          </a:p>
        </p:txBody>
      </p:sp>
      <p:sp>
        <p:nvSpPr>
          <p:cNvPr id="3" name="TextBox 2">
            <a:extLst>
              <a:ext uri="{FF2B5EF4-FFF2-40B4-BE49-F238E27FC236}">
                <a16:creationId xmlns:a16="http://schemas.microsoft.com/office/drawing/2014/main" id="{B2069FA9-343E-3623-70A9-9ED0A75846B2}"/>
              </a:ext>
            </a:extLst>
          </p:cNvPr>
          <p:cNvSpPr txBox="1"/>
          <p:nvPr/>
        </p:nvSpPr>
        <p:spPr>
          <a:xfrm>
            <a:off x="5776233" y="5840577"/>
            <a:ext cx="6098720" cy="830997"/>
          </a:xfrm>
          <a:prstGeom prst="rect">
            <a:avLst/>
          </a:prstGeom>
          <a:noFill/>
        </p:spPr>
        <p:txBody>
          <a:bodyPr wrap="square">
            <a:spAutoFit/>
          </a:bodyPr>
          <a:lstStyle/>
          <a:p>
            <a:pPr algn="r"/>
            <a:r>
              <a:rPr lang="en-GB" sz="2400" b="0" i="0" u="none" strike="noStrike" dirty="0">
                <a:solidFill>
                  <a:schemeClr val="bg1"/>
                </a:solidFill>
                <a:effectLst/>
                <a:latin typeface="Calibri" panose="020F0502020204030204" pitchFamily="34" charset="0"/>
              </a:rPr>
              <a:t>Maria de Fatima </a:t>
            </a:r>
            <a:r>
              <a:rPr lang="en-GB" sz="2400" b="0" i="0" u="none" strike="noStrike" dirty="0" err="1">
                <a:solidFill>
                  <a:schemeClr val="bg1"/>
                </a:solidFill>
                <a:effectLst/>
                <a:latin typeface="Calibri" panose="020F0502020204030204" pitchFamily="34" charset="0"/>
              </a:rPr>
              <a:t>Lemos</a:t>
            </a:r>
            <a:r>
              <a:rPr lang="en-GB" sz="2400" b="0" i="0" u="none" strike="noStrike" dirty="0">
                <a:solidFill>
                  <a:schemeClr val="bg1"/>
                </a:solidFill>
                <a:effectLst/>
                <a:latin typeface="Calibri" panose="020F0502020204030204" pitchFamily="34" charset="0"/>
              </a:rPr>
              <a:t> Pinto</a:t>
            </a:r>
          </a:p>
          <a:p>
            <a:pPr algn="r"/>
            <a:r>
              <a:rPr lang="en-GB" sz="2400" b="0" i="0" u="none" strike="noStrike" dirty="0">
                <a:solidFill>
                  <a:schemeClr val="bg1"/>
                </a:solidFill>
                <a:effectLst/>
                <a:latin typeface="Calibri" panose="020F0502020204030204" pitchFamily="34" charset="0"/>
              </a:rPr>
              <a:t>LISUM33</a:t>
            </a:r>
            <a:endParaRPr lang="en-US" sz="2400"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45C6E9B6-43D0-CCED-0962-4FC8168CF375}"/>
              </a:ext>
            </a:extLst>
          </p:cNvPr>
          <p:cNvSpPr>
            <a:spLocks noGrp="1"/>
          </p:cNvSpPr>
          <p:nvPr>
            <p:ph type="title"/>
          </p:nvPr>
        </p:nvSpPr>
        <p:spPr/>
        <p:txBody>
          <a:bodyPr/>
          <a:lstStyle/>
          <a:p>
            <a:pPr algn="ctr"/>
            <a:r>
              <a:rPr lang="en-GB" sz="3600" kern="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rPr>
              <a:t>Per City Analysis</a:t>
            </a: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2" name="Picture 1" descr="A graph of blue bars with white text&#10;&#10;Description automatically generated">
            <a:extLst>
              <a:ext uri="{FF2B5EF4-FFF2-40B4-BE49-F238E27FC236}">
                <a16:creationId xmlns:a16="http://schemas.microsoft.com/office/drawing/2014/main" id="{D8673D99-DF7B-4657-4C71-AFE8E4B50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517" y="4148773"/>
            <a:ext cx="3856640" cy="2344102"/>
          </a:xfrm>
          <a:prstGeom prst="rect">
            <a:avLst/>
          </a:prstGeom>
        </p:spPr>
      </p:pic>
      <p:pic>
        <p:nvPicPr>
          <p:cNvPr id="3" name="Picture 2" descr="A graph of a number of cities&#10;&#10;Description automatically generated">
            <a:extLst>
              <a:ext uri="{FF2B5EF4-FFF2-40B4-BE49-F238E27FC236}">
                <a16:creationId xmlns:a16="http://schemas.microsoft.com/office/drawing/2014/main" id="{7ED526D0-EBDD-F530-4AEB-4518E5E3B5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0818" y="1549966"/>
            <a:ext cx="3849399" cy="2532499"/>
          </a:xfrm>
          <a:prstGeom prst="rect">
            <a:avLst/>
          </a:prstGeom>
        </p:spPr>
      </p:pic>
      <p:pic>
        <p:nvPicPr>
          <p:cNvPr id="6" name="Picture 5" descr="A graph of a number of cities&#10;&#10;Description automatically generated">
            <a:extLst>
              <a:ext uri="{FF2B5EF4-FFF2-40B4-BE49-F238E27FC236}">
                <a16:creationId xmlns:a16="http://schemas.microsoft.com/office/drawing/2014/main" id="{166B8128-879D-B410-4EFE-14194FDB19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880" y="1543571"/>
            <a:ext cx="3698472" cy="2439600"/>
          </a:xfrm>
          <a:prstGeom prst="rect">
            <a:avLst/>
          </a:prstGeom>
        </p:spPr>
      </p:pic>
      <p:pic>
        <p:nvPicPr>
          <p:cNvPr id="7" name="Picture 6" descr="A graph of a number of cities&#10;&#10;Description automatically generated">
            <a:extLst>
              <a:ext uri="{FF2B5EF4-FFF2-40B4-BE49-F238E27FC236}">
                <a16:creationId xmlns:a16="http://schemas.microsoft.com/office/drawing/2014/main" id="{EAE412CC-12A9-441C-4861-B7CE8DBCCB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0819" y="4080827"/>
            <a:ext cx="3849399" cy="2544494"/>
          </a:xfrm>
          <a:prstGeom prst="rect">
            <a:avLst/>
          </a:prstGeom>
        </p:spPr>
      </p:pic>
      <p:sp>
        <p:nvSpPr>
          <p:cNvPr id="9" name="TextBox 8">
            <a:extLst>
              <a:ext uri="{FF2B5EF4-FFF2-40B4-BE49-F238E27FC236}">
                <a16:creationId xmlns:a16="http://schemas.microsoft.com/office/drawing/2014/main" id="{E3FE1E02-7B47-926C-636C-C34B65E15290}"/>
              </a:ext>
            </a:extLst>
          </p:cNvPr>
          <p:cNvSpPr txBox="1"/>
          <p:nvPr/>
        </p:nvSpPr>
        <p:spPr>
          <a:xfrm>
            <a:off x="8345577" y="2756105"/>
            <a:ext cx="3537527" cy="3231654"/>
          </a:xfrm>
          <a:prstGeom prst="rect">
            <a:avLst/>
          </a:prstGeom>
          <a:noFill/>
        </p:spPr>
        <p:txBody>
          <a:bodyPr wrap="square" rtlCol="0">
            <a:spAutoFit/>
          </a:bodyPr>
          <a:lstStyle/>
          <a:p>
            <a:pPr marL="285750" indent="-285750" algn="l">
              <a:buFont typeface="Wingdings" pitchFamily="2" charset="2"/>
              <a:buChar char="ü"/>
            </a:pPr>
            <a:r>
              <a:rPr lang="en-GB" sz="1200" b="1" i="0" u="none" strike="noStrike" dirty="0">
                <a:solidFill>
                  <a:schemeClr val="tx1">
                    <a:lumMod val="95000"/>
                    <a:lumOff val="5000"/>
                  </a:schemeClr>
                </a:solidFill>
                <a:effectLst/>
                <a:latin typeface="ui-sans-serif"/>
              </a:rPr>
              <a:t>New York</a:t>
            </a:r>
            <a:r>
              <a:rPr lang="en-GB" sz="1200" b="0" i="0" u="none" strike="noStrike" dirty="0">
                <a:solidFill>
                  <a:schemeClr val="tx1">
                    <a:lumMod val="95000"/>
                    <a:lumOff val="5000"/>
                  </a:schemeClr>
                </a:solidFill>
                <a:effectLst/>
                <a:latin typeface="ui-sans-serif"/>
              </a:rPr>
              <a:t> consistently leads across all metrics: total cost, total revenue, number of trips, and profit, indicating it is the most active and profitable city for the cab services.</a:t>
            </a:r>
          </a:p>
          <a:p>
            <a:pPr marL="285750" indent="-285750" algn="l">
              <a:buFont typeface="Wingdings" pitchFamily="2" charset="2"/>
              <a:buChar char="ü"/>
            </a:pPr>
            <a:r>
              <a:rPr lang="en-GB" sz="1200" b="1" i="0" u="none" strike="noStrike" dirty="0">
                <a:solidFill>
                  <a:schemeClr val="tx1">
                    <a:lumMod val="95000"/>
                    <a:lumOff val="5000"/>
                  </a:schemeClr>
                </a:solidFill>
                <a:effectLst/>
                <a:latin typeface="ui-sans-serif"/>
              </a:rPr>
              <a:t>Chicago</a:t>
            </a:r>
            <a:r>
              <a:rPr lang="en-GB" sz="1200" b="0" i="0" u="none" strike="noStrike" dirty="0">
                <a:solidFill>
                  <a:schemeClr val="tx1">
                    <a:lumMod val="95000"/>
                    <a:lumOff val="5000"/>
                  </a:schemeClr>
                </a:solidFill>
                <a:effectLst/>
                <a:latin typeface="ui-sans-serif"/>
              </a:rPr>
              <a:t> and </a:t>
            </a:r>
            <a:r>
              <a:rPr lang="en-GB" sz="1200" b="1" i="0" u="none" strike="noStrike" dirty="0">
                <a:solidFill>
                  <a:schemeClr val="tx1">
                    <a:lumMod val="95000"/>
                    <a:lumOff val="5000"/>
                  </a:schemeClr>
                </a:solidFill>
                <a:effectLst/>
                <a:latin typeface="ui-sans-serif"/>
              </a:rPr>
              <a:t>Los Angeles</a:t>
            </a:r>
            <a:r>
              <a:rPr lang="en-GB" sz="1200" b="0" i="0" u="none" strike="noStrike" dirty="0">
                <a:solidFill>
                  <a:schemeClr val="tx1">
                    <a:lumMod val="95000"/>
                    <a:lumOff val="5000"/>
                  </a:schemeClr>
                </a:solidFill>
                <a:effectLst/>
                <a:latin typeface="ui-sans-serif"/>
              </a:rPr>
              <a:t> follow as significant contributors across all metrics, though they trail behind New York.</a:t>
            </a:r>
          </a:p>
          <a:p>
            <a:pPr marL="285750" indent="-285750" algn="l">
              <a:buFont typeface="Wingdings" pitchFamily="2" charset="2"/>
              <a:buChar char="ü"/>
            </a:pPr>
            <a:r>
              <a:rPr lang="en-GB" sz="1200" b="1" i="0" u="none" strike="noStrike" dirty="0">
                <a:solidFill>
                  <a:schemeClr val="tx1">
                    <a:lumMod val="95000"/>
                    <a:lumOff val="5000"/>
                  </a:schemeClr>
                </a:solidFill>
                <a:effectLst/>
                <a:latin typeface="ui-sans-serif"/>
              </a:rPr>
              <a:t>San Francisco</a:t>
            </a:r>
            <a:r>
              <a:rPr lang="en-GB" sz="1200" b="0" i="0" u="none" strike="noStrike" dirty="0">
                <a:solidFill>
                  <a:schemeClr val="tx1">
                    <a:lumMod val="95000"/>
                    <a:lumOff val="5000"/>
                  </a:schemeClr>
                </a:solidFill>
                <a:effectLst/>
                <a:latin typeface="ui-sans-serif"/>
              </a:rPr>
              <a:t>, </a:t>
            </a:r>
            <a:r>
              <a:rPr lang="en-GB" sz="1200" b="1" i="0" u="none" strike="noStrike" dirty="0">
                <a:solidFill>
                  <a:schemeClr val="tx1">
                    <a:lumMod val="95000"/>
                    <a:lumOff val="5000"/>
                  </a:schemeClr>
                </a:solidFill>
                <a:effectLst/>
                <a:latin typeface="ui-sans-serif"/>
              </a:rPr>
              <a:t>Boston</a:t>
            </a:r>
            <a:r>
              <a:rPr lang="en-GB" sz="1200" b="0" i="0" u="none" strike="noStrike" dirty="0">
                <a:solidFill>
                  <a:schemeClr val="tx1">
                    <a:lumMod val="95000"/>
                    <a:lumOff val="5000"/>
                  </a:schemeClr>
                </a:solidFill>
                <a:effectLst/>
                <a:latin typeface="ui-sans-serif"/>
              </a:rPr>
              <a:t>, and </a:t>
            </a:r>
            <a:r>
              <a:rPr lang="en-GB" sz="1200" b="1" i="0" u="none" strike="noStrike" dirty="0">
                <a:solidFill>
                  <a:schemeClr val="tx1">
                    <a:lumMod val="95000"/>
                    <a:lumOff val="5000"/>
                  </a:schemeClr>
                </a:solidFill>
                <a:effectLst/>
                <a:latin typeface="ui-sans-serif"/>
              </a:rPr>
              <a:t>Washington</a:t>
            </a:r>
            <a:r>
              <a:rPr lang="en-GB" sz="1200" b="0" i="0" u="none" strike="noStrike" dirty="0">
                <a:solidFill>
                  <a:schemeClr val="tx1">
                    <a:lumMod val="95000"/>
                    <a:lumOff val="5000"/>
                  </a:schemeClr>
                </a:solidFill>
                <a:effectLst/>
                <a:latin typeface="ui-sans-serif"/>
              </a:rPr>
              <a:t> also play important roles, contributing substantial numbers in cost, revenue, trips, and profit.</a:t>
            </a:r>
          </a:p>
          <a:p>
            <a:pPr marL="285750" indent="-285750" algn="l">
              <a:buFont typeface="Wingdings" pitchFamily="2" charset="2"/>
              <a:buChar char="ü"/>
            </a:pPr>
            <a:r>
              <a:rPr lang="en-GB" sz="1200" b="0" i="0" u="none" strike="noStrike" dirty="0">
                <a:solidFill>
                  <a:schemeClr val="tx1">
                    <a:lumMod val="95000"/>
                    <a:lumOff val="5000"/>
                  </a:schemeClr>
                </a:solidFill>
                <a:effectLst/>
                <a:latin typeface="ui-sans-serif"/>
              </a:rPr>
              <a:t>The trends in these graphs suggest that the highest activity and profitability are concentrated in major metropolitan areas, with a steep decline in smaller or less busy cities.</a:t>
            </a:r>
          </a:p>
          <a:p>
            <a:br>
              <a:rPr lang="en-GB" dirty="0"/>
            </a:br>
            <a:endParaRPr lang="en-US" dirty="0"/>
          </a:p>
        </p:txBody>
      </p:sp>
    </p:spTree>
    <p:extLst>
      <p:ext uri="{BB962C8B-B14F-4D97-AF65-F5344CB8AC3E}">
        <p14:creationId xmlns:p14="http://schemas.microsoft.com/office/powerpoint/2010/main" val="1984890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6941701-C257-D6CF-B27E-A738D6297BF0}"/>
              </a:ext>
            </a:extLst>
          </p:cNvPr>
          <p:cNvSpPr txBox="1"/>
          <p:nvPr/>
        </p:nvSpPr>
        <p:spPr>
          <a:xfrm>
            <a:off x="2685553" y="171271"/>
            <a:ext cx="6102626" cy="1200329"/>
          </a:xfrm>
          <a:prstGeom prst="rect">
            <a:avLst/>
          </a:prstGeom>
          <a:noFill/>
        </p:spPr>
        <p:txBody>
          <a:bodyPr wrap="square">
            <a:spAutoFit/>
          </a:bodyPr>
          <a:lstStyle/>
          <a:p>
            <a:pPr algn="ctr">
              <a:tabLst>
                <a:tab pos="661035" algn="l"/>
              </a:tabLst>
            </a:pPr>
            <a:r>
              <a:rPr lang="en-GB" sz="3600" kern="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rPr>
              <a:t>Income class wise profit analysis</a:t>
            </a:r>
          </a:p>
        </p:txBody>
      </p:sp>
      <p:pic>
        <p:nvPicPr>
          <p:cNvPr id="11" name="Picture 10" descr="A graph of a graph&#10;&#10;Description automatically generated with medium confidence">
            <a:extLst>
              <a:ext uri="{FF2B5EF4-FFF2-40B4-BE49-F238E27FC236}">
                <a16:creationId xmlns:a16="http://schemas.microsoft.com/office/drawing/2014/main" id="{AF411990-B4B0-118A-AE38-F6054EE1F8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8924" y="2011997"/>
            <a:ext cx="7215642" cy="4023043"/>
          </a:xfrm>
          <a:prstGeom prst="rect">
            <a:avLst/>
          </a:prstGeom>
        </p:spPr>
      </p:pic>
      <p:sp>
        <p:nvSpPr>
          <p:cNvPr id="12" name="TextBox 11">
            <a:extLst>
              <a:ext uri="{FF2B5EF4-FFF2-40B4-BE49-F238E27FC236}">
                <a16:creationId xmlns:a16="http://schemas.microsoft.com/office/drawing/2014/main" id="{40D83FFD-F23A-77F8-C147-16BC037FA8A3}"/>
              </a:ext>
            </a:extLst>
          </p:cNvPr>
          <p:cNvSpPr txBox="1"/>
          <p:nvPr/>
        </p:nvSpPr>
        <p:spPr>
          <a:xfrm>
            <a:off x="413467" y="2869356"/>
            <a:ext cx="3991555" cy="2308324"/>
          </a:xfrm>
          <a:prstGeom prst="rect">
            <a:avLst/>
          </a:prstGeom>
          <a:noFill/>
        </p:spPr>
        <p:txBody>
          <a:bodyPr wrap="square" rtlCol="0">
            <a:spAutoFit/>
          </a:bodyPr>
          <a:lstStyle/>
          <a:p>
            <a:pPr marL="171450" indent="-171450" algn="just">
              <a:buFont typeface="Wingdings" pitchFamily="2" charset="2"/>
              <a:buChar char="ü"/>
            </a:pPr>
            <a:r>
              <a:rPr lang="en-GB" sz="1200" b="1" i="0" u="none" strike="noStrike" dirty="0">
                <a:solidFill>
                  <a:schemeClr val="tx1">
                    <a:lumMod val="95000"/>
                    <a:lumOff val="5000"/>
                  </a:schemeClr>
                </a:solidFill>
                <a:effectLst/>
                <a:latin typeface="ui-sans-serif"/>
              </a:rPr>
              <a:t>Yellow Cab</a:t>
            </a:r>
            <a:r>
              <a:rPr lang="en-GB" sz="1200" b="0" i="0" u="none" strike="noStrike" dirty="0">
                <a:solidFill>
                  <a:schemeClr val="tx1">
                    <a:lumMod val="95000"/>
                    <a:lumOff val="5000"/>
                  </a:schemeClr>
                </a:solidFill>
                <a:effectLst/>
                <a:latin typeface="ui-sans-serif"/>
              </a:rPr>
              <a:t> consistently shows higher profits across all years compared to </a:t>
            </a:r>
            <a:r>
              <a:rPr lang="en-GB" sz="1200" b="1" i="0" u="none" strike="noStrike" dirty="0">
                <a:solidFill>
                  <a:schemeClr val="tx1">
                    <a:lumMod val="95000"/>
                    <a:lumOff val="5000"/>
                  </a:schemeClr>
                </a:solidFill>
                <a:effectLst/>
                <a:latin typeface="ui-sans-serif"/>
              </a:rPr>
              <a:t>Pink Cab</a:t>
            </a:r>
            <a:r>
              <a:rPr lang="en-GB" sz="1200" b="0" i="0" u="none" strike="noStrike" dirty="0">
                <a:solidFill>
                  <a:schemeClr val="tx1">
                    <a:lumMod val="95000"/>
                    <a:lumOff val="5000"/>
                  </a:schemeClr>
                </a:solidFill>
                <a:effectLst/>
                <a:latin typeface="ui-sans-serif"/>
              </a:rPr>
              <a:t>.</a:t>
            </a:r>
          </a:p>
          <a:p>
            <a:pPr marL="171450" indent="-171450" algn="just">
              <a:buFont typeface="Wingdings" pitchFamily="2" charset="2"/>
              <a:buChar char="ü"/>
            </a:pPr>
            <a:r>
              <a:rPr lang="en-GB" sz="1200" b="0" i="0" u="none" strike="noStrike" dirty="0">
                <a:solidFill>
                  <a:schemeClr val="tx1">
                    <a:lumMod val="95000"/>
                    <a:lumOff val="5000"/>
                  </a:schemeClr>
                </a:solidFill>
                <a:effectLst/>
                <a:latin typeface="ui-sans-serif"/>
              </a:rPr>
              <a:t>Yellow Cab’s profits have significant contributions from higher income classes, particularly in 2017 where the profit peaks.</a:t>
            </a:r>
          </a:p>
          <a:p>
            <a:pPr marL="171450" indent="-171450" algn="just">
              <a:buFont typeface="Wingdings" pitchFamily="2" charset="2"/>
              <a:buChar char="ü"/>
            </a:pPr>
            <a:r>
              <a:rPr lang="en-GB" sz="1200" b="0" i="0" u="none" strike="noStrike" dirty="0">
                <a:solidFill>
                  <a:schemeClr val="tx1">
                    <a:lumMod val="95000"/>
                    <a:lumOff val="5000"/>
                  </a:schemeClr>
                </a:solidFill>
                <a:effectLst/>
                <a:latin typeface="ui-sans-serif"/>
              </a:rPr>
              <a:t>Pink Cab’s profits are much lower and show a relatively balanced contribution across all income classes.</a:t>
            </a:r>
          </a:p>
          <a:p>
            <a:pPr marL="171450" indent="-171450" algn="just">
              <a:buFont typeface="Wingdings" pitchFamily="2" charset="2"/>
              <a:buChar char="ü"/>
            </a:pPr>
            <a:r>
              <a:rPr lang="en-GB" sz="1200" b="0" i="0" u="none" strike="noStrike" dirty="0">
                <a:solidFill>
                  <a:schemeClr val="tx1">
                    <a:lumMod val="95000"/>
                    <a:lumOff val="5000"/>
                  </a:schemeClr>
                </a:solidFill>
                <a:effectLst/>
                <a:latin typeface="ui-sans-serif"/>
              </a:rPr>
              <a:t>The trend indicates that higher income classes contribute more significantly to Yellow Cab’s profits, highlighting the company’s stronger market presence and customer base in these income segments.</a:t>
            </a:r>
          </a:p>
          <a:p>
            <a:pPr marL="171450" indent="-171450" algn="just">
              <a:buFont typeface="Wingdings" pitchFamily="2" charset="2"/>
              <a:buChar char="ü"/>
            </a:pPr>
            <a:endParaRPr lang="en-US" sz="1200" dirty="0">
              <a:solidFill>
                <a:schemeClr val="tx1">
                  <a:lumMod val="95000"/>
                  <a:lumOff val="5000"/>
                </a:schemeClr>
              </a:solidFill>
            </a:endParaRPr>
          </a:p>
        </p:txBody>
      </p:sp>
    </p:spTree>
    <p:extLst>
      <p:ext uri="{BB962C8B-B14F-4D97-AF65-F5344CB8AC3E}">
        <p14:creationId xmlns:p14="http://schemas.microsoft.com/office/powerpoint/2010/main" val="2526573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7830D4-D8B4-980A-5C1E-BC850792528F}"/>
              </a:ext>
            </a:extLst>
          </p:cNvPr>
          <p:cNvSpPr txBox="1"/>
          <p:nvPr/>
        </p:nvSpPr>
        <p:spPr>
          <a:xfrm>
            <a:off x="3044687" y="294382"/>
            <a:ext cx="6102626" cy="1077218"/>
          </a:xfrm>
          <a:prstGeom prst="rect">
            <a:avLst/>
          </a:prstGeom>
          <a:noFill/>
        </p:spPr>
        <p:txBody>
          <a:bodyPr wrap="square">
            <a:spAutoFit/>
          </a:bodyPr>
          <a:lstStyle/>
          <a:p>
            <a:pPr algn="ctr"/>
            <a:r>
              <a:rPr lang="en-GB" sz="3200" kern="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rPr>
              <a:t>Average cost per trip and profit margin comparison</a:t>
            </a:r>
          </a:p>
        </p:txBody>
      </p:sp>
      <p:pic>
        <p:nvPicPr>
          <p:cNvPr id="6" name="Picture 5" descr="A chart with a yellow and pink bar&#10;&#10;Description automatically generated">
            <a:extLst>
              <a:ext uri="{FF2B5EF4-FFF2-40B4-BE49-F238E27FC236}">
                <a16:creationId xmlns:a16="http://schemas.microsoft.com/office/drawing/2014/main" id="{DE6EB907-6B13-2840-C7ED-5C33640C2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438" y="1665981"/>
            <a:ext cx="4039263" cy="2973655"/>
          </a:xfrm>
          <a:prstGeom prst="rect">
            <a:avLst/>
          </a:prstGeom>
        </p:spPr>
      </p:pic>
      <p:pic>
        <p:nvPicPr>
          <p:cNvPr id="7" name="Content Placeholder 6" descr="A graph with a yellow and pink rectangle&#10;&#10;Description automatically generated">
            <a:extLst>
              <a:ext uri="{FF2B5EF4-FFF2-40B4-BE49-F238E27FC236}">
                <a16:creationId xmlns:a16="http://schemas.microsoft.com/office/drawing/2014/main" id="{DA7CFFE4-443B-CD9F-CFCD-BA1EFD339B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03166" y="3299371"/>
            <a:ext cx="3888834" cy="3144305"/>
          </a:xfrm>
          <a:prstGeom prst="rect">
            <a:avLst/>
          </a:prstGeom>
        </p:spPr>
      </p:pic>
      <p:sp>
        <p:nvSpPr>
          <p:cNvPr id="9" name="TextBox 8">
            <a:extLst>
              <a:ext uri="{FF2B5EF4-FFF2-40B4-BE49-F238E27FC236}">
                <a16:creationId xmlns:a16="http://schemas.microsoft.com/office/drawing/2014/main" id="{323E6CFA-41DD-37FF-BE13-CE71F0F699BE}"/>
              </a:ext>
            </a:extLst>
          </p:cNvPr>
          <p:cNvSpPr txBox="1"/>
          <p:nvPr/>
        </p:nvSpPr>
        <p:spPr>
          <a:xfrm>
            <a:off x="521016" y="4016209"/>
            <a:ext cx="3560652" cy="1384995"/>
          </a:xfrm>
          <a:prstGeom prst="rect">
            <a:avLst/>
          </a:prstGeom>
          <a:noFill/>
        </p:spPr>
        <p:txBody>
          <a:bodyPr wrap="square" rtlCol="0">
            <a:spAutoFit/>
          </a:bodyPr>
          <a:lstStyle/>
          <a:p>
            <a:pPr marL="285750" indent="-285750" algn="l">
              <a:buFont typeface="Wingdings" pitchFamily="2" charset="2"/>
              <a:buChar char="ü"/>
            </a:pPr>
            <a:r>
              <a:rPr lang="en-GB" sz="1200" b="0" i="0" u="none" strike="noStrike" dirty="0">
                <a:solidFill>
                  <a:schemeClr val="tx1">
                    <a:lumMod val="95000"/>
                    <a:lumOff val="5000"/>
                  </a:schemeClr>
                </a:solidFill>
                <a:effectLst/>
                <a:latin typeface="ui-sans-serif"/>
              </a:rPr>
              <a:t>Yellow Cab not only charges a higher average cost per trip but also maintains a higher profit margin compared to Pink Cab.</a:t>
            </a:r>
          </a:p>
          <a:p>
            <a:pPr marL="285750" indent="-285750" algn="l">
              <a:buFont typeface="Wingdings" pitchFamily="2" charset="2"/>
              <a:buChar char="ü"/>
            </a:pPr>
            <a:r>
              <a:rPr lang="en-GB" sz="1200" b="0" i="0" u="none" strike="noStrike" dirty="0">
                <a:solidFill>
                  <a:schemeClr val="tx1">
                    <a:lumMod val="95000"/>
                    <a:lumOff val="5000"/>
                  </a:schemeClr>
                </a:solidFill>
                <a:effectLst/>
                <a:latin typeface="ui-sans-serif"/>
              </a:rPr>
              <a:t>These factors contribute to Yellow Cab's overall better financial performance compared to Pink Cab.</a:t>
            </a:r>
          </a:p>
          <a:p>
            <a:pPr marL="285750" indent="-285750">
              <a:buFont typeface="Wingdings" pitchFamily="2" charset="2"/>
              <a:buChar char="ü"/>
            </a:pPr>
            <a:endParaRPr lang="en-US" sz="1200" dirty="0">
              <a:solidFill>
                <a:schemeClr val="tx1">
                  <a:lumMod val="95000"/>
                  <a:lumOff val="5000"/>
                </a:schemeClr>
              </a:solidFill>
            </a:endParaRPr>
          </a:p>
        </p:txBody>
      </p:sp>
    </p:spTree>
    <p:extLst>
      <p:ext uri="{BB962C8B-B14F-4D97-AF65-F5344CB8AC3E}">
        <p14:creationId xmlns:p14="http://schemas.microsoft.com/office/powerpoint/2010/main" val="95623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45C6E9B6-43D0-CCED-0962-4FC8168CF375}"/>
              </a:ext>
            </a:extLst>
          </p:cNvPr>
          <p:cNvSpPr>
            <a:spLocks noGrp="1"/>
          </p:cNvSpPr>
          <p:nvPr>
            <p:ph type="title"/>
          </p:nvPr>
        </p:nvSpPr>
        <p:spPr>
          <a:xfrm>
            <a:off x="631466" y="46037"/>
            <a:ext cx="10515600" cy="1325563"/>
          </a:xfrm>
        </p:spPr>
        <p:txBody>
          <a:bodyPr>
            <a:normAutofit/>
          </a:bodyPr>
          <a:lstStyle/>
          <a:p>
            <a:pPr algn="ctr"/>
            <a:r>
              <a:rPr lang="en-US" sz="3600" dirty="0">
                <a:solidFill>
                  <a:srgbClr val="FF6600"/>
                </a:solidFill>
              </a:rPr>
              <a:t>Monthly revenue by company</a:t>
            </a:r>
          </a:p>
        </p:txBody>
      </p:sp>
      <p:pic>
        <p:nvPicPr>
          <p:cNvPr id="2" name="Picture 1">
            <a:extLst>
              <a:ext uri="{FF2B5EF4-FFF2-40B4-BE49-F238E27FC236}">
                <a16:creationId xmlns:a16="http://schemas.microsoft.com/office/drawing/2014/main" id="{7D10A276-214C-B258-B4A2-BB371DA46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904" y="1896787"/>
            <a:ext cx="7440571" cy="4085431"/>
          </a:xfrm>
          <a:prstGeom prst="rect">
            <a:avLst/>
          </a:prstGeom>
        </p:spPr>
      </p:pic>
    </p:spTree>
    <p:extLst>
      <p:ext uri="{BB962C8B-B14F-4D97-AF65-F5344CB8AC3E}">
        <p14:creationId xmlns:p14="http://schemas.microsoft.com/office/powerpoint/2010/main" val="228752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45F70FF-C699-875B-A768-6B3B23DC91DB}"/>
              </a:ext>
            </a:extLst>
          </p:cNvPr>
          <p:cNvSpPr txBox="1"/>
          <p:nvPr/>
        </p:nvSpPr>
        <p:spPr>
          <a:xfrm>
            <a:off x="2717359" y="496371"/>
            <a:ext cx="6102626" cy="646331"/>
          </a:xfrm>
          <a:prstGeom prst="rect">
            <a:avLst/>
          </a:prstGeom>
          <a:noFill/>
        </p:spPr>
        <p:txBody>
          <a:bodyPr wrap="square">
            <a:spAutoFit/>
          </a:bodyPr>
          <a:lstStyle/>
          <a:p>
            <a:pPr algn="ctr"/>
            <a:r>
              <a:rPr lang="en-GB" sz="3600" kern="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rPr>
              <a:t>Monthly trip distribution</a:t>
            </a:r>
          </a:p>
        </p:txBody>
      </p:sp>
      <p:pic>
        <p:nvPicPr>
          <p:cNvPr id="11" name="Picture 10" descr="A graph showing a line&#10;&#10;Description automatically generated">
            <a:extLst>
              <a:ext uri="{FF2B5EF4-FFF2-40B4-BE49-F238E27FC236}">
                <a16:creationId xmlns:a16="http://schemas.microsoft.com/office/drawing/2014/main" id="{C68A51AD-6BA0-F611-F844-821F9E4CBE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423" y="1639073"/>
            <a:ext cx="5876990" cy="3115807"/>
          </a:xfrm>
          <a:prstGeom prst="rect">
            <a:avLst/>
          </a:prstGeom>
        </p:spPr>
      </p:pic>
      <p:pic>
        <p:nvPicPr>
          <p:cNvPr id="12" name="Content Placeholder 4" descr="Output image">
            <a:extLst>
              <a:ext uri="{FF2B5EF4-FFF2-40B4-BE49-F238E27FC236}">
                <a16:creationId xmlns:a16="http://schemas.microsoft.com/office/drawing/2014/main" id="{2B3D3BCE-CDA0-0644-4461-091443045F5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227413" y="3149917"/>
            <a:ext cx="5787103" cy="3409909"/>
          </a:xfrm>
          <a:prstGeom prst="rect">
            <a:avLst/>
          </a:prstGeom>
          <a:noFill/>
          <a:ln>
            <a:noFill/>
          </a:ln>
        </p:spPr>
      </p:pic>
    </p:spTree>
    <p:extLst>
      <p:ext uri="{BB962C8B-B14F-4D97-AF65-F5344CB8AC3E}">
        <p14:creationId xmlns:p14="http://schemas.microsoft.com/office/powerpoint/2010/main" val="1657329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A630F8-1761-A02B-DE2E-FE6511634108}"/>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64628A8-8549-2868-0B71-5C92B6DDA4B8}"/>
              </a:ext>
            </a:extLst>
          </p:cNvPr>
          <p:cNvSpPr txBox="1"/>
          <p:nvPr/>
        </p:nvSpPr>
        <p:spPr>
          <a:xfrm>
            <a:off x="278296" y="1574357"/>
            <a:ext cx="9287124" cy="2400657"/>
          </a:xfrm>
          <a:prstGeom prst="rect">
            <a:avLst/>
          </a:prstGeom>
          <a:noFill/>
        </p:spPr>
        <p:txBody>
          <a:bodyPr wrap="square" rtlCol="0">
            <a:spAutoFit/>
          </a:bodyPr>
          <a:lstStyle/>
          <a:p>
            <a:r>
              <a:rPr lang="en-GB" b="1" i="0" u="none" strike="noStrike" dirty="0">
                <a:solidFill>
                  <a:schemeClr val="tx1">
                    <a:lumMod val="95000"/>
                    <a:lumOff val="5000"/>
                  </a:schemeClr>
                </a:solidFill>
                <a:effectLst/>
                <a:latin typeface="ui-sans-serif"/>
              </a:rPr>
              <a:t>Recommendations for Pink Cab:</a:t>
            </a:r>
          </a:p>
          <a:p>
            <a:endParaRPr lang="en-GB" b="0" i="0" u="none" strike="noStrike" dirty="0">
              <a:solidFill>
                <a:schemeClr val="tx1">
                  <a:lumMod val="95000"/>
                  <a:lumOff val="5000"/>
                </a:schemeClr>
              </a:solidFill>
              <a:effectLst/>
              <a:latin typeface="ui-sans-serif"/>
            </a:endParaRPr>
          </a:p>
          <a:p>
            <a:pPr marL="285750" indent="-285750" algn="just">
              <a:buFont typeface="Wingdings" pitchFamily="2" charset="2"/>
              <a:buChar char="Ø"/>
            </a:pPr>
            <a:r>
              <a:rPr lang="en-GB" sz="1200" b="0" i="0" u="none" strike="noStrike" dirty="0">
                <a:solidFill>
                  <a:schemeClr val="tx1">
                    <a:lumMod val="95000"/>
                    <a:lumOff val="5000"/>
                  </a:schemeClr>
                </a:solidFill>
                <a:effectLst/>
                <a:latin typeface="ui-sans-serif"/>
              </a:rPr>
              <a:t>Consider reviewing and adjusting the pricing strategy to gradually increase the average cost per trip. This should be done carefully to avoid losing price-sensitive customers but can help improve revenue and profit margins.</a:t>
            </a:r>
          </a:p>
          <a:p>
            <a:pPr marL="285750" indent="-285750" algn="just">
              <a:buFont typeface="Wingdings" pitchFamily="2" charset="2"/>
              <a:buChar char="Ø"/>
            </a:pPr>
            <a:r>
              <a:rPr lang="en-GB" sz="1200" b="0" i="0" u="none" strike="noStrike" dirty="0">
                <a:solidFill>
                  <a:schemeClr val="tx1">
                    <a:lumMod val="95000"/>
                    <a:lumOff val="5000"/>
                  </a:schemeClr>
                </a:solidFill>
                <a:effectLst/>
                <a:latin typeface="ui-sans-serif"/>
              </a:rPr>
              <a:t>Develop marketing strategies aimed at attracting higher income classes. This can be achieved through premium services, loyalty programs, and partnerships with businesses that cater to higher income individuals.</a:t>
            </a:r>
          </a:p>
          <a:p>
            <a:pPr marL="285750" indent="-285750">
              <a:buFont typeface="Wingdings" pitchFamily="2" charset="2"/>
              <a:buChar char="Ø"/>
            </a:pPr>
            <a:r>
              <a:rPr lang="en-GB" sz="1200" b="0" i="0" u="none" strike="noStrike" dirty="0">
                <a:solidFill>
                  <a:schemeClr val="tx1">
                    <a:lumMod val="95000"/>
                    <a:lumOff val="5000"/>
                  </a:schemeClr>
                </a:solidFill>
                <a:effectLst/>
                <a:latin typeface="ui-sans-serif"/>
              </a:rPr>
              <a:t>Analyse operational costs and identify areas where efficiency can be improved. This could involve optimizing routes, reducing fuel consumption, and managing maintenance costs more effectively.</a:t>
            </a:r>
          </a:p>
          <a:p>
            <a:pPr marL="285750" indent="-285750">
              <a:buFont typeface="Wingdings" pitchFamily="2" charset="2"/>
              <a:buChar char="Ø"/>
            </a:pPr>
            <a:r>
              <a:rPr lang="en-GB" sz="1200" b="0" i="0" u="none" strike="noStrike" dirty="0">
                <a:solidFill>
                  <a:schemeClr val="tx1">
                    <a:lumMod val="95000"/>
                    <a:lumOff val="5000"/>
                  </a:schemeClr>
                </a:solidFill>
                <a:effectLst/>
                <a:latin typeface="ui-sans-serif"/>
              </a:rPr>
              <a:t>Focus on expanding operations and improving service quality in key cities such as New York, Chicago, and Los Angeles, where the potential for higher revenue and profit is greater.</a:t>
            </a:r>
          </a:p>
          <a:p>
            <a:endParaRPr lang="en-US" dirty="0">
              <a:solidFill>
                <a:schemeClr val="tx1">
                  <a:lumMod val="95000"/>
                  <a:lumOff val="5000"/>
                </a:schemeClr>
              </a:solidFill>
            </a:endParaRPr>
          </a:p>
        </p:txBody>
      </p:sp>
      <p:sp>
        <p:nvSpPr>
          <p:cNvPr id="6" name="TextBox 5">
            <a:extLst>
              <a:ext uri="{FF2B5EF4-FFF2-40B4-BE49-F238E27FC236}">
                <a16:creationId xmlns:a16="http://schemas.microsoft.com/office/drawing/2014/main" id="{281B21B8-4A42-4885-02D6-9F20F4BB65CF}"/>
              </a:ext>
            </a:extLst>
          </p:cNvPr>
          <p:cNvSpPr txBox="1"/>
          <p:nvPr/>
        </p:nvSpPr>
        <p:spPr>
          <a:xfrm>
            <a:off x="2593450" y="4422250"/>
            <a:ext cx="9287124" cy="2031325"/>
          </a:xfrm>
          <a:prstGeom prst="rect">
            <a:avLst/>
          </a:prstGeom>
          <a:noFill/>
        </p:spPr>
        <p:txBody>
          <a:bodyPr wrap="square" rtlCol="0">
            <a:spAutoFit/>
          </a:bodyPr>
          <a:lstStyle/>
          <a:p>
            <a:r>
              <a:rPr lang="en-GB" b="1" i="0" u="none" strike="noStrike" dirty="0">
                <a:solidFill>
                  <a:schemeClr val="tx1">
                    <a:lumMod val="95000"/>
                    <a:lumOff val="5000"/>
                  </a:schemeClr>
                </a:solidFill>
                <a:effectLst/>
                <a:latin typeface="ui-sans-serif"/>
              </a:rPr>
              <a:t>Recommendations for Yellow Cab:</a:t>
            </a:r>
          </a:p>
          <a:p>
            <a:endParaRPr lang="en-GB" b="0" i="0" u="none" strike="noStrike" dirty="0">
              <a:solidFill>
                <a:schemeClr val="tx1">
                  <a:lumMod val="95000"/>
                  <a:lumOff val="5000"/>
                </a:schemeClr>
              </a:solidFill>
              <a:effectLst/>
              <a:latin typeface="ui-sans-serif"/>
            </a:endParaRPr>
          </a:p>
          <a:p>
            <a:pPr marL="171450" indent="-171450" algn="just">
              <a:buFont typeface="Wingdings" pitchFamily="2" charset="2"/>
              <a:buChar char="Ø"/>
            </a:pPr>
            <a:r>
              <a:rPr lang="en-GB" sz="1200" b="0" i="0" u="none" strike="noStrike" dirty="0">
                <a:solidFill>
                  <a:schemeClr val="tx1">
                    <a:lumMod val="95000"/>
                    <a:lumOff val="5000"/>
                  </a:schemeClr>
                </a:solidFill>
                <a:effectLst/>
                <a:latin typeface="ui-sans-serif"/>
              </a:rPr>
              <a:t>While Yellow Cab already has a higher average cost per trip, it’s important to maintain competitive pricing. Regularly review pricing strategies to ensure they are aligned with market trends and customer expectations.</a:t>
            </a:r>
          </a:p>
          <a:p>
            <a:pPr marL="171450" indent="-171450" algn="just">
              <a:buFont typeface="Wingdings" pitchFamily="2" charset="2"/>
              <a:buChar char="Ø"/>
            </a:pPr>
            <a:r>
              <a:rPr lang="en-GB" sz="1200" b="0" i="0" u="none" strike="noStrike" dirty="0">
                <a:solidFill>
                  <a:schemeClr val="tx1">
                    <a:lumMod val="95000"/>
                    <a:lumOff val="5000"/>
                  </a:schemeClr>
                </a:solidFill>
                <a:effectLst/>
                <a:latin typeface="ui-sans-serif"/>
              </a:rPr>
              <a:t>Focus on cost optimization to further improve profit margins. This can include better fleet management, reducing idle times, and leveraging economies of scale in procurement.</a:t>
            </a:r>
          </a:p>
          <a:p>
            <a:pPr marL="171450" indent="-171450" algn="just">
              <a:buFont typeface="Wingdings" pitchFamily="2" charset="2"/>
              <a:buChar char="Ø"/>
            </a:pPr>
            <a:r>
              <a:rPr lang="en-GB" sz="1200" b="0" i="0" u="none" strike="noStrike" dirty="0">
                <a:solidFill>
                  <a:schemeClr val="tx1">
                    <a:lumMod val="95000"/>
                    <a:lumOff val="5000"/>
                  </a:schemeClr>
                </a:solidFill>
                <a:effectLst/>
                <a:latin typeface="ui-sans-serif"/>
              </a:rPr>
              <a:t>Implement or enhance loyalty programs to reward frequent customers. This can include discounts, free rides after a certain number of trips, and exclusive offers for loyal customers.</a:t>
            </a:r>
          </a:p>
          <a:p>
            <a:endParaRPr lang="en-US" dirty="0">
              <a:solidFill>
                <a:schemeClr val="tx1">
                  <a:lumMod val="95000"/>
                  <a:lumOff val="5000"/>
                </a:schemeClr>
              </a:solidFill>
            </a:endParaRPr>
          </a:p>
        </p:txBody>
      </p:sp>
      <p:sp>
        <p:nvSpPr>
          <p:cNvPr id="7" name="TextBox 6">
            <a:extLst>
              <a:ext uri="{FF2B5EF4-FFF2-40B4-BE49-F238E27FC236}">
                <a16:creationId xmlns:a16="http://schemas.microsoft.com/office/drawing/2014/main" id="{7BDDC023-1E97-CA9C-949D-114C3E0AAA00}"/>
              </a:ext>
            </a:extLst>
          </p:cNvPr>
          <p:cNvSpPr txBox="1"/>
          <p:nvPr/>
        </p:nvSpPr>
        <p:spPr>
          <a:xfrm>
            <a:off x="2717359" y="496371"/>
            <a:ext cx="6102626" cy="646331"/>
          </a:xfrm>
          <a:prstGeom prst="rect">
            <a:avLst/>
          </a:prstGeom>
          <a:noFill/>
        </p:spPr>
        <p:txBody>
          <a:bodyPr wrap="square">
            <a:spAutoFit/>
          </a:bodyPr>
          <a:lstStyle/>
          <a:p>
            <a:pPr algn="ctr"/>
            <a:r>
              <a:rPr lang="en-GB" sz="3600" kern="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rPr>
              <a:t>Recommendations</a:t>
            </a:r>
          </a:p>
        </p:txBody>
      </p:sp>
    </p:spTree>
    <p:extLst>
      <p:ext uri="{BB962C8B-B14F-4D97-AF65-F5344CB8AC3E}">
        <p14:creationId xmlns:p14="http://schemas.microsoft.com/office/powerpoint/2010/main" val="185364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Table of Content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endParaRPr lang="en-US" sz="2800" dirty="0">
              <a:solidFill>
                <a:srgbClr val="FF6600"/>
              </a:solidFill>
            </a:endParaRPr>
          </a:p>
          <a:p>
            <a:pPr algn="just"/>
            <a:endParaRPr lang="en-US" sz="2800" dirty="0">
              <a:solidFill>
                <a:srgbClr val="FF6600"/>
              </a:solidFill>
            </a:endParaRPr>
          </a:p>
          <a:p>
            <a:pPr algn="just"/>
            <a:endParaRPr lang="en-US" sz="2800" dirty="0">
              <a:solidFill>
                <a:srgbClr val="FF6600"/>
              </a:solidFill>
            </a:endParaRPr>
          </a:p>
          <a:p>
            <a:pPr algn="just"/>
            <a:endParaRPr lang="en-US" sz="2800" dirty="0">
              <a:solidFill>
                <a:srgbClr val="FF6600"/>
              </a:solidFill>
            </a:endParaRPr>
          </a:p>
          <a:p>
            <a:pPr algn="just"/>
            <a:endParaRPr lang="en-US" sz="2800" dirty="0">
              <a:solidFill>
                <a:srgbClr val="FF6600"/>
              </a:solidFill>
            </a:endParaRPr>
          </a:p>
          <a:p>
            <a:pPr algn="just"/>
            <a:endParaRPr lang="en-US" sz="2800" dirty="0">
              <a:solidFill>
                <a:srgbClr val="FF6600"/>
              </a:solidFill>
            </a:endParaRPr>
          </a:p>
          <a:p>
            <a:pPr algn="just"/>
            <a:endParaRPr lang="en-US" sz="2800" dirty="0">
              <a:solidFill>
                <a:srgbClr val="FF6600"/>
              </a:solidFill>
            </a:endParaRPr>
          </a:p>
          <a:p>
            <a:pPr algn="just"/>
            <a:endParaRPr lang="en-US" sz="2800" dirty="0">
              <a:solidFill>
                <a:srgbClr val="FF6600"/>
              </a:solidFill>
            </a:endParaRPr>
          </a:p>
          <a:p>
            <a:pPr algn="just"/>
            <a:endParaRPr lang="en-US" sz="2800" dirty="0">
              <a:solidFill>
                <a:srgbClr val="FF6600"/>
              </a:solidFill>
            </a:endParaRPr>
          </a:p>
          <a:p>
            <a:pPr algn="just"/>
            <a:endParaRPr lang="en-US" sz="2800" dirty="0">
              <a:solidFill>
                <a:srgbClr val="FF6600"/>
              </a:solidFill>
            </a:endParaRPr>
          </a:p>
          <a:p>
            <a:pPr algn="just"/>
            <a:endParaRPr lang="en-US" sz="2800"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ontent Placeholder 7">
            <a:extLst>
              <a:ext uri="{FF2B5EF4-FFF2-40B4-BE49-F238E27FC236}">
                <a16:creationId xmlns:a16="http://schemas.microsoft.com/office/drawing/2014/main" id="{1AB1CAEE-0569-6861-AF64-1B66AF1D1016}"/>
              </a:ext>
            </a:extLst>
          </p:cNvPr>
          <p:cNvGraphicFramePr>
            <a:graphicFrameLocks/>
          </p:cNvGraphicFramePr>
          <p:nvPr>
            <p:extLst>
              <p:ext uri="{D42A27DB-BD31-4B8C-83A1-F6EECF244321}">
                <p14:modId xmlns:p14="http://schemas.microsoft.com/office/powerpoint/2010/main" val="925944477"/>
              </p:ext>
            </p:extLst>
          </p:nvPr>
        </p:nvGraphicFramePr>
        <p:xfrm>
          <a:off x="6096000" y="1782678"/>
          <a:ext cx="4460240" cy="30306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GB" sz="1600" b="0" i="0" u="none" strike="noStrike" dirty="0">
                <a:effectLst/>
                <a:latin typeface="ui-sans-serif"/>
              </a:rPr>
              <a:t>XYZ, a private equity firm based in the United States, is planning to invest in the cab industry. This decision is driven by the remarkable growth the industry has experienced in recent years and the presence of multiple key players in the market.</a:t>
            </a:r>
          </a:p>
          <a:p>
            <a:pPr marL="0" indent="0">
              <a:buNone/>
            </a:pPr>
            <a:endParaRPr lang="en-US" sz="2400" dirty="0"/>
          </a:p>
          <a:p>
            <a:r>
              <a:rPr lang="en-US" sz="1600" dirty="0"/>
              <a:t>Objective : </a:t>
            </a:r>
            <a:r>
              <a:rPr lang="en-GB" sz="1600" b="0" i="0" u="none" strike="noStrike" dirty="0">
                <a:effectLst/>
                <a:latin typeface="ui-sans-serif"/>
              </a:rPr>
              <a:t>Offer practical recommendations to assist XYZ firm in selecting the optimal company for investment.</a:t>
            </a:r>
            <a:endParaRPr lang="en-US" sz="1600" dirty="0"/>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327875" y="1364465"/>
            <a:ext cx="7841506" cy="4801314"/>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17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dataset contains 359,392 entries</a:t>
            </a:r>
            <a:r>
              <a:rPr lang="en-GB" dirty="0">
                <a:effectLst/>
              </a:rPr>
              <a:t> </a:t>
            </a:r>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 (including Yellow and</a:t>
            </a:r>
          </a:p>
          <a:p>
            <a:r>
              <a:rPr lang="en-US" dirty="0"/>
              <a:t>      Pink cab) </a:t>
            </a:r>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8121673" y="2196297"/>
            <a:ext cx="3845963" cy="3221726"/>
            <a:chOff x="4015241" y="4442166"/>
            <a:chExt cx="4114185" cy="4839013"/>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4015241" y="4442166"/>
              <a:ext cx="1376339" cy="4839013"/>
              <a:chOff x="4015241" y="5015277"/>
              <a:chExt cx="1376339" cy="4839013"/>
            </a:xfrm>
          </p:grpSpPr>
          <p:sp>
            <p:nvSpPr>
              <p:cNvPr id="9" name="TextBox 8">
                <a:extLst>
                  <a:ext uri="{FF2B5EF4-FFF2-40B4-BE49-F238E27FC236}">
                    <a16:creationId xmlns:a16="http://schemas.microsoft.com/office/drawing/2014/main" id="{CE17AD06-A64A-D646-AFEE-C6362DD5F738}"/>
                  </a:ext>
                </a:extLst>
              </p:cNvPr>
              <p:cNvSpPr txBox="1"/>
              <p:nvPr/>
            </p:nvSpPr>
            <p:spPr>
              <a:xfrm>
                <a:off x="4066275" y="5015277"/>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4066275" y="665551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015241" y="8140585"/>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4251697" y="9438239"/>
                <a:ext cx="750481" cy="416051"/>
              </a:xfrm>
              <a:prstGeom prst="rect">
                <a:avLst/>
              </a:prstGeom>
              <a:noFill/>
            </p:spPr>
            <p:txBody>
              <a:bodyPr wrap="square" rtlCol="0">
                <a:spAutoFit/>
              </a:bodyPr>
              <a:lstStyle/>
              <a:p>
                <a:r>
                  <a:rPr lang="en-US" sz="1200" dirty="0"/>
                  <a:t>City.csv</a:t>
                </a:r>
              </a:p>
            </p:txBody>
          </p:sp>
        </p:grpSp>
        <p:sp>
          <p:nvSpPr>
            <p:cNvPr id="31" name="TextBox 30">
              <a:extLst>
                <a:ext uri="{FF2B5EF4-FFF2-40B4-BE49-F238E27FC236}">
                  <a16:creationId xmlns:a16="http://schemas.microsoft.com/office/drawing/2014/main" id="{2194446E-F265-1F4C-A70C-A6364F7F2A13}"/>
                </a:ext>
              </a:extLst>
            </p:cNvPr>
            <p:cNvSpPr txBox="1"/>
            <p:nvPr/>
          </p:nvSpPr>
          <p:spPr>
            <a:xfrm>
              <a:off x="6842230" y="6436766"/>
              <a:ext cx="1287196" cy="416051"/>
            </a:xfrm>
            <a:prstGeom prst="rect">
              <a:avLst/>
            </a:prstGeom>
            <a:noFill/>
          </p:spPr>
          <p:txBody>
            <a:bodyPr wrap="none" rtlCol="0">
              <a:spAutoFit/>
            </a:bodyPr>
            <a:lstStyle/>
            <a:p>
              <a:r>
                <a:rPr lang="en-US" sz="1200" dirty="0"/>
                <a:t>Cleaned Dataset</a:t>
              </a:r>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pic>
        <p:nvPicPr>
          <p:cNvPr id="14" name="Picture 13" descr="A close-up of a paper&#10;&#10;Description automatically generated">
            <a:extLst>
              <a:ext uri="{FF2B5EF4-FFF2-40B4-BE49-F238E27FC236}">
                <a16:creationId xmlns:a16="http://schemas.microsoft.com/office/drawing/2014/main" id="{975CB047-E781-38DF-BE90-09749479755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247469" y="1545352"/>
            <a:ext cx="789445" cy="789445"/>
          </a:xfrm>
          <a:prstGeom prst="rect">
            <a:avLst/>
          </a:prstGeom>
        </p:spPr>
      </p:pic>
      <p:pic>
        <p:nvPicPr>
          <p:cNvPr id="17" name="Picture 16" descr="A close-up of a paper&#10;&#10;Description automatically generated">
            <a:extLst>
              <a:ext uri="{FF2B5EF4-FFF2-40B4-BE49-F238E27FC236}">
                <a16:creationId xmlns:a16="http://schemas.microsoft.com/office/drawing/2014/main" id="{D5622A14-DCF7-5EFF-9576-48C011D1B227}"/>
              </a:ext>
            </a:extLst>
          </p:cNvPr>
          <p:cNvPicPr>
            <a:picLocks noChangeAspect="1"/>
          </p:cNvPicPr>
          <p:nvPr/>
        </p:nvPicPr>
        <p:blipFill>
          <a:blip r:embed="rId2">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857666" y="2819367"/>
            <a:ext cx="789445" cy="789445"/>
          </a:xfrm>
          <a:prstGeom prst="rect">
            <a:avLst/>
          </a:prstGeom>
        </p:spPr>
      </p:pic>
      <p:pic>
        <p:nvPicPr>
          <p:cNvPr id="23" name="Picture 22" descr="A close-up of a paper&#10;&#10;Description automatically generated">
            <a:extLst>
              <a:ext uri="{FF2B5EF4-FFF2-40B4-BE49-F238E27FC236}">
                <a16:creationId xmlns:a16="http://schemas.microsoft.com/office/drawing/2014/main" id="{26A8816E-014B-1602-A5DA-354073C32974}"/>
              </a:ext>
            </a:extLst>
          </p:cNvPr>
          <p:cNvPicPr>
            <a:picLocks noChangeAspect="1"/>
          </p:cNvPicPr>
          <p:nvPr/>
        </p:nvPicPr>
        <p:blipFill>
          <a:blip r:embed="rId2">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65455" y="4543541"/>
            <a:ext cx="789445" cy="789445"/>
          </a:xfrm>
          <a:prstGeom prst="rect">
            <a:avLst/>
          </a:prstGeom>
        </p:spPr>
      </p:pic>
      <p:pic>
        <p:nvPicPr>
          <p:cNvPr id="24" name="Picture 23" descr="A close-up of a paper&#10;&#10;Description automatically generated">
            <a:extLst>
              <a:ext uri="{FF2B5EF4-FFF2-40B4-BE49-F238E27FC236}">
                <a16:creationId xmlns:a16="http://schemas.microsoft.com/office/drawing/2014/main" id="{BA66C533-3F2F-5A27-78C6-935A11278FE8}"/>
              </a:ext>
            </a:extLst>
          </p:cNvPr>
          <p:cNvPicPr>
            <a:picLocks noChangeAspect="1"/>
          </p:cNvPicPr>
          <p:nvPr/>
        </p:nvPicPr>
        <p:blipFill>
          <a:blip r:embed="rId2">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40088" y="3615954"/>
            <a:ext cx="789445" cy="789445"/>
          </a:xfrm>
          <a:prstGeom prst="rect">
            <a:avLst/>
          </a:prstGeom>
        </p:spPr>
      </p:pic>
      <p:pic>
        <p:nvPicPr>
          <p:cNvPr id="25" name="Picture 24" descr="A close-up of a paper&#10;&#10;Description automatically generated">
            <a:extLst>
              <a:ext uri="{FF2B5EF4-FFF2-40B4-BE49-F238E27FC236}">
                <a16:creationId xmlns:a16="http://schemas.microsoft.com/office/drawing/2014/main" id="{FE365B1E-CC72-8C16-8A56-80CE116267A7}"/>
              </a:ext>
            </a:extLst>
          </p:cNvPr>
          <p:cNvPicPr>
            <a:picLocks noChangeAspect="1"/>
          </p:cNvPicPr>
          <p:nvPr/>
        </p:nvPicPr>
        <p:blipFill>
          <a:blip r:embed="rId2">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298769" y="2625833"/>
            <a:ext cx="789445" cy="789445"/>
          </a:xfrm>
          <a:prstGeom prst="rect">
            <a:avLst/>
          </a:prstGeom>
        </p:spPr>
      </p:pic>
      <p:cxnSp>
        <p:nvCxnSpPr>
          <p:cNvPr id="27" name="Straight Arrow Connector 26">
            <a:extLst>
              <a:ext uri="{FF2B5EF4-FFF2-40B4-BE49-F238E27FC236}">
                <a16:creationId xmlns:a16="http://schemas.microsoft.com/office/drawing/2014/main" id="{96FD7112-AC52-1E08-94C6-715C9E1C708B}"/>
              </a:ext>
            </a:extLst>
          </p:cNvPr>
          <p:cNvCxnSpPr>
            <a:stCxn id="14" idx="3"/>
            <a:endCxn id="17" idx="1"/>
          </p:cNvCxnSpPr>
          <p:nvPr/>
        </p:nvCxnSpPr>
        <p:spPr>
          <a:xfrm>
            <a:off x="9036914" y="1940075"/>
            <a:ext cx="1820752" cy="12740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DCD2E6FD-0673-3514-F7B9-CB8536932324}"/>
              </a:ext>
            </a:extLst>
          </p:cNvPr>
          <p:cNvCxnSpPr>
            <a:stCxn id="25" idx="3"/>
            <a:endCxn id="17" idx="1"/>
          </p:cNvCxnSpPr>
          <p:nvPr/>
        </p:nvCxnSpPr>
        <p:spPr>
          <a:xfrm>
            <a:off x="9088214" y="3020556"/>
            <a:ext cx="1769452" cy="1935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718BD83B-E2DB-3226-67EB-204EC3D6B653}"/>
              </a:ext>
            </a:extLst>
          </p:cNvPr>
          <p:cNvCxnSpPr>
            <a:stCxn id="24" idx="3"/>
            <a:endCxn id="17" idx="1"/>
          </p:cNvCxnSpPr>
          <p:nvPr/>
        </p:nvCxnSpPr>
        <p:spPr>
          <a:xfrm flipV="1">
            <a:off x="9129533" y="3214090"/>
            <a:ext cx="1728133" cy="7965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47F6BE55-E6FC-33EB-29DE-83A17FFCC4A9}"/>
              </a:ext>
            </a:extLst>
          </p:cNvPr>
          <p:cNvCxnSpPr>
            <a:stCxn id="23" idx="3"/>
            <a:endCxn id="17" idx="1"/>
          </p:cNvCxnSpPr>
          <p:nvPr/>
        </p:nvCxnSpPr>
        <p:spPr>
          <a:xfrm flipV="1">
            <a:off x="9154900" y="3214090"/>
            <a:ext cx="1702766" cy="17241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337C8D-5E6A-71C4-DD63-AB32030D1F94}"/>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solidFill>
                <a:latin typeface="+mj-lt"/>
              </a:rPr>
              <a:t>Profit Analysis</a:t>
            </a:r>
            <a:endParaRPr lang="en-US" sz="3600" dirty="0"/>
          </a:p>
        </p:txBody>
      </p:sp>
      <p:pic>
        <p:nvPicPr>
          <p:cNvPr id="5" name="Content Placeholder 4" descr="A graph of blue and orange bars&#10;&#10;Description automatically generated">
            <a:extLst>
              <a:ext uri="{FF2B5EF4-FFF2-40B4-BE49-F238E27FC236}">
                <a16:creationId xmlns:a16="http://schemas.microsoft.com/office/drawing/2014/main" id="{75132C4A-8F4F-93D7-DD55-B9DA327A47C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2264" y="1389429"/>
            <a:ext cx="5388334" cy="3257218"/>
          </a:xfrm>
          <a:prstGeom prst="rect">
            <a:avLst/>
          </a:prstGeom>
        </p:spPr>
      </p:pic>
      <p:pic>
        <p:nvPicPr>
          <p:cNvPr id="6" name="Picture 5" descr="A graph of blue and orange bars&#10;&#10;Description automatically generated">
            <a:extLst>
              <a:ext uri="{FF2B5EF4-FFF2-40B4-BE49-F238E27FC236}">
                <a16:creationId xmlns:a16="http://schemas.microsoft.com/office/drawing/2014/main" id="{5F8E83E5-5157-CE94-A8B8-22266C7FB7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7148" y="3617108"/>
            <a:ext cx="5039291" cy="3213393"/>
          </a:xfrm>
          <a:prstGeom prst="rect">
            <a:avLst/>
          </a:prstGeom>
        </p:spPr>
      </p:pic>
      <p:sp>
        <p:nvSpPr>
          <p:cNvPr id="7" name="TextBox 6">
            <a:extLst>
              <a:ext uri="{FF2B5EF4-FFF2-40B4-BE49-F238E27FC236}">
                <a16:creationId xmlns:a16="http://schemas.microsoft.com/office/drawing/2014/main" id="{9641259A-1C52-AE4C-44B1-F00C31430A6D}"/>
              </a:ext>
            </a:extLst>
          </p:cNvPr>
          <p:cNvSpPr txBox="1"/>
          <p:nvPr/>
        </p:nvSpPr>
        <p:spPr>
          <a:xfrm>
            <a:off x="1987827" y="5653895"/>
            <a:ext cx="4866198" cy="1015663"/>
          </a:xfrm>
          <a:prstGeom prst="rect">
            <a:avLst/>
          </a:prstGeom>
          <a:noFill/>
        </p:spPr>
        <p:txBody>
          <a:bodyPr wrap="square" rtlCol="0">
            <a:spAutoFit/>
          </a:bodyPr>
          <a:lstStyle/>
          <a:p>
            <a:pPr marL="171450" indent="-171450" algn="l">
              <a:buFont typeface="Wingdings" pitchFamily="2" charset="2"/>
              <a:buChar char="ü"/>
            </a:pPr>
            <a:r>
              <a:rPr lang="en-GB" sz="1200" b="0" i="0" u="none" strike="noStrike" dirty="0">
                <a:effectLst/>
                <a:latin typeface="ui-sans-serif"/>
              </a:rPr>
              <a:t>Yellow Cabs consistently have higher average profit per kilometre and profit percentages compared to Pink Cabs across all three years.</a:t>
            </a:r>
          </a:p>
          <a:p>
            <a:pPr marL="171450" indent="-171450" algn="l">
              <a:buFont typeface="Wingdings" pitchFamily="2" charset="2"/>
              <a:buChar char="ü"/>
            </a:pPr>
            <a:r>
              <a:rPr lang="en-GB" sz="1200" b="0" i="0" u="none" strike="noStrike" dirty="0">
                <a:effectLst/>
                <a:latin typeface="ui-sans-serif"/>
              </a:rPr>
              <a:t>Pink Cabs have shown a slight improvement in profit percentage by 2018 but still lag behind Yellow Cabs.</a:t>
            </a:r>
          </a:p>
          <a:p>
            <a:endParaRPr lang="en-US" sz="1200" dirty="0"/>
          </a:p>
        </p:txBody>
      </p:sp>
      <p:sp>
        <p:nvSpPr>
          <p:cNvPr id="8" name="TextBox 7">
            <a:extLst>
              <a:ext uri="{FF2B5EF4-FFF2-40B4-BE49-F238E27FC236}">
                <a16:creationId xmlns:a16="http://schemas.microsoft.com/office/drawing/2014/main" id="{37BDD882-51E3-3D36-1645-9335DA6EA49D}"/>
              </a:ext>
            </a:extLst>
          </p:cNvPr>
          <p:cNvSpPr txBox="1"/>
          <p:nvPr/>
        </p:nvSpPr>
        <p:spPr>
          <a:xfrm>
            <a:off x="6032390" y="1729590"/>
            <a:ext cx="5703736" cy="1477328"/>
          </a:xfrm>
          <a:prstGeom prst="rect">
            <a:avLst/>
          </a:prstGeom>
          <a:noFill/>
        </p:spPr>
        <p:txBody>
          <a:bodyPr wrap="square" rtlCol="0">
            <a:spAutoFit/>
          </a:bodyPr>
          <a:lstStyle/>
          <a:p>
            <a:pPr marL="171450" indent="-171450" algn="l">
              <a:buFont typeface="Wingdings" pitchFamily="2" charset="2"/>
              <a:buChar char="ü"/>
            </a:pPr>
            <a:r>
              <a:rPr lang="en-GB" sz="1200" b="0" i="0" u="none" strike="noStrike" dirty="0">
                <a:effectLst/>
                <a:latin typeface="ui-sans-serif"/>
              </a:rPr>
              <a:t>For the year 2016, the average profit per kilometre for Pink Cabs is lower than that for Yellow Cabs.</a:t>
            </a:r>
          </a:p>
          <a:p>
            <a:pPr marL="171450" indent="-171450" algn="l">
              <a:buFont typeface="Wingdings" pitchFamily="2" charset="2"/>
              <a:buChar char="ü"/>
            </a:pPr>
            <a:r>
              <a:rPr lang="en-GB" sz="1200" b="0" i="0" u="none" strike="noStrike" dirty="0">
                <a:effectLst/>
                <a:latin typeface="ui-sans-serif"/>
              </a:rPr>
              <a:t>In 2017, the average profit per kilometre remains the same for Pink Cabs, while it is still higher for Yellow Cabs compared to Pink Cabs.</a:t>
            </a:r>
          </a:p>
          <a:p>
            <a:pPr marL="171450" indent="-171450" algn="l">
              <a:buFont typeface="Wingdings" pitchFamily="2" charset="2"/>
              <a:buChar char="ü"/>
            </a:pPr>
            <a:r>
              <a:rPr lang="en-GB" sz="1200" b="0" i="0" u="none" strike="noStrike" dirty="0">
                <a:effectLst/>
                <a:latin typeface="ui-sans-serif"/>
              </a:rPr>
              <a:t>For 2018, the trend remains the same: Pink Cabs have a lower average profit per kilometre compared to Yellow Cabs.</a:t>
            </a:r>
          </a:p>
          <a:p>
            <a:pPr marL="285750" indent="-285750">
              <a:buFont typeface="Wingdings" pitchFamily="2" charset="2"/>
              <a:buChar char="ü"/>
            </a:pPr>
            <a:endParaRPr lang="en-US" dirty="0"/>
          </a:p>
        </p:txBody>
      </p:sp>
      <p:sp>
        <p:nvSpPr>
          <p:cNvPr id="10" name="Left Brace 9">
            <a:extLst>
              <a:ext uri="{FF2B5EF4-FFF2-40B4-BE49-F238E27FC236}">
                <a16:creationId xmlns:a16="http://schemas.microsoft.com/office/drawing/2014/main" id="{246131AF-7F9A-8A52-1913-82DC12F8E099}"/>
              </a:ext>
            </a:extLst>
          </p:cNvPr>
          <p:cNvSpPr/>
          <p:nvPr/>
        </p:nvSpPr>
        <p:spPr>
          <a:xfrm>
            <a:off x="5899868" y="1690688"/>
            <a:ext cx="326003" cy="1195635"/>
          </a:xfrm>
          <a:prstGeom prst="leftBrace">
            <a:avLst>
              <a:gd name="adj1" fmla="val 8333"/>
              <a:gd name="adj2" fmla="val 5066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56BD3D68-C5D6-C86F-A53C-E1C1276D897A}"/>
              </a:ext>
            </a:extLst>
          </p:cNvPr>
          <p:cNvSpPr/>
          <p:nvPr/>
        </p:nvSpPr>
        <p:spPr>
          <a:xfrm>
            <a:off x="6615485" y="5628931"/>
            <a:ext cx="381663" cy="930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8661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337C8D-5E6A-71C4-DD63-AB32030D1F94}"/>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kern="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rPr>
              <a:t>Yearly profit trends</a:t>
            </a:r>
          </a:p>
        </p:txBody>
      </p:sp>
      <p:pic>
        <p:nvPicPr>
          <p:cNvPr id="5" name="Content Placeholder 4" descr="A graph with orange and blue lines&#10;&#10;Description automatically generated">
            <a:extLst>
              <a:ext uri="{FF2B5EF4-FFF2-40B4-BE49-F238E27FC236}">
                <a16:creationId xmlns:a16="http://schemas.microsoft.com/office/drawing/2014/main" id="{FC198ED5-1372-46F3-96B3-428F88D648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260" y="1769564"/>
            <a:ext cx="5809443" cy="3748639"/>
          </a:xfrm>
          <a:prstGeom prst="rect">
            <a:avLst/>
          </a:prstGeom>
        </p:spPr>
      </p:pic>
      <p:sp>
        <p:nvSpPr>
          <p:cNvPr id="6" name="TextBox 5">
            <a:extLst>
              <a:ext uri="{FF2B5EF4-FFF2-40B4-BE49-F238E27FC236}">
                <a16:creationId xmlns:a16="http://schemas.microsoft.com/office/drawing/2014/main" id="{ED828E00-E3C0-ECC4-D30B-CFE1E539224B}"/>
              </a:ext>
            </a:extLst>
          </p:cNvPr>
          <p:cNvSpPr txBox="1"/>
          <p:nvPr/>
        </p:nvSpPr>
        <p:spPr>
          <a:xfrm>
            <a:off x="6797703" y="3013544"/>
            <a:ext cx="4556097" cy="1938992"/>
          </a:xfrm>
          <a:prstGeom prst="rect">
            <a:avLst/>
          </a:prstGeom>
          <a:noFill/>
        </p:spPr>
        <p:txBody>
          <a:bodyPr wrap="square" rtlCol="0">
            <a:spAutoFit/>
          </a:bodyPr>
          <a:lstStyle/>
          <a:p>
            <a:pPr marL="171450" indent="-171450" algn="l">
              <a:buFont typeface="Wingdings" pitchFamily="2" charset="2"/>
              <a:buChar char="Ø"/>
            </a:pPr>
            <a:r>
              <a:rPr lang="en-GB" sz="1200" b="1" i="0" u="none" strike="noStrike" dirty="0">
                <a:solidFill>
                  <a:schemeClr val="tx1">
                    <a:lumMod val="95000"/>
                    <a:lumOff val="5000"/>
                  </a:schemeClr>
                </a:solidFill>
                <a:effectLst/>
                <a:latin typeface="ui-sans-serif"/>
              </a:rPr>
              <a:t>Yellow Cabs</a:t>
            </a:r>
            <a:r>
              <a:rPr lang="en-GB" sz="1200" b="0" i="0" u="none" strike="noStrike" dirty="0">
                <a:solidFill>
                  <a:schemeClr val="tx1">
                    <a:lumMod val="95000"/>
                    <a:lumOff val="5000"/>
                  </a:schemeClr>
                </a:solidFill>
                <a:effectLst/>
                <a:latin typeface="ui-sans-serif"/>
              </a:rPr>
              <a:t> consistently have higher yearly profits compared to Pink Cabs.</a:t>
            </a:r>
          </a:p>
          <a:p>
            <a:pPr marL="171450" indent="-171450" algn="l">
              <a:buFont typeface="Wingdings" pitchFamily="2" charset="2"/>
              <a:buChar char="Ø"/>
            </a:pPr>
            <a:r>
              <a:rPr lang="en-GB" sz="1200" b="0" i="0" u="none" strike="noStrike" dirty="0">
                <a:solidFill>
                  <a:schemeClr val="tx1">
                    <a:lumMod val="95000"/>
                    <a:lumOff val="5000"/>
                  </a:schemeClr>
                </a:solidFill>
                <a:effectLst/>
                <a:latin typeface="ui-sans-serif"/>
              </a:rPr>
              <a:t>Yellow Cabs saw a peak in profit in 2017, followed by a slight decline in 2018, but the profit remained higher than in 2016.</a:t>
            </a:r>
          </a:p>
          <a:p>
            <a:pPr marL="171450" indent="-171450" algn="l">
              <a:buFont typeface="Wingdings" pitchFamily="2" charset="2"/>
              <a:buChar char="Ø"/>
            </a:pPr>
            <a:r>
              <a:rPr lang="en-GB" sz="1200" b="1" i="0" u="none" strike="noStrike" dirty="0">
                <a:solidFill>
                  <a:schemeClr val="tx1">
                    <a:lumMod val="95000"/>
                    <a:lumOff val="5000"/>
                  </a:schemeClr>
                </a:solidFill>
                <a:effectLst/>
                <a:latin typeface="ui-sans-serif"/>
              </a:rPr>
              <a:t>Pink Cabs</a:t>
            </a:r>
            <a:r>
              <a:rPr lang="en-GB" sz="1200" b="0" i="0" u="none" strike="noStrike" dirty="0">
                <a:solidFill>
                  <a:schemeClr val="tx1">
                    <a:lumMod val="95000"/>
                    <a:lumOff val="5000"/>
                  </a:schemeClr>
                </a:solidFill>
                <a:effectLst/>
                <a:latin typeface="ui-sans-serif"/>
              </a:rPr>
              <a:t> have much lower profits overall, with a slight peak in 2017 followed by a decrease in 2018.</a:t>
            </a:r>
          </a:p>
          <a:p>
            <a:pPr marL="171450" indent="-171450" algn="l">
              <a:buFont typeface="Wingdings" pitchFamily="2" charset="2"/>
              <a:buChar char="Ø"/>
            </a:pPr>
            <a:r>
              <a:rPr lang="en-GB" sz="1200" b="0" i="0" u="none" strike="noStrike" dirty="0">
                <a:solidFill>
                  <a:schemeClr val="tx1">
                    <a:lumMod val="95000"/>
                    <a:lumOff val="5000"/>
                  </a:schemeClr>
                </a:solidFill>
                <a:effectLst/>
                <a:latin typeface="ui-sans-serif"/>
              </a:rPr>
              <a:t>The trends suggest that while Yellow Cabs experience fluctuations in profit, their overall performance is substantially better than that of Pink Cabs.</a:t>
            </a:r>
          </a:p>
          <a:p>
            <a:endParaRPr lang="en-US" sz="1200" dirty="0"/>
          </a:p>
        </p:txBody>
      </p:sp>
    </p:spTree>
    <p:extLst>
      <p:ext uri="{BB962C8B-B14F-4D97-AF65-F5344CB8AC3E}">
        <p14:creationId xmlns:p14="http://schemas.microsoft.com/office/powerpoint/2010/main" val="157492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CD41-D24E-2DBD-A062-82E3FEA8F1CA}"/>
              </a:ext>
            </a:extLst>
          </p:cNvPr>
          <p:cNvSpPr>
            <a:spLocks noGrp="1"/>
          </p:cNvSpPr>
          <p:nvPr>
            <p:ph type="title"/>
          </p:nvPr>
        </p:nvSpPr>
        <p:spPr/>
        <p:txBody>
          <a:bodyPr/>
          <a:lstStyle/>
          <a:p>
            <a:endParaRPr lang="en-US" dirty="0"/>
          </a:p>
        </p:txBody>
      </p:sp>
      <p:sp>
        <p:nvSpPr>
          <p:cNvPr id="4" name="Rectangle 3">
            <a:extLst>
              <a:ext uri="{FF2B5EF4-FFF2-40B4-BE49-F238E27FC236}">
                <a16:creationId xmlns:a16="http://schemas.microsoft.com/office/drawing/2014/main" id="{A5337C8D-5E6A-71C4-DD63-AB32030D1F94}"/>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5CA81A-0A16-B31B-82C0-8592728BCDCD}"/>
              </a:ext>
            </a:extLst>
          </p:cNvPr>
          <p:cNvSpPr txBox="1"/>
          <p:nvPr/>
        </p:nvSpPr>
        <p:spPr>
          <a:xfrm>
            <a:off x="2844579" y="230188"/>
            <a:ext cx="6102626" cy="954107"/>
          </a:xfrm>
          <a:prstGeom prst="rect">
            <a:avLst/>
          </a:prstGeom>
          <a:noFill/>
        </p:spPr>
        <p:txBody>
          <a:bodyPr wrap="square">
            <a:spAutoFit/>
          </a:bodyPr>
          <a:lstStyle/>
          <a:p>
            <a:pPr algn="ctr"/>
            <a:r>
              <a:rPr lang="en-GB" sz="2800" kern="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rPr>
              <a:t>Total Revenue Comparison between Yellow Cab and Pink Cab</a:t>
            </a:r>
          </a:p>
        </p:txBody>
      </p:sp>
      <p:pic>
        <p:nvPicPr>
          <p:cNvPr id="7" name="Content Placeholder 6" descr="A graph of a chart&#10;&#10;Description automatically generated">
            <a:extLst>
              <a:ext uri="{FF2B5EF4-FFF2-40B4-BE49-F238E27FC236}">
                <a16:creationId xmlns:a16="http://schemas.microsoft.com/office/drawing/2014/main" id="{1E539A85-AD71-D078-DA8D-C635089B7A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858" y="1825625"/>
            <a:ext cx="4818968" cy="4351338"/>
          </a:xfrm>
          <a:prstGeom prst="rect">
            <a:avLst/>
          </a:prstGeom>
        </p:spPr>
      </p:pic>
      <p:sp>
        <p:nvSpPr>
          <p:cNvPr id="8" name="TextBox 7">
            <a:extLst>
              <a:ext uri="{FF2B5EF4-FFF2-40B4-BE49-F238E27FC236}">
                <a16:creationId xmlns:a16="http://schemas.microsoft.com/office/drawing/2014/main" id="{A6E5459A-F71C-9746-CF2A-E3F2DB820F42}"/>
              </a:ext>
            </a:extLst>
          </p:cNvPr>
          <p:cNvSpPr txBox="1"/>
          <p:nvPr/>
        </p:nvSpPr>
        <p:spPr>
          <a:xfrm>
            <a:off x="6326826" y="2989690"/>
            <a:ext cx="5152446" cy="1815882"/>
          </a:xfrm>
          <a:prstGeom prst="rect">
            <a:avLst/>
          </a:prstGeom>
          <a:noFill/>
        </p:spPr>
        <p:txBody>
          <a:bodyPr wrap="square" rtlCol="0">
            <a:spAutoFit/>
          </a:bodyPr>
          <a:lstStyle/>
          <a:p>
            <a:pPr marL="285750" indent="-285750" algn="l">
              <a:buFont typeface="Wingdings" pitchFamily="2" charset="2"/>
              <a:buChar char="ü"/>
            </a:pPr>
            <a:r>
              <a:rPr lang="en-GB" sz="1400" b="1" i="0" u="none" strike="noStrike" dirty="0">
                <a:solidFill>
                  <a:schemeClr val="tx1">
                    <a:lumMod val="95000"/>
                    <a:lumOff val="5000"/>
                  </a:schemeClr>
                </a:solidFill>
                <a:effectLst/>
                <a:latin typeface="ui-sans-serif"/>
              </a:rPr>
              <a:t>Yellow Cab</a:t>
            </a:r>
            <a:r>
              <a:rPr lang="en-GB" sz="1400" b="0" i="0" u="none" strike="noStrike" dirty="0">
                <a:solidFill>
                  <a:schemeClr val="tx1">
                    <a:lumMod val="95000"/>
                    <a:lumOff val="5000"/>
                  </a:schemeClr>
                </a:solidFill>
                <a:effectLst/>
                <a:latin typeface="ui-sans-serif"/>
              </a:rPr>
              <a:t> generates a total revenue that is substantially higher than </a:t>
            </a:r>
            <a:r>
              <a:rPr lang="en-GB" sz="1400" b="1" i="0" u="none" strike="noStrike" dirty="0">
                <a:solidFill>
                  <a:schemeClr val="tx1">
                    <a:lumMod val="95000"/>
                    <a:lumOff val="5000"/>
                  </a:schemeClr>
                </a:solidFill>
                <a:effectLst/>
                <a:latin typeface="ui-sans-serif"/>
              </a:rPr>
              <a:t>Pink Cab</a:t>
            </a:r>
            <a:r>
              <a:rPr lang="en-GB" sz="1400" b="0" i="0" u="none" strike="noStrike" dirty="0">
                <a:solidFill>
                  <a:schemeClr val="tx1">
                    <a:lumMod val="95000"/>
                    <a:lumOff val="5000"/>
                  </a:schemeClr>
                </a:solidFill>
                <a:effectLst/>
                <a:latin typeface="ui-sans-serif"/>
              </a:rPr>
              <a:t>.</a:t>
            </a:r>
          </a:p>
          <a:p>
            <a:pPr marL="285750" indent="-285750" algn="l">
              <a:buFont typeface="Wingdings" pitchFamily="2" charset="2"/>
              <a:buChar char="ü"/>
            </a:pPr>
            <a:r>
              <a:rPr lang="en-GB" sz="1400" b="0" i="0" u="none" strike="noStrike" dirty="0">
                <a:solidFill>
                  <a:schemeClr val="tx1">
                    <a:lumMod val="95000"/>
                    <a:lumOff val="5000"/>
                  </a:schemeClr>
                </a:solidFill>
                <a:effectLst/>
                <a:latin typeface="ui-sans-serif"/>
              </a:rPr>
              <a:t>Specifically, Yellow Cab's total revenue is over six times greater than that of Pink Cab.</a:t>
            </a:r>
          </a:p>
          <a:p>
            <a:pPr marL="285750" indent="-285750" algn="l">
              <a:buFont typeface="Wingdings" pitchFamily="2" charset="2"/>
              <a:buChar char="ü"/>
            </a:pPr>
            <a:r>
              <a:rPr lang="en-GB" sz="1400" b="0" i="0" u="none" strike="noStrike" dirty="0">
                <a:solidFill>
                  <a:schemeClr val="tx1">
                    <a:lumMod val="95000"/>
                    <a:lumOff val="5000"/>
                  </a:schemeClr>
                </a:solidFill>
                <a:effectLst/>
                <a:latin typeface="ui-sans-serif"/>
              </a:rPr>
              <a:t>This comparison highlights a significant disparity in revenue generation between the two companies, with Yellow Cab leading by a large margin.</a:t>
            </a:r>
          </a:p>
          <a:p>
            <a:pPr marL="285750" indent="-285750">
              <a:buFont typeface="Wingdings" pitchFamily="2" charset="2"/>
              <a:buChar char="ü"/>
            </a:pPr>
            <a:endParaRPr lang="en-US" sz="1400" dirty="0">
              <a:solidFill>
                <a:schemeClr val="tx1">
                  <a:lumMod val="95000"/>
                  <a:lumOff val="5000"/>
                </a:schemeClr>
              </a:solidFill>
            </a:endParaRPr>
          </a:p>
        </p:txBody>
      </p:sp>
    </p:spTree>
    <p:extLst>
      <p:ext uri="{BB962C8B-B14F-4D97-AF65-F5344CB8AC3E}">
        <p14:creationId xmlns:p14="http://schemas.microsoft.com/office/powerpoint/2010/main" val="59677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337C8D-5E6A-71C4-DD63-AB32030D1F94}"/>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FE75024-06E5-0D61-7BFF-DA410C6CB929}"/>
              </a:ext>
            </a:extLst>
          </p:cNvPr>
          <p:cNvSpPr txBox="1"/>
          <p:nvPr/>
        </p:nvSpPr>
        <p:spPr>
          <a:xfrm>
            <a:off x="2709408" y="496371"/>
            <a:ext cx="6102626" cy="523220"/>
          </a:xfrm>
          <a:prstGeom prst="rect">
            <a:avLst/>
          </a:prstGeom>
          <a:noFill/>
        </p:spPr>
        <p:txBody>
          <a:bodyPr wrap="square">
            <a:spAutoFit/>
          </a:bodyPr>
          <a:lstStyle/>
          <a:p>
            <a:pPr algn="ctr"/>
            <a:r>
              <a:rPr lang="en-GB" sz="2800" kern="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rPr>
              <a:t>Profit share by age group</a:t>
            </a:r>
          </a:p>
        </p:txBody>
      </p:sp>
      <p:pic>
        <p:nvPicPr>
          <p:cNvPr id="7" name="Content Placeholder 6" descr="A graph of a bar chart&#10;&#10;Description automatically generated with medium confidence">
            <a:extLst>
              <a:ext uri="{FF2B5EF4-FFF2-40B4-BE49-F238E27FC236}">
                <a16:creationId xmlns:a16="http://schemas.microsoft.com/office/drawing/2014/main" id="{1D061E41-47E9-F411-D609-ABBA14BD72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20422"/>
            <a:ext cx="6703412" cy="4351338"/>
          </a:xfrm>
          <a:prstGeom prst="rect">
            <a:avLst/>
          </a:prstGeom>
        </p:spPr>
      </p:pic>
      <p:sp>
        <p:nvSpPr>
          <p:cNvPr id="8" name="TextBox 7">
            <a:extLst>
              <a:ext uri="{FF2B5EF4-FFF2-40B4-BE49-F238E27FC236}">
                <a16:creationId xmlns:a16="http://schemas.microsoft.com/office/drawing/2014/main" id="{2B9B51EA-3864-1D0C-E84E-A8E92325FFE2}"/>
              </a:ext>
            </a:extLst>
          </p:cNvPr>
          <p:cNvSpPr txBox="1"/>
          <p:nvPr/>
        </p:nvSpPr>
        <p:spPr>
          <a:xfrm>
            <a:off x="6822219" y="3037398"/>
            <a:ext cx="5271715" cy="2246769"/>
          </a:xfrm>
          <a:prstGeom prst="rect">
            <a:avLst/>
          </a:prstGeom>
          <a:noFill/>
        </p:spPr>
        <p:txBody>
          <a:bodyPr wrap="square" rtlCol="0">
            <a:spAutoFit/>
          </a:bodyPr>
          <a:lstStyle/>
          <a:p>
            <a:pPr marL="285750" indent="-285750" algn="l">
              <a:buFont typeface="Wingdings" pitchFamily="2" charset="2"/>
              <a:buChar char="ü"/>
            </a:pPr>
            <a:r>
              <a:rPr lang="en-GB" sz="1400" b="1" i="0" u="none" strike="noStrike" dirty="0">
                <a:solidFill>
                  <a:schemeClr val="tx1">
                    <a:lumMod val="95000"/>
                    <a:lumOff val="5000"/>
                  </a:schemeClr>
                </a:solidFill>
                <a:effectLst/>
                <a:latin typeface="ui-sans-serif"/>
              </a:rPr>
              <a:t>Pink Cab</a:t>
            </a:r>
            <a:r>
              <a:rPr lang="en-GB" sz="1400" b="0" i="0" u="none" strike="noStrike" dirty="0">
                <a:solidFill>
                  <a:schemeClr val="tx1">
                    <a:lumMod val="95000"/>
                    <a:lumOff val="5000"/>
                  </a:schemeClr>
                </a:solidFill>
                <a:effectLst/>
                <a:latin typeface="ui-sans-serif"/>
              </a:rPr>
              <a:t> has consistently lower profits compared to </a:t>
            </a:r>
            <a:r>
              <a:rPr lang="en-GB" sz="1400" b="1" i="0" u="none" strike="noStrike" dirty="0">
                <a:solidFill>
                  <a:schemeClr val="tx1">
                    <a:lumMod val="95000"/>
                    <a:lumOff val="5000"/>
                  </a:schemeClr>
                </a:solidFill>
                <a:effectLst/>
                <a:latin typeface="ui-sans-serif"/>
              </a:rPr>
              <a:t>Yellow Cab</a:t>
            </a:r>
            <a:r>
              <a:rPr lang="en-GB" sz="1400" b="0" i="0" u="none" strike="noStrike" dirty="0">
                <a:solidFill>
                  <a:schemeClr val="tx1">
                    <a:lumMod val="95000"/>
                    <a:lumOff val="5000"/>
                  </a:schemeClr>
                </a:solidFill>
                <a:effectLst/>
                <a:latin typeface="ui-sans-serif"/>
              </a:rPr>
              <a:t> across all years and age groups.</a:t>
            </a:r>
          </a:p>
          <a:p>
            <a:pPr marL="285750" indent="-285750" algn="l">
              <a:buFont typeface="Wingdings" pitchFamily="2" charset="2"/>
              <a:buChar char="ü"/>
            </a:pPr>
            <a:r>
              <a:rPr lang="en-GB" sz="1400" b="0" i="0" u="none" strike="noStrike" dirty="0">
                <a:solidFill>
                  <a:schemeClr val="tx1">
                    <a:lumMod val="95000"/>
                    <a:lumOff val="5000"/>
                  </a:schemeClr>
                </a:solidFill>
                <a:effectLst/>
                <a:latin typeface="ui-sans-serif"/>
              </a:rPr>
              <a:t>For both companies, the age group 26-40 is the largest contributor to profits.</a:t>
            </a:r>
          </a:p>
          <a:p>
            <a:pPr marL="285750" indent="-285750" algn="l">
              <a:buFont typeface="Wingdings" pitchFamily="2" charset="2"/>
              <a:buChar char="ü"/>
            </a:pPr>
            <a:r>
              <a:rPr lang="en-GB" sz="1400" b="0" i="0" u="none" strike="noStrike" dirty="0">
                <a:solidFill>
                  <a:schemeClr val="tx1">
                    <a:lumMod val="95000"/>
                    <a:lumOff val="5000"/>
                  </a:schemeClr>
                </a:solidFill>
                <a:effectLst/>
                <a:latin typeface="ui-sans-serif"/>
              </a:rPr>
              <a:t>Yellow Cab's profit peaks in 2017 and decreases slightly in 2018 but remains significantly higher than that of Pink Cab.</a:t>
            </a:r>
          </a:p>
          <a:p>
            <a:pPr marL="285750" indent="-285750" algn="l">
              <a:buFont typeface="Wingdings" pitchFamily="2" charset="2"/>
              <a:buChar char="ü"/>
            </a:pPr>
            <a:r>
              <a:rPr lang="en-GB" sz="1400" b="0" i="0" u="none" strike="noStrike" dirty="0">
                <a:solidFill>
                  <a:schemeClr val="tx1">
                    <a:lumMod val="95000"/>
                    <a:lumOff val="5000"/>
                  </a:schemeClr>
                </a:solidFill>
                <a:effectLst/>
                <a:latin typeface="ui-sans-serif"/>
              </a:rPr>
              <a:t>The overall trend shows that Yellow Cab is more profitable and has a larger customer base contributing to its profits across different age groups compared to Pink Cab.</a:t>
            </a:r>
          </a:p>
          <a:p>
            <a:pPr marL="285750" indent="-285750">
              <a:buFont typeface="Wingdings" pitchFamily="2" charset="2"/>
              <a:buChar char="ü"/>
            </a:pPr>
            <a:endParaRPr lang="en-US" sz="1400" dirty="0">
              <a:solidFill>
                <a:schemeClr val="tx1">
                  <a:lumMod val="95000"/>
                  <a:lumOff val="5000"/>
                </a:schemeClr>
              </a:solidFill>
            </a:endParaRPr>
          </a:p>
        </p:txBody>
      </p:sp>
    </p:spTree>
    <p:extLst>
      <p:ext uri="{BB962C8B-B14F-4D97-AF65-F5344CB8AC3E}">
        <p14:creationId xmlns:p14="http://schemas.microsoft.com/office/powerpoint/2010/main" val="586503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337C8D-5E6A-71C4-DD63-AB32030D1F94}"/>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kern="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rPr>
              <a:t>Profit and customer base Analysis Gender wise</a:t>
            </a:r>
          </a:p>
        </p:txBody>
      </p:sp>
      <p:pic>
        <p:nvPicPr>
          <p:cNvPr id="5" name="Picture 4" descr="A graph of different colored bars&#10;&#10;Description automatically generated">
            <a:extLst>
              <a:ext uri="{FF2B5EF4-FFF2-40B4-BE49-F238E27FC236}">
                <a16:creationId xmlns:a16="http://schemas.microsoft.com/office/drawing/2014/main" id="{05A05FD4-BA85-0812-4CD1-471DF3281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54" y="1608895"/>
            <a:ext cx="3809394" cy="3177970"/>
          </a:xfrm>
          <a:prstGeom prst="rect">
            <a:avLst/>
          </a:prstGeom>
        </p:spPr>
      </p:pic>
      <p:pic>
        <p:nvPicPr>
          <p:cNvPr id="6" name="Picture 5" descr="A graph of different colored bars&#10;&#10;Description automatically generated">
            <a:extLst>
              <a:ext uri="{FF2B5EF4-FFF2-40B4-BE49-F238E27FC236}">
                <a16:creationId xmlns:a16="http://schemas.microsoft.com/office/drawing/2014/main" id="{55FDAA2A-24F9-1B4A-FCE4-D3D0515DF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723" y="1608895"/>
            <a:ext cx="3473375" cy="2980531"/>
          </a:xfrm>
          <a:prstGeom prst="rect">
            <a:avLst/>
          </a:prstGeom>
        </p:spPr>
      </p:pic>
      <p:sp>
        <p:nvSpPr>
          <p:cNvPr id="7" name="TextBox 6">
            <a:extLst>
              <a:ext uri="{FF2B5EF4-FFF2-40B4-BE49-F238E27FC236}">
                <a16:creationId xmlns:a16="http://schemas.microsoft.com/office/drawing/2014/main" id="{ECE785DC-D9F4-114B-9306-195678607939}"/>
              </a:ext>
            </a:extLst>
          </p:cNvPr>
          <p:cNvSpPr txBox="1"/>
          <p:nvPr/>
        </p:nvSpPr>
        <p:spPr>
          <a:xfrm>
            <a:off x="2693518" y="4873792"/>
            <a:ext cx="6804963" cy="1815882"/>
          </a:xfrm>
          <a:prstGeom prst="rect">
            <a:avLst/>
          </a:prstGeom>
          <a:noFill/>
        </p:spPr>
        <p:txBody>
          <a:bodyPr wrap="square" rtlCol="0">
            <a:spAutoFit/>
          </a:bodyPr>
          <a:lstStyle/>
          <a:p>
            <a:pPr marL="285750" indent="-285750">
              <a:buFont typeface="Wingdings" pitchFamily="2" charset="2"/>
              <a:buChar char="ü"/>
            </a:pPr>
            <a:r>
              <a:rPr lang="en-GB" sz="1400" dirty="0">
                <a:effectLst/>
              </a:rPr>
              <a:t>Both graphs indicate a higher male contribution in terms of both profit and customer base for both Pink Cab and Yellow Cab.</a:t>
            </a:r>
          </a:p>
          <a:p>
            <a:pPr marL="285750" indent="-285750">
              <a:buFont typeface="Wingdings" pitchFamily="2" charset="2"/>
              <a:buChar char="ü"/>
            </a:pPr>
            <a:r>
              <a:rPr lang="en-GB" sz="1400" dirty="0">
                <a:effectLst/>
              </a:rPr>
              <a:t>Yellow Cab shows a more pronounced male dominance in both profit contribution and customer base compared to Pink Cab.</a:t>
            </a:r>
          </a:p>
          <a:p>
            <a:pPr marL="285750" indent="-285750">
              <a:buFont typeface="Wingdings" pitchFamily="2" charset="2"/>
              <a:buChar char="ü"/>
            </a:pPr>
            <a:r>
              <a:rPr lang="en-GB" sz="1400" dirty="0">
                <a:effectLst/>
              </a:rPr>
              <a:t>The data reflects a consistent trend over the three years (2016-2018) with minor variations.</a:t>
            </a:r>
            <a:br>
              <a:rPr lang="en-GB" sz="1400" dirty="0">
                <a:effectLst/>
              </a:rPr>
            </a:br>
            <a:endParaRPr lang="en-GB" sz="1400" dirty="0">
              <a:effectLst/>
            </a:endParaRPr>
          </a:p>
          <a:p>
            <a:pPr marL="285750" indent="-285750">
              <a:buFont typeface="Wingdings" pitchFamily="2" charset="2"/>
              <a:buChar char="ü"/>
            </a:pPr>
            <a:endParaRPr lang="en-US" sz="1400" dirty="0"/>
          </a:p>
        </p:txBody>
      </p:sp>
    </p:spTree>
    <p:extLst>
      <p:ext uri="{BB962C8B-B14F-4D97-AF65-F5344CB8AC3E}">
        <p14:creationId xmlns:p14="http://schemas.microsoft.com/office/powerpoint/2010/main" val="11509716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161</TotalTime>
  <Words>1172</Words>
  <Application>Microsoft Macintosh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Tahoma</vt:lpstr>
      <vt:lpstr>ui-sans-serif</vt:lpstr>
      <vt:lpstr>Wingdings</vt:lpstr>
      <vt:lpstr>Office Theme</vt:lpstr>
      <vt:lpstr>PowerPoint Presentation</vt:lpstr>
      <vt:lpstr>   Table of Content</vt:lpstr>
      <vt:lpstr>Problem Statement– G2M(cab industry) case study</vt:lpstr>
      <vt:lpstr>Data Exploration</vt:lpstr>
      <vt:lpstr>PowerPoint Presentation</vt:lpstr>
      <vt:lpstr>PowerPoint Presentation</vt:lpstr>
      <vt:lpstr>PowerPoint Presentation</vt:lpstr>
      <vt:lpstr>PowerPoint Presentation</vt:lpstr>
      <vt:lpstr>PowerPoint Presentation</vt:lpstr>
      <vt:lpstr>Per City Analysis </vt:lpstr>
      <vt:lpstr>PowerPoint Presentation</vt:lpstr>
      <vt:lpstr>PowerPoint Presentation</vt:lpstr>
      <vt:lpstr>Monthly revenue by company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Pinto</dc:creator>
  <cp:lastModifiedBy>Maria Pinto</cp:lastModifiedBy>
  <cp:revision>1</cp:revision>
  <dcterms:created xsi:type="dcterms:W3CDTF">2024-05-31T16:25:52Z</dcterms:created>
  <dcterms:modified xsi:type="dcterms:W3CDTF">2024-05-31T19:07:08Z</dcterms:modified>
</cp:coreProperties>
</file>