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300" r:id="rId8"/>
    <p:sldId id="298" r:id="rId9"/>
    <p:sldId id="299" r:id="rId10"/>
    <p:sldId id="285" r:id="rId11"/>
    <p:sldId id="278" r:id="rId12"/>
    <p:sldId id="279" r:id="rId13"/>
    <p:sldId id="291" r:id="rId14"/>
    <p:sldId id="286" r:id="rId15"/>
    <p:sldId id="274" r:id="rId16"/>
    <p:sldId id="273" r:id="rId17"/>
    <p:sldId id="297" r:id="rId18"/>
    <p:sldId id="281" r:id="rId19"/>
    <p:sldId id="275" r:id="rId20"/>
    <p:sldId id="284" r:id="rId21"/>
    <p:sldId id="282" r:id="rId22"/>
    <p:sldId id="283" r:id="rId23"/>
    <p:sldId id="276" r:id="rId24"/>
    <p:sldId id="277" r:id="rId25"/>
    <p:sldId id="280" r:id="rId26"/>
    <p:sldId id="290" r:id="rId27"/>
    <p:sldId id="287" r:id="rId28"/>
    <p:sldId id="288"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95"/>
    <p:restoredTop sz="94626"/>
  </p:normalViewPr>
  <p:slideViewPr>
    <p:cSldViewPr snapToGrid="0">
      <p:cViewPr varScale="1">
        <p:scale>
          <a:sx n="61" d="100"/>
          <a:sy n="61" d="100"/>
        </p:scale>
        <p:origin x="232"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7/30/24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65753" y="2265086"/>
            <a:ext cx="8873711" cy="4001095"/>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Cross-Selling Recommendation</a:t>
            </a:r>
          </a:p>
          <a:p>
            <a:endParaRPr lang="en-US" sz="4000" dirty="0"/>
          </a:p>
          <a:p>
            <a:endParaRPr lang="en-US" sz="4000" dirty="0"/>
          </a:p>
          <a:p>
            <a:endParaRPr lang="en-US" sz="4000" dirty="0"/>
          </a:p>
          <a:p>
            <a:r>
              <a:rPr lang="en-US" sz="2800" b="1" dirty="0"/>
              <a:t>30/07/2024</a:t>
            </a:r>
          </a:p>
        </p:txBody>
      </p:sp>
      <p:sp>
        <p:nvSpPr>
          <p:cNvPr id="2" name="TextBox 1">
            <a:extLst>
              <a:ext uri="{FF2B5EF4-FFF2-40B4-BE49-F238E27FC236}">
                <a16:creationId xmlns:a16="http://schemas.microsoft.com/office/drawing/2014/main" id="{5CC94696-DCB6-0186-0306-750DE156D76B}"/>
              </a:ext>
            </a:extLst>
          </p:cNvPr>
          <p:cNvSpPr txBox="1"/>
          <p:nvPr/>
        </p:nvSpPr>
        <p:spPr>
          <a:xfrm>
            <a:off x="8378456" y="6004571"/>
            <a:ext cx="3473302" cy="523220"/>
          </a:xfrm>
          <a:prstGeom prst="rect">
            <a:avLst/>
          </a:prstGeom>
          <a:noFill/>
        </p:spPr>
        <p:txBody>
          <a:bodyPr wrap="square" rtlCol="0">
            <a:spAutoFit/>
          </a:bodyPr>
          <a:lstStyle/>
          <a:p>
            <a:pPr algn="r"/>
            <a:r>
              <a:rPr lang="en-US" sz="2800" dirty="0">
                <a:solidFill>
                  <a:schemeClr val="bg1"/>
                </a:solidFill>
              </a:rPr>
              <a:t>Maria Pinto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29CAFF0D-3209-BD72-B62D-2C784C15BF4F}"/>
              </a:ext>
            </a:extLst>
          </p:cNvPr>
          <p:cNvSpPr>
            <a:spLocks noGrp="1"/>
          </p:cNvSpPr>
          <p:nvPr>
            <p:ph type="subTitle" idx="1"/>
          </p:nvPr>
        </p:nvSpPr>
        <p:spPr>
          <a:xfrm>
            <a:off x="257908" y="492370"/>
            <a:ext cx="5475233" cy="5732584"/>
          </a:xfrm>
        </p:spPr>
        <p:txBody>
          <a:bodyPr>
            <a:normAutofit fontScale="85000" lnSpcReduction="10000"/>
          </a:bodyPr>
          <a:lstStyle/>
          <a:p>
            <a:pPr algn="just"/>
            <a:r>
              <a:rPr lang="en-GB" b="0" i="0" u="none" strike="noStrike" dirty="0">
                <a:solidFill>
                  <a:srgbClr val="000000"/>
                </a:solidFill>
                <a:effectLst/>
              </a:rPr>
              <a:t>The analysis reveals key insights about XYZ Credit Union's customer demographics and product adoption. The typical customer is around 40 years old, with a right-skewed gross income distribution indicating most earn below 100,000 units. Savings and payroll accounts are widely adopted, while products like junior accounts and e-accounts have lower adoption, suggesting opportunities for increased marketing. A significant portion of customers is active, and there is a mix of new and long-term customers based on the seniority distribution.</a:t>
            </a:r>
          </a:p>
          <a:p>
            <a:pPr algn="just"/>
            <a:r>
              <a:rPr lang="en-GB" b="0" i="0" u="none" strike="noStrike" dirty="0">
                <a:solidFill>
                  <a:srgbClr val="000000"/>
                </a:solidFill>
                <a:effectLst/>
              </a:rPr>
              <a:t>Investment products, such as loans, funds, and securities, have lower distribution, highlighting potential growth areas. Direct debit is popular, offering cross-selling opportunities for related products like credit cards and loans. Focusing on high-value customers, developing age-specific products, and leveraging widely adopted accounts for cross-selling can enhance product offerings and increase customer engagement and satisfaction.</a:t>
            </a:r>
          </a:p>
          <a:p>
            <a:endParaRPr lang="en-US" dirty="0"/>
          </a:p>
        </p:txBody>
      </p:sp>
      <p:pic>
        <p:nvPicPr>
          <p:cNvPr id="8" name="Picture 7" descr="A screenshot of a graph&#10;&#10;Description automatically generated">
            <a:extLst>
              <a:ext uri="{FF2B5EF4-FFF2-40B4-BE49-F238E27FC236}">
                <a16:creationId xmlns:a16="http://schemas.microsoft.com/office/drawing/2014/main" id="{B8F7E0E5-05A1-3D7E-18D8-898B29E60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032" y="1131978"/>
            <a:ext cx="6206060" cy="4783014"/>
          </a:xfrm>
          <a:prstGeom prst="rect">
            <a:avLst/>
          </a:prstGeom>
        </p:spPr>
      </p:pic>
      <p:sp>
        <p:nvSpPr>
          <p:cNvPr id="10" name="TextBox 9">
            <a:extLst>
              <a:ext uri="{FF2B5EF4-FFF2-40B4-BE49-F238E27FC236}">
                <a16:creationId xmlns:a16="http://schemas.microsoft.com/office/drawing/2014/main" id="{97D48D8B-93A7-2D24-F094-E2012CEDA387}"/>
              </a:ext>
            </a:extLst>
          </p:cNvPr>
          <p:cNvSpPr txBox="1"/>
          <p:nvPr/>
        </p:nvSpPr>
        <p:spPr>
          <a:xfrm>
            <a:off x="5744308" y="177943"/>
            <a:ext cx="6189784" cy="523220"/>
          </a:xfrm>
          <a:prstGeom prst="rect">
            <a:avLst/>
          </a:prstGeom>
          <a:noFill/>
        </p:spPr>
        <p:txBody>
          <a:bodyPr wrap="square">
            <a:spAutoFit/>
          </a:bodyPr>
          <a:lstStyle/>
          <a:p>
            <a:pPr algn="ctr"/>
            <a:r>
              <a:rPr lang="en-GB" sz="2400" dirty="0">
                <a:solidFill>
                  <a:srgbClr val="408181"/>
                </a:solidFill>
                <a:effectLst/>
                <a:latin typeface="Courier" panose="02070309020205020404" pitchFamily="49" charset="0"/>
              </a:rPr>
              <a:t>Univariate </a:t>
            </a:r>
            <a:r>
              <a:rPr lang="en-GB" sz="2800" dirty="0">
                <a:solidFill>
                  <a:srgbClr val="408181"/>
                </a:solidFill>
                <a:effectLst/>
                <a:latin typeface="Courier" panose="02070309020205020404" pitchFamily="49" charset="0"/>
              </a:rPr>
              <a:t>Analysis</a:t>
            </a:r>
            <a:endParaRPr lang="en-GB" sz="2400" dirty="0">
              <a:solidFill>
                <a:srgbClr val="408181"/>
              </a:solidFill>
              <a:effectLst/>
              <a:latin typeface="Courier" panose="02070309020205020404" pitchFamily="49" charset="0"/>
            </a:endParaRPr>
          </a:p>
        </p:txBody>
      </p:sp>
    </p:spTree>
    <p:extLst>
      <p:ext uri="{BB962C8B-B14F-4D97-AF65-F5344CB8AC3E}">
        <p14:creationId xmlns:p14="http://schemas.microsoft.com/office/powerpoint/2010/main" val="110880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290480" y="140678"/>
            <a:ext cx="5213506" cy="6488722"/>
          </a:xfrm>
        </p:spPr>
        <p:txBody>
          <a:bodyPr>
            <a:normAutofit fontScale="47500" lnSpcReduction="20000"/>
          </a:bodyPr>
          <a:lstStyle/>
          <a:p>
            <a:pPr algn="l"/>
            <a:r>
              <a:rPr lang="en-GB" sz="4800" b="1" i="0" u="none" strike="noStrike" dirty="0">
                <a:solidFill>
                  <a:srgbClr val="000000"/>
                </a:solidFill>
                <a:effectLst/>
              </a:rPr>
              <a:t>Correlation Analysis</a:t>
            </a:r>
            <a:r>
              <a:rPr lang="en-GB" sz="4800" b="0" i="0" u="none" strike="noStrike" dirty="0">
                <a:solidFill>
                  <a:srgbClr val="000000"/>
                </a:solidFill>
                <a:effectLst/>
              </a:rPr>
              <a:t>:</a:t>
            </a:r>
          </a:p>
          <a:p>
            <a:r>
              <a:rPr lang="en-GB" sz="4800" b="1" dirty="0"/>
              <a:t>Savings and Payroll Accounts</a:t>
            </a:r>
            <a:r>
              <a:rPr lang="en-GB" sz="4800" dirty="0"/>
              <a:t>:</a:t>
            </a:r>
          </a:p>
          <a:p>
            <a:pPr algn="l">
              <a:buFont typeface="Arial" panose="020B0604020202020204" pitchFamily="34" charset="0"/>
              <a:buChar char="•"/>
            </a:pPr>
            <a:r>
              <a:rPr lang="en-GB" sz="4800" b="1" dirty="0"/>
              <a:t>Savings Account and Gross Income</a:t>
            </a:r>
            <a:r>
              <a:rPr lang="en-GB" sz="4800" dirty="0"/>
              <a:t>: There is a positive correlation between having a savings account and gross income, suggesting that higher-income customers are more likely to have savings accounts.</a:t>
            </a:r>
          </a:p>
          <a:p>
            <a:pPr algn="l">
              <a:buFont typeface="Arial" panose="020B0604020202020204" pitchFamily="34" charset="0"/>
              <a:buChar char="•"/>
            </a:pPr>
            <a:r>
              <a:rPr lang="en-GB" sz="4800" b="1" dirty="0"/>
              <a:t>Payroll Account and Gross Income</a:t>
            </a:r>
            <a:r>
              <a:rPr lang="en-GB" sz="4800" dirty="0"/>
              <a:t>: Similarly, there is a positive correlation between payroll accounts and gross income, indicating that higher-income customers also tend to have payroll accounts.</a:t>
            </a:r>
          </a:p>
          <a:p>
            <a:r>
              <a:rPr lang="en-GB" sz="4800" b="1" dirty="0"/>
              <a:t>Activity Index</a:t>
            </a:r>
            <a:r>
              <a:rPr lang="en-GB" sz="4800" dirty="0"/>
              <a:t>:</a:t>
            </a:r>
          </a:p>
          <a:p>
            <a:pPr algn="l">
              <a:buFont typeface="Arial" panose="020B0604020202020204" pitchFamily="34" charset="0"/>
              <a:buChar char="•"/>
            </a:pPr>
            <a:r>
              <a:rPr lang="en-GB" sz="4800" b="1" dirty="0"/>
              <a:t>Activity Index and Seniority</a:t>
            </a:r>
            <a:r>
              <a:rPr lang="en-GB" sz="4800" dirty="0"/>
              <a:t>: There is a negative correlation between activity index and seniority, suggesting that more senior customers (longer duration with the bank) may be less active. This insight could help in targeting senior customers with re-engagement strategies.</a:t>
            </a:r>
          </a:p>
          <a:p>
            <a:endParaRPr lang="en-US" dirty="0"/>
          </a:p>
        </p:txBody>
      </p:sp>
      <p:pic>
        <p:nvPicPr>
          <p:cNvPr id="6" name="Picture 5" descr="A graph of different colored squares&#10;&#10;Description automatically generated">
            <a:extLst>
              <a:ext uri="{FF2B5EF4-FFF2-40B4-BE49-F238E27FC236}">
                <a16:creationId xmlns:a16="http://schemas.microsoft.com/office/drawing/2014/main" id="{951416DE-1EF9-30BE-350C-89BEF84CC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941" y="693894"/>
            <a:ext cx="5887580" cy="5099538"/>
          </a:xfrm>
          <a:prstGeom prst="rect">
            <a:avLst/>
          </a:prstGeom>
        </p:spPr>
      </p:pic>
    </p:spTree>
    <p:extLst>
      <p:ext uri="{BB962C8B-B14F-4D97-AF65-F5344CB8AC3E}">
        <p14:creationId xmlns:p14="http://schemas.microsoft.com/office/powerpoint/2010/main" val="245152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158263" y="281354"/>
            <a:ext cx="5328138" cy="6576646"/>
          </a:xfrm>
        </p:spPr>
        <p:txBody>
          <a:bodyPr>
            <a:normAutofit fontScale="55000" lnSpcReduction="20000"/>
          </a:bodyPr>
          <a:lstStyle/>
          <a:p>
            <a:r>
              <a:rPr lang="en-GB" sz="3200" b="1" dirty="0"/>
              <a:t>Multiple Account Types</a:t>
            </a:r>
            <a:r>
              <a:rPr lang="en-GB" sz="3200" dirty="0"/>
              <a:t>:</a:t>
            </a:r>
          </a:p>
          <a:p>
            <a:pPr algn="l">
              <a:buFont typeface="Arial" panose="020B0604020202020204" pitchFamily="34" charset="0"/>
              <a:buChar char="•"/>
            </a:pPr>
            <a:r>
              <a:rPr lang="en-GB" sz="3200" b="1" dirty="0"/>
              <a:t>Current Accounts and Payroll Accounts</a:t>
            </a:r>
            <a:r>
              <a:rPr lang="en-GB" sz="3200" dirty="0"/>
              <a:t>: There is a positive correlation between current accounts and payroll accounts. Customers with payroll accounts often also have current accounts, indicating an opportunity to cross-sell related products.</a:t>
            </a:r>
          </a:p>
          <a:p>
            <a:pPr algn="l">
              <a:buFont typeface="Arial" panose="020B0604020202020204" pitchFamily="34" charset="0"/>
              <a:buChar char="•"/>
            </a:pPr>
            <a:r>
              <a:rPr lang="en-GB" sz="3200" b="1" dirty="0"/>
              <a:t>Multiple Savings Products</a:t>
            </a:r>
            <a:r>
              <a:rPr lang="en-GB" sz="3200" dirty="0"/>
              <a:t>: There are positive correlations among different savings products (e.g., savings account, short-term deposits, long-term deposits), suggesting that customers with one type of savings product are likely to have or be interested in others.</a:t>
            </a:r>
          </a:p>
          <a:p>
            <a:r>
              <a:rPr lang="en-GB" sz="3200" b="1" dirty="0"/>
              <a:t>Loans and Mortgages</a:t>
            </a:r>
            <a:r>
              <a:rPr lang="en-GB" sz="3200" dirty="0"/>
              <a:t>:</a:t>
            </a:r>
          </a:p>
          <a:p>
            <a:pPr algn="l">
              <a:buFont typeface="Arial" panose="020B0604020202020204" pitchFamily="34" charset="0"/>
              <a:buChar char="•"/>
            </a:pPr>
            <a:r>
              <a:rPr lang="en-GB" sz="3200" b="1" dirty="0"/>
              <a:t>Loans and Mortgages</a:t>
            </a:r>
            <a:r>
              <a:rPr lang="en-GB" sz="3200" dirty="0"/>
              <a:t>: There is a positive correlation between loans and mortgages, indicating that customers who take out loans are also likely to have mortgages. This suggests an opportunity for bundled loan and mortgage products.</a:t>
            </a:r>
          </a:p>
          <a:p>
            <a:pPr algn="l"/>
            <a:r>
              <a:rPr lang="en-GB" sz="3200" b="1" dirty="0"/>
              <a:t>Investment Products</a:t>
            </a:r>
            <a:r>
              <a:rPr lang="en-GB" sz="3200" dirty="0"/>
              <a:t>:</a:t>
            </a:r>
          </a:p>
          <a:p>
            <a:pPr algn="l">
              <a:buFont typeface="Arial" panose="020B0604020202020204" pitchFamily="34" charset="0"/>
              <a:buChar char="•"/>
            </a:pPr>
            <a:r>
              <a:rPr lang="en-GB" sz="3200" b="1" dirty="0"/>
              <a:t>Funds and Securities</a:t>
            </a:r>
            <a:r>
              <a:rPr lang="en-GB" sz="3200" dirty="0"/>
              <a:t>: There is a positive correlation between funds and securities accounts, suggesting that customers who invest in funds are also likely to invest in securities. This provides an opportunity to cross-sell these investment products.</a:t>
            </a:r>
          </a:p>
          <a:p>
            <a:endParaRPr lang="en-US" dirty="0"/>
          </a:p>
        </p:txBody>
      </p:sp>
      <p:pic>
        <p:nvPicPr>
          <p:cNvPr id="3" name="Picture 2" descr="A graph of different colored squares&#10;&#10;Description automatically generated">
            <a:extLst>
              <a:ext uri="{FF2B5EF4-FFF2-40B4-BE49-F238E27FC236}">
                <a16:creationId xmlns:a16="http://schemas.microsoft.com/office/drawing/2014/main" id="{C39457F4-9BB6-3F95-D89F-3832985FE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941" y="693894"/>
            <a:ext cx="5887580" cy="5099538"/>
          </a:xfrm>
          <a:prstGeom prst="rect">
            <a:avLst/>
          </a:prstGeom>
        </p:spPr>
      </p:pic>
    </p:spTree>
    <p:extLst>
      <p:ext uri="{BB962C8B-B14F-4D97-AF65-F5344CB8AC3E}">
        <p14:creationId xmlns:p14="http://schemas.microsoft.com/office/powerpoint/2010/main" val="2789736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TextBox 4">
            <a:extLst>
              <a:ext uri="{FF2B5EF4-FFF2-40B4-BE49-F238E27FC236}">
                <a16:creationId xmlns:a16="http://schemas.microsoft.com/office/drawing/2014/main" id="{FAD32F54-F168-7AD0-B8E9-6A96CB6F5F5D}"/>
              </a:ext>
            </a:extLst>
          </p:cNvPr>
          <p:cNvSpPr txBox="1"/>
          <p:nvPr/>
        </p:nvSpPr>
        <p:spPr>
          <a:xfrm>
            <a:off x="189866" y="281928"/>
            <a:ext cx="5353408" cy="6001643"/>
          </a:xfrm>
          <a:prstGeom prst="rect">
            <a:avLst/>
          </a:prstGeom>
          <a:noFill/>
        </p:spPr>
        <p:txBody>
          <a:bodyPr wrap="square">
            <a:spAutoFit/>
          </a:bodyPr>
          <a:lstStyle/>
          <a:p>
            <a:pPr algn="just"/>
            <a:r>
              <a:rPr lang="en-GB" sz="2400" b="0" i="0" u="none" strike="noStrike" dirty="0">
                <a:solidFill>
                  <a:srgbClr val="000000"/>
                </a:solidFill>
                <a:effectLst/>
                <a:latin typeface="-webkit-standard"/>
              </a:rPr>
              <a:t>The graph shows a significant skew towards higher income levels after transformation, indicating that most customers fall within a high-income bracket. The peak around log values 10 to 12 suggests that most customers have substantial gross incomes. The log transformation helps in normalizing the data, reducing the impact of outliers and providing a clearer view of income distribution patterns. This insight can be leveraged to design premium financial products and services tailored for high-income customers, enhancing cross-selling opportunities and customer engagement for XYZ Credit Union.</a:t>
            </a:r>
            <a:endParaRPr lang="en-US" sz="2400" dirty="0"/>
          </a:p>
        </p:txBody>
      </p:sp>
      <p:pic>
        <p:nvPicPr>
          <p:cNvPr id="6" name="Picture 5">
            <a:extLst>
              <a:ext uri="{FF2B5EF4-FFF2-40B4-BE49-F238E27FC236}">
                <a16:creationId xmlns:a16="http://schemas.microsoft.com/office/drawing/2014/main" id="{313D0506-01DF-A35B-8FD4-E61F78F85396}"/>
              </a:ext>
            </a:extLst>
          </p:cNvPr>
          <p:cNvPicPr>
            <a:picLocks noChangeAspect="1"/>
          </p:cNvPicPr>
          <p:nvPr/>
        </p:nvPicPr>
        <p:blipFill>
          <a:blip r:embed="rId3"/>
          <a:stretch>
            <a:fillRect/>
          </a:stretch>
        </p:blipFill>
        <p:spPr>
          <a:xfrm>
            <a:off x="6458861" y="1859340"/>
            <a:ext cx="5562600" cy="3454400"/>
          </a:xfrm>
          <a:prstGeom prst="rect">
            <a:avLst/>
          </a:prstGeom>
        </p:spPr>
      </p:pic>
      <p:sp>
        <p:nvSpPr>
          <p:cNvPr id="9" name="TextBox 8">
            <a:extLst>
              <a:ext uri="{FF2B5EF4-FFF2-40B4-BE49-F238E27FC236}">
                <a16:creationId xmlns:a16="http://schemas.microsoft.com/office/drawing/2014/main" id="{3B7E09F7-D4C3-4E9F-AE2E-380A1802A91D}"/>
              </a:ext>
            </a:extLst>
          </p:cNvPr>
          <p:cNvSpPr txBox="1"/>
          <p:nvPr/>
        </p:nvSpPr>
        <p:spPr>
          <a:xfrm>
            <a:off x="5793579" y="415053"/>
            <a:ext cx="7086598" cy="830997"/>
          </a:xfrm>
          <a:prstGeom prst="rect">
            <a:avLst/>
          </a:prstGeom>
          <a:noFill/>
        </p:spPr>
        <p:txBody>
          <a:bodyPr wrap="square">
            <a:spAutoFit/>
          </a:bodyPr>
          <a:lstStyle/>
          <a:p>
            <a:r>
              <a:rPr lang="en-GB" sz="2400" dirty="0">
                <a:solidFill>
                  <a:srgbClr val="408181"/>
                </a:solidFill>
                <a:effectLst/>
                <a:latin typeface="Courier" panose="02070309020205020404" pitchFamily="49" charset="0"/>
              </a:rPr>
              <a:t>The log-transformed distribution of gross income</a:t>
            </a:r>
          </a:p>
        </p:txBody>
      </p:sp>
    </p:spTree>
    <p:extLst>
      <p:ext uri="{BB962C8B-B14F-4D97-AF65-F5344CB8AC3E}">
        <p14:creationId xmlns:p14="http://schemas.microsoft.com/office/powerpoint/2010/main" val="1074189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14940172-9841-ED90-1874-DE9AD9E901FF}"/>
              </a:ext>
            </a:extLst>
          </p:cNvPr>
          <p:cNvSpPr>
            <a:spLocks noGrp="1"/>
          </p:cNvSpPr>
          <p:nvPr>
            <p:ph type="subTitle" idx="1"/>
          </p:nvPr>
        </p:nvSpPr>
        <p:spPr>
          <a:xfrm>
            <a:off x="175847" y="645886"/>
            <a:ext cx="5380892" cy="6053852"/>
          </a:xfrm>
        </p:spPr>
        <p:txBody>
          <a:bodyPr>
            <a:normAutofit fontScale="77500" lnSpcReduction="20000"/>
          </a:bodyPr>
          <a:lstStyle/>
          <a:p>
            <a:pPr algn="l"/>
            <a:endParaRPr lang="en-GB" b="0" i="0" u="none" strike="noStrike" dirty="0">
              <a:solidFill>
                <a:srgbClr val="000000"/>
              </a:solidFill>
              <a:effectLst/>
            </a:endParaRPr>
          </a:p>
          <a:p>
            <a:pPr algn="l"/>
            <a:r>
              <a:rPr lang="en-GB" b="1" i="0" u="none" strike="noStrike" dirty="0">
                <a:solidFill>
                  <a:srgbClr val="000000"/>
                </a:solidFill>
                <a:effectLst/>
              </a:rPr>
              <a:t>Key Observations:</a:t>
            </a:r>
          </a:p>
          <a:p>
            <a:pPr algn="l"/>
            <a:r>
              <a:rPr lang="en-GB" b="1" i="0" u="none" strike="noStrike" dirty="0">
                <a:solidFill>
                  <a:srgbClr val="000000"/>
                </a:solidFill>
                <a:effectLst/>
              </a:rPr>
              <a:t>Peak in Early Tenure</a:t>
            </a:r>
            <a:r>
              <a:rPr lang="en-GB" b="0" i="0" u="none" strike="noStrike" dirty="0">
                <a:solidFill>
                  <a:srgbClr val="000000"/>
                </a:solidFill>
                <a:effectLst/>
              </a:rPr>
              <a:t>:</a:t>
            </a:r>
          </a:p>
          <a:p>
            <a:pPr marL="742950" lvl="1" indent="-285750" algn="just">
              <a:buFont typeface="+mj-lt"/>
              <a:buAutoNum type="arabicPeriod"/>
            </a:pPr>
            <a:r>
              <a:rPr lang="en-GB" b="0" i="0" u="none" strike="noStrike" dirty="0">
                <a:solidFill>
                  <a:srgbClr val="000000"/>
                </a:solidFill>
                <a:effectLst/>
              </a:rPr>
              <a:t>The distribution shows a significant peak in the early months of seniority (0-50 months). This indicates that a large number of customers have been with the credit union for a relatively short period.</a:t>
            </a:r>
          </a:p>
          <a:p>
            <a:pPr marL="742950" lvl="1" indent="-285750" algn="just">
              <a:buFont typeface="+mj-lt"/>
              <a:buAutoNum type="arabicPeriod"/>
            </a:pPr>
            <a:r>
              <a:rPr lang="en-GB" b="0" i="0" u="none" strike="noStrike" dirty="0">
                <a:solidFill>
                  <a:srgbClr val="000000"/>
                </a:solidFill>
                <a:effectLst/>
              </a:rPr>
              <a:t>The highest frequency is observed around the first few months, suggesting many customers are recent joiners.</a:t>
            </a:r>
          </a:p>
          <a:p>
            <a:pPr algn="l"/>
            <a:r>
              <a:rPr lang="en-GB" b="1" i="0" u="none" strike="noStrike" dirty="0">
                <a:solidFill>
                  <a:srgbClr val="000000"/>
                </a:solidFill>
                <a:effectLst/>
              </a:rPr>
              <a:t>Decline and Subsequent Stability</a:t>
            </a:r>
            <a:r>
              <a:rPr lang="en-GB" b="0" i="0" u="none" strike="noStrike" dirty="0">
                <a:solidFill>
                  <a:srgbClr val="000000"/>
                </a:solidFill>
                <a:effectLst/>
              </a:rPr>
              <a:t>:</a:t>
            </a:r>
          </a:p>
          <a:p>
            <a:pPr marL="742950" lvl="1" indent="-285750" algn="just">
              <a:buFont typeface="+mj-lt"/>
              <a:buAutoNum type="arabicPeriod"/>
            </a:pPr>
            <a:r>
              <a:rPr lang="en-GB" b="0" i="0" u="none" strike="noStrike" dirty="0">
                <a:solidFill>
                  <a:srgbClr val="000000"/>
                </a:solidFill>
                <a:effectLst/>
              </a:rPr>
              <a:t>After the initial peak, there is a noticeable decline in the number of customers as seniority increases. This decline stabilizes after around 50 months, indicating fewer customers have stayed beyond this period.</a:t>
            </a:r>
          </a:p>
          <a:p>
            <a:pPr marL="742950" lvl="1" indent="-285750" algn="just">
              <a:buFont typeface="+mj-lt"/>
              <a:buAutoNum type="arabicPeriod"/>
            </a:pPr>
            <a:r>
              <a:rPr lang="en-GB" b="0" i="0" u="none" strike="noStrike" dirty="0">
                <a:solidFill>
                  <a:srgbClr val="000000"/>
                </a:solidFill>
                <a:effectLst/>
              </a:rPr>
              <a:t>There is a more stable distribution of customers with medium-term seniority (50-150 months), though the numbers are lower compared to the early tenure.</a:t>
            </a:r>
          </a:p>
          <a:p>
            <a:pPr algn="l"/>
            <a:r>
              <a:rPr lang="en-GB" b="1" i="0" u="none" strike="noStrike" dirty="0">
                <a:solidFill>
                  <a:srgbClr val="000000"/>
                </a:solidFill>
                <a:effectLst/>
              </a:rPr>
              <a:t>Another Increase in Long-Term Tenure</a:t>
            </a:r>
            <a:r>
              <a:rPr lang="en-GB" b="0" i="0" u="none" strike="noStrike" dirty="0">
                <a:solidFill>
                  <a:srgbClr val="000000"/>
                </a:solidFill>
                <a:effectLst/>
              </a:rPr>
              <a:t>:</a:t>
            </a:r>
          </a:p>
          <a:p>
            <a:pPr marL="742950" lvl="1" indent="-285750" algn="just">
              <a:buFont typeface="+mj-lt"/>
              <a:buAutoNum type="arabicPeriod"/>
            </a:pPr>
            <a:r>
              <a:rPr lang="en-GB" b="0" i="0" u="none" strike="noStrike" dirty="0">
                <a:solidFill>
                  <a:srgbClr val="000000"/>
                </a:solidFill>
                <a:effectLst/>
              </a:rPr>
              <a:t>There is a slight increase in the number of customers with long-term seniority (150-250 months), suggesting a segment of highly loyal customers who have been with the credit union for many years.</a:t>
            </a:r>
          </a:p>
          <a:p>
            <a:pPr marL="742950" lvl="1" indent="-285750" algn="just">
              <a:buFont typeface="+mj-lt"/>
              <a:buAutoNum type="arabicPeriod"/>
            </a:pPr>
            <a:r>
              <a:rPr lang="en-GB" b="0" i="0" u="none" strike="noStrike" dirty="0">
                <a:solidFill>
                  <a:srgbClr val="000000"/>
                </a:solidFill>
                <a:effectLst/>
              </a:rPr>
              <a:t>This increase may indicate the presence of a core group of long-term, committed customers.</a:t>
            </a:r>
          </a:p>
          <a:p>
            <a:endParaRPr lang="en-US" dirty="0"/>
          </a:p>
        </p:txBody>
      </p:sp>
      <p:pic>
        <p:nvPicPr>
          <p:cNvPr id="8" name="Picture 7" descr="A graph of a number of blue lines&#10;&#10;Description automatically generated with medium confidence">
            <a:extLst>
              <a:ext uri="{FF2B5EF4-FFF2-40B4-BE49-F238E27FC236}">
                <a16:creationId xmlns:a16="http://schemas.microsoft.com/office/drawing/2014/main" id="{5A922CD2-CAF0-14ED-0CEE-271EDE091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586" y="1338109"/>
            <a:ext cx="6222574" cy="3679929"/>
          </a:xfrm>
          <a:prstGeom prst="rect">
            <a:avLst/>
          </a:prstGeom>
        </p:spPr>
      </p:pic>
      <p:sp>
        <p:nvSpPr>
          <p:cNvPr id="10" name="TextBox 9">
            <a:extLst>
              <a:ext uri="{FF2B5EF4-FFF2-40B4-BE49-F238E27FC236}">
                <a16:creationId xmlns:a16="http://schemas.microsoft.com/office/drawing/2014/main" id="{75075E79-47DC-1110-2899-68F61851940B}"/>
              </a:ext>
            </a:extLst>
          </p:cNvPr>
          <p:cNvSpPr txBox="1"/>
          <p:nvPr/>
        </p:nvSpPr>
        <p:spPr>
          <a:xfrm>
            <a:off x="5793579" y="415053"/>
            <a:ext cx="7086598" cy="461665"/>
          </a:xfrm>
          <a:prstGeom prst="rect">
            <a:avLst/>
          </a:prstGeom>
          <a:noFill/>
        </p:spPr>
        <p:txBody>
          <a:bodyPr wrap="square">
            <a:spAutoFit/>
          </a:bodyPr>
          <a:lstStyle/>
          <a:p>
            <a:r>
              <a:rPr lang="en-GB" sz="2400" dirty="0">
                <a:solidFill>
                  <a:srgbClr val="408181"/>
                </a:solidFill>
                <a:latin typeface="Courier" panose="02070309020205020404" pitchFamily="49" charset="0"/>
              </a:rPr>
              <a:t>H</a:t>
            </a:r>
            <a:r>
              <a:rPr lang="en-GB" sz="2400" dirty="0">
                <a:solidFill>
                  <a:srgbClr val="408181"/>
                </a:solidFill>
                <a:effectLst/>
                <a:latin typeface="Courier" panose="02070309020205020404" pitchFamily="49" charset="0"/>
              </a:rPr>
              <a:t>istogram for the Seniority column</a:t>
            </a:r>
          </a:p>
        </p:txBody>
      </p:sp>
    </p:spTree>
    <p:extLst>
      <p:ext uri="{BB962C8B-B14F-4D97-AF65-F5344CB8AC3E}">
        <p14:creationId xmlns:p14="http://schemas.microsoft.com/office/powerpoint/2010/main" val="3435107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11500" dirty="0">
                <a:solidFill>
                  <a:srgbClr val="FF6600"/>
                </a:solidFill>
              </a:rPr>
            </a:br>
            <a:r>
              <a:rPr lang="en-US" sz="13800" dirty="0">
                <a:solidFill>
                  <a:srgbClr val="FF6600"/>
                </a:solidFill>
              </a:rPr>
              <a:t>EDA</a:t>
            </a:r>
            <a:endParaRPr lang="en-US" sz="96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Content Placeholder 5" descr="A group of people in a bank&#10;&#10;Description automatically generated">
            <a:extLst>
              <a:ext uri="{FF2B5EF4-FFF2-40B4-BE49-F238E27FC236}">
                <a16:creationId xmlns:a16="http://schemas.microsoft.com/office/drawing/2014/main" id="{DD3D1005-EBC3-864D-46B9-CE20576D3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141" y="1421178"/>
            <a:ext cx="6458859" cy="3766284"/>
          </a:xfrm>
          <a:prstGeom prst="rect">
            <a:avLst/>
          </a:prstGeom>
        </p:spPr>
      </p:pic>
    </p:spTree>
    <p:extLst>
      <p:ext uri="{BB962C8B-B14F-4D97-AF65-F5344CB8AC3E}">
        <p14:creationId xmlns:p14="http://schemas.microsoft.com/office/powerpoint/2010/main" val="3927160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158263" y="1456715"/>
            <a:ext cx="5451230" cy="3765916"/>
          </a:xfrm>
        </p:spPr>
        <p:txBody>
          <a:bodyPr>
            <a:normAutofit/>
          </a:bodyPr>
          <a:lstStyle/>
          <a:p>
            <a:pPr algn="l"/>
            <a:r>
              <a:rPr lang="en-GB" b="1" i="0" u="none" strike="noStrike" dirty="0">
                <a:solidFill>
                  <a:srgbClr val="000000"/>
                </a:solidFill>
                <a:effectLst/>
              </a:rPr>
              <a:t>Geographical Distribution</a:t>
            </a:r>
            <a:r>
              <a:rPr lang="en-GB" b="0" i="0" u="none" strike="noStrike" dirty="0">
                <a:solidFill>
                  <a:srgbClr val="000000"/>
                </a:solidFill>
                <a:effectLst/>
                <a:latin typeface="-webkit-standard"/>
              </a:rPr>
              <a:t>:</a:t>
            </a:r>
          </a:p>
          <a:p>
            <a:pPr algn="just"/>
            <a:r>
              <a:rPr lang="en-GB" b="1" i="0" u="none" strike="noStrike" dirty="0">
                <a:solidFill>
                  <a:srgbClr val="000000"/>
                </a:solidFill>
                <a:effectLst/>
              </a:rPr>
              <a:t>Province Distribution</a:t>
            </a:r>
            <a:r>
              <a:rPr lang="en-GB" b="0" i="0" u="none" strike="noStrike" dirty="0">
                <a:solidFill>
                  <a:srgbClr val="000000"/>
                </a:solidFill>
                <a:effectLst/>
                <a:latin typeface="-webkit-standard"/>
              </a:rPr>
              <a:t>: The highest concentration of customers is in Madrid, followed by Barcelona, Valencia, and Sevilla. This indicates a significant market presence in these provinces and suggests a high potential for targeted cross-selling campaigns in these areas.</a:t>
            </a:r>
          </a:p>
          <a:p>
            <a:endParaRPr lang="en-US" dirty="0"/>
          </a:p>
        </p:txBody>
      </p:sp>
      <p:pic>
        <p:nvPicPr>
          <p:cNvPr id="6" name="Picture 5" descr="A chart with different colored squares&#10;&#10;Description automatically generated">
            <a:extLst>
              <a:ext uri="{FF2B5EF4-FFF2-40B4-BE49-F238E27FC236}">
                <a16:creationId xmlns:a16="http://schemas.microsoft.com/office/drawing/2014/main" id="{02282447-76CB-725C-30D1-AEC06AB74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745" y="1456715"/>
            <a:ext cx="6435927" cy="3167634"/>
          </a:xfrm>
          <a:prstGeom prst="rect">
            <a:avLst/>
          </a:prstGeom>
        </p:spPr>
      </p:pic>
    </p:spTree>
    <p:extLst>
      <p:ext uri="{BB962C8B-B14F-4D97-AF65-F5344CB8AC3E}">
        <p14:creationId xmlns:p14="http://schemas.microsoft.com/office/powerpoint/2010/main" val="428232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7" name="Picture 6" descr="A blue and orange rectangular bars&#10;&#10;Description automatically generated">
            <a:extLst>
              <a:ext uri="{FF2B5EF4-FFF2-40B4-BE49-F238E27FC236}">
                <a16:creationId xmlns:a16="http://schemas.microsoft.com/office/drawing/2014/main" id="{F2DA0E07-B827-BFAF-E313-0B5D62B552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846" y="1594275"/>
            <a:ext cx="6381153" cy="3505263"/>
          </a:xfrm>
          <a:prstGeom prst="rect">
            <a:avLst/>
          </a:prstGeom>
        </p:spPr>
      </p:pic>
      <p:sp>
        <p:nvSpPr>
          <p:cNvPr id="9" name="TextBox 8">
            <a:extLst>
              <a:ext uri="{FF2B5EF4-FFF2-40B4-BE49-F238E27FC236}">
                <a16:creationId xmlns:a16="http://schemas.microsoft.com/office/drawing/2014/main" id="{8F1438B2-4D40-834B-A661-1BC862FBFFF0}"/>
              </a:ext>
            </a:extLst>
          </p:cNvPr>
          <p:cNvSpPr txBox="1"/>
          <p:nvPr/>
        </p:nvSpPr>
        <p:spPr>
          <a:xfrm>
            <a:off x="228601" y="1850712"/>
            <a:ext cx="5029200" cy="3416320"/>
          </a:xfrm>
          <a:prstGeom prst="rect">
            <a:avLst/>
          </a:prstGeom>
          <a:noFill/>
        </p:spPr>
        <p:txBody>
          <a:bodyPr wrap="square">
            <a:spAutoFit/>
          </a:bodyPr>
          <a:lstStyle/>
          <a:p>
            <a:pPr algn="just"/>
            <a:r>
              <a:rPr lang="en-GB" dirty="0">
                <a:solidFill>
                  <a:srgbClr val="000000"/>
                </a:solidFill>
                <a:latin typeface="-webkit-standard"/>
              </a:rPr>
              <a:t>T</a:t>
            </a:r>
            <a:r>
              <a:rPr lang="en-GB" b="0" i="0" u="none" strike="noStrike" dirty="0">
                <a:solidFill>
                  <a:srgbClr val="000000"/>
                </a:solidFill>
                <a:effectLst/>
                <a:latin typeface="-webkit-standard"/>
              </a:rPr>
              <a:t>he distribution of customers by sex, revealing that women constitute a slightly larger proportion of the customer base than men.</a:t>
            </a:r>
          </a:p>
          <a:p>
            <a:pPr algn="just"/>
            <a:endParaRPr lang="en-GB" dirty="0">
              <a:solidFill>
                <a:srgbClr val="000000"/>
              </a:solidFill>
              <a:latin typeface="-webkit-standard"/>
            </a:endParaRPr>
          </a:p>
          <a:p>
            <a:pPr algn="just"/>
            <a:r>
              <a:rPr lang="en-GB" dirty="0">
                <a:solidFill>
                  <a:srgbClr val="000000"/>
                </a:solidFill>
                <a:latin typeface="-webkit-standard"/>
              </a:rPr>
              <a:t>F</a:t>
            </a:r>
            <a:r>
              <a:rPr lang="en-GB" b="0" i="0" u="none" strike="noStrike" dirty="0">
                <a:solidFill>
                  <a:srgbClr val="000000"/>
                </a:solidFill>
                <a:effectLst/>
                <a:latin typeface="-webkit-standard"/>
              </a:rPr>
              <a:t>inancial products and services that cater to the needs and preferences of women can be emphasized, and marketing campaigns can be tailored to appeal more effectively to female customers. Similarly, understanding the preferences of male customers can help design targeted promotions to engage this significant segment better. </a:t>
            </a:r>
            <a:endParaRPr lang="en-US" dirty="0"/>
          </a:p>
        </p:txBody>
      </p:sp>
    </p:spTree>
    <p:extLst>
      <p:ext uri="{BB962C8B-B14F-4D97-AF65-F5344CB8AC3E}">
        <p14:creationId xmlns:p14="http://schemas.microsoft.com/office/powerpoint/2010/main" val="3949603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363415" y="1052268"/>
            <a:ext cx="5087816" cy="5172685"/>
          </a:xfrm>
        </p:spPr>
        <p:txBody>
          <a:bodyPr>
            <a:normAutofit fontScale="92500" lnSpcReduction="20000"/>
          </a:bodyPr>
          <a:lstStyle/>
          <a:p>
            <a:pPr algn="just"/>
            <a:r>
              <a:rPr lang="en-GB" b="0" i="0" u="none" strike="noStrike" dirty="0">
                <a:solidFill>
                  <a:srgbClr val="000000"/>
                </a:solidFill>
                <a:effectLst/>
                <a:latin typeface="-webkit-standard"/>
              </a:rPr>
              <a:t>The box plot of age by sex provides a visual summary of the distribution of ages for men and women in the dataset.</a:t>
            </a:r>
            <a:endParaRPr lang="en-GB" dirty="0">
              <a:solidFill>
                <a:srgbClr val="000000"/>
              </a:solidFill>
              <a:latin typeface="-webkit-standard"/>
            </a:endParaRPr>
          </a:p>
          <a:p>
            <a:endParaRPr lang="en-GB" dirty="0">
              <a:solidFill>
                <a:srgbClr val="000000"/>
              </a:solidFill>
              <a:latin typeface="-webkit-standard"/>
            </a:endParaRPr>
          </a:p>
          <a:p>
            <a:pPr marL="342900" indent="-342900" algn="just">
              <a:buFont typeface="Arial" panose="020B0604020202020204" pitchFamily="34" charset="0"/>
              <a:buChar char="•"/>
            </a:pPr>
            <a:r>
              <a:rPr lang="en-GB" b="0" i="0" u="none" strike="noStrike" dirty="0">
                <a:solidFill>
                  <a:srgbClr val="000000"/>
                </a:solidFill>
                <a:effectLst/>
                <a:latin typeface="-webkit-standard"/>
              </a:rPr>
              <a:t>The median age for both men and women is similar, falling around the mid-40s. This indicates that the typical age of customers is around this range for both genders.</a:t>
            </a:r>
          </a:p>
          <a:p>
            <a:pPr marL="342900" indent="-342900" algn="just">
              <a:buFont typeface="Arial" panose="020B0604020202020204" pitchFamily="34" charset="0"/>
              <a:buChar char="•"/>
            </a:pPr>
            <a:endParaRPr lang="en-GB" dirty="0">
              <a:solidFill>
                <a:srgbClr val="000000"/>
              </a:solidFill>
              <a:latin typeface="-webkit-standard"/>
            </a:endParaRPr>
          </a:p>
          <a:p>
            <a:pPr marL="342900" indent="-342900" algn="just">
              <a:buFont typeface="Arial" panose="020B0604020202020204" pitchFamily="34" charset="0"/>
              <a:buChar char="•"/>
            </a:pPr>
            <a:endParaRPr lang="en-GB" dirty="0">
              <a:solidFill>
                <a:srgbClr val="000000"/>
              </a:solidFill>
              <a:latin typeface="-webkit-standard"/>
            </a:endParaRPr>
          </a:p>
          <a:p>
            <a:pPr marL="342900" indent="-342900" algn="just">
              <a:buFont typeface="Arial" panose="020B0604020202020204" pitchFamily="34" charset="0"/>
              <a:buChar char="•"/>
            </a:pPr>
            <a:r>
              <a:rPr lang="en-GB" b="0" i="0" u="none" strike="noStrike" dirty="0">
                <a:solidFill>
                  <a:srgbClr val="000000"/>
                </a:solidFill>
                <a:effectLst/>
                <a:latin typeface="-webkit-standard"/>
              </a:rPr>
              <a:t>The IQR (Interquartile Range) for men is slightly narrower than that for women. This suggests that the ages of men are more tightly clustered around the median compared to women, who have a wider age distribution.</a:t>
            </a:r>
            <a:endParaRPr lang="en-US" dirty="0"/>
          </a:p>
        </p:txBody>
      </p:sp>
      <p:pic>
        <p:nvPicPr>
          <p:cNvPr id="6" name="Picture 5" descr="A diagram of a box plot&#10;&#10;Description automatically generated">
            <a:extLst>
              <a:ext uri="{FF2B5EF4-FFF2-40B4-BE49-F238E27FC236}">
                <a16:creationId xmlns:a16="http://schemas.microsoft.com/office/drawing/2014/main" id="{7EAA5942-DA2E-FC44-440C-146AD1BD1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54841"/>
            <a:ext cx="5567041" cy="3417972"/>
          </a:xfrm>
          <a:prstGeom prst="rect">
            <a:avLst/>
          </a:prstGeom>
        </p:spPr>
      </p:pic>
    </p:spTree>
    <p:extLst>
      <p:ext uri="{BB962C8B-B14F-4D97-AF65-F5344CB8AC3E}">
        <p14:creationId xmlns:p14="http://schemas.microsoft.com/office/powerpoint/2010/main" val="186228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281353" y="1276124"/>
            <a:ext cx="5240215" cy="4843322"/>
          </a:xfrm>
        </p:spPr>
        <p:txBody>
          <a:bodyPr>
            <a:normAutofit lnSpcReduction="10000"/>
          </a:bodyPr>
          <a:lstStyle/>
          <a:p>
            <a:r>
              <a:rPr lang="en-GB" b="1" i="0" u="none" strike="noStrike" dirty="0">
                <a:solidFill>
                  <a:srgbClr val="000000"/>
                </a:solidFill>
                <a:effectLst/>
              </a:rPr>
              <a:t>Channel Effectiveness</a:t>
            </a:r>
            <a:r>
              <a:rPr lang="en-GB" b="0" i="0" u="none" strike="noStrike" dirty="0">
                <a:solidFill>
                  <a:srgbClr val="000000"/>
                </a:solidFill>
                <a:effectLst/>
                <a:latin typeface="-webkit-standard"/>
              </a:rPr>
              <a:t>:</a:t>
            </a:r>
          </a:p>
          <a:p>
            <a:r>
              <a:rPr lang="en-GB" b="1" dirty="0"/>
              <a:t>Channel Usage</a:t>
            </a:r>
            <a:r>
              <a:rPr lang="en-GB" dirty="0"/>
              <a:t>: Channels KHE, KAT, and KFC are the most utilized for joining the credit union. Understanding the effectiveness of these channels can help tailor cross-selling strategies for customers based on their preferred channels of engagement.</a:t>
            </a:r>
          </a:p>
          <a:p>
            <a:r>
              <a:rPr lang="en-GB" b="1" dirty="0"/>
              <a:t>Age Distribution by Channel</a:t>
            </a:r>
            <a:r>
              <a:rPr lang="en-GB" dirty="0"/>
              <a:t>: Customers joining through different channels exhibit varying age distributions. For instance, channels KAT and KFC have a wider age range, while KHQ tends to attract younger customers.</a:t>
            </a:r>
          </a:p>
          <a:p>
            <a:endParaRPr lang="en-US" dirty="0"/>
          </a:p>
        </p:txBody>
      </p:sp>
      <p:pic>
        <p:nvPicPr>
          <p:cNvPr id="6" name="Picture 5" descr="A graph with different colored squares&#10;&#10;Description automatically generated">
            <a:extLst>
              <a:ext uri="{FF2B5EF4-FFF2-40B4-BE49-F238E27FC236}">
                <a16:creationId xmlns:a16="http://schemas.microsoft.com/office/drawing/2014/main" id="{9F78356C-BB9B-EAC1-D5A1-5B93F92D7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494" y="110045"/>
            <a:ext cx="5591351" cy="2768904"/>
          </a:xfrm>
          <a:prstGeom prst="rect">
            <a:avLst/>
          </a:prstGeom>
        </p:spPr>
      </p:pic>
      <p:pic>
        <p:nvPicPr>
          <p:cNvPr id="8" name="Picture 7" descr="A chart of different colored squares&#10;&#10;Description automatically generated">
            <a:extLst>
              <a:ext uri="{FF2B5EF4-FFF2-40B4-BE49-F238E27FC236}">
                <a16:creationId xmlns:a16="http://schemas.microsoft.com/office/drawing/2014/main" id="{FD7C35C6-32F5-E23B-E650-606B87F839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2921" y="3429000"/>
            <a:ext cx="6223392" cy="3147646"/>
          </a:xfrm>
          <a:prstGeom prst="rect">
            <a:avLst/>
          </a:prstGeom>
        </p:spPr>
      </p:pic>
    </p:spTree>
    <p:extLst>
      <p:ext uri="{BB962C8B-B14F-4D97-AF65-F5344CB8AC3E}">
        <p14:creationId xmlns:p14="http://schemas.microsoft.com/office/powerpoint/2010/main" val="10381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457200" indent="-457200" algn="just">
              <a:buFont typeface="Wingdings" pitchFamily="2" charset="2"/>
              <a:buChar char="v"/>
            </a:pPr>
            <a:r>
              <a:rPr lang="en-US" sz="2800" dirty="0">
                <a:solidFill>
                  <a:srgbClr val="FF6600"/>
                </a:solidFill>
              </a:rPr>
              <a:t>         Executive Summary</a:t>
            </a:r>
          </a:p>
          <a:p>
            <a:pPr marL="457200" indent="-457200" algn="just">
              <a:buFont typeface="Wingdings" pitchFamily="2" charset="2"/>
              <a:buChar char="v"/>
            </a:pPr>
            <a:r>
              <a:rPr lang="en-US" sz="2800" dirty="0">
                <a:solidFill>
                  <a:srgbClr val="FF6600"/>
                </a:solidFill>
              </a:rPr>
              <a:t>         Problem Statement</a:t>
            </a:r>
          </a:p>
          <a:p>
            <a:pPr marL="457200" indent="-457200" algn="just">
              <a:buFont typeface="Wingdings" pitchFamily="2" charset="2"/>
              <a:buChar char="v"/>
            </a:pPr>
            <a:r>
              <a:rPr lang="en-US" sz="2800" dirty="0">
                <a:solidFill>
                  <a:srgbClr val="FF6600"/>
                </a:solidFill>
              </a:rPr>
              <a:t>         Approach</a:t>
            </a:r>
          </a:p>
          <a:p>
            <a:pPr marL="457200" indent="-457200" algn="just">
              <a:buFont typeface="Wingdings" pitchFamily="2" charset="2"/>
              <a:buChar char="v"/>
            </a:pPr>
            <a:r>
              <a:rPr lang="en-US" sz="2800" dirty="0">
                <a:solidFill>
                  <a:srgbClr val="FF6600"/>
                </a:solidFill>
              </a:rPr>
              <a:t>         Data main Features</a:t>
            </a:r>
          </a:p>
          <a:p>
            <a:pPr marL="457200" indent="-457200" algn="just">
              <a:buFont typeface="Wingdings" pitchFamily="2" charset="2"/>
              <a:buChar char="v"/>
            </a:pPr>
            <a:r>
              <a:rPr lang="en-US" sz="2800" dirty="0">
                <a:solidFill>
                  <a:srgbClr val="FF6600"/>
                </a:solidFill>
              </a:rPr>
              <a:t>         Descriptive Statistics</a:t>
            </a:r>
          </a:p>
          <a:p>
            <a:pPr marL="457200" indent="-457200" algn="just">
              <a:buFont typeface="Wingdings" pitchFamily="2" charset="2"/>
              <a:buChar char="v"/>
            </a:pPr>
            <a:r>
              <a:rPr lang="en-US" sz="2800" dirty="0">
                <a:solidFill>
                  <a:srgbClr val="FF6600"/>
                </a:solidFill>
              </a:rPr>
              <a:t>         EDA</a:t>
            </a:r>
          </a:p>
          <a:p>
            <a:pPr marL="457200" indent="-457200" algn="just">
              <a:buFont typeface="Wingdings" pitchFamily="2" charset="2"/>
              <a:buChar char="v"/>
            </a:pPr>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351693" y="474785"/>
            <a:ext cx="5122430" cy="5730212"/>
          </a:xfrm>
        </p:spPr>
        <p:txBody>
          <a:bodyPr>
            <a:normAutofit fontScale="92500" lnSpcReduction="10000"/>
          </a:bodyPr>
          <a:lstStyle/>
          <a:p>
            <a:pPr algn="l"/>
            <a:r>
              <a:rPr lang="en-GB" b="1" i="0" u="none" strike="noStrike" dirty="0">
                <a:solidFill>
                  <a:srgbClr val="000000"/>
                </a:solidFill>
                <a:effectLst/>
              </a:rPr>
              <a:t>Box Plot of Age by Top 5 Channels Used to Join</a:t>
            </a:r>
          </a:p>
          <a:p>
            <a:pPr algn="l">
              <a:buFont typeface="Arial" panose="020B0604020202020204" pitchFamily="34" charset="0"/>
              <a:buChar char="•"/>
            </a:pPr>
            <a:r>
              <a:rPr lang="en-GB" b="1" i="0" u="none" strike="noStrike" dirty="0">
                <a:solidFill>
                  <a:srgbClr val="000000"/>
                </a:solidFill>
                <a:effectLst/>
              </a:rPr>
              <a:t>KAT, KFA, KFC:</a:t>
            </a:r>
            <a:r>
              <a:rPr lang="en-GB" b="0" i="0" u="none" strike="noStrike" dirty="0">
                <a:solidFill>
                  <a:srgbClr val="000000"/>
                </a:solidFill>
                <a:effectLst/>
              </a:rPr>
              <a:t> These channels attract a wide age range of customers, with the median age around the mid-40s.</a:t>
            </a:r>
          </a:p>
          <a:p>
            <a:pPr algn="l">
              <a:buFont typeface="Arial" panose="020B0604020202020204" pitchFamily="34" charset="0"/>
              <a:buChar char="•"/>
            </a:pPr>
            <a:r>
              <a:rPr lang="en-GB" b="1" i="0" u="none" strike="noStrike" dirty="0">
                <a:solidFill>
                  <a:srgbClr val="000000"/>
                </a:solidFill>
                <a:effectLst/>
              </a:rPr>
              <a:t>KHE and KHQ:</a:t>
            </a:r>
            <a:r>
              <a:rPr lang="en-GB" b="0" i="0" u="none" strike="noStrike" dirty="0">
                <a:solidFill>
                  <a:srgbClr val="000000"/>
                </a:solidFill>
                <a:effectLst/>
              </a:rPr>
              <a:t> These channels have a younger customer base with lower median ages and a narrower age range.</a:t>
            </a:r>
          </a:p>
          <a:p>
            <a:pPr algn="l"/>
            <a:r>
              <a:rPr lang="en-GB" b="1" i="0" u="none" strike="noStrike" dirty="0">
                <a:solidFill>
                  <a:srgbClr val="000000"/>
                </a:solidFill>
                <a:effectLst/>
              </a:rPr>
              <a:t>Box Plot of Age by Top 10 Provinces</a:t>
            </a:r>
          </a:p>
          <a:p>
            <a:pPr algn="l">
              <a:buFont typeface="Arial" panose="020B0604020202020204" pitchFamily="34" charset="0"/>
              <a:buChar char="•"/>
            </a:pPr>
            <a:r>
              <a:rPr lang="en-GB" b="1" i="0" u="none" strike="noStrike" dirty="0">
                <a:solidFill>
                  <a:srgbClr val="000000"/>
                </a:solidFill>
                <a:effectLst/>
              </a:rPr>
              <a:t>Madrid, Barcelona, and Valencia:</a:t>
            </a:r>
            <a:r>
              <a:rPr lang="en-GB" b="0" i="0" u="none" strike="noStrike" dirty="0">
                <a:solidFill>
                  <a:srgbClr val="000000"/>
                </a:solidFill>
                <a:effectLst/>
              </a:rPr>
              <a:t> These provinces show a wide age range of customers with a median age around the mid-40s.</a:t>
            </a:r>
          </a:p>
          <a:p>
            <a:pPr algn="l">
              <a:buFont typeface="Arial" panose="020B0604020202020204" pitchFamily="34" charset="0"/>
              <a:buChar char="•"/>
            </a:pPr>
            <a:r>
              <a:rPr lang="en-GB" b="1" i="0" u="none" strike="noStrike" dirty="0">
                <a:solidFill>
                  <a:srgbClr val="000000"/>
                </a:solidFill>
                <a:effectLst/>
              </a:rPr>
              <a:t>Other provinces:</a:t>
            </a:r>
            <a:r>
              <a:rPr lang="en-GB" b="0" i="0" u="none" strike="noStrike" dirty="0">
                <a:solidFill>
                  <a:srgbClr val="000000"/>
                </a:solidFill>
                <a:effectLst/>
              </a:rPr>
              <a:t> Generally follow a similar pattern with a broad age distribution, although there are some differences in the median ages and interquartile ranges.</a:t>
            </a:r>
          </a:p>
          <a:p>
            <a:endParaRPr lang="en-US" dirty="0"/>
          </a:p>
        </p:txBody>
      </p:sp>
      <p:pic>
        <p:nvPicPr>
          <p:cNvPr id="6" name="Picture 5" descr="A screenshot of a graph&#10;&#10;Description automatically generated">
            <a:extLst>
              <a:ext uri="{FF2B5EF4-FFF2-40B4-BE49-F238E27FC236}">
                <a16:creationId xmlns:a16="http://schemas.microsoft.com/office/drawing/2014/main" id="{9C8D28AD-E85F-A911-51B0-624D54568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6775" y="329364"/>
            <a:ext cx="6455225" cy="6031523"/>
          </a:xfrm>
          <a:prstGeom prst="rect">
            <a:avLst/>
          </a:prstGeom>
        </p:spPr>
      </p:pic>
    </p:spTree>
    <p:extLst>
      <p:ext uri="{BB962C8B-B14F-4D97-AF65-F5344CB8AC3E}">
        <p14:creationId xmlns:p14="http://schemas.microsoft.com/office/powerpoint/2010/main" val="1156403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433754" y="1276124"/>
            <a:ext cx="4999892" cy="4896076"/>
          </a:xfrm>
        </p:spPr>
        <p:txBody>
          <a:bodyPr>
            <a:normAutofit fontScale="92500"/>
          </a:bodyPr>
          <a:lstStyle/>
          <a:p>
            <a:pPr algn="l"/>
            <a:r>
              <a:rPr lang="en-GB" b="1" i="0" u="none" strike="noStrike" dirty="0">
                <a:solidFill>
                  <a:srgbClr val="000000"/>
                </a:solidFill>
                <a:effectLst/>
              </a:rPr>
              <a:t>Customer Segmentation</a:t>
            </a:r>
            <a:r>
              <a:rPr lang="en-GB" b="0" i="0" u="none" strike="noStrike" dirty="0">
                <a:solidFill>
                  <a:srgbClr val="000000"/>
                </a:solidFill>
                <a:effectLst/>
              </a:rPr>
              <a:t>:</a:t>
            </a:r>
          </a:p>
          <a:p>
            <a:pPr algn="l">
              <a:buFont typeface="Arial" panose="020B0604020202020204" pitchFamily="34" charset="0"/>
              <a:buChar char="•"/>
            </a:pPr>
            <a:r>
              <a:rPr lang="en-GB" b="1" i="0" u="none" strike="noStrike" dirty="0">
                <a:solidFill>
                  <a:srgbClr val="000000"/>
                </a:solidFill>
                <a:effectLst/>
              </a:rPr>
              <a:t>Age and Seniority by Segmentation</a:t>
            </a:r>
            <a:r>
              <a:rPr lang="en-GB" b="0" i="0" u="none" strike="noStrike" dirty="0">
                <a:solidFill>
                  <a:srgbClr val="000000"/>
                </a:solidFill>
                <a:effectLst/>
              </a:rPr>
              <a:t>: The segmentation into ‘</a:t>
            </a:r>
            <a:r>
              <a:rPr lang="en-GB" b="0" i="0" u="none" strike="noStrike" dirty="0" err="1">
                <a:solidFill>
                  <a:srgbClr val="000000"/>
                </a:solidFill>
                <a:effectLst/>
              </a:rPr>
              <a:t>Particulares</a:t>
            </a:r>
            <a:r>
              <a:rPr lang="en-GB" b="0" i="0" u="none" strike="noStrike" dirty="0">
                <a:solidFill>
                  <a:srgbClr val="000000"/>
                </a:solidFill>
                <a:effectLst/>
              </a:rPr>
              <a:t>,’ ‘Top,’ and ‘Universitario’ shows distinct age and seniority patterns. The ‘Top’ segment is characterized by older and more senior customers, whereas the ‘Universitario’ segment consists of younger customers with shorter tenures.</a:t>
            </a:r>
          </a:p>
          <a:p>
            <a:pPr algn="l">
              <a:buFont typeface="Arial" panose="020B0604020202020204" pitchFamily="34" charset="0"/>
              <a:buChar char="•"/>
            </a:pPr>
            <a:r>
              <a:rPr lang="en-GB" b="1" i="0" u="none" strike="noStrike" dirty="0">
                <a:solidFill>
                  <a:srgbClr val="000000"/>
                </a:solidFill>
                <a:effectLst/>
              </a:rPr>
              <a:t>Mean Age by Segmentation and Channel</a:t>
            </a:r>
            <a:r>
              <a:rPr lang="en-GB" b="0" i="0" u="none" strike="noStrike" dirty="0">
                <a:solidFill>
                  <a:srgbClr val="000000"/>
                </a:solidFill>
                <a:effectLst/>
              </a:rPr>
              <a:t>: There is a noticeable age difference across segments and channels, with the ‘Top’ segment generally being older regardless of the channel used to join</a:t>
            </a:r>
          </a:p>
          <a:p>
            <a:endParaRPr lang="en-US" dirty="0"/>
          </a:p>
        </p:txBody>
      </p:sp>
      <p:pic>
        <p:nvPicPr>
          <p:cNvPr id="6" name="Picture 5" descr="A diagram of a box plot&#10;&#10;Description automatically generated">
            <a:extLst>
              <a:ext uri="{FF2B5EF4-FFF2-40B4-BE49-F238E27FC236}">
                <a16:creationId xmlns:a16="http://schemas.microsoft.com/office/drawing/2014/main" id="{DBA4ABFC-828C-8598-E965-A686D5BEB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861" y="2965486"/>
            <a:ext cx="4952023" cy="3675728"/>
          </a:xfrm>
          <a:prstGeom prst="rect">
            <a:avLst/>
          </a:prstGeom>
        </p:spPr>
      </p:pic>
      <p:pic>
        <p:nvPicPr>
          <p:cNvPr id="8" name="Picture 7" descr="A graph of a distribution of segmentation&#10;&#10;Description automatically generated">
            <a:extLst>
              <a:ext uri="{FF2B5EF4-FFF2-40B4-BE49-F238E27FC236}">
                <a16:creationId xmlns:a16="http://schemas.microsoft.com/office/drawing/2014/main" id="{C3F4DA7F-D111-8B66-B42E-3F769F9A0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298" y="216786"/>
            <a:ext cx="5183148" cy="2508829"/>
          </a:xfrm>
          <a:prstGeom prst="rect">
            <a:avLst/>
          </a:prstGeom>
        </p:spPr>
      </p:pic>
    </p:spTree>
    <p:extLst>
      <p:ext uri="{BB962C8B-B14F-4D97-AF65-F5344CB8AC3E}">
        <p14:creationId xmlns:p14="http://schemas.microsoft.com/office/powerpoint/2010/main" val="238215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0" y="1592646"/>
            <a:ext cx="5733141" cy="3278291"/>
          </a:xfrm>
        </p:spPr>
        <p:txBody>
          <a:bodyPr>
            <a:normAutofit/>
          </a:bodyPr>
          <a:lstStyle/>
          <a:p>
            <a:r>
              <a:rPr lang="en-GB" b="1" i="0" u="none" strike="noStrike" dirty="0">
                <a:solidFill>
                  <a:srgbClr val="000000"/>
                </a:solidFill>
                <a:effectLst/>
              </a:rPr>
              <a:t>Income Insights</a:t>
            </a:r>
            <a:r>
              <a:rPr lang="en-GB" b="0" i="0" u="none" strike="noStrike" dirty="0">
                <a:solidFill>
                  <a:srgbClr val="000000"/>
                </a:solidFill>
                <a:effectLst/>
                <a:latin typeface="-webkit-standard"/>
              </a:rPr>
              <a:t>:</a:t>
            </a:r>
          </a:p>
          <a:p>
            <a:r>
              <a:rPr lang="en-GB" b="1" i="0" u="none" strike="noStrike" dirty="0">
                <a:solidFill>
                  <a:srgbClr val="000000"/>
                </a:solidFill>
                <a:effectLst/>
              </a:rPr>
              <a:t>Average Gross Income</a:t>
            </a:r>
            <a:r>
              <a:rPr lang="en-GB" b="0" i="0" u="none" strike="noStrike" dirty="0">
                <a:solidFill>
                  <a:srgbClr val="000000"/>
                </a:solidFill>
                <a:effectLst/>
                <a:latin typeface="-webkit-standard"/>
              </a:rPr>
              <a:t>: Customers from Madrid and Barcelona exhibit higher average gross incomes compared to other provinces. This suggests a higher potential for cross-selling premium products in these regions.</a:t>
            </a:r>
            <a:endParaRPr lang="en-US" dirty="0"/>
          </a:p>
        </p:txBody>
      </p:sp>
      <p:pic>
        <p:nvPicPr>
          <p:cNvPr id="6" name="Picture 5" descr="A graph of a number of people&#10;&#10;Description automatically generated">
            <a:extLst>
              <a:ext uri="{FF2B5EF4-FFF2-40B4-BE49-F238E27FC236}">
                <a16:creationId xmlns:a16="http://schemas.microsoft.com/office/drawing/2014/main" id="{A099C30F-64C2-03B9-261F-77E827CC6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2161" y="1789854"/>
            <a:ext cx="5897862" cy="3278292"/>
          </a:xfrm>
          <a:prstGeom prst="rect">
            <a:avLst/>
          </a:prstGeom>
        </p:spPr>
      </p:pic>
    </p:spTree>
    <p:extLst>
      <p:ext uri="{BB962C8B-B14F-4D97-AF65-F5344CB8AC3E}">
        <p14:creationId xmlns:p14="http://schemas.microsoft.com/office/powerpoint/2010/main" val="25110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328246" y="1276123"/>
            <a:ext cx="4982308" cy="4016845"/>
          </a:xfrm>
        </p:spPr>
        <p:txBody>
          <a:bodyPr>
            <a:normAutofit/>
          </a:bodyPr>
          <a:lstStyle/>
          <a:p>
            <a:pPr algn="l"/>
            <a:r>
              <a:rPr lang="en-GB" b="1" i="0" u="none" strike="noStrike" dirty="0">
                <a:solidFill>
                  <a:srgbClr val="000000"/>
                </a:solidFill>
                <a:effectLst/>
              </a:rPr>
              <a:t>Customer Relation</a:t>
            </a:r>
            <a:r>
              <a:rPr lang="en-GB" b="0" i="0" u="none" strike="noStrike" dirty="0">
                <a:solidFill>
                  <a:srgbClr val="000000"/>
                </a:solidFill>
                <a:effectLst/>
              </a:rPr>
              <a:t>:</a:t>
            </a:r>
          </a:p>
          <a:p>
            <a:pPr algn="just">
              <a:buFont typeface="Arial" panose="020B0604020202020204" pitchFamily="34" charset="0"/>
              <a:buChar char="•"/>
            </a:pPr>
            <a:r>
              <a:rPr lang="en-GB" b="1" i="0" u="none" strike="noStrike" dirty="0">
                <a:solidFill>
                  <a:srgbClr val="000000"/>
                </a:solidFill>
                <a:effectLst/>
              </a:rPr>
              <a:t>Active vs. Inactive</a:t>
            </a:r>
            <a:r>
              <a:rPr lang="en-GB" b="0" i="0" u="none" strike="noStrike" dirty="0">
                <a:solidFill>
                  <a:srgbClr val="000000"/>
                </a:solidFill>
                <a:effectLst/>
              </a:rPr>
              <a:t>: A significant portion of customers starts as inactive, indicating an opportunity to engage and activate these customers through targeted cross-selling efforts.</a:t>
            </a:r>
          </a:p>
          <a:p>
            <a:endParaRPr lang="en-US" dirty="0"/>
          </a:p>
        </p:txBody>
      </p:sp>
      <p:pic>
        <p:nvPicPr>
          <p:cNvPr id="6" name="Picture 5" descr="A graph of a number of people&#10;&#10;Description automatically generated with medium confidence">
            <a:extLst>
              <a:ext uri="{FF2B5EF4-FFF2-40B4-BE49-F238E27FC236}">
                <a16:creationId xmlns:a16="http://schemas.microsoft.com/office/drawing/2014/main" id="{7F3C0309-E6F8-F281-13B5-AFF81D94D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092" y="1563056"/>
            <a:ext cx="5941662" cy="3202375"/>
          </a:xfrm>
          <a:prstGeom prst="rect">
            <a:avLst/>
          </a:prstGeom>
        </p:spPr>
      </p:pic>
    </p:spTree>
    <p:extLst>
      <p:ext uri="{BB962C8B-B14F-4D97-AF65-F5344CB8AC3E}">
        <p14:creationId xmlns:p14="http://schemas.microsoft.com/office/powerpoint/2010/main" val="3717914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237670" y="959327"/>
            <a:ext cx="5257800" cy="5675087"/>
          </a:xfrm>
        </p:spPr>
        <p:txBody>
          <a:bodyPr>
            <a:normAutofit fontScale="92500" lnSpcReduction="20000"/>
          </a:bodyPr>
          <a:lstStyle/>
          <a:p>
            <a:pPr algn="just"/>
            <a:r>
              <a:rPr lang="en-GB" b="1" i="0" u="none" strike="noStrike" dirty="0">
                <a:solidFill>
                  <a:srgbClr val="000000"/>
                </a:solidFill>
                <a:effectLst/>
              </a:rPr>
              <a:t>Heatmap of Mean Age by Segmentation and Top 5 Channels</a:t>
            </a:r>
          </a:p>
          <a:p>
            <a:pPr algn="just"/>
            <a:r>
              <a:rPr lang="en-GB" b="0" i="0" u="none" strike="noStrike" dirty="0">
                <a:solidFill>
                  <a:srgbClr val="000000"/>
                </a:solidFill>
                <a:effectLst/>
              </a:rPr>
              <a:t>This heatmap shows the mean age of customers in different segments and the top 5 channels used to join. The 'TOP' segment generally has older customers, while the 'UNIVERSITARIO' segment is younger. Channel-specific marketing efforts can be optimized based on these age trends.</a:t>
            </a:r>
          </a:p>
          <a:p>
            <a:pPr algn="just"/>
            <a:endParaRPr lang="en-US" dirty="0"/>
          </a:p>
          <a:p>
            <a:pPr algn="just"/>
            <a:r>
              <a:rPr lang="en-GB" b="1" i="0" u="none" strike="noStrike" dirty="0">
                <a:solidFill>
                  <a:srgbClr val="000000"/>
                </a:solidFill>
                <a:effectLst/>
              </a:rPr>
              <a:t>Counts of Top 5 Residence Index by Top 5 Channels Used to Join</a:t>
            </a:r>
          </a:p>
          <a:p>
            <a:pPr algn="just"/>
            <a:r>
              <a:rPr lang="en-GB" b="0" i="0" u="none" strike="noStrike" dirty="0">
                <a:solidFill>
                  <a:srgbClr val="000000"/>
                </a:solidFill>
                <a:effectLst/>
              </a:rPr>
              <a:t>This bar chart shows the distribution of customers based on the residence index across the top 5 channels used to join. Channels like KAT and KHE have a significant number of customers with a high residence index, indicating strong regional engagement.</a:t>
            </a:r>
          </a:p>
          <a:p>
            <a:endParaRPr lang="en-US" dirty="0"/>
          </a:p>
        </p:txBody>
      </p:sp>
      <p:pic>
        <p:nvPicPr>
          <p:cNvPr id="8" name="Picture 7" descr="A graph of a heatmap&#10;&#10;Description automatically generated">
            <a:extLst>
              <a:ext uri="{FF2B5EF4-FFF2-40B4-BE49-F238E27FC236}">
                <a16:creationId xmlns:a16="http://schemas.microsoft.com/office/drawing/2014/main" id="{D129C7CD-E9FC-27B4-836F-5E69DA67D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391" y="551825"/>
            <a:ext cx="5558778" cy="3245046"/>
          </a:xfrm>
          <a:prstGeom prst="rect">
            <a:avLst/>
          </a:prstGeom>
        </p:spPr>
      </p:pic>
      <p:pic>
        <p:nvPicPr>
          <p:cNvPr id="10" name="Picture 9" descr="A graph of a chart&#10;&#10;Description automatically generated with medium confidence">
            <a:extLst>
              <a:ext uri="{FF2B5EF4-FFF2-40B4-BE49-F238E27FC236}">
                <a16:creationId xmlns:a16="http://schemas.microsoft.com/office/drawing/2014/main" id="{7555D096-A338-44E0-5C07-294990BB9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7792" y="3880087"/>
            <a:ext cx="4817976" cy="2480800"/>
          </a:xfrm>
          <a:prstGeom prst="rect">
            <a:avLst/>
          </a:prstGeom>
        </p:spPr>
      </p:pic>
    </p:spTree>
    <p:extLst>
      <p:ext uri="{BB962C8B-B14F-4D97-AF65-F5344CB8AC3E}">
        <p14:creationId xmlns:p14="http://schemas.microsoft.com/office/powerpoint/2010/main" val="230174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228601" y="1773238"/>
            <a:ext cx="5099538" cy="2499824"/>
          </a:xfrm>
        </p:spPr>
        <p:txBody>
          <a:bodyPr>
            <a:normAutofit/>
          </a:bodyPr>
          <a:lstStyle/>
          <a:p>
            <a:pPr algn="l"/>
            <a:r>
              <a:rPr lang="en-GB" b="1" i="0" u="none" strike="noStrike" dirty="0">
                <a:solidFill>
                  <a:srgbClr val="000000"/>
                </a:solidFill>
                <a:effectLst/>
              </a:rPr>
              <a:t>Employment Status</a:t>
            </a:r>
            <a:r>
              <a:rPr lang="en-GB" b="0" i="0" u="none" strike="noStrike" dirty="0">
                <a:solidFill>
                  <a:srgbClr val="000000"/>
                </a:solidFill>
                <a:effectLst/>
              </a:rPr>
              <a:t>:</a:t>
            </a:r>
          </a:p>
          <a:p>
            <a:pPr lvl="1" algn="l"/>
            <a:r>
              <a:rPr lang="en-GB" b="1" i="0" u="none" strike="noStrike" dirty="0">
                <a:solidFill>
                  <a:srgbClr val="000000"/>
                </a:solidFill>
                <a:effectLst/>
              </a:rPr>
              <a:t>Employee Index</a:t>
            </a:r>
            <a:r>
              <a:rPr lang="en-GB" b="0" i="0" u="none" strike="noStrike" dirty="0">
                <a:solidFill>
                  <a:srgbClr val="000000"/>
                </a:solidFill>
                <a:effectLst/>
              </a:rPr>
              <a:t>: Most of the customers are not employed, which might affect their purchasing power and product needs. Tailored product offerings can be developed to cater to their financial situations.</a:t>
            </a:r>
          </a:p>
          <a:p>
            <a:endParaRPr lang="en-US" dirty="0"/>
          </a:p>
        </p:txBody>
      </p:sp>
      <p:pic>
        <p:nvPicPr>
          <p:cNvPr id="6" name="Picture 5">
            <a:extLst>
              <a:ext uri="{FF2B5EF4-FFF2-40B4-BE49-F238E27FC236}">
                <a16:creationId xmlns:a16="http://schemas.microsoft.com/office/drawing/2014/main" id="{FAE4F29F-22FD-0B5B-43BA-C4CC6EACFE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412" y="2062579"/>
            <a:ext cx="6339588" cy="3080921"/>
          </a:xfrm>
          <a:prstGeom prst="rect">
            <a:avLst/>
          </a:prstGeom>
        </p:spPr>
      </p:pic>
    </p:spTree>
    <p:extLst>
      <p:ext uri="{BB962C8B-B14F-4D97-AF65-F5344CB8AC3E}">
        <p14:creationId xmlns:p14="http://schemas.microsoft.com/office/powerpoint/2010/main" val="3948487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5400" dirty="0">
                <a:solidFill>
                  <a:srgbClr val="FF6600"/>
                </a:solidFill>
              </a:rPr>
              <a:t>Recommendations</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071596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3427" y="6057202"/>
            <a:ext cx="1654627" cy="994232"/>
          </a:xfrm>
          <a:prstGeom prst="rect">
            <a:avLst/>
          </a:prstGeom>
        </p:spPr>
      </p:pic>
      <p:sp>
        <p:nvSpPr>
          <p:cNvPr id="5" name="Subtitle 4">
            <a:extLst>
              <a:ext uri="{FF2B5EF4-FFF2-40B4-BE49-F238E27FC236}">
                <a16:creationId xmlns:a16="http://schemas.microsoft.com/office/drawing/2014/main" id="{3619BFF8-7483-0231-EE32-FB113BEDDFCF}"/>
              </a:ext>
            </a:extLst>
          </p:cNvPr>
          <p:cNvSpPr>
            <a:spLocks noGrp="1"/>
          </p:cNvSpPr>
          <p:nvPr>
            <p:ph type="subTitle" idx="1"/>
          </p:nvPr>
        </p:nvSpPr>
        <p:spPr>
          <a:xfrm>
            <a:off x="213946" y="140677"/>
            <a:ext cx="11764108" cy="6576646"/>
          </a:xfrm>
        </p:spPr>
        <p:txBody>
          <a:bodyPr>
            <a:normAutofit fontScale="92500" lnSpcReduction="20000"/>
          </a:bodyPr>
          <a:lstStyle/>
          <a:p>
            <a:r>
              <a:rPr lang="en-GB" b="1" dirty="0"/>
              <a:t>Focus on High-Potential Provinces</a:t>
            </a:r>
            <a:r>
              <a:rPr lang="en-GB" dirty="0"/>
              <a:t>:</a:t>
            </a:r>
          </a:p>
          <a:p>
            <a:pPr algn="just">
              <a:buFont typeface="Arial" panose="020B0604020202020204" pitchFamily="34" charset="0"/>
              <a:buChar char="•"/>
            </a:pPr>
            <a:r>
              <a:rPr lang="en-GB" dirty="0"/>
              <a:t>Tailor marketing messages and product bundles specifically for regions with a high customer concentration, such as Madrid and Barcelona, to leverage the large customer base.</a:t>
            </a:r>
          </a:p>
          <a:p>
            <a:r>
              <a:rPr lang="en-GB" b="1" dirty="0"/>
              <a:t>Utilize Customer Segmentation</a:t>
            </a:r>
            <a:r>
              <a:rPr lang="en-GB" dirty="0"/>
              <a:t>:</a:t>
            </a:r>
          </a:p>
          <a:p>
            <a:pPr algn="just">
              <a:buFont typeface="Arial" panose="020B0604020202020204" pitchFamily="34" charset="0"/>
              <a:buChar char="•"/>
            </a:pPr>
            <a:r>
              <a:rPr lang="en-GB" dirty="0"/>
              <a:t>Create personalized offers for different segments, offering higher-value products to the 'Top' segment and educational savings plans or starter accounts to the 'Universitario' segment.</a:t>
            </a:r>
          </a:p>
          <a:p>
            <a:r>
              <a:rPr lang="en-GB" b="1" dirty="0"/>
              <a:t>Optimize Effective Channels</a:t>
            </a:r>
            <a:r>
              <a:rPr lang="en-GB" dirty="0"/>
              <a:t>:</a:t>
            </a:r>
          </a:p>
          <a:p>
            <a:pPr algn="just">
              <a:buFont typeface="Arial" panose="020B0604020202020204" pitchFamily="34" charset="0"/>
              <a:buChar char="•"/>
            </a:pPr>
            <a:r>
              <a:rPr lang="en-GB" dirty="0"/>
              <a:t>Develop channel-specific strategies for KHE, KAT, and KFC, which have the highest customer acquisition rates, to encourage additional product purchases through personalized follow-ups and targeted promotions.</a:t>
            </a:r>
          </a:p>
          <a:p>
            <a:r>
              <a:rPr lang="en-GB" b="1" dirty="0"/>
              <a:t>Engage Younger Customers</a:t>
            </a:r>
            <a:r>
              <a:rPr lang="en-GB" dirty="0"/>
              <a:t>:</a:t>
            </a:r>
          </a:p>
          <a:p>
            <a:pPr algn="just">
              <a:buFont typeface="Arial" panose="020B0604020202020204" pitchFamily="34" charset="0"/>
              <a:buChar char="•"/>
            </a:pPr>
            <a:r>
              <a:rPr lang="en-GB" dirty="0"/>
              <a:t>Offer products appealing to younger customers, such as mobile banking services, student loans, and first-time credit cards, especially through channels like KHQ.</a:t>
            </a:r>
          </a:p>
          <a:p>
            <a:r>
              <a:rPr lang="en-GB" b="1" dirty="0"/>
              <a:t>Implement Data-Driven Campaigns</a:t>
            </a:r>
            <a:r>
              <a:rPr lang="en-GB" dirty="0"/>
              <a:t>:</a:t>
            </a:r>
          </a:p>
          <a:p>
            <a:pPr algn="just">
              <a:buFont typeface="Arial" panose="020B0604020202020204" pitchFamily="34" charset="0"/>
              <a:buChar char="•"/>
            </a:pPr>
            <a:r>
              <a:rPr lang="en-GB" dirty="0"/>
              <a:t>Use insights from the correlation matrix and numerical features distribution to design personalized marketing campaigns, promoting products like retirement accounts to customers who show an affinity for long-term financial planning.</a:t>
            </a:r>
          </a:p>
          <a:p>
            <a:r>
              <a:rPr lang="en-GB" sz="2400" b="1" dirty="0"/>
              <a:t>Enhance Customer Education</a:t>
            </a:r>
            <a:r>
              <a:rPr lang="en-GB" sz="2400" dirty="0"/>
              <a:t>:</a:t>
            </a:r>
          </a:p>
          <a:p>
            <a:pPr algn="just">
              <a:buFont typeface="Arial" panose="020B0604020202020204" pitchFamily="34" charset="0"/>
              <a:buChar char="•"/>
            </a:pPr>
            <a:r>
              <a:rPr lang="en-GB" sz="2400" dirty="0"/>
              <a:t>Conduct financial literacy programs through workshops, webinars, and online tutorials to educate customers about the benefits of various banking products, making them more likely to invest in multiple products.</a:t>
            </a:r>
          </a:p>
          <a:p>
            <a:pPr>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302003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56EA2525-7A1C-4119-5AAA-D387E8610FD9}"/>
              </a:ext>
            </a:extLst>
          </p:cNvPr>
          <p:cNvSpPr>
            <a:spLocks noGrp="1"/>
          </p:cNvSpPr>
          <p:nvPr>
            <p:ph type="subTitle" idx="1"/>
          </p:nvPr>
        </p:nvSpPr>
        <p:spPr>
          <a:xfrm>
            <a:off x="539261" y="447710"/>
            <a:ext cx="11113477" cy="6410290"/>
          </a:xfrm>
        </p:spPr>
        <p:txBody>
          <a:bodyPr>
            <a:noAutofit/>
          </a:bodyPr>
          <a:lstStyle/>
          <a:p>
            <a:r>
              <a:rPr lang="en-GB" sz="2200" b="1" dirty="0"/>
              <a:t>Automate and Personalize Communication</a:t>
            </a:r>
            <a:r>
              <a:rPr lang="en-GB" sz="2200" dirty="0"/>
              <a:t>:</a:t>
            </a:r>
          </a:p>
          <a:p>
            <a:pPr algn="l">
              <a:buFont typeface="Arial" panose="020B0604020202020204" pitchFamily="34" charset="0"/>
              <a:buChar char="•"/>
            </a:pPr>
            <a:r>
              <a:rPr lang="en-GB" sz="2200" dirty="0"/>
              <a:t>Implement automated marketing tools to send timely and relevant product recommendations based on customer </a:t>
            </a:r>
            <a:r>
              <a:rPr lang="en-GB" sz="2200" dirty="0" err="1"/>
              <a:t>behavior</a:t>
            </a:r>
            <a:r>
              <a:rPr lang="en-GB" sz="2200" dirty="0"/>
              <a:t> and life events, such as suggesting mortgage products to customers who recently increased their savings balance.</a:t>
            </a:r>
          </a:p>
          <a:p>
            <a:r>
              <a:rPr lang="en-GB" sz="2200" b="1" dirty="0"/>
              <a:t>Develop Bundled Product Offerings</a:t>
            </a:r>
            <a:r>
              <a:rPr lang="en-GB" sz="2200" dirty="0"/>
              <a:t>:</a:t>
            </a:r>
          </a:p>
          <a:p>
            <a:pPr algn="just">
              <a:buFont typeface="Arial" panose="020B0604020202020204" pitchFamily="34" charset="0"/>
              <a:buChar char="•"/>
            </a:pPr>
            <a:r>
              <a:rPr lang="en-GB" sz="2200" dirty="0"/>
              <a:t>Create packages that combine multiple banking products with added benefits, like a package including a credit card, savings account, and insurance at a discounted rate, to appeal to a broader customer base.</a:t>
            </a:r>
          </a:p>
          <a:p>
            <a:r>
              <a:rPr lang="en-GB" sz="2200" b="1" dirty="0"/>
              <a:t>Incentivize Through Loyalty Programs</a:t>
            </a:r>
            <a:r>
              <a:rPr lang="en-GB" sz="2200" dirty="0"/>
              <a:t>:</a:t>
            </a:r>
          </a:p>
          <a:p>
            <a:pPr algn="just">
              <a:buFont typeface="Arial" panose="020B0604020202020204" pitchFamily="34" charset="0"/>
              <a:buChar char="•"/>
            </a:pPr>
            <a:r>
              <a:rPr lang="en-GB" sz="2200" dirty="0"/>
              <a:t>Establish loyalty programs that reward customers for purchasing multiple products with points, cashback, or discounts on future products, and encourage referrals through rewards.</a:t>
            </a:r>
          </a:p>
          <a:p>
            <a:r>
              <a:rPr lang="en-GB" sz="2200" b="1" dirty="0"/>
              <a:t>Reactivate Inactive Customers</a:t>
            </a:r>
            <a:r>
              <a:rPr lang="en-GB" sz="2200" dirty="0"/>
              <a:t>:</a:t>
            </a:r>
          </a:p>
          <a:p>
            <a:pPr algn="just">
              <a:buFont typeface="Arial" panose="020B0604020202020204" pitchFamily="34" charset="0"/>
              <a:buChar char="•"/>
            </a:pPr>
            <a:r>
              <a:rPr lang="en-GB" sz="2200" dirty="0"/>
              <a:t>Develop targeted campaigns to engage inactive customers with special incentives or personalized product recommendations to reactivate their accounts and encourage them to try additional products. Implement lifecycle marketing strategies to keep customers engaged at different stages of their relationship with the credit union.</a:t>
            </a:r>
          </a:p>
          <a:p>
            <a:endParaRPr lang="en-US" sz="2000" dirty="0"/>
          </a:p>
        </p:txBody>
      </p:sp>
    </p:spTree>
    <p:extLst>
      <p:ext uri="{BB962C8B-B14F-4D97-AF65-F5344CB8AC3E}">
        <p14:creationId xmlns:p14="http://schemas.microsoft.com/office/powerpoint/2010/main" val="1297395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971041"/>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360055" y="1777062"/>
            <a:ext cx="11158741" cy="4086708"/>
          </a:xfrm>
        </p:spPr>
        <p:txBody>
          <a:bodyPr>
            <a:normAutofit/>
          </a:bodyPr>
          <a:lstStyle/>
          <a:p>
            <a:pPr algn="l"/>
            <a:r>
              <a:rPr lang="en-GB" b="1" i="0" u="none" strike="noStrike" dirty="0">
                <a:solidFill>
                  <a:srgbClr val="000000"/>
                </a:solidFill>
                <a:effectLst/>
                <a:latin typeface="Arial" panose="020B0604020202020204" pitchFamily="34" charset="0"/>
                <a:cs typeface="Arial" panose="020B0604020202020204" pitchFamily="34" charset="0"/>
              </a:rPr>
              <a:t>Objective</a:t>
            </a:r>
          </a:p>
          <a:p>
            <a:pPr algn="l"/>
            <a:endParaRPr lang="en-GB" b="1" i="0" u="none" strike="noStrike" dirty="0">
              <a:solidFill>
                <a:srgbClr val="000000"/>
              </a:solidFill>
              <a:effectLst/>
              <a:latin typeface="Arial" panose="020B0604020202020204" pitchFamily="34" charset="0"/>
              <a:cs typeface="Arial" panose="020B0604020202020204" pitchFamily="34" charset="0"/>
            </a:endParaRPr>
          </a:p>
          <a:p>
            <a:pPr algn="l"/>
            <a:r>
              <a:rPr lang="en-GB" b="0" i="0" u="none" strike="noStrike" dirty="0">
                <a:solidFill>
                  <a:srgbClr val="000000"/>
                </a:solidFill>
                <a:effectLst/>
                <a:latin typeface="Arial" panose="020B0604020202020204" pitchFamily="34" charset="0"/>
                <a:cs typeface="Arial" panose="020B0604020202020204" pitchFamily="34" charset="0"/>
              </a:rPr>
              <a:t>XYZ Credit Union, a leading financial institution in Latin America, excels in selling individual banking products but faces challenges in cross-selling additional products to existing customers. The credit union partnered with ABC Analytics to develop data-driven strategies to enhance cross-selling efforts, thereby increasing product </a:t>
            </a:r>
            <a:r>
              <a:rPr lang="en-GB" dirty="0">
                <a:solidFill>
                  <a:srgbClr val="000000"/>
                </a:solidFill>
                <a:latin typeface="Arial" panose="020B0604020202020204" pitchFamily="34" charset="0"/>
                <a:cs typeface="Arial" panose="020B0604020202020204" pitchFamily="34" charset="0"/>
              </a:rPr>
              <a:t>acquisition</a:t>
            </a:r>
            <a:r>
              <a:rPr lang="en-GB" b="0" i="0" u="none" strike="noStrike" dirty="0">
                <a:solidFill>
                  <a:srgbClr val="000000"/>
                </a:solidFill>
                <a:effectLst/>
                <a:latin typeface="Arial" panose="020B0604020202020204" pitchFamily="34" charset="0"/>
                <a:cs typeface="Arial" panose="020B0604020202020204" pitchFamily="34" charset="0"/>
              </a:rPr>
              <a:t> per customer.</a:t>
            </a:r>
          </a:p>
          <a:p>
            <a:pPr algn="l"/>
            <a:endParaRPr lang="en-GB" b="1" i="0" u="none" strike="noStrike" dirty="0">
              <a:solidFill>
                <a:srgbClr val="000000"/>
              </a:solidFill>
              <a:effectLst/>
              <a:latin typeface="Arial" panose="020B0604020202020204" pitchFamily="34" charset="0"/>
              <a:cs typeface="Arial" panose="020B0604020202020204" pitchFamily="34" charset="0"/>
            </a:endParaRPr>
          </a:p>
          <a:p>
            <a:pPr algn="l"/>
            <a:endParaRPr lang="en-GB" b="0" i="0" u="none" strike="noStrike" dirty="0">
              <a:solidFill>
                <a:srgbClr val="000000"/>
              </a:solidFill>
              <a:effectLst/>
              <a:latin typeface="Arial" panose="020B0604020202020204" pitchFamily="34" charset="0"/>
              <a:cs typeface="Arial" panose="020B0604020202020204" pitchFamily="34" charset="0"/>
            </a:endParaRPr>
          </a:p>
          <a:p>
            <a:pPr algn="l"/>
            <a:endParaRPr lang="en-GB" dirty="0">
              <a:solidFill>
                <a:srgbClr val="000000"/>
              </a:solidFill>
            </a:endParaRPr>
          </a:p>
          <a:p>
            <a:pPr algn="l"/>
            <a:endParaRPr lang="en-GB" b="0" i="0" u="none" strike="noStrike" dirty="0">
              <a:solidFill>
                <a:srgbClr val="000000"/>
              </a:solidFill>
              <a:effectLst/>
            </a:endParaRPr>
          </a:p>
          <a:p>
            <a:endParaRPr lang="en-US" dirty="0"/>
          </a:p>
        </p:txBody>
      </p:sp>
      <p:sp>
        <p:nvSpPr>
          <p:cNvPr id="8" name="TextBox 7">
            <a:extLst>
              <a:ext uri="{FF2B5EF4-FFF2-40B4-BE49-F238E27FC236}">
                <a16:creationId xmlns:a16="http://schemas.microsoft.com/office/drawing/2014/main" id="{8794A650-6C9D-1B8F-8820-0CD63FA897AB}"/>
              </a:ext>
            </a:extLst>
          </p:cNvPr>
          <p:cNvSpPr txBox="1"/>
          <p:nvPr/>
        </p:nvSpPr>
        <p:spPr>
          <a:xfrm>
            <a:off x="360055" y="352709"/>
            <a:ext cx="6103088" cy="769441"/>
          </a:xfrm>
          <a:prstGeom prst="rect">
            <a:avLst/>
          </a:prstGeom>
          <a:noFill/>
        </p:spPr>
        <p:txBody>
          <a:bodyPr wrap="square">
            <a:spAutoFit/>
          </a:bodyPr>
          <a:lstStyle/>
          <a:p>
            <a:r>
              <a:rPr lang="en-US" sz="4400" dirty="0">
                <a:solidFill>
                  <a:srgbClr val="FF6600"/>
                </a:solidFill>
              </a:rPr>
              <a:t>Executive Summary</a:t>
            </a:r>
            <a:endParaRPr lang="en-US" sz="4400" dirty="0"/>
          </a:p>
        </p:txBody>
      </p:sp>
    </p:spTree>
    <p:extLst>
      <p:ext uri="{BB962C8B-B14F-4D97-AF65-F5344CB8AC3E}">
        <p14:creationId xmlns:p14="http://schemas.microsoft.com/office/powerpoint/2010/main" val="179309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369277" y="1037492"/>
            <a:ext cx="10884877" cy="4826277"/>
          </a:xfrm>
        </p:spPr>
        <p:txBody>
          <a:bodyPr>
            <a:normAutofit/>
          </a:bodyPr>
          <a:lstStyle/>
          <a:p>
            <a:pPr algn="l"/>
            <a:r>
              <a:rPr lang="en-GB" b="1" i="0" u="none" strike="noStrike" dirty="0">
                <a:solidFill>
                  <a:srgbClr val="000000"/>
                </a:solidFill>
                <a:effectLst/>
              </a:rPr>
              <a:t>Expected Outcomes</a:t>
            </a:r>
          </a:p>
          <a:p>
            <a:pPr algn="l"/>
            <a:r>
              <a:rPr lang="en-GB" b="0" i="0" u="none" strike="noStrike" dirty="0">
                <a:solidFill>
                  <a:srgbClr val="000000"/>
                </a:solidFill>
                <a:effectLst/>
              </a:rPr>
              <a:t>By implementing these recommendations, XYZ Credit Union can expect to achieve the following outcomes:</a:t>
            </a:r>
          </a:p>
          <a:p>
            <a:pPr algn="l">
              <a:buFont typeface="Arial" panose="020B0604020202020204" pitchFamily="34" charset="0"/>
              <a:buChar char="•"/>
            </a:pPr>
            <a:r>
              <a:rPr lang="en-GB" b="1" i="0" u="none" strike="noStrike" dirty="0">
                <a:solidFill>
                  <a:srgbClr val="000000"/>
                </a:solidFill>
                <a:effectLst/>
              </a:rPr>
              <a:t>Increased Product </a:t>
            </a:r>
            <a:r>
              <a:rPr lang="en-GB" b="1" dirty="0">
                <a:solidFill>
                  <a:srgbClr val="000000"/>
                </a:solidFill>
              </a:rPr>
              <a:t>Acquisition</a:t>
            </a:r>
            <a:r>
              <a:rPr lang="en-GB" b="0" i="0" u="none" strike="noStrike" dirty="0">
                <a:solidFill>
                  <a:srgbClr val="000000"/>
                </a:solidFill>
                <a:effectLst/>
              </a:rPr>
              <a:t>: Higher number of products per customer, leading to greater revenue per customer.</a:t>
            </a:r>
          </a:p>
          <a:p>
            <a:pPr algn="l">
              <a:buFont typeface="Arial" panose="020B0604020202020204" pitchFamily="34" charset="0"/>
              <a:buChar char="•"/>
            </a:pPr>
            <a:r>
              <a:rPr lang="en-GB" b="1" i="0" u="none" strike="noStrike" dirty="0">
                <a:solidFill>
                  <a:srgbClr val="000000"/>
                </a:solidFill>
                <a:effectLst/>
              </a:rPr>
              <a:t>Improved Customer Satisfaction</a:t>
            </a:r>
            <a:r>
              <a:rPr lang="en-GB" b="0" i="0" u="none" strike="noStrike" dirty="0">
                <a:solidFill>
                  <a:srgbClr val="000000"/>
                </a:solidFill>
                <a:effectLst/>
              </a:rPr>
              <a:t>: Personalized and relevant product offerings will enhance the overall customer experience.</a:t>
            </a:r>
          </a:p>
          <a:p>
            <a:pPr algn="l">
              <a:buFont typeface="Arial" panose="020B0604020202020204" pitchFamily="34" charset="0"/>
              <a:buChar char="•"/>
            </a:pPr>
            <a:r>
              <a:rPr lang="en-GB" b="1" i="0" u="none" strike="noStrike" dirty="0">
                <a:solidFill>
                  <a:srgbClr val="000000"/>
                </a:solidFill>
                <a:effectLst/>
              </a:rPr>
              <a:t>Higher Retention Rates</a:t>
            </a:r>
            <a:r>
              <a:rPr lang="en-GB" b="0" i="0" u="none" strike="noStrike" dirty="0">
                <a:solidFill>
                  <a:srgbClr val="000000"/>
                </a:solidFill>
                <a:effectLst/>
              </a:rPr>
              <a:t>: Engaged customers with multiple products are more likely to remain loyal to the credit union.</a:t>
            </a:r>
          </a:p>
          <a:p>
            <a:pPr algn="l">
              <a:buFont typeface="Arial" panose="020B0604020202020204" pitchFamily="34" charset="0"/>
              <a:buChar char="•"/>
            </a:pPr>
            <a:r>
              <a:rPr lang="en-GB" b="1" i="0" u="none" strike="noStrike" dirty="0">
                <a:solidFill>
                  <a:srgbClr val="000000"/>
                </a:solidFill>
                <a:effectLst/>
              </a:rPr>
              <a:t>Revenue Growth</a:t>
            </a:r>
            <a:r>
              <a:rPr lang="en-GB" b="0" i="0" u="none" strike="noStrike" dirty="0">
                <a:solidFill>
                  <a:srgbClr val="000000"/>
                </a:solidFill>
                <a:effectLst/>
              </a:rPr>
              <a:t>: A successful cross-selling strategy will contribute significantly to the credit union's overall revenue growth.</a:t>
            </a:r>
          </a:p>
          <a:p>
            <a:endParaRPr lang="en-US" dirty="0"/>
          </a:p>
        </p:txBody>
      </p:sp>
    </p:spTree>
    <p:extLst>
      <p:ext uri="{BB962C8B-B14F-4D97-AF65-F5344CB8AC3E}">
        <p14:creationId xmlns:p14="http://schemas.microsoft.com/office/powerpoint/2010/main" val="19793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normAutofit/>
          </a:bodyPr>
          <a:lstStyle/>
          <a:p>
            <a:br>
              <a:rPr lang="en-US" sz="5400" dirty="0">
                <a:solidFill>
                  <a:srgbClr val="FF6600"/>
                </a:solidFill>
              </a:rPr>
            </a:br>
            <a:r>
              <a:rPr lang="en-US" sz="5400" dirty="0">
                <a:solidFill>
                  <a:srgbClr val="FF6600"/>
                </a:solidFill>
              </a:rPr>
              <a:t>Problem Statement</a:t>
            </a:r>
            <a:endParaRPr lang="en-US" sz="5400"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6096000" y="615462"/>
            <a:ext cx="5914569" cy="5117123"/>
          </a:xfrm>
        </p:spPr>
        <p:txBody>
          <a:bodyPr>
            <a:normAutofit/>
          </a:bodyPr>
          <a:lstStyle/>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XYZ Credit Union in Latin America is performing well in selling individual banking products but struggles with cross-selling. Existing customers typically buy only one problem, limiting the bank’s potential revenue from its customer base. The Goal is to analyze the data to provide insight and recommendations to prove cross-selling rates. </a:t>
            </a:r>
          </a:p>
        </p:txBody>
      </p:sp>
      <p:pic>
        <p:nvPicPr>
          <p:cNvPr id="6" name="Picture 5" descr="A group of people in a bank&#10;&#10;Description automatically generated">
            <a:extLst>
              <a:ext uri="{FF2B5EF4-FFF2-40B4-BE49-F238E27FC236}">
                <a16:creationId xmlns:a16="http://schemas.microsoft.com/office/drawing/2014/main" id="{D099B657-3FA1-7A4A-6B72-AD38D1598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54" y="2189284"/>
            <a:ext cx="5197231" cy="2969846"/>
          </a:xfrm>
          <a:prstGeom prst="rect">
            <a:avLst/>
          </a:prstGeom>
        </p:spPr>
      </p:pic>
    </p:spTree>
    <p:extLst>
      <p:ext uri="{BB962C8B-B14F-4D97-AF65-F5344CB8AC3E}">
        <p14:creationId xmlns:p14="http://schemas.microsoft.com/office/powerpoint/2010/main" val="149088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4">
            <a:extLst>
              <a:ext uri="{FF2B5EF4-FFF2-40B4-BE49-F238E27FC236}">
                <a16:creationId xmlns:a16="http://schemas.microsoft.com/office/drawing/2014/main" id="{CE8D8B9E-8750-C769-3698-586F37820D42}"/>
              </a:ext>
            </a:extLst>
          </p:cNvPr>
          <p:cNvSpPr>
            <a:spLocks noGrp="1"/>
          </p:cNvSpPr>
          <p:nvPr>
            <p:ph type="subTitle" idx="1"/>
          </p:nvPr>
        </p:nvSpPr>
        <p:spPr>
          <a:xfrm>
            <a:off x="827313" y="1460042"/>
            <a:ext cx="9144000" cy="3502202"/>
          </a:xfrm>
        </p:spPr>
        <p:txBody>
          <a:bodyPr>
            <a:noAutofit/>
          </a:bodyPr>
          <a:lstStyle/>
          <a:p>
            <a:pPr algn="l"/>
            <a:r>
              <a:rPr lang="en-US" sz="1600" dirty="0"/>
              <a:t>Goals:</a:t>
            </a:r>
          </a:p>
          <a:p>
            <a:pPr marL="342900" indent="-342900" algn="l">
              <a:buFont typeface="Arial" panose="020B0604020202020204" pitchFamily="34" charset="0"/>
              <a:buChar char="•"/>
            </a:pPr>
            <a:r>
              <a:rPr lang="en-US" sz="1600" dirty="0"/>
              <a:t>Understand customer purchase behavior.</a:t>
            </a:r>
          </a:p>
          <a:p>
            <a:pPr marL="342900" indent="-342900" algn="l">
              <a:buFont typeface="Arial" panose="020B0604020202020204" pitchFamily="34" charset="0"/>
              <a:buChar char="•"/>
            </a:pPr>
            <a:r>
              <a:rPr lang="en-US" sz="1600" dirty="0"/>
              <a:t>Identify potential customer segments for cross-selling.</a:t>
            </a:r>
          </a:p>
          <a:p>
            <a:pPr marL="342900" indent="-342900" algn="l">
              <a:buFont typeface="Arial" panose="020B0604020202020204" pitchFamily="34" charset="0"/>
              <a:buChar char="•"/>
            </a:pPr>
            <a:r>
              <a:rPr lang="en-US" sz="1600" dirty="0"/>
              <a:t>Provide actionable recommendations to enhance cross-selling efforts.</a:t>
            </a:r>
          </a:p>
          <a:p>
            <a:pPr marL="342900" indent="-342900" algn="l">
              <a:buFont typeface="Arial" panose="020B0604020202020204" pitchFamily="34" charset="0"/>
              <a:buChar char="•"/>
            </a:pPr>
            <a:endParaRPr lang="en-US" sz="1600" dirty="0"/>
          </a:p>
          <a:p>
            <a:pPr algn="l"/>
            <a:r>
              <a:rPr lang="en-US" sz="1600" dirty="0"/>
              <a:t>Data Cleaning:</a:t>
            </a:r>
          </a:p>
          <a:p>
            <a:pPr marL="342900" indent="-342900" algn="l">
              <a:buFont typeface="Arial" panose="020B0604020202020204" pitchFamily="34" charset="0"/>
              <a:buChar char="•"/>
            </a:pPr>
            <a:r>
              <a:rPr lang="en-US" sz="1600" dirty="0"/>
              <a:t>Remove duplicates </a:t>
            </a:r>
          </a:p>
          <a:p>
            <a:pPr marL="342900" indent="-342900" algn="l">
              <a:buFont typeface="Arial" panose="020B0604020202020204" pitchFamily="34" charset="0"/>
              <a:buChar char="•"/>
            </a:pPr>
            <a:r>
              <a:rPr lang="en-US" sz="1600" dirty="0"/>
              <a:t>Handle missing values(imputation, removal)</a:t>
            </a:r>
          </a:p>
          <a:p>
            <a:pPr marL="342900" indent="-342900" algn="l">
              <a:buFont typeface="Arial" panose="020B0604020202020204" pitchFamily="34" charset="0"/>
              <a:buChar char="•"/>
            </a:pPr>
            <a:r>
              <a:rPr lang="en-US" sz="1600" dirty="0"/>
              <a:t>Correct any data entry errors</a:t>
            </a:r>
          </a:p>
          <a:p>
            <a:pPr algn="l"/>
            <a:endParaRPr lang="en-US" sz="1600" dirty="0"/>
          </a:p>
          <a:p>
            <a:pPr algn="l"/>
            <a:r>
              <a:rPr lang="en-US" sz="1600" dirty="0"/>
              <a:t>Data transformation:</a:t>
            </a:r>
          </a:p>
          <a:p>
            <a:pPr marL="342900" indent="-342900" algn="l">
              <a:buFont typeface="Arial" panose="020B0604020202020204" pitchFamily="34" charset="0"/>
              <a:buChar char="•"/>
            </a:pPr>
            <a:r>
              <a:rPr lang="en-US" sz="1600" dirty="0"/>
              <a:t>Convert categorical variables into numeric and vice versa</a:t>
            </a:r>
          </a:p>
          <a:p>
            <a:pPr marL="342900" indent="-342900" algn="l">
              <a:buFont typeface="Arial" panose="020B0604020202020204" pitchFamily="34" charset="0"/>
              <a:buChar char="•"/>
            </a:pPr>
            <a:r>
              <a:rPr lang="en-US" sz="1600" dirty="0"/>
              <a:t>Standardize and normalize numerical features.</a:t>
            </a:r>
          </a:p>
          <a:p>
            <a:pPr marL="342900" indent="-342900" algn="l">
              <a:buFont typeface="Arial" panose="020B0604020202020204" pitchFamily="34" charset="0"/>
              <a:buChar char="•"/>
            </a:pPr>
            <a:r>
              <a:rPr lang="en-US" sz="1600" dirty="0"/>
              <a:t>Create new features (when necessary)</a:t>
            </a:r>
          </a:p>
          <a:p>
            <a:pPr marL="342900" indent="-342900" algn="l">
              <a:buFont typeface="Arial" panose="020B0604020202020204" pitchFamily="34" charset="0"/>
              <a:buChar char="•"/>
            </a:pPr>
            <a:endParaRPr lang="en-US" sz="1600" dirty="0"/>
          </a:p>
          <a:p>
            <a:pPr marL="342900" indent="-342900" algn="l">
              <a:buFont typeface="Arial" panose="020B0604020202020204" pitchFamily="34" charset="0"/>
              <a:buChar char="•"/>
            </a:pPr>
            <a:endParaRPr lang="en-US" sz="1600" dirty="0"/>
          </a:p>
        </p:txBody>
      </p:sp>
      <p:sp>
        <p:nvSpPr>
          <p:cNvPr id="3" name="TextBox 2">
            <a:extLst>
              <a:ext uri="{FF2B5EF4-FFF2-40B4-BE49-F238E27FC236}">
                <a16:creationId xmlns:a16="http://schemas.microsoft.com/office/drawing/2014/main" id="{FCF97C9A-1BE8-8BC2-00AD-EBE993F0B865}"/>
              </a:ext>
            </a:extLst>
          </p:cNvPr>
          <p:cNvSpPr txBox="1"/>
          <p:nvPr/>
        </p:nvSpPr>
        <p:spPr>
          <a:xfrm>
            <a:off x="827313" y="558515"/>
            <a:ext cx="3040911" cy="707886"/>
          </a:xfrm>
          <a:prstGeom prst="rect">
            <a:avLst/>
          </a:prstGeom>
          <a:noFill/>
        </p:spPr>
        <p:txBody>
          <a:bodyPr wrap="square" rtlCol="0">
            <a:spAutoFit/>
          </a:bodyPr>
          <a:lstStyle/>
          <a:p>
            <a:r>
              <a:rPr lang="en-US" sz="4000" dirty="0">
                <a:solidFill>
                  <a:srgbClr val="FF6600"/>
                </a:solidFill>
              </a:rPr>
              <a:t>Approach</a:t>
            </a:r>
            <a:endParaRPr lang="en-US" sz="4000" dirty="0"/>
          </a:p>
        </p:txBody>
      </p:sp>
    </p:spTree>
    <p:extLst>
      <p:ext uri="{BB962C8B-B14F-4D97-AF65-F5344CB8AC3E}">
        <p14:creationId xmlns:p14="http://schemas.microsoft.com/office/powerpoint/2010/main" val="80156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dirty="0">
                <a:solidFill>
                  <a:srgbClr val="FF6600"/>
                </a:solidFill>
              </a:rPr>
              <a:t>Data main features</a:t>
            </a: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3" name="Picture 2" descr="A screenshot of a computer screen&#10;&#10;Description automatically generated">
            <a:extLst>
              <a:ext uri="{FF2B5EF4-FFF2-40B4-BE49-F238E27FC236}">
                <a16:creationId xmlns:a16="http://schemas.microsoft.com/office/drawing/2014/main" id="{67C234E0-5918-BD2F-0339-4B994EFE43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94299" y="169717"/>
            <a:ext cx="1188174" cy="2452144"/>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A9C6E790-B26A-25C8-7F64-83DE7308BB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0622" y="169717"/>
            <a:ext cx="1540721" cy="2551425"/>
          </a:xfrm>
          <a:prstGeom prst="rect">
            <a:avLst/>
          </a:prstGeom>
        </p:spPr>
      </p:pic>
      <p:pic>
        <p:nvPicPr>
          <p:cNvPr id="9" name="Picture 8" descr="A screenshot of a computer code&#10;&#10;Description automatically generated">
            <a:extLst>
              <a:ext uri="{FF2B5EF4-FFF2-40B4-BE49-F238E27FC236}">
                <a16:creationId xmlns:a16="http://schemas.microsoft.com/office/drawing/2014/main" id="{620FC05A-D837-A13C-5B77-FDF6B64B4F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0982" y="4236139"/>
            <a:ext cx="2142444" cy="2452144"/>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559DC8BC-0704-16D2-F1A1-DFF00AEE90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9473" y="4254675"/>
            <a:ext cx="1832371" cy="2452144"/>
          </a:xfrm>
          <a:prstGeom prst="rect">
            <a:avLst/>
          </a:prstGeom>
        </p:spPr>
      </p:pic>
      <p:cxnSp>
        <p:nvCxnSpPr>
          <p:cNvPr id="13" name="Elbow Connector 12">
            <a:extLst>
              <a:ext uri="{FF2B5EF4-FFF2-40B4-BE49-F238E27FC236}">
                <a16:creationId xmlns:a16="http://schemas.microsoft.com/office/drawing/2014/main" id="{89E102F1-E7FF-4C63-96AF-83C6C89328F7}"/>
              </a:ext>
            </a:extLst>
          </p:cNvPr>
          <p:cNvCxnSpPr>
            <a:stCxn id="6" idx="3"/>
          </p:cNvCxnSpPr>
          <p:nvPr/>
        </p:nvCxnSpPr>
        <p:spPr>
          <a:xfrm>
            <a:off x="8721343" y="1445430"/>
            <a:ext cx="1372083" cy="2790709"/>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74B5BE8B-D48C-602D-B2BC-ECDD545F6119}"/>
              </a:ext>
            </a:extLst>
          </p:cNvPr>
          <p:cNvSpPr txBox="1"/>
          <p:nvPr/>
        </p:nvSpPr>
        <p:spPr>
          <a:xfrm>
            <a:off x="10070674" y="1037492"/>
            <a:ext cx="2121325" cy="923330"/>
          </a:xfrm>
          <a:prstGeom prst="rect">
            <a:avLst/>
          </a:prstGeom>
          <a:noFill/>
        </p:spPr>
        <p:txBody>
          <a:bodyPr wrap="square" rtlCol="0">
            <a:spAutoFit/>
          </a:bodyPr>
          <a:lstStyle/>
          <a:p>
            <a:pPr algn="ctr"/>
            <a:r>
              <a:rPr lang="en-US" dirty="0"/>
              <a:t>Data cleaning </a:t>
            </a:r>
          </a:p>
          <a:p>
            <a:pPr algn="ctr"/>
            <a:r>
              <a:rPr lang="en-US" dirty="0"/>
              <a:t>and </a:t>
            </a:r>
          </a:p>
          <a:p>
            <a:pPr algn="ctr"/>
            <a:r>
              <a:rPr lang="en-US" dirty="0"/>
              <a:t>Data Transformation</a:t>
            </a:r>
          </a:p>
        </p:txBody>
      </p:sp>
    </p:spTree>
    <p:extLst>
      <p:ext uri="{BB962C8B-B14F-4D97-AF65-F5344CB8AC3E}">
        <p14:creationId xmlns:p14="http://schemas.microsoft.com/office/powerpoint/2010/main" val="60416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dirty="0">
                <a:solidFill>
                  <a:srgbClr val="FF6600"/>
                </a:solidFill>
              </a:rPr>
              <a:t>Descriptive Statistics </a:t>
            </a:r>
            <a:br>
              <a:rPr lang="en-US" sz="6000" dirty="0">
                <a:solidFill>
                  <a:srgbClr val="FF6600"/>
                </a:solidFill>
              </a:rPr>
            </a:b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ADE73CE-1C0F-2D6A-03D4-FB6354E37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038" y="62752"/>
            <a:ext cx="4049583" cy="3029173"/>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35DFEEF5-2BE6-ECDE-08C3-6CBD884CCF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5585" y="3091925"/>
            <a:ext cx="3926490" cy="3596273"/>
          </a:xfrm>
          <a:prstGeom prst="rect">
            <a:avLst/>
          </a:prstGeom>
        </p:spPr>
      </p:pic>
    </p:spTree>
    <p:extLst>
      <p:ext uri="{BB962C8B-B14F-4D97-AF65-F5344CB8AC3E}">
        <p14:creationId xmlns:p14="http://schemas.microsoft.com/office/powerpoint/2010/main" val="190939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sz="6000" dirty="0">
                <a:solidFill>
                  <a:srgbClr val="FF6600"/>
                </a:solidFill>
              </a:rPr>
            </a:br>
            <a:br>
              <a:rPr lang="en-US" sz="6000" dirty="0">
                <a:solidFill>
                  <a:srgbClr val="FF6600"/>
                </a:solidFill>
              </a:rPr>
            </a:br>
            <a:br>
              <a:rPr lang="en-US" sz="6000" dirty="0">
                <a:solidFill>
                  <a:srgbClr val="FF6600"/>
                </a:solidFill>
              </a:rPr>
            </a:br>
            <a:r>
              <a:rPr lang="en-US" sz="6000" dirty="0">
                <a:solidFill>
                  <a:srgbClr val="FF6600"/>
                </a:solidFill>
              </a:rPr>
              <a:t>Visualization</a:t>
            </a:r>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350888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2281</TotalTime>
  <Words>2152</Words>
  <Application>Microsoft Macintosh PowerPoint</Application>
  <PresentationFormat>Widescreen</PresentationFormat>
  <Paragraphs>146</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-webkit-standard</vt:lpstr>
      <vt:lpstr>Arial</vt:lpstr>
      <vt:lpstr>Calibri</vt:lpstr>
      <vt:lpstr>Calibri Light</vt:lpstr>
      <vt:lpstr>Courier</vt:lpstr>
      <vt:lpstr>Wingdings</vt:lpstr>
      <vt:lpstr>Office Theme</vt:lpstr>
      <vt:lpstr>PowerPoint Presentation</vt:lpstr>
      <vt:lpstr>   Agenda</vt:lpstr>
      <vt:lpstr>PowerPoint Presentation</vt:lpstr>
      <vt:lpstr>PowerPoint Presentation</vt:lpstr>
      <vt:lpstr> Problem Statement</vt:lpstr>
      <vt:lpstr>PowerPoint Presentation</vt:lpstr>
      <vt:lpstr>   Data main features </vt:lpstr>
      <vt:lpstr>   Descriptive Statistics  </vt:lpstr>
      <vt:lpstr>   Visualization</vt:lpstr>
      <vt:lpstr>PowerPoint Presentation</vt:lpstr>
      <vt:lpstr>PowerPoint Presentation</vt:lpstr>
      <vt:lpstr>PowerPoint Presentation</vt:lpstr>
      <vt:lpstr>   </vt:lpstr>
      <vt:lpstr>PowerPoint Presentation</vt:lpstr>
      <vt:lpstr> EDA</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Pinto</dc:creator>
  <cp:lastModifiedBy>Maria Pinto</cp:lastModifiedBy>
  <cp:revision>4</cp:revision>
  <dcterms:created xsi:type="dcterms:W3CDTF">2024-07-28T02:58:22Z</dcterms:created>
  <dcterms:modified xsi:type="dcterms:W3CDTF">2024-07-30T04:45:03Z</dcterms:modified>
</cp:coreProperties>
</file>