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308" r:id="rId3"/>
    <p:sldId id="260" r:id="rId4"/>
    <p:sldId id="307" r:id="rId5"/>
    <p:sldId id="306" r:id="rId6"/>
    <p:sldId id="309" r:id="rId7"/>
    <p:sldId id="310" r:id="rId8"/>
    <p:sldId id="311" r:id="rId9"/>
    <p:sldId id="313" r:id="rId10"/>
    <p:sldId id="314" r:id="rId11"/>
    <p:sldId id="315" r:id="rId12"/>
    <p:sldId id="316" r:id="rId13"/>
    <p:sldId id="317" r:id="rId14"/>
    <p:sldId id="318" r:id="rId15"/>
  </p:sldIdLst>
  <p:sldSz cx="9144000" cy="5143500" type="screen16x9"/>
  <p:notesSz cx="6858000" cy="9144000"/>
  <p:embeddedFontLst>
    <p:embeddedFont>
      <p:font typeface="Dela Gothic One" panose="020B0604020202020204" charset="-128"/>
      <p:regular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1" initials="U" lastIdx="1" clrIdx="0">
    <p:extLst>
      <p:ext uri="{19B8F6BF-5375-455C-9EA6-DF929625EA0E}">
        <p15:presenceInfo xmlns:p15="http://schemas.microsoft.com/office/powerpoint/2012/main" userId="User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2BDF32-E2E2-43B7-B435-9718E46ECD6B}">
  <a:tblStyle styleId="{F42BDF32-E2E2-43B7-B435-9718E46ECD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5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11T13:17:40.75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c53ad3f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46c53ad3f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03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297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229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33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061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99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715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95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283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599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782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92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811476" y="-304799"/>
            <a:ext cx="6754200" cy="6754200"/>
          </a:xfrm>
          <a:prstGeom prst="ellipse">
            <a:avLst/>
          </a:prstGeom>
          <a:gradFill>
            <a:gsLst>
              <a:gs pos="0">
                <a:schemeClr val="accen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809649" y="1907276"/>
            <a:ext cx="7119000" cy="7119000"/>
          </a:xfrm>
          <a:prstGeom prst="ellipse">
            <a:avLst/>
          </a:prstGeom>
          <a:gradFill>
            <a:gsLst>
              <a:gs pos="0">
                <a:schemeClr val="l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531050" y="-4203101"/>
            <a:ext cx="7494900" cy="7494900"/>
          </a:xfrm>
          <a:prstGeom prst="ellipse">
            <a:avLst/>
          </a:prstGeom>
          <a:gradFill>
            <a:gsLst>
              <a:gs pos="0">
                <a:schemeClr val="accen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309346" y="-2098797"/>
            <a:ext cx="8550900" cy="8550900"/>
          </a:xfrm>
          <a:prstGeom prst="ellipse">
            <a:avLst/>
          </a:prstGeom>
          <a:gradFill>
            <a:gsLst>
              <a:gs pos="0">
                <a:schemeClr val="accent1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313001" y="-3329299"/>
            <a:ext cx="7119000" cy="7119000"/>
          </a:xfrm>
          <a:prstGeom prst="ellipse">
            <a:avLst/>
          </a:prstGeom>
          <a:gradFill>
            <a:gsLst>
              <a:gs pos="0">
                <a:schemeClr val="l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526875" y="1454188"/>
            <a:ext cx="5609400" cy="18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49225" y="3429368"/>
            <a:ext cx="5457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 rot="5400000">
            <a:off x="-2718100" y="2571750"/>
            <a:ext cx="610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2"/>
          <p:cNvCxnSpPr/>
          <p:nvPr/>
        </p:nvCxnSpPr>
        <p:spPr>
          <a:xfrm rot="5400000">
            <a:off x="5757700" y="2571750"/>
            <a:ext cx="610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2"/>
          <p:cNvGrpSpPr/>
          <p:nvPr/>
        </p:nvGrpSpPr>
        <p:grpSpPr>
          <a:xfrm>
            <a:off x="791301" y="4805150"/>
            <a:ext cx="470397" cy="63900"/>
            <a:chOff x="82151" y="-905175"/>
            <a:chExt cx="470397" cy="63900"/>
          </a:xfrm>
        </p:grpSpPr>
        <p:sp>
          <p:nvSpPr>
            <p:cNvPr id="19" name="Google Shape;19;p2"/>
            <p:cNvSpPr/>
            <p:nvPr/>
          </p:nvSpPr>
          <p:spPr>
            <a:xfrm>
              <a:off x="82151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5399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88648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2996551" y="1364226"/>
            <a:ext cx="7119000" cy="7119000"/>
          </a:xfrm>
          <a:prstGeom prst="ellipse">
            <a:avLst/>
          </a:prstGeom>
          <a:gradFill>
            <a:gsLst>
              <a:gs pos="0">
                <a:schemeClr val="l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2844401" y="-581575"/>
            <a:ext cx="7119000" cy="7119000"/>
          </a:xfrm>
          <a:prstGeom prst="ellipse">
            <a:avLst/>
          </a:prstGeom>
          <a:gradFill>
            <a:gsLst>
              <a:gs pos="0">
                <a:schemeClr val="accen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21250" y="-4110175"/>
            <a:ext cx="7203900" cy="7203900"/>
          </a:xfrm>
          <a:prstGeom prst="ellipse">
            <a:avLst/>
          </a:prstGeom>
          <a:gradFill>
            <a:gsLst>
              <a:gs pos="0">
                <a:schemeClr val="accent1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-1625199" y="-3024499"/>
            <a:ext cx="7119000" cy="7119000"/>
          </a:xfrm>
          <a:prstGeom prst="ellipse">
            <a:avLst/>
          </a:prstGeom>
          <a:gradFill>
            <a:gsLst>
              <a:gs pos="0">
                <a:schemeClr val="l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730450" y="2129097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1730450" y="1192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30450" y="3332847"/>
            <a:ext cx="43602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3"/>
          <p:cNvCxnSpPr/>
          <p:nvPr/>
        </p:nvCxnSpPr>
        <p:spPr>
          <a:xfrm rot="5400000">
            <a:off x="-2718100" y="2571750"/>
            <a:ext cx="610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3"/>
          <p:cNvCxnSpPr/>
          <p:nvPr/>
        </p:nvCxnSpPr>
        <p:spPr>
          <a:xfrm rot="5400000">
            <a:off x="5757700" y="2571750"/>
            <a:ext cx="610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" name="Google Shape;32;p3"/>
          <p:cNvGrpSpPr/>
          <p:nvPr/>
        </p:nvGrpSpPr>
        <p:grpSpPr>
          <a:xfrm>
            <a:off x="791301" y="4805150"/>
            <a:ext cx="470397" cy="63900"/>
            <a:chOff x="82151" y="-905175"/>
            <a:chExt cx="470397" cy="63900"/>
          </a:xfrm>
        </p:grpSpPr>
        <p:sp>
          <p:nvSpPr>
            <p:cNvPr id="33" name="Google Shape;33;p3"/>
            <p:cNvSpPr/>
            <p:nvPr/>
          </p:nvSpPr>
          <p:spPr>
            <a:xfrm>
              <a:off x="82151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85399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88648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3"/>
          <p:cNvGrpSpPr/>
          <p:nvPr/>
        </p:nvGrpSpPr>
        <p:grpSpPr>
          <a:xfrm>
            <a:off x="7882301" y="274450"/>
            <a:ext cx="470397" cy="63900"/>
            <a:chOff x="82151" y="-905175"/>
            <a:chExt cx="470397" cy="63900"/>
          </a:xfrm>
        </p:grpSpPr>
        <p:sp>
          <p:nvSpPr>
            <p:cNvPr id="37" name="Google Shape;37;p3"/>
            <p:cNvSpPr/>
            <p:nvPr/>
          </p:nvSpPr>
          <p:spPr>
            <a:xfrm>
              <a:off x="82151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85399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88648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/>
          <p:nvPr/>
        </p:nvSpPr>
        <p:spPr>
          <a:xfrm rot="10800000">
            <a:off x="6191646" y="-1626226"/>
            <a:ext cx="6754200" cy="6754200"/>
          </a:xfrm>
          <a:prstGeom prst="ellipse">
            <a:avLst/>
          </a:prstGeom>
          <a:gradFill>
            <a:gsLst>
              <a:gs pos="0">
                <a:schemeClr val="accent1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 rot="10800000">
            <a:off x="3825019" y="-4203101"/>
            <a:ext cx="7119000" cy="7119000"/>
          </a:xfrm>
          <a:prstGeom prst="ellipse">
            <a:avLst/>
          </a:prstGeom>
          <a:gradFill>
            <a:gsLst>
              <a:gs pos="0">
                <a:schemeClr val="l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 rot="10800000">
            <a:off x="-2297631" y="1033474"/>
            <a:ext cx="7119000" cy="7119000"/>
          </a:xfrm>
          <a:prstGeom prst="ellipse">
            <a:avLst/>
          </a:prstGeom>
          <a:gradFill>
            <a:gsLst>
              <a:gs pos="0">
                <a:schemeClr val="l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6" name="Google Shape;306;p26"/>
          <p:cNvCxnSpPr/>
          <p:nvPr/>
        </p:nvCxnSpPr>
        <p:spPr>
          <a:xfrm rot="5400000">
            <a:off x="-2718100" y="2571750"/>
            <a:ext cx="610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Google Shape;307;p26"/>
          <p:cNvSpPr/>
          <p:nvPr/>
        </p:nvSpPr>
        <p:spPr>
          <a:xfrm rot="10800000">
            <a:off x="1568296" y="2733049"/>
            <a:ext cx="6754200" cy="6754200"/>
          </a:xfrm>
          <a:prstGeom prst="ellipse">
            <a:avLst/>
          </a:prstGeom>
          <a:gradFill>
            <a:gsLst>
              <a:gs pos="0">
                <a:schemeClr val="accent1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8" name="Google Shape;308;p26"/>
          <p:cNvCxnSpPr/>
          <p:nvPr/>
        </p:nvCxnSpPr>
        <p:spPr>
          <a:xfrm rot="5400000">
            <a:off x="5757700" y="2571750"/>
            <a:ext cx="610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/>
          <p:nvPr/>
        </p:nvSpPr>
        <p:spPr>
          <a:xfrm>
            <a:off x="-532844" y="-2848491"/>
            <a:ext cx="4921200" cy="4921200"/>
          </a:xfrm>
          <a:prstGeom prst="ellipse">
            <a:avLst/>
          </a:prstGeom>
          <a:gradFill>
            <a:gsLst>
              <a:gs pos="0">
                <a:schemeClr val="accent1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1347750" y="-2073911"/>
            <a:ext cx="4584300" cy="4584300"/>
          </a:xfrm>
          <a:prstGeom prst="ellipse">
            <a:avLst/>
          </a:prstGeom>
          <a:gradFill>
            <a:gsLst>
              <a:gs pos="0">
                <a:schemeClr val="l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-256299" y="1943201"/>
            <a:ext cx="7119000" cy="7119000"/>
          </a:xfrm>
          <a:prstGeom prst="ellipse">
            <a:avLst/>
          </a:prstGeom>
          <a:gradFill>
            <a:gsLst>
              <a:gs pos="0">
                <a:schemeClr val="l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-2587450" y="853050"/>
            <a:ext cx="4770900" cy="4770900"/>
          </a:xfrm>
          <a:prstGeom prst="ellipse">
            <a:avLst/>
          </a:prstGeom>
          <a:gradFill>
            <a:gsLst>
              <a:gs pos="0">
                <a:schemeClr val="accen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4" name="Google Shape;314;p27"/>
          <p:cNvCxnSpPr/>
          <p:nvPr/>
        </p:nvCxnSpPr>
        <p:spPr>
          <a:xfrm>
            <a:off x="-410925" y="382600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27"/>
          <p:cNvCxnSpPr/>
          <p:nvPr/>
        </p:nvCxnSpPr>
        <p:spPr>
          <a:xfrm rot="5400000">
            <a:off x="-2718100" y="2571750"/>
            <a:ext cx="610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7"/>
          <p:cNvCxnSpPr/>
          <p:nvPr/>
        </p:nvCxnSpPr>
        <p:spPr>
          <a:xfrm rot="5400000">
            <a:off x="5757700" y="2571750"/>
            <a:ext cx="610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72" r:id="rId4"/>
    <p:sldLayoutId id="214748367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p31"/>
          <p:cNvCxnSpPr/>
          <p:nvPr/>
        </p:nvCxnSpPr>
        <p:spPr>
          <a:xfrm>
            <a:off x="-411000" y="580407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31"/>
          <p:cNvSpPr txBox="1">
            <a:spLocks noGrp="1"/>
          </p:cNvSpPr>
          <p:nvPr>
            <p:ph type="ctrTitle"/>
          </p:nvPr>
        </p:nvSpPr>
        <p:spPr>
          <a:xfrm>
            <a:off x="1367993" y="850576"/>
            <a:ext cx="6408001" cy="18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latin typeface="+mj-lt"/>
                <a:ea typeface="Roboto" panose="020B0604020202020204" charset="0"/>
              </a:rPr>
              <a:t>Проект по дисциплине</a:t>
            </a:r>
            <a:br>
              <a:rPr lang="ru-RU" sz="3200" b="1" dirty="0">
                <a:latin typeface="+mj-lt"/>
                <a:ea typeface="Roboto" panose="020B0604020202020204" charset="0"/>
              </a:rPr>
            </a:br>
            <a:r>
              <a:rPr lang="ru-RU" sz="3200" b="1" dirty="0">
                <a:latin typeface="+mj-lt"/>
                <a:ea typeface="Roboto" panose="020B0604020202020204" charset="0"/>
              </a:rPr>
              <a:t>«Основы алгоритмизации и программирования»</a:t>
            </a:r>
            <a:endParaRPr sz="3200" b="1" dirty="0">
              <a:latin typeface="+mj-lt"/>
              <a:ea typeface="Roboto" panose="020B0604020202020204" charset="0"/>
            </a:endParaRPr>
          </a:p>
        </p:txBody>
      </p:sp>
      <p:sp>
        <p:nvSpPr>
          <p:cNvPr id="329" name="Google Shape;329;p31"/>
          <p:cNvSpPr txBox="1">
            <a:spLocks noGrp="1"/>
          </p:cNvSpPr>
          <p:nvPr>
            <p:ph type="subTitle" idx="1"/>
          </p:nvPr>
        </p:nvSpPr>
        <p:spPr>
          <a:xfrm>
            <a:off x="812378" y="2990872"/>
            <a:ext cx="751923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+mj-lt"/>
              </a:rPr>
              <a:t>Тема: разработка программы для конвертации единиц измерений</a:t>
            </a:r>
            <a:endParaRPr b="1" dirty="0">
              <a:latin typeface="+mj-lt"/>
            </a:endParaRPr>
          </a:p>
        </p:txBody>
      </p:sp>
      <p:sp>
        <p:nvSpPr>
          <p:cNvPr id="5" name="Google Shape;329;p31">
            <a:extLst>
              <a:ext uri="{FF2B5EF4-FFF2-40B4-BE49-F238E27FC236}">
                <a16:creationId xmlns:a16="http://schemas.microsoft.com/office/drawing/2014/main" id="{5F978319-8143-4AD1-BF68-C925C6EF5269}"/>
              </a:ext>
            </a:extLst>
          </p:cNvPr>
          <p:cNvSpPr txBox="1">
            <a:spLocks/>
          </p:cNvSpPr>
          <p:nvPr/>
        </p:nvSpPr>
        <p:spPr>
          <a:xfrm>
            <a:off x="537823" y="3646439"/>
            <a:ext cx="3097106" cy="89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7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ru-RU" sz="1600" dirty="0">
                <a:latin typeface="+mj-lt"/>
              </a:rPr>
              <a:t>Подготовила студентка группы ИС-23</a:t>
            </a:r>
          </a:p>
          <a:p>
            <a:pPr marL="0" indent="0"/>
            <a:r>
              <a:rPr lang="ru-RU" sz="1600" dirty="0">
                <a:latin typeface="+mj-lt"/>
              </a:rPr>
              <a:t>Погорелова Мария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FC83E9-ECBD-44F4-B5A7-AF945579BD99}"/>
              </a:ext>
            </a:extLst>
          </p:cNvPr>
          <p:cNvSpPr txBox="1"/>
          <p:nvPr/>
        </p:nvSpPr>
        <p:spPr>
          <a:xfrm>
            <a:off x="514666" y="809500"/>
            <a:ext cx="3437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latin typeface="+mj-lt"/>
              </a:rPr>
              <a:t>Написание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EC02B-571C-49B3-B6E1-7B574A14164F}"/>
              </a:ext>
            </a:extLst>
          </p:cNvPr>
          <p:cNvSpPr txBox="1"/>
          <p:nvPr/>
        </p:nvSpPr>
        <p:spPr>
          <a:xfrm>
            <a:off x="587952" y="1388626"/>
            <a:ext cx="31701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Переходим к основной функции программы. Для начала заменяем запятую на точку при вводе значения, чтобы не возникало ошибок, затем преобразовываем введенное значение к типу </a:t>
            </a:r>
            <a:r>
              <a:rPr lang="en-US" dirty="0"/>
              <a:t>float</a:t>
            </a:r>
            <a:r>
              <a:rPr lang="ru-RU" dirty="0"/>
              <a:t> и получаем выбранный тип измерения и единицы измерения. Затем по формуле вычисляем коэффициент, умножаем его на введенное значение и выводим результат с точностью до трех знаков. Если пользователь не введет число или введет неверный формат числа, то в поле результат появится соответствующее сообщение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EE6AB78-F345-43AD-908F-2C4430969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126" y="1363498"/>
            <a:ext cx="4343465" cy="340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2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FC83E9-ECBD-44F4-B5A7-AF945579BD99}"/>
              </a:ext>
            </a:extLst>
          </p:cNvPr>
          <p:cNvSpPr txBox="1"/>
          <p:nvPr/>
        </p:nvSpPr>
        <p:spPr>
          <a:xfrm>
            <a:off x="514666" y="809500"/>
            <a:ext cx="3437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latin typeface="+mj-lt"/>
              </a:rPr>
              <a:t>Написание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EC02B-571C-49B3-B6E1-7B574A14164F}"/>
              </a:ext>
            </a:extLst>
          </p:cNvPr>
          <p:cNvSpPr txBox="1"/>
          <p:nvPr/>
        </p:nvSpPr>
        <p:spPr>
          <a:xfrm>
            <a:off x="857250" y="2080198"/>
            <a:ext cx="31701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удобства работы с конвертером добавила также две функции: очищение полей ввода и вывода и копирование результата.</a:t>
            </a:r>
          </a:p>
          <a:p>
            <a:r>
              <a:rPr lang="ru-RU" dirty="0"/>
              <a:t>В функции </a:t>
            </a:r>
            <a:r>
              <a:rPr lang="en-US" dirty="0"/>
              <a:t>clear </a:t>
            </a:r>
            <a:r>
              <a:rPr lang="ru-RU" dirty="0"/>
              <a:t>полям ввода и вывода устанавливаем пустую строку, а в функции </a:t>
            </a:r>
            <a:r>
              <a:rPr lang="en-US" dirty="0" err="1"/>
              <a:t>copy_result</a:t>
            </a:r>
            <a:r>
              <a:rPr lang="en-US" dirty="0"/>
              <a:t> </a:t>
            </a:r>
            <a:r>
              <a:rPr lang="ru-RU" dirty="0"/>
              <a:t>мы очищаем текущее содержимое буфер обмена через метод </a:t>
            </a:r>
            <a:r>
              <a:rPr lang="en-US" dirty="0" err="1"/>
              <a:t>clipboard_clear</a:t>
            </a:r>
            <a:r>
              <a:rPr lang="ru-RU" dirty="0"/>
              <a:t> и копируем переданную строку через метод </a:t>
            </a:r>
            <a:r>
              <a:rPr lang="en-US" dirty="0" err="1"/>
              <a:t>clipboard_append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6E58463-6C4C-49B7-B7C0-47B704F38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05260"/>
            <a:ext cx="37909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59C0D84-6AE3-44DA-B9F9-6B50213C212F}"/>
              </a:ext>
            </a:extLst>
          </p:cNvPr>
          <p:cNvSpPr txBox="1"/>
          <p:nvPr/>
        </p:nvSpPr>
        <p:spPr>
          <a:xfrm>
            <a:off x="608340" y="1322478"/>
            <a:ext cx="7927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+mj-lt"/>
              </a:rPr>
              <a:t>Тестирование и исправление ошибок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80D71C-9F9D-4B47-A58E-9BABE445F56D}"/>
              </a:ext>
            </a:extLst>
          </p:cNvPr>
          <p:cNvSpPr txBox="1"/>
          <p:nvPr/>
        </p:nvSpPr>
        <p:spPr>
          <a:xfrm>
            <a:off x="608339" y="2502383"/>
            <a:ext cx="7927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основном появляющиеся ошибки были связаны с вводом и выводом результата. Они были исправлены добавлением дополнительных условий и обработок исключений. Также была ошибка, связанная с разными представлениями записи десятичного числа (например, 1.5 и 1,5). По итогу все ошибки и неточности были исправлены. </a:t>
            </a:r>
          </a:p>
        </p:txBody>
      </p:sp>
    </p:spTree>
    <p:extLst>
      <p:ext uri="{BB962C8B-B14F-4D97-AF65-F5344CB8AC3E}">
        <p14:creationId xmlns:p14="http://schemas.microsoft.com/office/powerpoint/2010/main" val="59221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95521F-AAA7-4D9E-A115-4E883274DA2A}"/>
              </a:ext>
            </a:extLst>
          </p:cNvPr>
          <p:cNvSpPr/>
          <p:nvPr/>
        </p:nvSpPr>
        <p:spPr>
          <a:xfrm>
            <a:off x="608337" y="2312450"/>
            <a:ext cx="8059570" cy="122421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59C0D84-6AE3-44DA-B9F9-6B50213C212F}"/>
              </a:ext>
            </a:extLst>
          </p:cNvPr>
          <p:cNvSpPr txBox="1"/>
          <p:nvPr/>
        </p:nvSpPr>
        <p:spPr>
          <a:xfrm>
            <a:off x="3757728" y="1428277"/>
            <a:ext cx="162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+mj-lt"/>
              </a:rPr>
              <a:t>Вывод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80D71C-9F9D-4B47-A58E-9BABE445F56D}"/>
              </a:ext>
            </a:extLst>
          </p:cNvPr>
          <p:cNvSpPr txBox="1"/>
          <p:nvPr/>
        </p:nvSpPr>
        <p:spPr>
          <a:xfrm>
            <a:off x="608337" y="2571750"/>
            <a:ext cx="7927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 итогу выполненной работы я реализовала свою задумку программы для конвертации единиц измерений на </a:t>
            </a:r>
            <a:r>
              <a:rPr lang="en-US" dirty="0"/>
              <a:t>Python</a:t>
            </a:r>
            <a:r>
              <a:rPr lang="ru-RU" dirty="0"/>
              <a:t>. Цель работы и поставленные задачи были выполнены, результат работы выгружен на </a:t>
            </a:r>
            <a:r>
              <a:rPr lang="en-US" dirty="0"/>
              <a:t>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132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95521F-AAA7-4D9E-A115-4E883274DA2A}"/>
              </a:ext>
            </a:extLst>
          </p:cNvPr>
          <p:cNvSpPr/>
          <p:nvPr/>
        </p:nvSpPr>
        <p:spPr>
          <a:xfrm>
            <a:off x="608337" y="2312450"/>
            <a:ext cx="8059570" cy="122421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59C0D84-6AE3-44DA-B9F9-6B50213C212F}"/>
              </a:ext>
            </a:extLst>
          </p:cNvPr>
          <p:cNvSpPr txBox="1"/>
          <p:nvPr/>
        </p:nvSpPr>
        <p:spPr>
          <a:xfrm>
            <a:off x="1518014" y="1420720"/>
            <a:ext cx="6240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+mj-lt"/>
              </a:rPr>
              <a:t>Вспомогательный материал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80D71C-9F9D-4B47-A58E-9BABE445F56D}"/>
              </a:ext>
            </a:extLst>
          </p:cNvPr>
          <p:cNvSpPr txBox="1"/>
          <p:nvPr/>
        </p:nvSpPr>
        <p:spPr>
          <a:xfrm>
            <a:off x="608344" y="2555225"/>
            <a:ext cx="7927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https://ultrapythonic.com/ttk-and-ttk-style/</a:t>
            </a:r>
          </a:p>
          <a:p>
            <a:pPr algn="ctr"/>
            <a:r>
              <a:rPr lang="en-US" dirty="0"/>
              <a:t>https://www.plus2net.com/python/tkinter.php</a:t>
            </a:r>
          </a:p>
          <a:p>
            <a:pPr algn="ctr"/>
            <a:r>
              <a:rPr lang="en-US" dirty="0"/>
              <a:t>https://metanit.com/python/tkinter/2.1.php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99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BB59BF9-FADE-46CB-8939-2FD742974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909" y="1261392"/>
            <a:ext cx="3772530" cy="3149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829598-89EA-4F90-94B6-ADB802357F19}"/>
              </a:ext>
            </a:extLst>
          </p:cNvPr>
          <p:cNvSpPr txBox="1"/>
          <p:nvPr/>
        </p:nvSpPr>
        <p:spPr>
          <a:xfrm>
            <a:off x="938647" y="1050426"/>
            <a:ext cx="3438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+mj-lt"/>
              </a:rPr>
              <a:t>Цель проекта</a:t>
            </a:r>
          </a:p>
        </p:txBody>
      </p:sp>
      <p:sp>
        <p:nvSpPr>
          <p:cNvPr id="5" name="Google Shape;329;p31">
            <a:extLst>
              <a:ext uri="{FF2B5EF4-FFF2-40B4-BE49-F238E27FC236}">
                <a16:creationId xmlns:a16="http://schemas.microsoft.com/office/drawing/2014/main" id="{E26E7EB8-C473-4C75-99C5-75F0918B0B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38647" y="2220054"/>
            <a:ext cx="2988805" cy="1420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latin typeface="+mn-lt"/>
              </a:rPr>
              <a:t>Разработать программу для конвертации единиц измерений</a:t>
            </a:r>
            <a:endParaRPr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523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3D14C9-640B-44E8-B05D-AA83155C8D17}"/>
              </a:ext>
            </a:extLst>
          </p:cNvPr>
          <p:cNvSpPr txBox="1"/>
          <p:nvPr/>
        </p:nvSpPr>
        <p:spPr>
          <a:xfrm>
            <a:off x="734607" y="921957"/>
            <a:ext cx="3988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+mj-lt"/>
              </a:rPr>
              <a:t>Задачи проекта:</a:t>
            </a:r>
          </a:p>
        </p:txBody>
      </p:sp>
      <p:sp>
        <p:nvSpPr>
          <p:cNvPr id="13" name="Google Shape;329;p31">
            <a:extLst>
              <a:ext uri="{FF2B5EF4-FFF2-40B4-BE49-F238E27FC236}">
                <a16:creationId xmlns:a16="http://schemas.microsoft.com/office/drawing/2014/main" id="{22E68229-31CC-4C9A-AEA5-D09865B991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4607" y="1980949"/>
            <a:ext cx="5152315" cy="2024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dirty="0">
                <a:latin typeface="+mn-lt"/>
              </a:rPr>
              <a:t>Выбор темы проекта и дизайна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dirty="0">
                <a:latin typeface="+mn-lt"/>
              </a:rPr>
              <a:t>Изучение вспомогательного материала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dirty="0">
                <a:latin typeface="+mn-lt"/>
              </a:rPr>
              <a:t>Написание кода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dirty="0">
                <a:latin typeface="+mn-lt"/>
              </a:rPr>
              <a:t>Тестирование и исправление ошибок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dirty="0">
                <a:latin typeface="+mn-lt"/>
              </a:rPr>
              <a:t>Создание отчета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dirty="0">
                <a:latin typeface="+mn-lt"/>
              </a:rPr>
              <a:t>Защита проекта</a:t>
            </a:r>
            <a:endParaRPr sz="1800" b="1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59C0D84-6AE3-44DA-B9F9-6B50213C212F}"/>
              </a:ext>
            </a:extLst>
          </p:cNvPr>
          <p:cNvSpPr txBox="1"/>
          <p:nvPr/>
        </p:nvSpPr>
        <p:spPr>
          <a:xfrm>
            <a:off x="1051214" y="1065540"/>
            <a:ext cx="7041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+mj-lt"/>
              </a:rPr>
              <a:t>Выбор темы проекта и дизайна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80D71C-9F9D-4B47-A58E-9BABE445F56D}"/>
              </a:ext>
            </a:extLst>
          </p:cNvPr>
          <p:cNvSpPr txBox="1"/>
          <p:nvPr/>
        </p:nvSpPr>
        <p:spPr>
          <a:xfrm>
            <a:off x="608340" y="2321015"/>
            <a:ext cx="7927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Конвертер – это удобная программа для быстрого перевода различных единиц измерений с простым и понятным дизайном, которая может быть полезна если нужно что-то быстро вычислить, но нет возможности воспользоваться интернетом или телефоном. По этой причине мной был выбран именно этот проект. Что касается дизайна, то он минимальный, так как в данной задумке была цель сделать упор на функциональность программы для удобства работы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59319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FC83E9-ECBD-44F4-B5A7-AF945579BD99}"/>
              </a:ext>
            </a:extLst>
          </p:cNvPr>
          <p:cNvSpPr txBox="1"/>
          <p:nvPr/>
        </p:nvSpPr>
        <p:spPr>
          <a:xfrm>
            <a:off x="514666" y="809500"/>
            <a:ext cx="3437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latin typeface="+mj-lt"/>
              </a:rPr>
              <a:t>Написание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EC02B-571C-49B3-B6E1-7B574A14164F}"/>
              </a:ext>
            </a:extLst>
          </p:cNvPr>
          <p:cNvSpPr txBox="1"/>
          <p:nvPr/>
        </p:nvSpPr>
        <p:spPr>
          <a:xfrm>
            <a:off x="706583" y="2109418"/>
            <a:ext cx="3170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Используем библиотеку </a:t>
            </a:r>
            <a:r>
              <a:rPr lang="en-US" dirty="0" err="1"/>
              <a:t>tkinter</a:t>
            </a:r>
            <a:r>
              <a:rPr lang="en-US" dirty="0"/>
              <a:t>, </a:t>
            </a:r>
            <a:r>
              <a:rPr lang="ru-RU" dirty="0"/>
              <a:t>а также дополнительный модуль </a:t>
            </a:r>
            <a:r>
              <a:rPr lang="en-US" dirty="0" err="1"/>
              <a:t>ttk</a:t>
            </a:r>
            <a:r>
              <a:rPr lang="en-US" dirty="0"/>
              <a:t>, </a:t>
            </a:r>
            <a:r>
              <a:rPr lang="ru-RU" dirty="0"/>
              <a:t>содержащий классы более стилизованных и современных виджетов.</a:t>
            </a:r>
          </a:p>
          <a:p>
            <a:r>
              <a:rPr lang="ru-RU" dirty="0"/>
              <a:t>Также определяем словари для хранения значений длины, веса и времени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587627-7ABD-4BE9-B018-260EAEA7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009" y="1657246"/>
            <a:ext cx="4563104" cy="267599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1297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FC83E9-ECBD-44F4-B5A7-AF945579BD99}"/>
              </a:ext>
            </a:extLst>
          </p:cNvPr>
          <p:cNvSpPr txBox="1"/>
          <p:nvPr/>
        </p:nvSpPr>
        <p:spPr>
          <a:xfrm>
            <a:off x="514666" y="809500"/>
            <a:ext cx="3437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latin typeface="+mj-lt"/>
              </a:rPr>
              <a:t>Написание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EC02B-571C-49B3-B6E1-7B574A14164F}"/>
              </a:ext>
            </a:extLst>
          </p:cNvPr>
          <p:cNvSpPr txBox="1"/>
          <p:nvPr/>
        </p:nvSpPr>
        <p:spPr>
          <a:xfrm>
            <a:off x="706583" y="2109418"/>
            <a:ext cx="3170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Переходим к основной настройке интерфейса: сохраняем и настраиваем главное окно программы, стилизуем виджеты и создаем переменные для хранения данных	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05CF32-F794-4E71-BBBD-32F02E802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72267"/>
            <a:ext cx="3437659" cy="8371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E8760E-0C08-451F-8E4C-A58D9D71C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18" y="2337283"/>
            <a:ext cx="4441405" cy="11070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0C61DC-020B-4B4B-992B-7A8283D93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901" y="3672166"/>
            <a:ext cx="2697856" cy="8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4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FC83E9-ECBD-44F4-B5A7-AF945579BD99}"/>
              </a:ext>
            </a:extLst>
          </p:cNvPr>
          <p:cNvSpPr txBox="1"/>
          <p:nvPr/>
        </p:nvSpPr>
        <p:spPr>
          <a:xfrm>
            <a:off x="514666" y="809500"/>
            <a:ext cx="3437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latin typeface="+mj-lt"/>
              </a:rPr>
              <a:t>Написание </a:t>
            </a:r>
          </a:p>
          <a:p>
            <a:r>
              <a:rPr lang="ru-RU" sz="3000" b="1" dirty="0">
                <a:latin typeface="+mj-lt"/>
              </a:rPr>
              <a:t>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EC02B-571C-49B3-B6E1-7B574A14164F}"/>
              </a:ext>
            </a:extLst>
          </p:cNvPr>
          <p:cNvSpPr txBox="1"/>
          <p:nvPr/>
        </p:nvSpPr>
        <p:spPr>
          <a:xfrm>
            <a:off x="521432" y="1969989"/>
            <a:ext cx="2520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Переходим к созданию и размещению виджетов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E2C539D-1EDE-41CD-8963-4D0DCF3D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128" y="1068384"/>
            <a:ext cx="5690440" cy="39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0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FC83E9-ECBD-44F4-B5A7-AF945579BD99}"/>
              </a:ext>
            </a:extLst>
          </p:cNvPr>
          <p:cNvSpPr txBox="1"/>
          <p:nvPr/>
        </p:nvSpPr>
        <p:spPr>
          <a:xfrm>
            <a:off x="514666" y="809500"/>
            <a:ext cx="3437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latin typeface="+mj-lt"/>
              </a:rPr>
              <a:t>Написание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EC02B-571C-49B3-B6E1-7B574A14164F}"/>
              </a:ext>
            </a:extLst>
          </p:cNvPr>
          <p:cNvSpPr txBox="1"/>
          <p:nvPr/>
        </p:nvSpPr>
        <p:spPr>
          <a:xfrm>
            <a:off x="648409" y="1521219"/>
            <a:ext cx="31701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Создаем функцию для обновления списков единиц измерений в </a:t>
            </a:r>
            <a:r>
              <a:rPr lang="ru-RU" dirty="0" err="1"/>
              <a:t>комбобоксах</a:t>
            </a:r>
            <a:r>
              <a:rPr lang="ru-RU" dirty="0"/>
              <a:t> в зависимости от выбранного типа единиц. Если выбран тип Длина, то список </a:t>
            </a:r>
            <a:r>
              <a:rPr lang="en-US" dirty="0"/>
              <a:t>units </a:t>
            </a:r>
            <a:r>
              <a:rPr lang="ru-RU" dirty="0"/>
              <a:t>заполнится ключами из словаря </a:t>
            </a:r>
            <a:r>
              <a:rPr lang="en-US" dirty="0" err="1"/>
              <a:t>length_units</a:t>
            </a:r>
            <a:r>
              <a:rPr lang="ru-RU" dirty="0"/>
              <a:t> (километр, </a:t>
            </a:r>
            <a:r>
              <a:rPr lang="ru-RU" dirty="0" err="1"/>
              <a:t>сантиметр,миллиметр</a:t>
            </a:r>
            <a:r>
              <a:rPr lang="ru-RU" dirty="0"/>
              <a:t> и </a:t>
            </a:r>
            <a:r>
              <a:rPr lang="ru-RU" dirty="0" err="1"/>
              <a:t>тд</a:t>
            </a:r>
            <a:r>
              <a:rPr lang="ru-RU" dirty="0"/>
              <a:t>). Иначе список заполнится ключами словаря </a:t>
            </a:r>
            <a:r>
              <a:rPr lang="en-US" dirty="0" err="1"/>
              <a:t>weight_units</a:t>
            </a:r>
            <a:r>
              <a:rPr lang="ru-RU" dirty="0"/>
              <a:t> или </a:t>
            </a:r>
            <a:r>
              <a:rPr lang="en-US" dirty="0" err="1"/>
              <a:t>time_units</a:t>
            </a:r>
            <a:r>
              <a:rPr lang="en-US" dirty="0"/>
              <a:t>. </a:t>
            </a:r>
            <a:r>
              <a:rPr lang="ru-RU" dirty="0"/>
              <a:t>Затем заполняем </a:t>
            </a:r>
            <a:r>
              <a:rPr lang="ru-RU" dirty="0" err="1"/>
              <a:t>комбобоксы</a:t>
            </a:r>
            <a:r>
              <a:rPr lang="ru-RU" dirty="0"/>
              <a:t> обновленными значениями и устанавливаем значение по умолчанию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E00FE24-2BCC-46D9-8FEB-FBA51A1F0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206" y="2105190"/>
            <a:ext cx="4871132" cy="18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9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FC83E9-ECBD-44F4-B5A7-AF945579BD99}"/>
              </a:ext>
            </a:extLst>
          </p:cNvPr>
          <p:cNvSpPr txBox="1"/>
          <p:nvPr/>
        </p:nvSpPr>
        <p:spPr>
          <a:xfrm>
            <a:off x="514666" y="809500"/>
            <a:ext cx="3437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latin typeface="+mj-lt"/>
              </a:rPr>
              <a:t>Написание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EC02B-571C-49B3-B6E1-7B574A14164F}"/>
              </a:ext>
            </a:extLst>
          </p:cNvPr>
          <p:cNvSpPr txBox="1"/>
          <p:nvPr/>
        </p:nvSpPr>
        <p:spPr>
          <a:xfrm>
            <a:off x="857250" y="2080198"/>
            <a:ext cx="3170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Создаем функцию для того, чтобы можно было быстро поменять местами выбранные единицы измерений без повторного выбора единиц. Она просто получает текущее значение в </a:t>
            </a:r>
            <a:r>
              <a:rPr lang="ru-RU" dirty="0" err="1"/>
              <a:t>комбобоксах</a:t>
            </a:r>
            <a:r>
              <a:rPr lang="ru-RU" dirty="0"/>
              <a:t> «Из» и «В», а затем «Из» устанавливает значение «В» и наоборот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642448-44D4-4CCA-B6F6-DA0E7B52F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09418"/>
            <a:ext cx="37147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85205"/>
      </p:ext>
    </p:extLst>
  </p:cSld>
  <p:clrMapOvr>
    <a:masterClrMapping/>
  </p:clrMapOvr>
</p:sld>
</file>

<file path=ppt/theme/theme1.xml><?xml version="1.0" encoding="utf-8"?>
<a:theme xmlns:a="http://schemas.openxmlformats.org/drawingml/2006/main" name="Obstructive Sleep Apnoea Machine Breakthrough by Slidesgo">
  <a:themeElements>
    <a:clrScheme name="Simple Light">
      <a:dk1>
        <a:srgbClr val="010101"/>
      </a:dk1>
      <a:lt1>
        <a:srgbClr val="DDDDDD"/>
      </a:lt1>
      <a:dk2>
        <a:srgbClr val="384043"/>
      </a:dk2>
      <a:lt2>
        <a:srgbClr val="FFFFFF"/>
      </a:lt2>
      <a:accent1>
        <a:srgbClr val="B192CE"/>
      </a:accent1>
      <a:accent2>
        <a:srgbClr val="9A9CC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0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556</Words>
  <Application>Microsoft Office PowerPoint</Application>
  <PresentationFormat>Экран (16:9)</PresentationFormat>
  <Paragraphs>40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Roboto</vt:lpstr>
      <vt:lpstr>Dela Gothic One</vt:lpstr>
      <vt:lpstr>Obstructive Sleep Apnoea Machine Breakthrough by Slidesgo</vt:lpstr>
      <vt:lpstr>Проект по дисциплине «Основы алгоритмизации и программирования»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дисциплине «Основы алгоритмизации и программирования»</dc:title>
  <dc:creator>User1</dc:creator>
  <cp:lastModifiedBy>User1</cp:lastModifiedBy>
  <cp:revision>20</cp:revision>
  <dcterms:modified xsi:type="dcterms:W3CDTF">2025-06-11T13:26:42Z</dcterms:modified>
</cp:coreProperties>
</file>